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8" r:id="rId2"/>
    <p:sldId id="269" r:id="rId3"/>
    <p:sldId id="270" r:id="rId4"/>
    <p:sldId id="271" r:id="rId5"/>
    <p:sldId id="272" r:id="rId6"/>
    <p:sldId id="273" r:id="rId7"/>
    <p:sldId id="274" r:id="rId8"/>
    <p:sldId id="3325" r:id="rId9"/>
    <p:sldId id="7309" r:id="rId10"/>
    <p:sldId id="7306" r:id="rId11"/>
    <p:sldId id="7310" r:id="rId12"/>
    <p:sldId id="7307" r:id="rId13"/>
    <p:sldId id="7311" r:id="rId14"/>
    <p:sldId id="7305" r:id="rId15"/>
    <p:sldId id="3328" r:id="rId16"/>
    <p:sldId id="263" r:id="rId17"/>
    <p:sldId id="7308" r:id="rId18"/>
    <p:sldId id="3326"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3113" userDrawn="1">
          <p15:clr>
            <a:srgbClr val="A4A3A4"/>
          </p15:clr>
        </p15:guide>
        <p15:guide id="4" orient="horz" pos="4224" userDrawn="1">
          <p15:clr>
            <a:srgbClr val="A4A3A4"/>
          </p15:clr>
        </p15:guide>
        <p15:guide id="5" orient="horz" pos="4320" userDrawn="1">
          <p15:clr>
            <a:srgbClr val="A4A3A4"/>
          </p15:clr>
        </p15:guide>
        <p15:guide id="6" orient="horz" pos="39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33CC"/>
    <a:srgbClr val="FF3399"/>
    <a:srgbClr val="684125"/>
    <a:srgbClr val="B7CD10"/>
    <a:srgbClr val="149000"/>
    <a:srgbClr val="31AC17"/>
    <a:srgbClr val="50C9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4660"/>
  </p:normalViewPr>
  <p:slideViewPr>
    <p:cSldViewPr snapToGrid="0" showGuides="1">
      <p:cViewPr>
        <p:scale>
          <a:sx n="40" d="100"/>
          <a:sy n="40" d="100"/>
        </p:scale>
        <p:origin x="1809" y="1092"/>
      </p:cViewPr>
      <p:guideLst>
        <p:guide pos="416"/>
        <p:guide pos="7256"/>
        <p:guide orient="horz" pos="3113"/>
        <p:guide orient="horz" pos="4224"/>
        <p:guide orient="horz" pos="4320"/>
        <p:guide orient="horz" pos="39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4FF43-197C-47FC-A8B8-1495C5EF2938}" type="datetimeFigureOut">
              <a:rPr lang="zh-CN" altLang="en-US" smtClean="0"/>
              <a:t>2025/3/28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C7A3B-86D7-4B6C-87AA-11FCB7F8B475}" type="slidenum">
              <a:rPr lang="zh-CN" altLang="en-US" smtClean="0"/>
              <a:t>‹#›</a:t>
            </a:fld>
            <a:endParaRPr lang="zh-CN" altLang="en-US"/>
          </a:p>
        </p:txBody>
      </p:sp>
    </p:spTree>
    <p:extLst>
      <p:ext uri="{BB962C8B-B14F-4D97-AF65-F5344CB8AC3E}">
        <p14:creationId xmlns:p14="http://schemas.microsoft.com/office/powerpoint/2010/main" val="4115942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022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041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GV </a:t>
            </a:r>
            <a:r>
              <a:rPr lang="en-GB" altLang="zh-CN" dirty="0" err="1"/>
              <a:t>kích</a:t>
            </a:r>
            <a:r>
              <a:rPr lang="en-GB" altLang="zh-CN" baseline="0" dirty="0"/>
              <a:t> </a:t>
            </a:r>
            <a:r>
              <a:rPr lang="en-GB" altLang="zh-CN" baseline="0" dirty="0" err="1"/>
              <a:t>vào</a:t>
            </a:r>
            <a:r>
              <a:rPr lang="en-GB" altLang="zh-CN" baseline="0" dirty="0"/>
              <a:t> </a:t>
            </a:r>
            <a:r>
              <a:rPr lang="en-GB" altLang="zh-CN" baseline="0" dirty="0" err="1"/>
              <a:t>các</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trên</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câu</a:t>
            </a:r>
            <a:r>
              <a:rPr lang="en-GB" altLang="zh-CN" baseline="0" dirty="0"/>
              <a:t> </a:t>
            </a:r>
            <a:r>
              <a:rPr lang="en-GB" altLang="zh-CN" baseline="0" dirty="0" err="1"/>
              <a:t>hỏi</a:t>
            </a:r>
            <a:r>
              <a:rPr lang="en-GB" altLang="zh-CN" baseline="0" dirty="0"/>
              <a:t>. </a:t>
            </a:r>
            <a:r>
              <a:rPr lang="en-GB" altLang="zh-CN" baseline="0" dirty="0" err="1"/>
              <a:t>Kích</a:t>
            </a:r>
            <a:r>
              <a:rPr lang="en-GB" altLang="zh-CN" baseline="0" dirty="0"/>
              <a:t> </a:t>
            </a:r>
            <a:r>
              <a:rPr lang="en-GB" altLang="zh-CN" baseline="0" dirty="0" err="1"/>
              <a:t>vào</a:t>
            </a:r>
            <a:r>
              <a:rPr lang="en-GB" altLang="zh-CN" baseline="0" dirty="0"/>
              <a:t> </a:t>
            </a:r>
            <a:r>
              <a:rPr lang="en-GB" altLang="zh-CN" baseline="0" dirty="0" err="1"/>
              <a:t>giỏ</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tiếp</a:t>
            </a:r>
            <a:r>
              <a:rPr lang="en-GB" altLang="zh-CN" baseline="0" dirty="0"/>
              <a:t> </a:t>
            </a:r>
            <a:r>
              <a:rPr lang="en-GB" altLang="zh-CN" baseline="0" dirty="0" err="1"/>
              <a:t>theo</a:t>
            </a:r>
            <a:r>
              <a:rPr lang="en-GB" altLang="zh-CN" baseline="0" dirty="0"/>
              <a:t> </a:t>
            </a:r>
            <a:r>
              <a:rPr lang="en-GB" altLang="zh-CN" baseline="0" dirty="0" err="1"/>
              <a:t>của</a:t>
            </a:r>
            <a:r>
              <a:rPr lang="en-GB" altLang="zh-CN" baseline="0" dirty="0"/>
              <a:t> </a:t>
            </a:r>
            <a:r>
              <a:rPr lang="en-GB" altLang="zh-CN" baseline="0" dirty="0" err="1"/>
              <a:t>bài</a:t>
            </a:r>
            <a:r>
              <a:rPr lang="en-GB" altLang="zh-CN" baseline="0" dirty="0"/>
              <a:t> </a:t>
            </a:r>
            <a:r>
              <a:rPr lang="en-GB" altLang="zh-CN" baseline="0" dirty="0" err="1"/>
              <a:t>học</a:t>
            </a:r>
            <a:r>
              <a:rPr lang="en-GB" altLang="zh-CN" baseline="0" dirty="0"/>
              <a:t>. </a:t>
            </a:r>
            <a:r>
              <a:rPr lang="en-GB" altLang="zh-CN" baseline="0" dirty="0" err="1"/>
              <a:t>Nhấn</a:t>
            </a:r>
            <a:r>
              <a:rPr lang="en-GB" altLang="zh-CN" baseline="0" dirty="0"/>
              <a:t> </a:t>
            </a:r>
            <a:r>
              <a:rPr lang="en-GB" altLang="zh-CN" baseline="0" dirty="0" err="1"/>
              <a:t>vào</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gia</a:t>
            </a:r>
            <a:r>
              <a:rPr lang="en-GB" altLang="zh-CN" baseline="0" dirty="0"/>
              <a:t> </a:t>
            </a:r>
            <a:r>
              <a:rPr lang="en-GB" altLang="zh-CN" baseline="0" dirty="0" err="1"/>
              <a:t>đình</a:t>
            </a:r>
            <a:r>
              <a:rPr lang="en-GB" altLang="zh-CN" baseline="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516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6021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7653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3623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6408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0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0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67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2025/3/28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1879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2025/3/28</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168553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47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063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10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460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5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4493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234020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2025/3/28</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511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2025/3/28</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39853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2025/3/28</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147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2025/3/28</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40169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2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967918DD-F32C-40AE-BFB5-741B5886C773}" type="datetimeFigureOut">
              <a:rPr lang="zh-CN" altLang="en-US" smtClean="0">
                <a:solidFill>
                  <a:prstClr val="black"/>
                </a:solidFill>
              </a:rPr>
              <a:pPr defTabSz="914446">
                <a:defRPr/>
              </a:pPr>
              <a:t>2025/3/28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446">
              <a:defRPr/>
            </a:pPr>
            <a:fld id="{C9349654-8A83-41C1-B6F2-193D712776EF}"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1753950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608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724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97" r:id="rId7"/>
    <p:sldLayoutId id="2147483698" r:id="rId8"/>
    <p:sldLayoutId id="2147483680" r:id="rId9"/>
    <p:sldLayoutId id="2147483681"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5.wdp"/><Relationship Id="rId1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6.png"/><Relationship Id="rId15" Type="http://schemas.microsoft.com/office/2007/relationships/hdphoto" Target="../media/hdphoto6.wdp"/><Relationship Id="rId10" Type="http://schemas.openxmlformats.org/officeDocument/2006/relationships/image" Target="../media/image9.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slide" Target="slide6.xml"/><Relationship Id="rId3" Type="http://schemas.openxmlformats.org/officeDocument/2006/relationships/image" Target="../media/image5.png"/><Relationship Id="rId7" Type="http://schemas.microsoft.com/office/2007/relationships/hdphoto" Target="../media/hdphoto9.wdp"/><Relationship Id="rId12"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slide" Target="slide5.xml"/><Relationship Id="rId5" Type="http://schemas.openxmlformats.org/officeDocument/2006/relationships/slide" Target="slide9.xml"/><Relationship Id="rId15" Type="http://schemas.openxmlformats.org/officeDocument/2006/relationships/slide" Target="slide7.xml"/><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slide" Target="slide3.xml"/><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CF2EDB3C-0E17-395A-F892-B44E4AD9B083}"/>
              </a:ext>
            </a:extLst>
          </p:cNvPr>
          <p:cNvSpPr/>
          <p:nvPr/>
        </p:nvSpPr>
        <p:spPr>
          <a:xfrm>
            <a:off x="-3" y="439076"/>
            <a:ext cx="11712105" cy="641892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2" y="470930"/>
            <a:ext cx="4787649" cy="1015663"/>
          </a:xfrm>
          <a:prstGeom prst="rect">
            <a:avLst/>
          </a:prstGeom>
          <a:noFill/>
        </p:spPr>
        <p:txBody>
          <a:bodyPr wrap="square" rtlCol="0">
            <a:spAutoFit/>
          </a:bodyPr>
          <a:lstStyle/>
          <a:p>
            <a:pPr defTabSz="914446">
              <a:defRPr/>
            </a:pPr>
            <a:r>
              <a:rPr lang="en-GB" sz="6000" dirty="0">
                <a:solidFill>
                  <a:srgbClr val="16633E"/>
                </a:solidFill>
                <a:latin typeface="#9Slide07 SVNAdeline" panose="02000500000000000000" pitchFamily="2" charset="0"/>
              </a:rPr>
              <a:t>TRÒ CHƠI:</a:t>
            </a:r>
          </a:p>
        </p:txBody>
      </p:sp>
      <p:pic>
        <p:nvPicPr>
          <p:cNvPr id="2" name="Picture 1"/>
          <p:cNvPicPr>
            <a:picLocks noChangeAspect="1"/>
          </p:cNvPicPr>
          <p:nvPr/>
        </p:nvPicPr>
        <p:blipFill>
          <a:blip r:embed="rId4"/>
          <a:stretch>
            <a:fillRect/>
          </a:stretch>
        </p:blipFill>
        <p:spPr>
          <a:xfrm>
            <a:off x="3120736" y="978761"/>
            <a:ext cx="9608129" cy="6968332"/>
          </a:xfrm>
          <a:prstGeom prst="rect">
            <a:avLst/>
          </a:prstGeom>
        </p:spPr>
      </p:pic>
    </p:spTree>
    <p:extLst>
      <p:ext uri="{BB962C8B-B14F-4D97-AF65-F5344CB8AC3E}">
        <p14:creationId xmlns:p14="http://schemas.microsoft.com/office/powerpoint/2010/main" val="169941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0">
            <a:extLst>
              <a:ext uri="{FF2B5EF4-FFF2-40B4-BE49-F238E27FC236}">
                <a16:creationId xmlns:a16="http://schemas.microsoft.com/office/drawing/2014/main" id="{CCB842DF-5611-4894-ACAE-3D3E98BDB49F}"/>
              </a:ext>
            </a:extLst>
          </p:cNvPr>
          <p:cNvSpPr/>
          <p:nvPr/>
        </p:nvSpPr>
        <p:spPr>
          <a:xfrm>
            <a:off x="0" y="1417227"/>
            <a:ext cx="8417786" cy="5379634"/>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500" b="1" dirty="0">
                <a:latin typeface="Cambria" panose="02040503050406030204" pitchFamily="18" charset="0"/>
                <a:ea typeface="Cambria" panose="02040503050406030204" pitchFamily="18" charset="0"/>
              </a:rPr>
              <a:t>1. </a:t>
            </a:r>
            <a:r>
              <a:rPr lang="en-SG" sz="4500" b="1" dirty="0" err="1">
                <a:latin typeface="Cambria" panose="02040503050406030204" pitchFamily="18" charset="0"/>
                <a:ea typeface="Cambria" panose="02040503050406030204" pitchFamily="18" charset="0"/>
              </a:rPr>
              <a:t>Xếp</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trạng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ngữ</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của</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mỗi</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câu</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trong</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các</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đoạn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văn</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vào</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nhóm</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thích</a:t>
            </a:r>
            <a:r>
              <a:rPr lang="en-SG" sz="4500" b="1" dirty="0">
                <a:latin typeface="Cambria" panose="02040503050406030204" pitchFamily="18" charset="0"/>
                <a:ea typeface="Cambria" panose="02040503050406030204" pitchFamily="18" charset="0"/>
              </a:rPr>
              <a:t> </a:t>
            </a:r>
            <a:r>
              <a:rPr lang="en-SG" sz="4500" b="1" dirty="0" err="1">
                <a:latin typeface="Cambria" panose="02040503050406030204" pitchFamily="18" charset="0"/>
                <a:ea typeface="Cambria" panose="02040503050406030204" pitchFamily="18" charset="0"/>
              </a:rPr>
              <a:t>hợp</a:t>
            </a:r>
            <a:r>
              <a:rPr lang="en-SG" sz="4500" b="1" dirty="0">
                <a:latin typeface="Cambria" panose="02040503050406030204" pitchFamily="18" charset="0"/>
                <a:ea typeface="Cambria" panose="02040503050406030204" pitchFamily="18" charset="0"/>
              </a:rPr>
              <a:t>.</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139255" y="1426997"/>
            <a:ext cx="8248391" cy="5016758"/>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a. Ngày xưa, ở vùng sông nước miền Tây, những chiếc cầu tre trở thành hình ảnh thân thuộc, tô điểm thêm cho nét đẹp làng quê. Bằng vài cây tre già, người ta đã làm thành những cây cầu bắc qua kênh rạch nhỏ, đôi bờ không còn ngăn cách.</a:t>
            </a:r>
            <a:endParaRPr lang="en-SG" sz="4000" b="1" dirty="0">
              <a:solidFill>
                <a:srgbClr val="002060"/>
              </a:solidFill>
              <a:latin typeface="Cambria" panose="02040503050406030204" pitchFamily="18" charset="0"/>
              <a:ea typeface="Cambria" panose="02040503050406030204" pitchFamily="18" charset="0"/>
            </a:endParaRPr>
          </a:p>
        </p:txBody>
      </p:sp>
      <p:sp>
        <p:nvSpPr>
          <p:cNvPr id="12" name="Rounded Rectangle 2">
            <a:extLst>
              <a:ext uri="{FF2B5EF4-FFF2-40B4-BE49-F238E27FC236}">
                <a16:creationId xmlns:a16="http://schemas.microsoft.com/office/drawing/2014/main" id="{6B9569B0-5958-4F60-990F-05CDF37CE391}"/>
              </a:ext>
            </a:extLst>
          </p:cNvPr>
          <p:cNvSpPr/>
          <p:nvPr/>
        </p:nvSpPr>
        <p:spPr>
          <a:xfrm>
            <a:off x="8482346" y="1366722"/>
            <a:ext cx="3808028" cy="140187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r>
              <a:rPr lang="vi-VN" sz="4000" b="1" dirty="0">
                <a:solidFill>
                  <a:schemeClr val="tx1"/>
                </a:solidFill>
                <a:latin typeface="Cambria" panose="02040503050406030204" pitchFamily="18" charset="0"/>
                <a:ea typeface="Cambria" panose="02040503050406030204" pitchFamily="18" charset="0"/>
              </a:rPr>
              <a:t>Chỉ nơi chốn</a:t>
            </a:r>
          </a:p>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p:txBody>
      </p:sp>
      <p:sp>
        <p:nvSpPr>
          <p:cNvPr id="14" name="Rounded Rectangle 2">
            <a:extLst>
              <a:ext uri="{FF2B5EF4-FFF2-40B4-BE49-F238E27FC236}">
                <a16:creationId xmlns:a16="http://schemas.microsoft.com/office/drawing/2014/main" id="{6A6E492A-509B-48D9-B9F9-14E4E5303168}"/>
              </a:ext>
            </a:extLst>
          </p:cNvPr>
          <p:cNvSpPr/>
          <p:nvPr/>
        </p:nvSpPr>
        <p:spPr>
          <a:xfrm>
            <a:off x="8482345" y="3027595"/>
            <a:ext cx="3709655" cy="1519005"/>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4000" b="1" dirty="0">
              <a:solidFill>
                <a:schemeClr val="tx1"/>
              </a:solidFill>
              <a:latin typeface="Cambria" panose="02040503050406030204" pitchFamily="18" charset="0"/>
              <a:ea typeface="Cambria" panose="02040503050406030204" pitchFamily="18" charset="0"/>
            </a:endParaRPr>
          </a:p>
          <a:p>
            <a:pPr algn="ctr"/>
            <a:r>
              <a:rPr lang="en-SG" sz="4000" b="1" dirty="0" err="1">
                <a:solidFill>
                  <a:schemeClr val="tx1"/>
                </a:solidFill>
                <a:latin typeface="Cambria" panose="02040503050406030204" pitchFamily="18" charset="0"/>
                <a:ea typeface="Cambria" panose="02040503050406030204" pitchFamily="18" charset="0"/>
              </a:rPr>
              <a:t>Chỉ</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thời</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gian</a:t>
            </a:r>
            <a:endParaRPr lang="vi-VN" sz="4000" b="1" dirty="0">
              <a:solidFill>
                <a:schemeClr val="tx1"/>
              </a:solidFill>
              <a:latin typeface="Cambria" panose="02040503050406030204" pitchFamily="18" charset="0"/>
              <a:ea typeface="Cambria" panose="02040503050406030204" pitchFamily="18" charset="0"/>
            </a:endParaRPr>
          </a:p>
          <a:p>
            <a:pPr algn="ctr"/>
            <a:endParaRPr lang="vi-VN" sz="4000" b="1" dirty="0">
              <a:solidFill>
                <a:schemeClr val="tx1"/>
              </a:solidFill>
              <a:latin typeface="Cambria" panose="02040503050406030204" pitchFamily="18" charset="0"/>
              <a:ea typeface="Cambria" panose="02040503050406030204" pitchFamily="18" charset="0"/>
            </a:endParaRPr>
          </a:p>
          <a:p>
            <a:pPr algn="ctr"/>
            <a:endParaRPr lang="en-SG" sz="4000" b="1" dirty="0">
              <a:solidFill>
                <a:schemeClr val="tx1"/>
              </a:solidFill>
              <a:latin typeface="Cambria" panose="02040503050406030204" pitchFamily="18" charset="0"/>
              <a:ea typeface="Cambria" panose="02040503050406030204" pitchFamily="18" charset="0"/>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8417786" y="4903816"/>
            <a:ext cx="3872588" cy="195418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Chỉ phương tiện</a:t>
            </a:r>
          </a:p>
          <a:p>
            <a:pPr algn="ctr"/>
            <a:endParaRPr lang="vi-VN" sz="3600" b="1" dirty="0">
              <a:solidFill>
                <a:schemeClr val="tx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3B05EC4-7FB4-6903-B067-2D24E4F66E31}"/>
              </a:ext>
            </a:extLst>
          </p:cNvPr>
          <p:cNvSpPr txBox="1"/>
          <p:nvPr/>
        </p:nvSpPr>
        <p:spPr>
          <a:xfrm>
            <a:off x="777765" y="1469263"/>
            <a:ext cx="2398308" cy="661720"/>
          </a:xfrm>
          <a:prstGeom prst="rect">
            <a:avLst/>
          </a:prstGeom>
          <a:solidFill>
            <a:schemeClr val="bg1"/>
          </a:solidFill>
        </p:spPr>
        <p:txBody>
          <a:bodyPr wrap="square" lIns="0" tIns="0" rIns="0" rtlCol="0">
            <a:spAutoFit/>
          </a:bodyPr>
          <a:lstStyle/>
          <a:p>
            <a:r>
              <a:rPr lang="vi-VN" sz="4000" b="1" u="sng" dirty="0">
                <a:solidFill>
                  <a:srgbClr val="7030A0"/>
                </a:solidFill>
                <a:latin typeface="Cambria" panose="02040503050406030204" pitchFamily="18" charset="0"/>
                <a:ea typeface="Cambria" panose="02040503050406030204" pitchFamily="18" charset="0"/>
              </a:rPr>
              <a:t>Ngày   xưa</a:t>
            </a:r>
            <a:endParaRPr lang="en-SG" sz="4000" u="sng" dirty="0">
              <a:solidFill>
                <a:srgbClr val="7030A0"/>
              </a:solidFill>
            </a:endParaRPr>
          </a:p>
        </p:txBody>
      </p:sp>
      <p:sp>
        <p:nvSpPr>
          <p:cNvPr id="4" name="TextBox 3">
            <a:extLst>
              <a:ext uri="{FF2B5EF4-FFF2-40B4-BE49-F238E27FC236}">
                <a16:creationId xmlns:a16="http://schemas.microsoft.com/office/drawing/2014/main" id="{98F3E81D-7C09-6602-BDDF-F4D6268C7C9F}"/>
              </a:ext>
            </a:extLst>
          </p:cNvPr>
          <p:cNvSpPr txBox="1"/>
          <p:nvPr/>
        </p:nvSpPr>
        <p:spPr>
          <a:xfrm>
            <a:off x="139255" y="3884880"/>
            <a:ext cx="4953445" cy="661720"/>
          </a:xfrm>
          <a:prstGeom prst="rect">
            <a:avLst/>
          </a:prstGeom>
          <a:solidFill>
            <a:schemeClr val="bg1"/>
          </a:solidFill>
        </p:spPr>
        <p:txBody>
          <a:bodyPr wrap="square" lIns="0" tIns="0" rIns="0" rtlCol="0">
            <a:spAutoFit/>
          </a:bodyPr>
          <a:lstStyle/>
          <a:p>
            <a:r>
              <a:rPr lang="vi-VN" sz="4000" b="1" u="sng" dirty="0">
                <a:solidFill>
                  <a:srgbClr val="7030A0"/>
                </a:solidFill>
                <a:latin typeface="Cambria" panose="02040503050406030204" pitchFamily="18" charset="0"/>
                <a:ea typeface="Cambria" panose="02040503050406030204" pitchFamily="18" charset="0"/>
              </a:rPr>
              <a:t>Bằng  vài  cây  tre  già</a:t>
            </a:r>
            <a:endParaRPr lang="en-SG" sz="4000" u="sng" dirty="0">
              <a:solidFill>
                <a:srgbClr val="7030A0"/>
              </a:solidFill>
            </a:endParaRPr>
          </a:p>
        </p:txBody>
      </p:sp>
      <p:sp>
        <p:nvSpPr>
          <p:cNvPr id="6" name="TextBox 5">
            <a:extLst>
              <a:ext uri="{FF2B5EF4-FFF2-40B4-BE49-F238E27FC236}">
                <a16:creationId xmlns:a16="http://schemas.microsoft.com/office/drawing/2014/main" id="{C6E29F3B-42DC-D49D-B143-45F0A9B14358}"/>
              </a:ext>
            </a:extLst>
          </p:cNvPr>
          <p:cNvSpPr txBox="1"/>
          <p:nvPr/>
        </p:nvSpPr>
        <p:spPr>
          <a:xfrm>
            <a:off x="3519725" y="1479163"/>
            <a:ext cx="4898061" cy="661720"/>
          </a:xfrm>
          <a:prstGeom prst="rect">
            <a:avLst/>
          </a:prstGeom>
          <a:solidFill>
            <a:schemeClr val="bg1"/>
          </a:solidFill>
        </p:spPr>
        <p:txBody>
          <a:bodyPr wrap="square" lIns="0" tIns="0" rIns="0" rtlCol="0">
            <a:spAutoFit/>
          </a:bodyPr>
          <a:lstStyle/>
          <a:p>
            <a:pPr algn="just"/>
            <a:r>
              <a:rPr lang="vi-VN" sz="4000" b="1" u="sng" dirty="0">
                <a:solidFill>
                  <a:srgbClr val="7030A0"/>
                </a:solidFill>
                <a:latin typeface="Cambria" panose="02040503050406030204" pitchFamily="18" charset="0"/>
                <a:ea typeface="Cambria" panose="02040503050406030204" pitchFamily="18" charset="0"/>
              </a:rPr>
              <a:t>ở   vùng   sông  nước</a:t>
            </a:r>
            <a:endParaRPr lang="en-SG" sz="4000" u="sng" dirty="0">
              <a:solidFill>
                <a:srgbClr val="7030A0"/>
              </a:solidFill>
            </a:endParaRPr>
          </a:p>
        </p:txBody>
      </p:sp>
      <p:sp>
        <p:nvSpPr>
          <p:cNvPr id="8" name="TextBox 7">
            <a:extLst>
              <a:ext uri="{FF2B5EF4-FFF2-40B4-BE49-F238E27FC236}">
                <a16:creationId xmlns:a16="http://schemas.microsoft.com/office/drawing/2014/main" id="{F701C676-5885-7B38-1A3D-984A8610C3F6}"/>
              </a:ext>
            </a:extLst>
          </p:cNvPr>
          <p:cNvSpPr txBox="1"/>
          <p:nvPr/>
        </p:nvSpPr>
        <p:spPr>
          <a:xfrm>
            <a:off x="8950176" y="3787097"/>
            <a:ext cx="2679294" cy="707886"/>
          </a:xfrm>
          <a:prstGeom prst="rect">
            <a:avLst/>
          </a:prstGeom>
          <a:solidFill>
            <a:schemeClr val="bg1"/>
          </a:solidFill>
        </p:spPr>
        <p:txBody>
          <a:bodyPr wrap="square" rtlCol="0">
            <a:spAutoFit/>
          </a:bodyPr>
          <a:lstStyle/>
          <a:p>
            <a:r>
              <a:rPr lang="vi-VN" sz="4000" b="1" dirty="0">
                <a:solidFill>
                  <a:srgbClr val="7030A0"/>
                </a:solidFill>
                <a:latin typeface="Cambria" panose="02040503050406030204" pitchFamily="18" charset="0"/>
                <a:ea typeface="Cambria" panose="02040503050406030204" pitchFamily="18" charset="0"/>
              </a:rPr>
              <a:t>Ngày   xưa</a:t>
            </a:r>
            <a:endParaRPr lang="en-SG" sz="4000" dirty="0">
              <a:solidFill>
                <a:srgbClr val="7030A0"/>
              </a:solidFill>
            </a:endParaRPr>
          </a:p>
        </p:txBody>
      </p:sp>
      <p:sp>
        <p:nvSpPr>
          <p:cNvPr id="15" name="TextBox 14">
            <a:extLst>
              <a:ext uri="{FF2B5EF4-FFF2-40B4-BE49-F238E27FC236}">
                <a16:creationId xmlns:a16="http://schemas.microsoft.com/office/drawing/2014/main" id="{A09CF0AB-685D-68C0-7484-C30EEED2DD9A}"/>
              </a:ext>
            </a:extLst>
          </p:cNvPr>
          <p:cNvSpPr txBox="1"/>
          <p:nvPr/>
        </p:nvSpPr>
        <p:spPr>
          <a:xfrm>
            <a:off x="8534763" y="2067661"/>
            <a:ext cx="3712584" cy="584775"/>
          </a:xfrm>
          <a:prstGeom prst="rect">
            <a:avLst/>
          </a:prstGeom>
          <a:solidFill>
            <a:schemeClr val="bg1"/>
          </a:solidFill>
        </p:spPr>
        <p:txBody>
          <a:bodyPr wrap="square" rtlCol="0">
            <a:spAutoFit/>
          </a:bodyPr>
          <a:lstStyle/>
          <a:p>
            <a:r>
              <a:rPr lang="vi-VN" sz="3200" b="1" dirty="0">
                <a:solidFill>
                  <a:srgbClr val="7030A0"/>
                </a:solidFill>
                <a:latin typeface="Cambria" panose="02040503050406030204" pitchFamily="18" charset="0"/>
                <a:ea typeface="Cambria" panose="02040503050406030204" pitchFamily="18" charset="0"/>
              </a:rPr>
              <a:t>ở vùng sông nước</a:t>
            </a:r>
            <a:endParaRPr lang="en-SG" sz="3200" b="1" dirty="0">
              <a:solidFill>
                <a:srgbClr val="7030A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8172864E-8926-4890-E5CC-AE7761195C62}"/>
              </a:ext>
            </a:extLst>
          </p:cNvPr>
          <p:cNvSpPr txBox="1"/>
          <p:nvPr/>
        </p:nvSpPr>
        <p:spPr>
          <a:xfrm>
            <a:off x="8746368" y="5843081"/>
            <a:ext cx="3328655" cy="1077218"/>
          </a:xfrm>
          <a:prstGeom prst="rect">
            <a:avLst/>
          </a:prstGeom>
          <a:solidFill>
            <a:schemeClr val="bg1"/>
          </a:solidFill>
        </p:spPr>
        <p:txBody>
          <a:bodyPr wrap="square" rtlCol="0">
            <a:spAutoFit/>
          </a:bodyPr>
          <a:lstStyle/>
          <a:p>
            <a:pPr algn="ctr"/>
            <a:r>
              <a:rPr lang="vi-VN" sz="3200" b="1" dirty="0">
                <a:solidFill>
                  <a:srgbClr val="7030A0"/>
                </a:solidFill>
                <a:latin typeface="Cambria" panose="02040503050406030204" pitchFamily="18" charset="0"/>
                <a:ea typeface="Cambria" panose="02040503050406030204" pitchFamily="18" charset="0"/>
              </a:rPr>
              <a:t>Bằng  vài  </a:t>
            </a:r>
          </a:p>
          <a:p>
            <a:pPr algn="ctr"/>
            <a:r>
              <a:rPr lang="vi-VN" sz="3200" b="1" dirty="0">
                <a:solidFill>
                  <a:srgbClr val="7030A0"/>
                </a:solidFill>
                <a:latin typeface="Cambria" panose="02040503050406030204" pitchFamily="18" charset="0"/>
                <a:ea typeface="Cambria" panose="02040503050406030204" pitchFamily="18" charset="0"/>
              </a:rPr>
              <a:t>cây  tre  già</a:t>
            </a:r>
            <a:endParaRPr lang="en-SG" sz="3200" dirty="0">
              <a:solidFill>
                <a:srgbClr val="7030A0"/>
              </a:solidFill>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3" grpId="0" animBg="1"/>
      <p:bldP spid="4" grpId="0" animBg="1"/>
      <p:bldP spid="6" grpId="0" animBg="1"/>
      <p:bldP spid="8"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F210-C388-C660-4153-3493A4A8B0D6}"/>
            </a:ext>
          </a:extLst>
        </p:cNvPr>
        <p:cNvGrpSpPr/>
        <p:nvPr/>
      </p:nvGrpSpPr>
      <p:grpSpPr>
        <a:xfrm>
          <a:off x="0" y="0"/>
          <a:ext cx="0" cy="0"/>
          <a:chOff x="0" y="0"/>
          <a:chExt cx="0" cy="0"/>
        </a:xfrm>
      </p:grpSpPr>
      <p:sp>
        <p:nvSpPr>
          <p:cNvPr id="9" name="Rounded Rectangle 10">
            <a:extLst>
              <a:ext uri="{FF2B5EF4-FFF2-40B4-BE49-F238E27FC236}">
                <a16:creationId xmlns:a16="http://schemas.microsoft.com/office/drawing/2014/main" id="{FDEB8AEC-6BFA-0F97-7A53-10D6D5303A9C}"/>
              </a:ext>
            </a:extLst>
          </p:cNvPr>
          <p:cNvSpPr/>
          <p:nvPr/>
        </p:nvSpPr>
        <p:spPr>
          <a:xfrm>
            <a:off x="65723" y="1402165"/>
            <a:ext cx="7861300" cy="537446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08FC4E5A-2059-0281-DA43-4AD19610F53B}"/>
              </a:ext>
            </a:extLst>
          </p:cNvPr>
          <p:cNvSpPr/>
          <p:nvPr/>
        </p:nvSpPr>
        <p:spPr>
          <a:xfrm>
            <a:off x="949305" y="86743"/>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B48F3BBD-608D-90D7-AF08-7E659D2E4CB5}"/>
              </a:ext>
            </a:extLst>
          </p:cNvPr>
          <p:cNvSpPr txBox="1"/>
          <p:nvPr/>
        </p:nvSpPr>
        <p:spPr>
          <a:xfrm>
            <a:off x="184014" y="1545337"/>
            <a:ext cx="7541515" cy="5016758"/>
          </a:xfrm>
          <a:prstGeom prst="rect">
            <a:avLst/>
          </a:prstGeom>
          <a:noFill/>
        </p:spPr>
        <p:txBody>
          <a:bodyPr wrap="square" rtlCol="0">
            <a:spAutoFit/>
          </a:bodyPr>
          <a:lstStyle/>
          <a:p>
            <a:pPr lvl="0" algn="just"/>
            <a:r>
              <a:rPr lang="vi-VN" sz="4000" b="1" dirty="0">
                <a:latin typeface="Cambria" panose="02040503050406030204" pitchFamily="18" charset="0"/>
                <a:ea typeface="Cambria" panose="02040503050406030204" pitchFamily="18" charset="0"/>
              </a:rPr>
              <a:t> b. Từ lâu, chiếc nón lá là hình ảnh thân thuộc với quê hương Việt Nam, gắn liền với hình ảnh người mẹ, người chị tảo tần, đảm đang. Với chiếc nón lá, vẻ đẹp hồn hậu, duyên dáng của người phụ nữ Việt Nam càng được tôn lên.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ounded Rectangle 2">
            <a:extLst>
              <a:ext uri="{FF2B5EF4-FFF2-40B4-BE49-F238E27FC236}">
                <a16:creationId xmlns:a16="http://schemas.microsoft.com/office/drawing/2014/main" id="{51952695-7DF3-31FB-1170-95ADE790DA9F}"/>
              </a:ext>
            </a:extLst>
          </p:cNvPr>
          <p:cNvSpPr/>
          <p:nvPr/>
        </p:nvSpPr>
        <p:spPr>
          <a:xfrm>
            <a:off x="8112386" y="1527489"/>
            <a:ext cx="3922643" cy="88595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endParaRPr lang="vi-VN"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8F0F5157-0735-0411-07DB-1BD87504CA1D}"/>
              </a:ext>
            </a:extLst>
          </p:cNvPr>
          <p:cNvSpPr/>
          <p:nvPr/>
        </p:nvSpPr>
        <p:spPr>
          <a:xfrm>
            <a:off x="8112387" y="2581781"/>
            <a:ext cx="392264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B99D06B8-A593-9457-D8EA-F49BB8391FD8}"/>
              </a:ext>
            </a:extLst>
          </p:cNvPr>
          <p:cNvSpPr/>
          <p:nvPr/>
        </p:nvSpPr>
        <p:spPr>
          <a:xfrm>
            <a:off x="7890115" y="4678107"/>
            <a:ext cx="420728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40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C5AF4F4-8A5A-AD1C-3AB4-8484AD83E4BE}"/>
              </a:ext>
            </a:extLst>
          </p:cNvPr>
          <p:cNvSpPr/>
          <p:nvPr/>
        </p:nvSpPr>
        <p:spPr>
          <a:xfrm>
            <a:off x="9003155" y="3382108"/>
            <a:ext cx="1981200" cy="76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Cambria" panose="02040503050406030204" pitchFamily="18" charset="0"/>
                <a:ea typeface="Cambria" panose="02040503050406030204" pitchFamily="18" charset="0"/>
              </a:rPr>
              <a:t>Từ lâu</a:t>
            </a:r>
            <a:endParaRPr lang="en-SG" sz="4000" b="1" dirty="0">
              <a:solidFill>
                <a:srgbClr val="7030A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25131916-AB3C-42A0-D3CC-C7B0EEAB3424}"/>
              </a:ext>
            </a:extLst>
          </p:cNvPr>
          <p:cNvSpPr/>
          <p:nvPr/>
        </p:nvSpPr>
        <p:spPr>
          <a:xfrm>
            <a:off x="7952483" y="5321901"/>
            <a:ext cx="4082545" cy="8670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Cambria" panose="02040503050406030204" pitchFamily="18" charset="0"/>
                <a:ea typeface="Cambria" panose="02040503050406030204" pitchFamily="18" charset="0"/>
              </a:rPr>
              <a:t>Với chiếc nón lá</a:t>
            </a:r>
            <a:endParaRPr lang="en-SG" sz="4000" b="1" dirty="0">
              <a:solidFill>
                <a:srgbClr val="7030A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DC8CB7D-0412-F413-8E2F-E8E2FB474E08}"/>
              </a:ext>
            </a:extLst>
          </p:cNvPr>
          <p:cNvSpPr txBox="1"/>
          <p:nvPr/>
        </p:nvSpPr>
        <p:spPr>
          <a:xfrm>
            <a:off x="949305" y="1544849"/>
            <a:ext cx="1666895" cy="661720"/>
          </a:xfrm>
          <a:prstGeom prst="rect">
            <a:avLst/>
          </a:prstGeom>
          <a:solidFill>
            <a:schemeClr val="bg1"/>
          </a:solidFill>
        </p:spPr>
        <p:txBody>
          <a:bodyPr wrap="square" lIns="0" tIns="0" rIns="0" rtlCol="0">
            <a:spAutoFit/>
          </a:bodyPr>
          <a:lstStyle/>
          <a:p>
            <a:pPr algn="just"/>
            <a:r>
              <a:rPr lang="vi-VN" sz="4000" b="1" dirty="0">
                <a:solidFill>
                  <a:srgbClr val="7030A0"/>
                </a:solidFill>
                <a:latin typeface="Cambria" panose="02040503050406030204" pitchFamily="18" charset="0"/>
                <a:ea typeface="Cambria" panose="02040503050406030204" pitchFamily="18" charset="0"/>
              </a:rPr>
              <a:t>Từ lâu</a:t>
            </a:r>
            <a:endParaRPr lang="en-SG" sz="4000" b="1" dirty="0">
              <a:solidFill>
                <a:srgbClr val="7030A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DB5AA-26A9-4B3C-06A3-D2F378186EE8}"/>
              </a:ext>
            </a:extLst>
          </p:cNvPr>
          <p:cNvSpPr txBox="1"/>
          <p:nvPr/>
        </p:nvSpPr>
        <p:spPr>
          <a:xfrm>
            <a:off x="2792640" y="4016387"/>
            <a:ext cx="4007340" cy="661720"/>
          </a:xfrm>
          <a:prstGeom prst="rect">
            <a:avLst/>
          </a:prstGeom>
          <a:solidFill>
            <a:schemeClr val="bg1"/>
          </a:solidFill>
        </p:spPr>
        <p:txBody>
          <a:bodyPr wrap="square" lIns="0" tIns="0" rIns="0" rtlCol="0">
            <a:spAutoFit/>
          </a:bodyPr>
          <a:lstStyle/>
          <a:p>
            <a:pPr algn="just"/>
            <a:r>
              <a:rPr lang="vi-VN" sz="4000" b="1" dirty="0">
                <a:solidFill>
                  <a:srgbClr val="7030A0"/>
                </a:solidFill>
                <a:latin typeface="Cambria" panose="02040503050406030204" pitchFamily="18" charset="0"/>
                <a:ea typeface="Cambria" panose="02040503050406030204" pitchFamily="18" charset="0"/>
              </a:rPr>
              <a:t>Với  chiếc nón  lá</a:t>
            </a:r>
            <a:endParaRPr lang="en-SG"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574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115BF13E-2340-DED9-2B7F-3D759A227CE6}"/>
              </a:ext>
            </a:extLst>
          </p:cNvPr>
          <p:cNvSpPr/>
          <p:nvPr/>
        </p:nvSpPr>
        <p:spPr>
          <a:xfrm>
            <a:off x="-3" y="1317494"/>
            <a:ext cx="11827828" cy="5540506"/>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CCB842DF-5611-4894-ACAE-3D3E98BDB49F}"/>
              </a:ext>
            </a:extLst>
          </p:cNvPr>
          <p:cNvSpPr/>
          <p:nvPr/>
        </p:nvSpPr>
        <p:spPr>
          <a:xfrm>
            <a:off x="47482" y="1570533"/>
            <a:ext cx="11097173" cy="115711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78827" y="14211"/>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200" b="1" dirty="0"/>
              <a:t> </a:t>
            </a:r>
            <a:r>
              <a:rPr lang="vi-VN" sz="4200" b="1" dirty="0">
                <a:latin typeface="Cambria" panose="02040503050406030204" pitchFamily="18" charset="0"/>
                <a:ea typeface="Cambria" panose="02040503050406030204" pitchFamily="18" charset="0"/>
              </a:rPr>
              <a:t>2: Đặt câu hỏi cho trạng ngữ chỉ phương tiện của mỗi câu dưới đây:</a:t>
            </a:r>
            <a:endParaRPr kumimoji="0" lang="zh-CN" altLang="en-US" sz="4200" b="1" i="0" u="none" strike="noStrike" kern="1200" cap="none" spc="0" normalizeH="0" baseline="0" noProof="0" dirty="0">
              <a:ln>
                <a:noFill/>
              </a:ln>
              <a:solidFill>
                <a:schemeClr val="bg1"/>
              </a:solidFill>
              <a:effectLst/>
              <a:uLnTx/>
              <a:uFillTx/>
              <a:latin typeface="Cambria" panose="02040503050406030204" pitchFamily="18" charset="0"/>
              <a:ea typeface="字魂70号-灵悦黑体" panose="00000500000000000000" pitchFamily="2" charset="-122"/>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231907" y="1570533"/>
            <a:ext cx="11655950" cy="1231106"/>
          </a:xfrm>
          <a:prstGeom prst="rect">
            <a:avLst/>
          </a:prstGeom>
          <a:noFill/>
        </p:spPr>
        <p:txBody>
          <a:bodyPr wrap="square" rtlCol="0">
            <a:spAutoFit/>
          </a:bodyPr>
          <a:lstStyle/>
          <a:p>
            <a:pPr lvl="0" algn="ctr">
              <a:defRPr/>
            </a:pPr>
            <a:r>
              <a:rPr lang="vi-VN" sz="3700" b="1" dirty="0">
                <a:latin typeface="Cambria" panose="02040503050406030204" pitchFamily="18" charset="0"/>
                <a:ea typeface="Cambria" panose="02040503050406030204" pitchFamily="18" charset="0"/>
              </a:rPr>
              <a:t>a, Bằng lá cọ non phơi khô, người thợ thủ công đã </a:t>
            </a:r>
          </a:p>
          <a:p>
            <a:pPr lvl="0" algn="ctr">
              <a:defRPr/>
            </a:pPr>
            <a:r>
              <a:rPr lang="vi-VN" sz="3700" b="1" dirty="0">
                <a:latin typeface="Cambria" panose="02040503050406030204" pitchFamily="18" charset="0"/>
                <a:ea typeface="Cambria" panose="02040503050406030204" pitchFamily="18" charset="0"/>
              </a:rPr>
              <a:t>khâu thành những chiếc nón che nắng, che mưa.</a:t>
            </a:r>
            <a:endParaRPr kumimoji="0" lang="en-SG"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
        <p:nvSpPr>
          <p:cNvPr id="7" name="Rounded Rectangle 10">
            <a:extLst>
              <a:ext uri="{FF2B5EF4-FFF2-40B4-BE49-F238E27FC236}">
                <a16:creationId xmlns:a16="http://schemas.microsoft.com/office/drawing/2014/main" id="{1B2C192F-4BC2-48F7-AFFD-3D27E0F7D489}"/>
              </a:ext>
            </a:extLst>
          </p:cNvPr>
          <p:cNvSpPr/>
          <p:nvPr/>
        </p:nvSpPr>
        <p:spPr>
          <a:xfrm>
            <a:off x="-1" y="3829704"/>
            <a:ext cx="9024817" cy="1796395"/>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8113E546-CFDA-48F8-B11D-CBF2AB17A23D}"/>
              </a:ext>
            </a:extLst>
          </p:cNvPr>
          <p:cNvSpPr txBox="1"/>
          <p:nvPr/>
        </p:nvSpPr>
        <p:spPr>
          <a:xfrm>
            <a:off x="0" y="3896904"/>
            <a:ext cx="9140768" cy="1661993"/>
          </a:xfrm>
          <a:prstGeom prst="rect">
            <a:avLst/>
          </a:prstGeom>
          <a:noFill/>
        </p:spPr>
        <p:txBody>
          <a:bodyPr wrap="square" rtlCol="0">
            <a:spAutoFit/>
          </a:bodyPr>
          <a:lstStyle/>
          <a:p>
            <a:pPr algn="just"/>
            <a:r>
              <a:rPr lang="en-SG" sz="3400" b="1" dirty="0">
                <a:latin typeface="Cambria" panose="02040503050406030204" pitchFamily="18" charset="0"/>
                <a:ea typeface="Cambria" panose="02040503050406030204" pitchFamily="18" charset="0"/>
              </a:rPr>
              <a:t>b, </a:t>
            </a:r>
            <a:r>
              <a:rPr lang="en-SG" sz="3400" b="1" dirty="0" err="1">
                <a:latin typeface="Cambria" panose="02040503050406030204" pitchFamily="18" charset="0"/>
                <a:ea typeface="Cambria" panose="02040503050406030204" pitchFamily="18" charset="0"/>
              </a:rPr>
              <a:t>Với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những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chiếc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khăn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piêu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kết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hợp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độc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đáo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giữa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màu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sắc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hoa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văn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các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cô</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gái</a:t>
            </a:r>
            <a:r>
              <a:rPr lang="en-SG" sz="3400" b="1" dirty="0">
                <a:latin typeface="Cambria" panose="02040503050406030204" pitchFamily="18" charset="0"/>
                <a:ea typeface="Cambria" panose="02040503050406030204" pitchFamily="18" charset="0"/>
              </a:rPr>
              <a:t> Thái </a:t>
            </a:r>
            <a:r>
              <a:rPr lang="en-SG" sz="3400" b="1" dirty="0" err="1">
                <a:latin typeface="Cambria" panose="02040503050406030204" pitchFamily="18" charset="0"/>
                <a:ea typeface="Cambria" panose="02040503050406030204" pitchFamily="18" charset="0"/>
              </a:rPr>
              <a:t>đã</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chứng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tỏ</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sự</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khéo</a:t>
            </a:r>
            <a:r>
              <a:rPr lang="vi-VN" sz="3400" b="1" dirty="0">
                <a:latin typeface="Cambria" panose="02040503050406030204" pitchFamily="18" charset="0"/>
                <a:ea typeface="Cambria" panose="02040503050406030204" pitchFamily="18" charset="0"/>
              </a:rPr>
              <a:t> léo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đảm</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đang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của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mình</a:t>
            </a:r>
            <a:r>
              <a:rPr lang="en-SG" sz="3400" b="1" dirty="0">
                <a:latin typeface="Cambria" panose="02040503050406030204" pitchFamily="18" charset="0"/>
                <a:ea typeface="Cambria" panose="02040503050406030204" pitchFamily="18" charset="0"/>
              </a:rPr>
              <a:t>.</a:t>
            </a:r>
            <a:endParaRPr lang="vi-VN" sz="3400" b="1" i="0" dirty="0">
              <a:effectLst/>
              <a:latin typeface="Cambria" panose="02040503050406030204" pitchFamily="18" charset="0"/>
              <a:ea typeface="Cambria" panose="02040503050406030204" pitchFamily="18" charset="0"/>
            </a:endParaRPr>
          </a:p>
        </p:txBody>
      </p:sp>
      <p:pic>
        <p:nvPicPr>
          <p:cNvPr id="6" name="Picture 5" descr="A couple of kids sitting at desks&#10;&#10;Description automatically generated">
            <a:extLst>
              <a:ext uri="{FF2B5EF4-FFF2-40B4-BE49-F238E27FC236}">
                <a16:creationId xmlns:a16="http://schemas.microsoft.com/office/drawing/2014/main" id="{7B39B343-FE74-B050-2437-A0D9FF4A24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24816" y="4727900"/>
            <a:ext cx="3410830" cy="2106689"/>
          </a:xfrm>
          <a:prstGeom prst="rect">
            <a:avLst/>
          </a:prstGeom>
        </p:spPr>
      </p:pic>
      <p:sp>
        <p:nvSpPr>
          <p:cNvPr id="12" name="Rounded Rectangle 2">
            <a:extLst>
              <a:ext uri="{FF2B5EF4-FFF2-40B4-BE49-F238E27FC236}">
                <a16:creationId xmlns:a16="http://schemas.microsoft.com/office/drawing/2014/main" id="{B4E67CC7-7B88-8E17-1176-412334F25480}"/>
              </a:ext>
            </a:extLst>
          </p:cNvPr>
          <p:cNvSpPr/>
          <p:nvPr/>
        </p:nvSpPr>
        <p:spPr>
          <a:xfrm>
            <a:off x="2387599" y="2752232"/>
            <a:ext cx="9440225" cy="1157110"/>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7030A0"/>
                </a:solidFill>
                <a:latin typeface="Cambria" panose="02040503050406030204" pitchFamily="18" charset="0"/>
                <a:ea typeface="Cambria" panose="02040503050406030204" pitchFamily="18" charset="0"/>
              </a:rPr>
              <a:t>Bằng cái gì mà người thợ thủ công đã khâu thành những chiếc nón che nắng, che mưa?</a:t>
            </a:r>
            <a:endParaRPr lang="en-US" sz="3600" b="1" dirty="0">
              <a:solidFill>
                <a:srgbClr val="7030A0"/>
              </a:solidFill>
              <a:latin typeface="Cambria" panose="02040503050406030204" pitchFamily="18" charset="0"/>
              <a:ea typeface="Cambria" panose="02040503050406030204" pitchFamily="18" charset="0"/>
            </a:endParaRPr>
          </a:p>
        </p:txBody>
      </p:sp>
      <p:sp>
        <p:nvSpPr>
          <p:cNvPr id="13" name="Rounded Rectangle 2">
            <a:extLst>
              <a:ext uri="{FF2B5EF4-FFF2-40B4-BE49-F238E27FC236}">
                <a16:creationId xmlns:a16="http://schemas.microsoft.com/office/drawing/2014/main" id="{D841126B-6F33-9F2C-E054-3D5CFB877B20}"/>
              </a:ext>
            </a:extLst>
          </p:cNvPr>
          <p:cNvSpPr/>
          <p:nvPr/>
        </p:nvSpPr>
        <p:spPr>
          <a:xfrm>
            <a:off x="47482" y="5490258"/>
            <a:ext cx="8861382" cy="123110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7030A0"/>
                </a:solidFill>
                <a:latin typeface="Cambria" panose="02040503050406030204" pitchFamily="18" charset="0"/>
                <a:ea typeface="Cambria" panose="02040503050406030204" pitchFamily="18" charset="0"/>
              </a:rPr>
              <a:t>Với cái gì c</a:t>
            </a:r>
            <a:r>
              <a:rPr lang="en-SG" sz="4000" b="1" dirty="0" err="1">
                <a:solidFill>
                  <a:srgbClr val="7030A0"/>
                </a:solidFill>
                <a:latin typeface="Cambria" panose="02040503050406030204" pitchFamily="18" charset="0"/>
                <a:ea typeface="Cambria" panose="02040503050406030204" pitchFamily="18" charset="0"/>
              </a:rPr>
              <a:t>ác</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cô</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gái</a:t>
            </a:r>
            <a:r>
              <a:rPr lang="en-SG" sz="4000" b="1" dirty="0">
                <a:solidFill>
                  <a:srgbClr val="7030A0"/>
                </a:solidFill>
                <a:latin typeface="Cambria" panose="02040503050406030204" pitchFamily="18" charset="0"/>
                <a:ea typeface="Cambria" panose="02040503050406030204" pitchFamily="18" charset="0"/>
              </a:rPr>
              <a:t> Thái </a:t>
            </a:r>
            <a:r>
              <a:rPr lang="en-SG" sz="4000" b="1" dirty="0" err="1">
                <a:solidFill>
                  <a:srgbClr val="7030A0"/>
                </a:solidFill>
                <a:latin typeface="Cambria" panose="02040503050406030204" pitchFamily="18" charset="0"/>
                <a:ea typeface="Cambria" panose="02040503050406030204" pitchFamily="18" charset="0"/>
              </a:rPr>
              <a:t>đã</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chứng</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tỏ</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sự</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khéo</a:t>
            </a:r>
            <a:r>
              <a:rPr lang="vi-VN" sz="4000" b="1" dirty="0">
                <a:solidFill>
                  <a:srgbClr val="7030A0"/>
                </a:solidFill>
                <a:latin typeface="Cambria" panose="02040503050406030204" pitchFamily="18" charset="0"/>
                <a:ea typeface="Cambria" panose="02040503050406030204" pitchFamily="18" charset="0"/>
              </a:rPr>
              <a:t> léo</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đảm</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đang</a:t>
            </a:r>
            <a:r>
              <a:rPr lang="en-SG" sz="4000" b="1" dirty="0">
                <a:solidFill>
                  <a:srgbClr val="7030A0"/>
                </a:solidFill>
                <a:latin typeface="Cambria" panose="02040503050406030204" pitchFamily="18" charset="0"/>
                <a:ea typeface="Cambria" panose="02040503050406030204" pitchFamily="18" charset="0"/>
              </a:rPr>
              <a:t> </a:t>
            </a:r>
            <a:r>
              <a:rPr lang="en-SG" sz="4000" b="1" dirty="0" err="1">
                <a:solidFill>
                  <a:srgbClr val="7030A0"/>
                </a:solidFill>
                <a:latin typeface="Cambria" panose="02040503050406030204" pitchFamily="18" charset="0"/>
                <a:ea typeface="Cambria" panose="02040503050406030204" pitchFamily="18" charset="0"/>
              </a:rPr>
              <a:t>của</a:t>
            </a:r>
            <a:r>
              <a:rPr lang="en-SG" sz="4000" b="1" dirty="0">
                <a:solidFill>
                  <a:srgbClr val="7030A0"/>
                </a:solidFill>
                <a:latin typeface="Cambria" panose="02040503050406030204" pitchFamily="18" charset="0"/>
                <a:ea typeface="Cambria" panose="02040503050406030204" pitchFamily="18" charset="0"/>
              </a:rPr>
              <a:t> </a:t>
            </a:r>
            <a:r>
              <a:rPr lang="vi-VN" sz="4000" b="1" dirty="0">
                <a:solidFill>
                  <a:srgbClr val="7030A0"/>
                </a:solidFill>
                <a:latin typeface="Cambria" panose="02040503050406030204" pitchFamily="18" charset="0"/>
                <a:ea typeface="Cambria" panose="02040503050406030204" pitchFamily="18" charset="0"/>
              </a:rPr>
              <a:t>mình?</a:t>
            </a:r>
            <a:endParaRPr lang="en-US"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398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7" grpId="0" animBg="1"/>
      <p:bldP spid="8"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3F0-C8FD-F9C5-E833-301A9AB5ADBE}"/>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0E6CDB7F-8317-C485-B30D-873AEF6ED9CF}"/>
              </a:ext>
            </a:extLst>
          </p:cNvPr>
          <p:cNvSpPr/>
          <p:nvPr/>
        </p:nvSpPr>
        <p:spPr>
          <a:xfrm>
            <a:off x="199585" y="1510748"/>
            <a:ext cx="11827828" cy="5237922"/>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sp>
        <p:nvSpPr>
          <p:cNvPr id="10" name="任意多边形: 形状 4">
            <a:extLst>
              <a:ext uri="{FF2B5EF4-FFF2-40B4-BE49-F238E27FC236}">
                <a16:creationId xmlns:a16="http://schemas.microsoft.com/office/drawing/2014/main" id="{F863BE41-3E43-681A-EE82-65AEFEF4E698}"/>
              </a:ext>
            </a:extLst>
          </p:cNvPr>
          <p:cNvSpPr/>
          <p:nvPr/>
        </p:nvSpPr>
        <p:spPr>
          <a:xfrm>
            <a:off x="78827" y="62916"/>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3" name="Rounded Rectangle 10">
            <a:extLst>
              <a:ext uri="{FF2B5EF4-FFF2-40B4-BE49-F238E27FC236}">
                <a16:creationId xmlns:a16="http://schemas.microsoft.com/office/drawing/2014/main" id="{87C07241-B321-074B-2868-C0A83BD26628}"/>
              </a:ext>
            </a:extLst>
          </p:cNvPr>
          <p:cNvSpPr/>
          <p:nvPr/>
        </p:nvSpPr>
        <p:spPr>
          <a:xfrm>
            <a:off x="314182" y="1885201"/>
            <a:ext cx="11592473" cy="213575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382DCF0C-0C0D-58E0-2247-78E0C311F9AD}"/>
              </a:ext>
            </a:extLst>
          </p:cNvPr>
          <p:cNvSpPr txBox="1"/>
          <p:nvPr/>
        </p:nvSpPr>
        <p:spPr>
          <a:xfrm>
            <a:off x="417443" y="2029749"/>
            <a:ext cx="11247694"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Bằng một số ống tre, nứa thô sơ, người dân Tây Nguyên đã làm ra cây đàn t'rưng có âm thanh thánh thót như tiếng chim hót, tiếng suối reo....</a:t>
            </a:r>
          </a:p>
        </p:txBody>
      </p:sp>
      <p:sp>
        <p:nvSpPr>
          <p:cNvPr id="6" name="Rounded Rectangle 2">
            <a:extLst>
              <a:ext uri="{FF2B5EF4-FFF2-40B4-BE49-F238E27FC236}">
                <a16:creationId xmlns:a16="http://schemas.microsoft.com/office/drawing/2014/main" id="{687AFAD9-57E5-7083-F3E3-EEDA532DA08D}"/>
              </a:ext>
            </a:extLst>
          </p:cNvPr>
          <p:cNvSpPr/>
          <p:nvPr/>
        </p:nvSpPr>
        <p:spPr>
          <a:xfrm>
            <a:off x="1192955" y="4346340"/>
            <a:ext cx="10515600" cy="213575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7030A0"/>
                </a:solidFill>
                <a:latin typeface="Cambria" panose="02040503050406030204" pitchFamily="18" charset="0"/>
                <a:ea typeface="Cambria" panose="02040503050406030204" pitchFamily="18" charset="0"/>
              </a:rPr>
              <a:t>Bằng cái gì mà người dân Tây Nguyên đã làm ra cây đàn t'rưng có âm thanh thánh thót như tiếng chim hót, tiếng suối reo...?</a:t>
            </a:r>
            <a:endParaRPr lang="en-US"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483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308113" y="246041"/>
            <a:ext cx="11651974" cy="1930956"/>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5000" b="1" dirty="0">
                <a:solidFill>
                  <a:schemeClr val="accent2">
                    <a:lumMod val="50000"/>
                  </a:schemeClr>
                </a:solidFill>
                <a:latin typeface="Cambria" panose="02040503050406030204" pitchFamily="18" charset="0"/>
                <a:ea typeface="Cambria" panose="02040503050406030204" pitchFamily="18" charset="0"/>
              </a:rPr>
              <a:t>3. Theo em, trạng ngữ chỉ phương tiện </a:t>
            </a:r>
          </a:p>
          <a:p>
            <a:pPr algn="ctr"/>
            <a:r>
              <a:rPr lang="vi-VN" sz="5000" b="1" dirty="0">
                <a:solidFill>
                  <a:schemeClr val="accent2">
                    <a:lumMod val="50000"/>
                  </a:schemeClr>
                </a:solidFill>
                <a:latin typeface="Cambria" panose="02040503050406030204" pitchFamily="18" charset="0"/>
                <a:ea typeface="Cambria" panose="02040503050406030204" pitchFamily="18" charset="0"/>
              </a:rPr>
              <a:t>bổ sung thông tin gì cho câu?</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84610"/>
            <a:ext cx="8061435" cy="584775"/>
          </a:xfrm>
          <a:prstGeom prst="rect">
            <a:avLst/>
          </a:prstGeom>
          <a:noFill/>
        </p:spPr>
        <p:txBody>
          <a:bodyPr wrap="square">
            <a:spAutoFit/>
          </a:bodyPr>
          <a:lstStyle/>
          <a:p>
            <a:endParaRPr lang="vi-VN" sz="3200" b="1" i="0" dirty="0">
              <a:solidFill>
                <a:srgbClr val="002060"/>
              </a:solidFill>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316005" y="2310935"/>
            <a:ext cx="9559990" cy="3293209"/>
          </a:xfrm>
          <a:prstGeom prst="rect">
            <a:avLst/>
          </a:prstGeom>
          <a:solidFill>
            <a:schemeClr val="bg1"/>
          </a:solidFill>
          <a:ln w="38100">
            <a:solidFill>
              <a:schemeClr val="tx1"/>
            </a:solidFill>
            <a:prstDash val="dash"/>
          </a:ln>
        </p:spPr>
        <p:txBody>
          <a:bodyPr wrap="square">
            <a:spAutoFit/>
          </a:bodyPr>
          <a:lstStyle/>
          <a:p>
            <a:pPr algn="just"/>
            <a:r>
              <a:rPr lang="vi-VN" sz="5200" b="1" dirty="0">
                <a:latin typeface="Cambria" panose="02040503050406030204" pitchFamily="18" charset="0"/>
                <a:ea typeface="Cambria" panose="02040503050406030204" pitchFamily="18" charset="0"/>
              </a:rPr>
              <a:t>Trạng ngữ chỉ phương tiện bổ sung thông tin về mặt phương tiện thực hiện hoạt động được nói đến trong câu</a:t>
            </a:r>
            <a:r>
              <a:rPr lang="vi-VN" sz="5200" b="1" dirty="0"/>
              <a:t>. </a:t>
            </a:r>
            <a:endParaRPr lang="vi-VN" sz="5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3330F02-423D-BF4C-93E1-E57E9B617A2D}"/>
              </a:ext>
            </a:extLst>
          </p:cNvPr>
          <p:cNvGrpSpPr/>
          <p:nvPr/>
        </p:nvGrpSpPr>
        <p:grpSpPr>
          <a:xfrm>
            <a:off x="-1178873" y="109329"/>
            <a:ext cx="14220497" cy="7101213"/>
            <a:chOff x="1304923" y="673100"/>
            <a:chExt cx="9363077" cy="5286378"/>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grpSp>
          <p:nvGrpSpPr>
            <p:cNvPr id="10" name="组合 9">
              <a:extLst>
                <a:ext uri="{FF2B5EF4-FFF2-40B4-BE49-F238E27FC236}">
                  <a16:creationId xmlns:a16="http://schemas.microsoft.com/office/drawing/2014/main" id="{607D46E2-BF5B-6E3D-FE69-7479932D2BC5}"/>
                </a:ext>
              </a:extLst>
            </p:cNvPr>
            <p:cNvGrpSpPr/>
            <p:nvPr/>
          </p:nvGrpSpPr>
          <p:grpSpPr>
            <a:xfrm>
              <a:off x="4715273" y="713317"/>
              <a:ext cx="2703017" cy="778078"/>
              <a:chOff x="3510832" y="2251534"/>
              <a:chExt cx="5468498" cy="778078"/>
            </a:xfrm>
          </p:grpSpPr>
          <p:sp>
            <p:nvSpPr>
              <p:cNvPr id="12" name="矩形: 圆角 11">
                <a:extLst>
                  <a:ext uri="{FF2B5EF4-FFF2-40B4-BE49-F238E27FC236}">
                    <a16:creationId xmlns:a16="http://schemas.microsoft.com/office/drawing/2014/main" id="{058A0E67-E421-4862-E14B-901CE8893E10}"/>
                  </a:ext>
                </a:extLst>
              </p:cNvPr>
              <p:cNvSpPr/>
              <p:nvPr/>
            </p:nvSpPr>
            <p:spPr>
              <a:xfrm>
                <a:off x="3510832" y="2251534"/>
                <a:ext cx="5468498" cy="734640"/>
              </a:xfrm>
              <a:prstGeom prst="roundRect">
                <a:avLst>
                  <a:gd name="adj" fmla="val 50000"/>
                </a:avLst>
              </a:pr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标小智龙珠体" panose="02020500000000000000" pitchFamily="18" charset="-122"/>
                  <a:ea typeface="标小智龙珠体" panose="02020500000000000000" pitchFamily="18" charset="-122"/>
                </a:endParaRPr>
              </a:p>
            </p:txBody>
          </p:sp>
          <p:sp>
            <p:nvSpPr>
              <p:cNvPr id="14" name="文本框 13">
                <a:extLst>
                  <a:ext uri="{FF2B5EF4-FFF2-40B4-BE49-F238E27FC236}">
                    <a16:creationId xmlns:a16="http://schemas.microsoft.com/office/drawing/2014/main" id="{553E555E-6922-772D-CCA2-5341456B515E}"/>
                  </a:ext>
                </a:extLst>
              </p:cNvPr>
              <p:cNvSpPr txBox="1"/>
              <p:nvPr/>
            </p:nvSpPr>
            <p:spPr>
              <a:xfrm>
                <a:off x="3817504" y="2294972"/>
                <a:ext cx="4855152" cy="734640"/>
              </a:xfrm>
              <a:prstGeom prst="rect">
                <a:avLst/>
              </a:prstGeom>
              <a:noFill/>
            </p:spPr>
            <p:txBody>
              <a:bodyPr wrap="square">
                <a:spAutoFit/>
              </a:bodyPr>
              <a:lstStyle/>
              <a:p>
                <a:pPr algn="ctr"/>
                <a:r>
                  <a:rPr lang="vi-VN" altLang="zh-CN" sz="5000" b="1" dirty="0">
                    <a:solidFill>
                      <a:schemeClr val="bg1"/>
                    </a:solidFill>
                    <a:latin typeface="Cambria" panose="02040503050406030204" pitchFamily="18" charset="0"/>
                    <a:ea typeface="Cambria" panose="02040503050406030204" pitchFamily="18" charset="0"/>
                    <a:cs typeface="+mn-ea"/>
                    <a:sym typeface="+mn-lt"/>
                  </a:rPr>
                  <a:t>GHI NHỚ</a:t>
                </a:r>
                <a:endParaRPr lang="en-US" altLang="zh-CN" sz="5000" b="1" dirty="0">
                  <a:solidFill>
                    <a:schemeClr val="bg1"/>
                  </a:solidFill>
                  <a:latin typeface="Cambria" panose="02040503050406030204" pitchFamily="18" charset="0"/>
                  <a:ea typeface="Cambria" panose="02040503050406030204" pitchFamily="18" charset="0"/>
                  <a:cs typeface="+mn-ea"/>
                  <a:sym typeface="+mn-lt"/>
                </a:endParaRPr>
              </a:p>
            </p:txBody>
          </p:sp>
        </p:grpSp>
      </p:grpSp>
      <p:sp>
        <p:nvSpPr>
          <p:cNvPr id="15" name="TextBox 14">
            <a:extLst>
              <a:ext uri="{FF2B5EF4-FFF2-40B4-BE49-F238E27FC236}">
                <a16:creationId xmlns:a16="http://schemas.microsoft.com/office/drawing/2014/main" id="{24A34069-F4C2-466B-A8E0-B63EFC8A3C62}"/>
              </a:ext>
            </a:extLst>
          </p:cNvPr>
          <p:cNvSpPr txBox="1"/>
          <p:nvPr/>
        </p:nvSpPr>
        <p:spPr>
          <a:xfrm>
            <a:off x="691968" y="1441577"/>
            <a:ext cx="10478814" cy="5170646"/>
          </a:xfrm>
          <a:prstGeom prst="rect">
            <a:avLst/>
          </a:prstGeom>
          <a:noFill/>
        </p:spPr>
        <p:txBody>
          <a:bodyPr wrap="square">
            <a:spAutoFit/>
          </a:bodyPr>
          <a:lstStyle/>
          <a:p>
            <a:pPr algn="just"/>
            <a:r>
              <a:rPr lang="vi-VN" sz="5400" b="1" dirty="0">
                <a:latin typeface="Cambria" panose="02040503050406030204" pitchFamily="18" charset="0"/>
                <a:ea typeface="Cambria" panose="02040503050406030204" pitchFamily="18" charset="0"/>
              </a:rPr>
              <a:t>Trạng ngữ chỉ phương tiện bổ sung thông tin về phương tiện thực hiện hoạt động được nói đến trong câu; trả lời cho câu hỏi có từ ngữ để hỏi: bằng gì, bằng cái gì, với cái gì,....</a:t>
            </a:r>
            <a:endParaRPr lang="en-SG" sz="5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914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endParaRPr lang="en-SG" dirty="0"/>
          </a:p>
        </p:txBody>
      </p:sp>
      <p:sp>
        <p:nvSpPr>
          <p:cNvPr id="11" name="Rounded Rectangle 7">
            <a:extLst>
              <a:ext uri="{FF2B5EF4-FFF2-40B4-BE49-F238E27FC236}">
                <a16:creationId xmlns:a16="http://schemas.microsoft.com/office/drawing/2014/main" id="{5251FB1E-DBE5-47AB-9964-CD7F67015D89}"/>
              </a:ext>
            </a:extLst>
          </p:cNvPr>
          <p:cNvSpPr/>
          <p:nvPr/>
        </p:nvSpPr>
        <p:spPr>
          <a:xfrm>
            <a:off x="1370892" y="42057"/>
            <a:ext cx="10583916"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algn="ctr"/>
            <a:r>
              <a:rPr lang="vi-VN" sz="4000" b="1" dirty="0">
                <a:solidFill>
                  <a:schemeClr val="accent2">
                    <a:lumMod val="50000"/>
                  </a:schemeClr>
                </a:solidFill>
                <a:latin typeface="Cambria" panose="02040503050406030204" pitchFamily="18" charset="0"/>
                <a:ea typeface="Cambria" panose="02040503050406030204" pitchFamily="18" charset="0"/>
              </a:rPr>
              <a:t>4. Tìm từ ngữ thích hợp để hoàn thành các câu có trạng ngữ chỉ phương tiện.</a:t>
            </a:r>
          </a:p>
        </p:txBody>
      </p:sp>
      <p:pic>
        <p:nvPicPr>
          <p:cNvPr id="10" name="Picture 9">
            <a:extLst>
              <a:ext uri="{FF2B5EF4-FFF2-40B4-BE49-F238E27FC236}">
                <a16:creationId xmlns:a16="http://schemas.microsoft.com/office/drawing/2014/main" id="{B20F44B7-05C9-4B9E-97E2-EECF8C298F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3524412" y="2322785"/>
            <a:ext cx="633710" cy="624693"/>
          </a:xfrm>
          <a:prstGeom prst="rect">
            <a:avLst/>
          </a:prstGeom>
        </p:spPr>
      </p:pic>
      <p:pic>
        <p:nvPicPr>
          <p:cNvPr id="14" name="Picture 13">
            <a:extLst>
              <a:ext uri="{FF2B5EF4-FFF2-40B4-BE49-F238E27FC236}">
                <a16:creationId xmlns:a16="http://schemas.microsoft.com/office/drawing/2014/main" id="{61512788-AEA1-4ABD-94CA-47ADFE525F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4949802" y="2322785"/>
            <a:ext cx="643690" cy="634531"/>
          </a:xfrm>
          <a:prstGeom prst="rect">
            <a:avLst/>
          </a:prstGeom>
        </p:spPr>
      </p:pic>
      <p:sp>
        <p:nvSpPr>
          <p:cNvPr id="20" name="Rounded Rectangle 2">
            <a:extLst>
              <a:ext uri="{FF2B5EF4-FFF2-40B4-BE49-F238E27FC236}">
                <a16:creationId xmlns:a16="http://schemas.microsoft.com/office/drawing/2014/main" id="{BC43C681-9E17-4F8A-8E6E-D3E6E4FC7396}"/>
              </a:ext>
            </a:extLst>
          </p:cNvPr>
          <p:cNvSpPr/>
          <p:nvPr/>
        </p:nvSpPr>
        <p:spPr>
          <a:xfrm>
            <a:off x="0" y="1660730"/>
            <a:ext cx="9066527" cy="1451609"/>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mbria" panose="02040503050406030204" pitchFamily="18" charset="0"/>
                <a:ea typeface="Cambria" panose="02040503050406030204" pitchFamily="18" charset="0"/>
              </a:rPr>
              <a:t>a) Bằng ........... .......................</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 chuồn chuồn bay lượn khắp đó đây.</a:t>
            </a:r>
            <a:endParaRPr lang="en-US" sz="4000" b="1" dirty="0">
              <a:solidFill>
                <a:srgbClr val="002060"/>
              </a:solidFill>
              <a:latin typeface="Cambria" panose="02040503050406030204" pitchFamily="18" charset="0"/>
              <a:ea typeface="Cambria" panose="02040503050406030204" pitchFamily="18" charset="0"/>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111284" y="3227179"/>
            <a:ext cx="11408053"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mbria" panose="02040503050406030204" pitchFamily="18" charset="0"/>
                <a:ea typeface="Cambria" panose="02040503050406030204" pitchFamily="18" charset="0"/>
              </a:rPr>
              <a:t>b) </a:t>
            </a:r>
            <a:r>
              <a:rPr lang="en-SG" sz="4000" b="1" dirty="0" err="1">
                <a:solidFill>
                  <a:srgbClr val="002060"/>
                </a:solidFill>
                <a:latin typeface="Cambria" panose="02040503050406030204" pitchFamily="18" charset="0"/>
                <a:ea typeface="Cambria" panose="02040503050406030204" pitchFamily="18" charset="0"/>
              </a:rPr>
              <a:t>Với</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chim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gõ</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kiến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có</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thể</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a:t>
            </a:r>
            <a:r>
              <a:rPr lang="en-SG" sz="4000" b="1" dirty="0" err="1">
                <a:solidFill>
                  <a:srgbClr val="002060"/>
                </a:solidFill>
                <a:latin typeface="Cambria" panose="02040503050406030204" pitchFamily="18" charset="0"/>
                <a:ea typeface="Cambria" panose="02040503050406030204" pitchFamily="18" charset="0"/>
              </a:rPr>
              <a:t>ục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thủng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bất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kì</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nào</a:t>
            </a:r>
            <a:r>
              <a:rPr lang="en-SG"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sp>
        <p:nvSpPr>
          <p:cNvPr id="2" name="Rounded Rectangle 2">
            <a:extLst>
              <a:ext uri="{FF2B5EF4-FFF2-40B4-BE49-F238E27FC236}">
                <a16:creationId xmlns:a16="http://schemas.microsoft.com/office/drawing/2014/main" id="{8E33F143-936B-2D94-4DD5-0C0E5283CBB3}"/>
              </a:ext>
            </a:extLst>
          </p:cNvPr>
          <p:cNvSpPr/>
          <p:nvPr/>
        </p:nvSpPr>
        <p:spPr>
          <a:xfrm>
            <a:off x="111283" y="4915943"/>
            <a:ext cx="11408053" cy="1348127"/>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Cambria" panose="02040503050406030204" pitchFamily="18" charset="0"/>
                <a:ea typeface="Cambria" panose="02040503050406030204" pitchFamily="18" charset="0"/>
              </a:rPr>
              <a:t>c) B</a:t>
            </a:r>
            <a:r>
              <a:rPr lang="en-SG" sz="4000" b="1" dirty="0" err="1">
                <a:solidFill>
                  <a:srgbClr val="002060"/>
                </a:solidFill>
                <a:latin typeface="Cambria" panose="02040503050406030204" pitchFamily="18" charset="0"/>
                <a:ea typeface="Cambria" panose="02040503050406030204" pitchFamily="18" charset="0"/>
              </a:rPr>
              <a:t>ằng</a:t>
            </a:r>
            <a:r>
              <a:rPr lang="en-SG"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a:t>
            </a:r>
            <a:r>
              <a:rPr lang="en-SG" sz="4000" b="1" dirty="0">
                <a:solidFill>
                  <a:srgbClr val="002060"/>
                </a:solidFill>
                <a:latin typeface="Cambria" panose="02040503050406030204" pitchFamily="18" charset="0"/>
                <a:ea typeface="Cambria" panose="02040503050406030204" pitchFamily="18" charset="0"/>
              </a:rPr>
              <a:t>....</a:t>
            </a:r>
            <a:r>
              <a:rPr lang="vi-VN" sz="4000" b="1" dirty="0">
                <a:solidFill>
                  <a:srgbClr val="002060"/>
                </a:solidFill>
                <a:latin typeface="Cambria" panose="02040503050406030204" pitchFamily="18" charset="0"/>
                <a:ea typeface="Cambria" panose="02040503050406030204" pitchFamily="18" charset="0"/>
              </a:rPr>
              <a:t>.........</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voi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có</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dễ</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dàng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kéo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lá</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cành</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từ</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trên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cao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xuống</a:t>
            </a:r>
            <a:r>
              <a:rPr lang="en-SG"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5EF6460-6A1D-4033-782F-DA7D90FB2C94}"/>
              </a:ext>
            </a:extLst>
          </p:cNvPr>
          <p:cNvSpPr txBox="1"/>
          <p:nvPr/>
        </p:nvSpPr>
        <p:spPr>
          <a:xfrm>
            <a:off x="2381532" y="1783499"/>
            <a:ext cx="4305842" cy="661720"/>
          </a:xfrm>
          <a:prstGeom prst="rect">
            <a:avLst/>
          </a:prstGeom>
          <a:solidFill>
            <a:srgbClr val="F8CBAD"/>
          </a:solidFill>
        </p:spPr>
        <p:txBody>
          <a:bodyPr wrap="square" lIns="0" tIns="0" rIns="0" rtlCol="0">
            <a:spAutoFit/>
          </a:bodyPr>
          <a:lstStyle/>
          <a:p>
            <a:r>
              <a:rPr lang="en-SG" b="1" i="0" dirty="0">
                <a:solidFill>
                  <a:srgbClr val="7030A0"/>
                </a:solidFill>
                <a:effectLst/>
                <a:latin typeface="Roboto" panose="02000000000000000000" pitchFamily="2" charset="0"/>
              </a:rPr>
              <a:t> </a:t>
            </a:r>
            <a:r>
              <a:rPr lang="en-SG" sz="4000" b="1" i="0" dirty="0" err="1">
                <a:solidFill>
                  <a:srgbClr val="7030A0"/>
                </a:solidFill>
                <a:effectLst/>
                <a:latin typeface="Cambria" panose="02040503050406030204" pitchFamily="18" charset="0"/>
                <a:ea typeface="Cambria" panose="02040503050406030204" pitchFamily="18" charset="0"/>
              </a:rPr>
              <a:t>đôi</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cánh</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của</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mình</a:t>
            </a:r>
            <a:endParaRPr lang="en-SG" sz="4000" b="1" dirty="0">
              <a:solidFill>
                <a:srgbClr val="7030A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0D9D3DD-E21B-D12C-1239-BFBD9CDE9DF2}"/>
              </a:ext>
            </a:extLst>
          </p:cNvPr>
          <p:cNvSpPr txBox="1"/>
          <p:nvPr/>
        </p:nvSpPr>
        <p:spPr>
          <a:xfrm>
            <a:off x="1930400" y="3383493"/>
            <a:ext cx="4584700" cy="661720"/>
          </a:xfrm>
          <a:prstGeom prst="rect">
            <a:avLst/>
          </a:prstGeom>
          <a:solidFill>
            <a:srgbClr val="F8CBAD"/>
          </a:solidFill>
        </p:spPr>
        <p:txBody>
          <a:bodyPr wrap="square" lIns="0" tIns="0" rIns="0" rtlCol="0">
            <a:spAutoFit/>
          </a:bodyPr>
          <a:lstStyle/>
          <a:p>
            <a:pPr algn="ctr"/>
            <a:r>
              <a:rPr lang="en-SG" sz="4000" b="1" i="0" dirty="0" err="1">
                <a:solidFill>
                  <a:srgbClr val="7030A0"/>
                </a:solidFill>
                <a:effectLst/>
                <a:latin typeface="Cambria" panose="02040503050406030204" pitchFamily="18" charset="0"/>
                <a:ea typeface="Cambria" panose="02040503050406030204" pitchFamily="18" charset="0"/>
              </a:rPr>
              <a:t>cái</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mỏ</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của</a:t>
            </a:r>
            <a:r>
              <a:rPr lang="en-SG" sz="4000" b="1" i="0" dirty="0">
                <a:solidFill>
                  <a:srgbClr val="7030A0"/>
                </a:solidFill>
                <a:effectLst/>
                <a:latin typeface="Cambria" panose="02040503050406030204" pitchFamily="18" charset="0"/>
                <a:ea typeface="Cambria" panose="02040503050406030204" pitchFamily="18" charset="0"/>
              </a:rPr>
              <a:t> </a:t>
            </a:r>
            <a:r>
              <a:rPr lang="en-SG" sz="4000" b="1" i="0" dirty="0" err="1">
                <a:solidFill>
                  <a:srgbClr val="7030A0"/>
                </a:solidFill>
                <a:effectLst/>
                <a:latin typeface="Cambria" panose="02040503050406030204" pitchFamily="18" charset="0"/>
                <a:ea typeface="Cambria" panose="02040503050406030204" pitchFamily="18" charset="0"/>
              </a:rPr>
              <a:t>mình</a:t>
            </a:r>
            <a:endParaRPr lang="en-SG" sz="4000" b="1" dirty="0">
              <a:solidFill>
                <a:srgbClr val="7030A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EE1C6F0-17F5-56BB-7A7A-DFA6084DD05F}"/>
              </a:ext>
            </a:extLst>
          </p:cNvPr>
          <p:cNvSpPr txBox="1"/>
          <p:nvPr/>
        </p:nvSpPr>
        <p:spPr>
          <a:xfrm>
            <a:off x="2186590" y="4996560"/>
            <a:ext cx="4722210" cy="661720"/>
          </a:xfrm>
          <a:prstGeom prst="rect">
            <a:avLst/>
          </a:prstGeom>
          <a:solidFill>
            <a:srgbClr val="F8CBAD"/>
          </a:solidFill>
        </p:spPr>
        <p:txBody>
          <a:bodyPr wrap="square" lIns="0" tIns="0" rIns="0" rtlCol="0">
            <a:spAutoFit/>
          </a:bodyPr>
          <a:lstStyle/>
          <a:p>
            <a:pPr algn="ctr"/>
            <a:r>
              <a:rPr lang="vi-VN" sz="4000" b="1" dirty="0">
                <a:solidFill>
                  <a:srgbClr val="7030A0"/>
                </a:solidFill>
                <a:latin typeface="Cambria" panose="02040503050406030204" pitchFamily="18" charset="0"/>
                <a:ea typeface="Cambria" panose="02040503050406030204" pitchFamily="18" charset="0"/>
              </a:rPr>
              <a:t>chiếc vòi của mình</a:t>
            </a:r>
            <a:endParaRPr lang="en-SG" sz="4000" b="1"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568443"/>
            <a:ext cx="11273139" cy="5492579"/>
          </a:xfrm>
          <a:prstGeom prst="rect">
            <a:avLst/>
          </a:prstGeom>
        </p:spPr>
      </p:pic>
      <p:sp>
        <p:nvSpPr>
          <p:cNvPr id="2" name="Text Box 7">
            <a:extLst>
              <a:ext uri="{FF2B5EF4-FFF2-40B4-BE49-F238E27FC236}">
                <a16:creationId xmlns:a16="http://schemas.microsoft.com/office/drawing/2014/main" id="{07F55F09-6953-477B-BD52-3205A7DF9178}"/>
              </a:ext>
            </a:extLst>
          </p:cNvPr>
          <p:cNvSpPr txBox="1">
            <a:spLocks noChangeArrowheads="1"/>
          </p:cNvSpPr>
          <p:nvPr/>
        </p:nvSpPr>
        <p:spPr bwMode="auto">
          <a:xfrm>
            <a:off x="1974149" y="284705"/>
            <a:ext cx="75792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2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Vận dụng</a:t>
            </a:r>
            <a:endParaRPr kumimoji="0" lang="en-US" altLang="zh-CN" sz="12000" b="1" i="0" u="none" strike="noStrike" kern="1200" cap="none" spc="300" normalizeH="0" baseline="0" noProof="0" dirty="0">
              <a:ln>
                <a:noFill/>
              </a:ln>
              <a:solidFill>
                <a:schemeClr val="accent2">
                  <a:lumMod val="50000"/>
                </a:scheme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B1116818-D9AD-45BE-BD04-EB52F8B4CF0F}"/>
              </a:ext>
            </a:extLst>
          </p:cNvPr>
          <p:cNvSpPr txBox="1"/>
          <p:nvPr/>
        </p:nvSpPr>
        <p:spPr>
          <a:xfrm>
            <a:off x="1514955" y="2578772"/>
            <a:ext cx="8497657" cy="3785652"/>
          </a:xfrm>
          <a:prstGeom prst="rect">
            <a:avLst/>
          </a:prstGeom>
          <a:noFill/>
        </p:spPr>
        <p:txBody>
          <a:bodyPr wrap="square">
            <a:spAutoFit/>
          </a:bodyPr>
          <a:lstStyle/>
          <a:p>
            <a:pPr algn="ctr"/>
            <a:r>
              <a:rPr lang="vi-VN" sz="8000" b="1" dirty="0">
                <a:solidFill>
                  <a:srgbClr val="002060"/>
                </a:solidFill>
                <a:latin typeface="Cambria" panose="02040503050406030204" pitchFamily="18" charset="0"/>
                <a:ea typeface="Cambria" panose="02040503050406030204" pitchFamily="18" charset="0"/>
              </a:rPr>
              <a:t>Hãy đặt câu có </a:t>
            </a:r>
          </a:p>
          <a:p>
            <a:pPr algn="ctr"/>
            <a:r>
              <a:rPr lang="vi-VN" sz="8000" b="1" dirty="0">
                <a:solidFill>
                  <a:srgbClr val="002060"/>
                </a:solidFill>
                <a:latin typeface="Cambria" panose="02040503050406030204" pitchFamily="18" charset="0"/>
                <a:ea typeface="Cambria" panose="02040503050406030204" pitchFamily="18" charset="0"/>
              </a:rPr>
              <a:t>trạng ngữ chỉ</a:t>
            </a:r>
          </a:p>
          <a:p>
            <a:pPr algn="ctr"/>
            <a:r>
              <a:rPr lang="vi-VN" sz="8000" b="1" dirty="0">
                <a:solidFill>
                  <a:srgbClr val="002060"/>
                </a:solidFill>
                <a:latin typeface="Cambria" panose="02040503050406030204" pitchFamily="18" charset="0"/>
                <a:ea typeface="Cambria" panose="02040503050406030204" pitchFamily="18" charset="0"/>
              </a:rPr>
              <a:t> phương tiện?</a:t>
            </a:r>
            <a:endParaRPr lang="en-SG" sz="8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C50FFD07-F7CA-704F-A3F5-67A3179B2934}"/>
              </a:ext>
            </a:extLst>
          </p:cNvPr>
          <p:cNvSpPr txBox="1">
            <a:spLocks noChangeArrowheads="1"/>
          </p:cNvSpPr>
          <p:nvPr/>
        </p:nvSpPr>
        <p:spPr bwMode="auto">
          <a:xfrm>
            <a:off x="418072" y="1074509"/>
            <a:ext cx="110432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zh-CN" sz="15000" b="1" dirty="0">
                <a:solidFill>
                  <a:srgbClr val="FF33CC"/>
                </a:solidFill>
                <a:effectLst>
                  <a:glow rad="127000">
                    <a:prstClr val="white"/>
                  </a:glow>
                  <a:outerShdw blurRad="38100" dist="38100" dir="2700000" algn="tl">
                    <a:srgbClr val="000000">
                      <a:alpha val="43137"/>
                    </a:srgbClr>
                  </a:outerShdw>
                </a:effectLst>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9"/>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grpSp>
      <p:sp>
        <p:nvSpPr>
          <p:cNvPr id="2" name="TextBox 1"/>
          <p:cNvSpPr txBox="1"/>
          <p:nvPr/>
        </p:nvSpPr>
        <p:spPr>
          <a:xfrm>
            <a:off x="561682" y="1245065"/>
            <a:ext cx="4924228" cy="4616648"/>
          </a:xfrm>
          <a:prstGeom prst="rect">
            <a:avLst/>
          </a:prstGeom>
          <a:noFill/>
        </p:spPr>
        <p:txBody>
          <a:bodyPr wrap="square" rtlCol="0">
            <a:spAutoFit/>
          </a:bodyPr>
          <a:lstStyle/>
          <a:p>
            <a:pPr algn="just" defTabSz="914446">
              <a:defRPr/>
            </a:pPr>
            <a:r>
              <a:rPr lang="vi-VN" sz="4200" b="1" dirty="0">
                <a:solidFill>
                  <a:prstClr val="black"/>
                </a:solidFill>
                <a:latin typeface="Cambria" panose="02040503050406030204" pitchFamily="18" charset="0"/>
                <a:ea typeface="Cambria" panose="02040503050406030204" pitchFamily="18" charset="0"/>
              </a:rPr>
              <a:t>Đ</a:t>
            </a:r>
            <a:r>
              <a:rPr lang="en-GB" sz="4200" b="1" dirty="0">
                <a:solidFill>
                  <a:prstClr val="black"/>
                </a:solidFill>
                <a:latin typeface="Cambria" panose="02040503050406030204" pitchFamily="18" charset="0"/>
                <a:ea typeface="Cambria" panose="02040503050406030204" pitchFamily="18" charset="0"/>
              </a:rPr>
              <a:t>ể </a:t>
            </a:r>
            <a:r>
              <a:rPr lang="en-GB" sz="4200" b="1" dirty="0" err="1">
                <a:solidFill>
                  <a:prstClr val="black"/>
                </a:solidFill>
                <a:latin typeface="Cambria" panose="02040503050406030204" pitchFamily="18" charset="0"/>
                <a:ea typeface="Cambria" panose="02040503050406030204" pitchFamily="18" charset="0"/>
              </a:rPr>
              <a:t>nhận</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được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những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bông</a:t>
            </a:r>
            <a:r>
              <a:rPr lang="en-GB" sz="4200" b="1" dirty="0">
                <a:solidFill>
                  <a:prstClr val="black"/>
                </a:solidFill>
                <a:latin typeface="Cambria" panose="02040503050406030204" pitchFamily="18" charset="0"/>
                <a:ea typeface="Cambria" panose="02040503050406030204" pitchFamily="18" charset="0"/>
              </a:rPr>
              <a:t> </a:t>
            </a:r>
            <a:r>
              <a:rPr lang="vi-VN" sz="4200" b="1" dirty="0">
                <a:solidFill>
                  <a:prstClr val="black"/>
                </a:solidFill>
                <a:latin typeface="Cambria" panose="02040503050406030204" pitchFamily="18" charset="0"/>
                <a:ea typeface="Cambria" panose="02040503050406030204" pitchFamily="18" charset="0"/>
              </a:rPr>
              <a:t>hoa, </a:t>
            </a:r>
            <a:r>
              <a:rPr lang="en-GB" sz="4200" b="1" dirty="0" err="1">
                <a:solidFill>
                  <a:prstClr val="black"/>
                </a:solidFill>
                <a:latin typeface="Cambria" panose="02040503050406030204" pitchFamily="18" charset="0"/>
                <a:ea typeface="Cambria" panose="02040503050406030204" pitchFamily="18" charset="0"/>
              </a:rPr>
              <a:t>các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em</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phải</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trả</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lời</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được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các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câu</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hỏi</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ẩn</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chứa</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trong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các</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bông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hoa</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Chúng</a:t>
            </a:r>
            <a:r>
              <a:rPr lang="en-GB" sz="4200" b="1" dirty="0">
                <a:solidFill>
                  <a:prstClr val="black"/>
                </a:solidFill>
                <a:latin typeface="Cambria" panose="02040503050406030204" pitchFamily="18" charset="0"/>
                <a:ea typeface="Cambria" panose="02040503050406030204" pitchFamily="18" charset="0"/>
              </a:rPr>
              <a:t> ta </a:t>
            </a:r>
            <a:r>
              <a:rPr lang="en-GB" sz="4200" b="1" dirty="0" err="1">
                <a:solidFill>
                  <a:prstClr val="black"/>
                </a:solidFill>
                <a:latin typeface="Cambria" panose="02040503050406030204" pitchFamily="18" charset="0"/>
                <a:ea typeface="Cambria" panose="02040503050406030204" pitchFamily="18" charset="0"/>
              </a:rPr>
              <a:t>cùng</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bắt</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đầu</a:t>
            </a:r>
            <a:r>
              <a:rPr lang="en-GB" sz="4200" b="1" dirty="0">
                <a:solidFill>
                  <a:prstClr val="black"/>
                </a:solidFill>
                <a:latin typeface="Cambria" panose="02040503050406030204" pitchFamily="18" charset="0"/>
                <a:ea typeface="Cambria" panose="02040503050406030204" pitchFamily="18" charset="0"/>
              </a:rPr>
              <a:t> </a:t>
            </a:r>
            <a:r>
              <a:rPr lang="en-GB" sz="4200" b="1" dirty="0" err="1">
                <a:solidFill>
                  <a:prstClr val="black"/>
                </a:solidFill>
                <a:latin typeface="Cambria" panose="02040503050406030204" pitchFamily="18" charset="0"/>
                <a:ea typeface="Cambria" panose="02040503050406030204" pitchFamily="18" charset="0"/>
              </a:rPr>
              <a:t>nhé</a:t>
            </a:r>
            <a:r>
              <a:rPr lang="en-GB" sz="4200" b="1" dirty="0">
                <a:solidFill>
                  <a:prstClr val="black"/>
                </a:solidFill>
                <a:latin typeface="Cambria" panose="02040503050406030204" pitchFamily="18" charset="0"/>
                <a:ea typeface="Cambria" panose="02040503050406030204" pitchFamily="18" charset="0"/>
              </a:rPr>
              <a:t>!</a:t>
            </a:r>
          </a:p>
        </p:txBody>
      </p:sp>
      <p:grpSp>
        <p:nvGrpSpPr>
          <p:cNvPr id="3" name="Group 2"/>
          <p:cNvGrpSpPr/>
          <p:nvPr/>
        </p:nvGrpSpPr>
        <p:grpSpPr>
          <a:xfrm>
            <a:off x="5611510"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26009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
          <p:cNvGrpSpPr/>
          <p:nvPr/>
        </p:nvGrpSpPr>
        <p:grpSpPr>
          <a:xfrm>
            <a:off x="577374" y="288759"/>
            <a:ext cx="11101280" cy="6510421"/>
            <a:chOff x="406400" y="368300"/>
            <a:chExt cx="11404600" cy="6108700"/>
          </a:xfrm>
        </p:grpSpPr>
        <p:sp>
          <p:nvSpPr>
            <p:cNvPr id="19"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sp>
          <p:nvSpPr>
            <p:cNvPr id="25"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思源黑体 CN"/>
                <a:ea typeface="思源黑体 CN"/>
              </a:endParaRPr>
            </a:p>
          </p:txBody>
        </p:sp>
      </p:grpSp>
      <p:pic>
        <p:nvPicPr>
          <p:cNvPr id="15" name="Picture 14">
            <a:hlinkClick r:id="" action="ppaction://noac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349923" y="161135"/>
            <a:ext cx="5823413" cy="6250216"/>
          </a:xfrm>
          <a:prstGeom prst="rect">
            <a:avLst/>
          </a:prstGeom>
        </p:spPr>
      </p:pic>
      <p:pic>
        <p:nvPicPr>
          <p:cNvPr id="26" name="Picture 2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3148" l="0" r="99892">
                        <a14:foregroundMark x1="51784" y1="55463" x2="51784" y2="55463"/>
                      </a14:backgroundRemoval>
                    </a14:imgEffect>
                  </a14:imgLayer>
                </a14:imgProps>
              </a:ext>
            </a:extLst>
          </a:blip>
          <a:stretch>
            <a:fillRect/>
          </a:stretch>
        </p:blipFill>
        <p:spPr>
          <a:xfrm flipH="1">
            <a:off x="1397218" y="2952454"/>
            <a:ext cx="3355070" cy="4096702"/>
          </a:xfrm>
          <a:prstGeom prst="rect">
            <a:avLst/>
          </a:prstGeom>
        </p:spPr>
      </p:pic>
      <p:pic>
        <p:nvPicPr>
          <p:cNvPr id="27" name="Picture 26">
            <a:hlinkClick r:id="rId5" action="ppaction://hlinksldjump"/>
          </p:cNvPr>
          <p:cNvPicPr>
            <a:picLocks noChangeAspect="1"/>
          </p:cNvPicPr>
          <p:nvPr/>
        </p:nvPicPr>
        <p:blipFill>
          <a:blip r:embed="rId8"/>
          <a:stretch>
            <a:fillRect/>
          </a:stretch>
        </p:blipFill>
        <p:spPr>
          <a:xfrm>
            <a:off x="894741" y="364950"/>
            <a:ext cx="4156365" cy="3014419"/>
          </a:xfrm>
          <a:prstGeom prst="rect">
            <a:avLst/>
          </a:prstGeom>
        </p:spPr>
      </p:pic>
      <p:pic>
        <p:nvPicPr>
          <p:cNvPr id="10" name="Picture 9">
            <a:hlinkClick r:id="rId9" action="ppaction://hlinksldjump"/>
          </p:cNvPr>
          <p:cNvPicPr>
            <a:picLocks noChangeAspect="1"/>
          </p:cNvPicPr>
          <p:nvPr/>
        </p:nvPicPr>
        <p:blipFill>
          <a:blip r:embed="rId10"/>
          <a:stretch>
            <a:fillRect/>
          </a:stretch>
        </p:blipFill>
        <p:spPr>
          <a:xfrm>
            <a:off x="5474765" y="2870523"/>
            <a:ext cx="2082556" cy="1927772"/>
          </a:xfrm>
          <a:prstGeom prst="rect">
            <a:avLst/>
          </a:prstGeom>
        </p:spPr>
      </p:pic>
      <p:pic>
        <p:nvPicPr>
          <p:cNvPr id="11" name="Picture 10">
            <a:hlinkClick r:id="rId11" action="ppaction://hlinksldjump"/>
          </p:cNvPr>
          <p:cNvPicPr>
            <a:picLocks noChangeAspect="1"/>
          </p:cNvPicPr>
          <p:nvPr/>
        </p:nvPicPr>
        <p:blipFill>
          <a:blip r:embed="rId12"/>
          <a:stretch>
            <a:fillRect/>
          </a:stretch>
        </p:blipFill>
        <p:spPr>
          <a:xfrm>
            <a:off x="6516044" y="716585"/>
            <a:ext cx="1857890" cy="2090127"/>
          </a:xfrm>
          <a:prstGeom prst="rect">
            <a:avLst/>
          </a:prstGeom>
        </p:spPr>
      </p:pic>
      <p:pic>
        <p:nvPicPr>
          <p:cNvPr id="16" name="Picture 15">
            <a:hlinkClick r:id="rId13" action="ppaction://hlinksldjump"/>
          </p:cNvPr>
          <p:cNvPicPr>
            <a:picLocks noChangeAspect="1"/>
          </p:cNvPicPr>
          <p:nvPr/>
        </p:nvPicPr>
        <p:blipFill>
          <a:blip r:embed="rId14"/>
          <a:stretch>
            <a:fillRect/>
          </a:stretch>
        </p:blipFill>
        <p:spPr>
          <a:xfrm>
            <a:off x="8610844" y="712316"/>
            <a:ext cx="2209556" cy="2240138"/>
          </a:xfrm>
          <a:prstGeom prst="rect">
            <a:avLst/>
          </a:prstGeom>
        </p:spPr>
      </p:pic>
      <p:pic>
        <p:nvPicPr>
          <p:cNvPr id="17" name="Picture 16">
            <a:hlinkClick r:id="rId15" action="ppaction://hlinksldjump"/>
          </p:cNvPr>
          <p:cNvPicPr>
            <a:picLocks noChangeAspect="1"/>
          </p:cNvPicPr>
          <p:nvPr/>
        </p:nvPicPr>
        <p:blipFill>
          <a:blip r:embed="rId16"/>
          <a:stretch>
            <a:fillRect/>
          </a:stretch>
        </p:blipFill>
        <p:spPr>
          <a:xfrm>
            <a:off x="8504922" y="2991686"/>
            <a:ext cx="1832512" cy="1806610"/>
          </a:xfrm>
          <a:prstGeom prst="rect">
            <a:avLst/>
          </a:prstGeom>
        </p:spPr>
      </p:pic>
    </p:spTree>
    <p:extLst>
      <p:ext uri="{BB962C8B-B14F-4D97-AF65-F5344CB8AC3E}">
        <p14:creationId xmlns:p14="http://schemas.microsoft.com/office/powerpoint/2010/main" val="4856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2.22222E-6 L -0.33138 0.15926 " pathEditMode="relative" rAng="0" ptsTypes="AA">
                                      <p:cBhvr>
                                        <p:cTn id="14" dur="2000" fill="hold"/>
                                        <p:tgtEl>
                                          <p:spTgt spid="10"/>
                                        </p:tgtEl>
                                        <p:attrNameLst>
                                          <p:attrName>ppt_x</p:attrName>
                                          <p:attrName>ppt_y</p:attrName>
                                        </p:attrNameLst>
                                      </p:cBhvr>
                                      <p:rCtr x="-16576" y="7963"/>
                                    </p:animMotion>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91667E-6 -2.96296E-6 L -0.34193 0.41273 " pathEditMode="relative" rAng="0" ptsTypes="AA">
                                      <p:cBhvr>
                                        <p:cTn id="19" dur="2000" fill="hold"/>
                                        <p:tgtEl>
                                          <p:spTgt spid="11"/>
                                        </p:tgtEl>
                                        <p:attrNameLst>
                                          <p:attrName>ppt_x</p:attrName>
                                          <p:attrName>ppt_y</p:attrName>
                                        </p:attrNameLst>
                                      </p:cBhvr>
                                      <p:rCtr x="-17096" y="20625"/>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5E-6 3.7037E-7 L -0.52344 0.43264 " pathEditMode="relative" rAng="0" ptsTypes="AA">
                                      <p:cBhvr>
                                        <p:cTn id="24" dur="2000" fill="hold"/>
                                        <p:tgtEl>
                                          <p:spTgt spid="16"/>
                                        </p:tgtEl>
                                        <p:attrNameLst>
                                          <p:attrName>ppt_x</p:attrName>
                                          <p:attrName>ppt_y</p:attrName>
                                        </p:attrNameLst>
                                      </p:cBhvr>
                                      <p:rCtr x="-26172" y="21620"/>
                                    </p:animMotion>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4.44444E-6 L -0.46485 0.10138 " pathEditMode="relative" rAng="0" ptsTypes="AA">
                                      <p:cBhvr>
                                        <p:cTn id="29" dur="2000" fill="hold"/>
                                        <p:tgtEl>
                                          <p:spTgt spid="17"/>
                                        </p:tgtEl>
                                        <p:attrNameLst>
                                          <p:attrName>ppt_x</p:attrName>
                                          <p:attrName>ppt_y</p:attrName>
                                        </p:attrNameLst>
                                      </p:cBhvr>
                                      <p:rCtr x="-23242" y="5069"/>
                                    </p:animMotion>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356FFEE-04AC-1087-3E57-1DF4071124F1}"/>
              </a:ext>
            </a:extLst>
          </p:cNvPr>
          <p:cNvSpPr/>
          <p:nvPr/>
        </p:nvSpPr>
        <p:spPr>
          <a:xfrm>
            <a:off x="-3" y="60996"/>
            <a:ext cx="11827828" cy="679700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rId6" action="ppaction://hlinksldjump"/>
          </p:cNvPr>
          <p:cNvPicPr>
            <a:picLocks noChangeAspect="1"/>
          </p:cNvPicPr>
          <p:nvPr/>
        </p:nvPicPr>
        <p:blipFill>
          <a:blip r:embed="rId7"/>
          <a:stretch>
            <a:fillRect/>
          </a:stretch>
        </p:blipFill>
        <p:spPr>
          <a:xfrm>
            <a:off x="10374125" y="211624"/>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329833" y="2998933"/>
            <a:ext cx="10456237" cy="1591189"/>
            <a:chOff x="2098459" y="3659723"/>
            <a:chExt cx="8546580" cy="1333174"/>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5000" b="1">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59" y="3659723"/>
              <a:ext cx="1094690" cy="1171482"/>
              <a:chOff x="2769775" y="1396914"/>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775" y="1396914"/>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24195" y="3709035"/>
              <a:ext cx="6585853" cy="12838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200" b="1" i="0" dirty="0">
                  <a:solidFill>
                    <a:schemeClr val="tx1"/>
                  </a:solidFill>
                  <a:effectLst/>
                  <a:latin typeface="Cambria" panose="02040503050406030204" pitchFamily="18" charset="0"/>
                  <a:ea typeface="Cambria" panose="02040503050406030204" pitchFamily="18" charset="0"/>
                </a:rPr>
                <a:t>Nhờ chuyến đi cùng bố, cậu bé hiểu được</a:t>
              </a:r>
              <a:endParaRPr lang="vi-VN" sz="4200" b="1" dirty="0">
                <a:solidFill>
                  <a:schemeClr val="tx1"/>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625974" y="1724998"/>
            <a:ext cx="9363956" cy="1095016"/>
            <a:chOff x="1861723" y="2134893"/>
            <a:chExt cx="8891102" cy="1423569"/>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336474" y="241452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5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62472" y="2230396"/>
              <a:ext cx="7214055" cy="13280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54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Nhờ</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chuyến</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đi</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cùng</a:t>
              </a:r>
              <a:r>
                <a:rPr lang="en-SG" sz="4500" b="1" i="0" dirty="0">
                  <a:solidFill>
                    <a:schemeClr val="tx1"/>
                  </a:solidFill>
                  <a:effectLst/>
                  <a:latin typeface="Cambria" panose="02040503050406030204" pitchFamily="18" charset="0"/>
                  <a:ea typeface="Cambria" panose="02040503050406030204" pitchFamily="18" charset="0"/>
                </a:rPr>
                <a:t> </a:t>
              </a:r>
              <a:r>
                <a:rPr lang="en-SG" sz="4500" b="1" i="0" dirty="0" err="1">
                  <a:solidFill>
                    <a:schemeClr val="tx1"/>
                  </a:solidFill>
                  <a:effectLst/>
                  <a:latin typeface="Cambria" panose="02040503050406030204" pitchFamily="18" charset="0"/>
                  <a:ea typeface="Cambria" panose="02040503050406030204" pitchFamily="18" charset="0"/>
                </a:rPr>
                <a:t>bố</a:t>
              </a:r>
              <a:endParaRPr lang="vi-VN" sz="4500" b="1" dirty="0">
                <a:solidFill>
                  <a:schemeClr val="tx1"/>
                </a:solidFill>
                <a:latin typeface="Cambria" panose="02040503050406030204" pitchFamily="18" charset="0"/>
                <a:ea typeface="Cambria" panose="02040503050406030204" pitchFamily="18" charset="0"/>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7" y="4916071"/>
            <a:ext cx="8447773"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5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5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422486" y="5642733"/>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i="0" dirty="0">
                  <a:solidFill>
                    <a:schemeClr val="tx1"/>
                  </a:solidFill>
                  <a:effectLst/>
                  <a:latin typeface="Cambria" panose="02040503050406030204" pitchFamily="18" charset="0"/>
                  <a:ea typeface="Cambria" panose="02040503050406030204" pitchFamily="18" charset="0"/>
                </a:rPr>
                <a:t>Cậu bé hiểu được lí do</a:t>
              </a:r>
              <a:endParaRPr lang="vi-VN" sz="4000" b="1" dirty="0">
                <a:solidFill>
                  <a:schemeClr val="tx1"/>
                </a:solidFill>
                <a:latin typeface="Cambria" panose="02040503050406030204" pitchFamily="18" charset="0"/>
                <a:ea typeface="Cambria" panose="02040503050406030204" pitchFamily="18" charset="0"/>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44727" y="60996"/>
            <a:ext cx="9647251" cy="1634490"/>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3000" b="1" dirty="0">
                <a:solidFill>
                  <a:schemeClr val="tx1"/>
                </a:solidFill>
                <a:latin typeface="Cambria" panose="02040503050406030204" pitchFamily="18" charset="0"/>
                <a:ea typeface="Cambria" panose="02040503050406030204" pitchFamily="18" charset="0"/>
              </a:rPr>
              <a:t>Tìm trạng ngữ của câu dưới đây: </a:t>
            </a:r>
          </a:p>
          <a:p>
            <a:pPr algn="ctr" defTabSz="914446">
              <a:defRPr/>
            </a:pPr>
            <a:r>
              <a:rPr lang="vi-VN" sz="3000" b="1" dirty="0">
                <a:solidFill>
                  <a:srgbClr val="002060"/>
                </a:solidFill>
                <a:latin typeface="Cambria" panose="02040503050406030204" pitchFamily="18" charset="0"/>
                <a:ea typeface="Cambria" panose="02040503050406030204" pitchFamily="18" charset="0"/>
              </a:rPr>
              <a:t>Nhờ chuyến đi cùng bố, cậu bé hiểu được lí do bố cậu yêu quý và kính trọng thầy giáo cũ của mình.</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258799" y="17221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93036" y="523201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94516" y="3290153"/>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custDataLst>
      <p:tags r:id="rId1"/>
    </p:custDataLst>
    <p:extLst>
      <p:ext uri="{BB962C8B-B14F-4D97-AF65-F5344CB8AC3E}">
        <p14:creationId xmlns:p14="http://schemas.microsoft.com/office/powerpoint/2010/main" val="111351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CF87902-BE92-21CD-3406-4D63EBBEE10F}"/>
              </a:ext>
            </a:extLst>
          </p:cNvPr>
          <p:cNvSpPr/>
          <p:nvPr/>
        </p:nvSpPr>
        <p:spPr>
          <a:xfrm>
            <a:off x="-3" y="189431"/>
            <a:ext cx="11827828" cy="6668569"/>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E678A712-A920-F12A-1FD7-4F015E49E559}"/>
              </a:ext>
            </a:extLst>
          </p:cNvPr>
          <p:cNvGrpSpPr/>
          <p:nvPr/>
        </p:nvGrpSpPr>
        <p:grpSpPr>
          <a:xfrm>
            <a:off x="88000" y="3265147"/>
            <a:ext cx="11762468" cy="1529377"/>
            <a:chOff x="2098496" y="3516111"/>
            <a:chExt cx="8747837" cy="1342132"/>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516111"/>
              <a:ext cx="8416351" cy="1342132"/>
            </a:xfrm>
            <a:custGeom>
              <a:avLst/>
              <a:gdLst>
                <a:gd name="connsiteX0" fmla="*/ 0 w 8416351"/>
                <a:gd name="connsiteY0" fmla="*/ 223693 h 1342132"/>
                <a:gd name="connsiteX1" fmla="*/ 223693 w 8416351"/>
                <a:gd name="connsiteY1" fmla="*/ 0 h 1342132"/>
                <a:gd name="connsiteX2" fmla="*/ 8192658 w 8416351"/>
                <a:gd name="connsiteY2" fmla="*/ 0 h 1342132"/>
                <a:gd name="connsiteX3" fmla="*/ 8416351 w 8416351"/>
                <a:gd name="connsiteY3" fmla="*/ 223693 h 1342132"/>
                <a:gd name="connsiteX4" fmla="*/ 8416351 w 8416351"/>
                <a:gd name="connsiteY4" fmla="*/ 1118439 h 1342132"/>
                <a:gd name="connsiteX5" fmla="*/ 8192658 w 8416351"/>
                <a:gd name="connsiteY5" fmla="*/ 1342132 h 1342132"/>
                <a:gd name="connsiteX6" fmla="*/ 223693 w 8416351"/>
                <a:gd name="connsiteY6" fmla="*/ 1342132 h 1342132"/>
                <a:gd name="connsiteX7" fmla="*/ 0 w 8416351"/>
                <a:gd name="connsiteY7" fmla="*/ 1118439 h 1342132"/>
                <a:gd name="connsiteX8" fmla="*/ 0 w 8416351"/>
                <a:gd name="connsiteY8" fmla="*/ 223693 h 134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42132" fill="none" extrusionOk="0">
                  <a:moveTo>
                    <a:pt x="0" y="223693"/>
                  </a:moveTo>
                  <a:cubicBezTo>
                    <a:pt x="12663" y="111770"/>
                    <a:pt x="111417" y="15988"/>
                    <a:pt x="223693" y="0"/>
                  </a:cubicBezTo>
                  <a:cubicBezTo>
                    <a:pt x="2118123" y="-168267"/>
                    <a:pt x="5454815" y="-42953"/>
                    <a:pt x="8192658" y="0"/>
                  </a:cubicBezTo>
                  <a:cubicBezTo>
                    <a:pt x="8325981" y="11100"/>
                    <a:pt x="8415158" y="83989"/>
                    <a:pt x="8416351" y="223693"/>
                  </a:cubicBezTo>
                  <a:cubicBezTo>
                    <a:pt x="8487932" y="563968"/>
                    <a:pt x="8449062" y="992540"/>
                    <a:pt x="8416351" y="1118439"/>
                  </a:cubicBezTo>
                  <a:cubicBezTo>
                    <a:pt x="8429726" y="1229406"/>
                    <a:pt x="8322251" y="1355541"/>
                    <a:pt x="8192658" y="1342132"/>
                  </a:cubicBezTo>
                  <a:cubicBezTo>
                    <a:pt x="6442314" y="1410357"/>
                    <a:pt x="2214434" y="1353008"/>
                    <a:pt x="223693" y="1342132"/>
                  </a:cubicBezTo>
                  <a:cubicBezTo>
                    <a:pt x="109979" y="1357860"/>
                    <a:pt x="8632" y="1237537"/>
                    <a:pt x="0" y="1118439"/>
                  </a:cubicBezTo>
                  <a:cubicBezTo>
                    <a:pt x="-33236" y="942423"/>
                    <a:pt x="-15058" y="489586"/>
                    <a:pt x="0" y="223693"/>
                  </a:cubicBezTo>
                  <a:close/>
                </a:path>
                <a:path w="8416351" h="1342132" stroke="0" extrusionOk="0">
                  <a:moveTo>
                    <a:pt x="0" y="223693"/>
                  </a:moveTo>
                  <a:cubicBezTo>
                    <a:pt x="-1706" y="92634"/>
                    <a:pt x="95620" y="10762"/>
                    <a:pt x="223693" y="0"/>
                  </a:cubicBezTo>
                  <a:cubicBezTo>
                    <a:pt x="2804374" y="163917"/>
                    <a:pt x="6676505" y="128764"/>
                    <a:pt x="8192658" y="0"/>
                  </a:cubicBezTo>
                  <a:cubicBezTo>
                    <a:pt x="8332100" y="10612"/>
                    <a:pt x="8422541" y="123793"/>
                    <a:pt x="8416351" y="223693"/>
                  </a:cubicBezTo>
                  <a:cubicBezTo>
                    <a:pt x="8360172" y="595422"/>
                    <a:pt x="8410086" y="938295"/>
                    <a:pt x="8416351" y="1118439"/>
                  </a:cubicBezTo>
                  <a:cubicBezTo>
                    <a:pt x="8410072" y="1253703"/>
                    <a:pt x="8316551" y="1366290"/>
                    <a:pt x="8192658" y="1342132"/>
                  </a:cubicBezTo>
                  <a:cubicBezTo>
                    <a:pt x="5300256" y="1320150"/>
                    <a:pt x="3019614" y="1267244"/>
                    <a:pt x="223693" y="1342132"/>
                  </a:cubicBezTo>
                  <a:cubicBezTo>
                    <a:pt x="117474" y="1335398"/>
                    <a:pt x="-9303" y="1258221"/>
                    <a:pt x="0" y="1118439"/>
                  </a:cubicBezTo>
                  <a:cubicBezTo>
                    <a:pt x="-74228" y="985409"/>
                    <a:pt x="30358" y="625608"/>
                    <a:pt x="0" y="223693"/>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800" b="1">
                <a:solidFill>
                  <a:srgbClr val="002060"/>
                </a:solidFill>
                <a:latin typeface="Cambria" panose="02040503050406030204" pitchFamily="18" charset="0"/>
                <a:ea typeface="Cambria" panose="02040503050406030204" pitchFamily="18" charset="0"/>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3800" b="1" kern="0" dirty="0">
                  <a:solidFill>
                    <a:srgbClr val="002060"/>
                  </a:solidFill>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2931420" y="3698327"/>
              <a:ext cx="7914913" cy="65742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3800" b="1" i="0" dirty="0" err="1">
                  <a:solidFill>
                    <a:srgbClr val="002060"/>
                  </a:solidFill>
                  <a:effectLst/>
                  <a:latin typeface="Cambria" panose="02040503050406030204" pitchFamily="18" charset="0"/>
                  <a:ea typeface="Cambria" panose="02040503050406030204" pitchFamily="18" charset="0"/>
                </a:rPr>
                <a:t>Để</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đúng</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giờ</a:t>
              </a:r>
              <a:r>
                <a:rPr lang="en-SG" sz="3800" b="1" i="0" dirty="0">
                  <a:solidFill>
                    <a:srgbClr val="002060"/>
                  </a:solidFill>
                  <a:effectLst/>
                  <a:latin typeface="Cambria" panose="02040503050406030204" pitchFamily="18" charset="0"/>
                  <a:ea typeface="Cambria" panose="02040503050406030204" pitchFamily="18" charset="0"/>
                </a:rPr>
                <a:t>, Mai </a:t>
              </a:r>
              <a:r>
                <a:rPr lang="en-SG" sz="3800" b="1" i="0" dirty="0" err="1">
                  <a:solidFill>
                    <a:srgbClr val="002060"/>
                  </a:solidFill>
                  <a:effectLst/>
                  <a:latin typeface="Cambria" panose="02040503050406030204" pitchFamily="18" charset="0"/>
                  <a:ea typeface="Cambria" panose="02040503050406030204" pitchFamily="18" charset="0"/>
                </a:rPr>
                <a:t>phải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ngủ</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sớm</a:t>
              </a:r>
              <a:endParaRPr lang="vi-VN" sz="3800" b="1" dirty="0">
                <a:solidFill>
                  <a:srgbClr val="002060"/>
                </a:solidFill>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660404" y="1804427"/>
            <a:ext cx="8302911" cy="1230371"/>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800" b="1">
                <a:solidFill>
                  <a:srgbClr val="002060"/>
                </a:solidFill>
                <a:latin typeface="Cambria" panose="02040503050406030204" pitchFamily="18" charset="0"/>
                <a:ea typeface="Cambria" panose="02040503050406030204" pitchFamily="18" charset="0"/>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77370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it-IT" sz="3800" b="1" i="0" dirty="0">
                  <a:solidFill>
                    <a:srgbClr val="002060"/>
                  </a:solidFill>
                  <a:effectLst/>
                  <a:latin typeface="Cambria" panose="02040503050406030204" pitchFamily="18" charset="0"/>
                  <a:ea typeface="Cambria" panose="02040503050406030204" pitchFamily="18" charset="0"/>
                </a:rPr>
                <a:t>Hôm qua, Lan bị ốm</a:t>
              </a:r>
              <a:endParaRPr lang="vi-VN" sz="3800" b="1" dirty="0">
                <a:solidFill>
                  <a:srgbClr val="002060"/>
                </a:solidFill>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282068" y="5051359"/>
            <a:ext cx="11229376" cy="1396127"/>
            <a:chOff x="1612674" y="5136090"/>
            <a:chExt cx="8973766" cy="148232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197217"/>
              <a:ext cx="8416351" cy="1339556"/>
            </a:xfrm>
            <a:custGeom>
              <a:avLst/>
              <a:gdLst>
                <a:gd name="connsiteX0" fmla="*/ 0 w 8416351"/>
                <a:gd name="connsiteY0" fmla="*/ 223264 h 1339556"/>
                <a:gd name="connsiteX1" fmla="*/ 223264 w 8416351"/>
                <a:gd name="connsiteY1" fmla="*/ 0 h 1339556"/>
                <a:gd name="connsiteX2" fmla="*/ 8193087 w 8416351"/>
                <a:gd name="connsiteY2" fmla="*/ 0 h 1339556"/>
                <a:gd name="connsiteX3" fmla="*/ 8416351 w 8416351"/>
                <a:gd name="connsiteY3" fmla="*/ 223264 h 1339556"/>
                <a:gd name="connsiteX4" fmla="*/ 8416351 w 8416351"/>
                <a:gd name="connsiteY4" fmla="*/ 1116292 h 1339556"/>
                <a:gd name="connsiteX5" fmla="*/ 8193087 w 8416351"/>
                <a:gd name="connsiteY5" fmla="*/ 1339556 h 1339556"/>
                <a:gd name="connsiteX6" fmla="*/ 223264 w 8416351"/>
                <a:gd name="connsiteY6" fmla="*/ 1339556 h 1339556"/>
                <a:gd name="connsiteX7" fmla="*/ 0 w 8416351"/>
                <a:gd name="connsiteY7" fmla="*/ 1116292 h 1339556"/>
                <a:gd name="connsiteX8" fmla="*/ 0 w 8416351"/>
                <a:gd name="connsiteY8" fmla="*/ 223264 h 133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39556" fill="none" extrusionOk="0">
                  <a:moveTo>
                    <a:pt x="0" y="223264"/>
                  </a:moveTo>
                  <a:cubicBezTo>
                    <a:pt x="17492" y="116008"/>
                    <a:pt x="101318" y="1929"/>
                    <a:pt x="223264" y="0"/>
                  </a:cubicBezTo>
                  <a:cubicBezTo>
                    <a:pt x="1924901" y="-168267"/>
                    <a:pt x="5297972" y="-42953"/>
                    <a:pt x="8193087" y="0"/>
                  </a:cubicBezTo>
                  <a:cubicBezTo>
                    <a:pt x="8329675" y="15074"/>
                    <a:pt x="8415770" y="92087"/>
                    <a:pt x="8416351" y="223264"/>
                  </a:cubicBezTo>
                  <a:cubicBezTo>
                    <a:pt x="8353887" y="632031"/>
                    <a:pt x="8370444" y="870644"/>
                    <a:pt x="8416351" y="1116292"/>
                  </a:cubicBezTo>
                  <a:cubicBezTo>
                    <a:pt x="8422712" y="1233616"/>
                    <a:pt x="8320235" y="1348073"/>
                    <a:pt x="8193087" y="1339556"/>
                  </a:cubicBezTo>
                  <a:cubicBezTo>
                    <a:pt x="6667796" y="1407781"/>
                    <a:pt x="2222670" y="1350432"/>
                    <a:pt x="223264" y="1339556"/>
                  </a:cubicBezTo>
                  <a:cubicBezTo>
                    <a:pt x="106916" y="1350689"/>
                    <a:pt x="1631" y="1238757"/>
                    <a:pt x="0" y="1116292"/>
                  </a:cubicBezTo>
                  <a:cubicBezTo>
                    <a:pt x="-4532" y="934715"/>
                    <a:pt x="-13869" y="657198"/>
                    <a:pt x="0" y="223264"/>
                  </a:cubicBezTo>
                  <a:close/>
                </a:path>
                <a:path w="8416351" h="1339556" stroke="0" extrusionOk="0">
                  <a:moveTo>
                    <a:pt x="0" y="223264"/>
                  </a:moveTo>
                  <a:cubicBezTo>
                    <a:pt x="-3084" y="86372"/>
                    <a:pt x="94309" y="13419"/>
                    <a:pt x="223264" y="0"/>
                  </a:cubicBezTo>
                  <a:cubicBezTo>
                    <a:pt x="2693520" y="163917"/>
                    <a:pt x="6290404" y="128764"/>
                    <a:pt x="8193087" y="0"/>
                  </a:cubicBezTo>
                  <a:cubicBezTo>
                    <a:pt x="8329974" y="9065"/>
                    <a:pt x="8419870" y="113402"/>
                    <a:pt x="8416351" y="223264"/>
                  </a:cubicBezTo>
                  <a:cubicBezTo>
                    <a:pt x="8429750" y="400550"/>
                    <a:pt x="8370004" y="935153"/>
                    <a:pt x="8416351" y="1116292"/>
                  </a:cubicBezTo>
                  <a:cubicBezTo>
                    <a:pt x="8408060" y="1255076"/>
                    <a:pt x="8316593" y="1353428"/>
                    <a:pt x="8193087" y="1339556"/>
                  </a:cubicBezTo>
                  <a:cubicBezTo>
                    <a:pt x="5578591" y="1317574"/>
                    <a:pt x="3114680" y="1264668"/>
                    <a:pt x="223264" y="1339556"/>
                  </a:cubicBezTo>
                  <a:cubicBezTo>
                    <a:pt x="116415" y="1333159"/>
                    <a:pt x="-6364" y="1250706"/>
                    <a:pt x="0" y="1116292"/>
                  </a:cubicBezTo>
                  <a:cubicBezTo>
                    <a:pt x="-73138" y="725263"/>
                    <a:pt x="-35956" y="386078"/>
                    <a:pt x="0" y="22326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3800" b="1">
                <a:solidFill>
                  <a:srgbClr val="002060"/>
                </a:solidFill>
                <a:latin typeface="Cambria" panose="02040503050406030204" pitchFamily="18" charset="0"/>
                <a:ea typeface="Cambria" panose="02040503050406030204" pitchFamily="18" charset="0"/>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38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167065" y="5136090"/>
              <a:ext cx="6921640" cy="14823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3800" b="1" i="0" dirty="0" err="1">
                  <a:solidFill>
                    <a:srgbClr val="002060"/>
                  </a:solidFill>
                  <a:effectLst/>
                  <a:latin typeface="Cambria" panose="02040503050406030204" pitchFamily="18" charset="0"/>
                  <a:ea typeface="Cambria" panose="02040503050406030204" pitchFamily="18" charset="0"/>
                </a:rPr>
                <a:t>Nhờ</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hành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chăm</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chỉ</a:t>
              </a:r>
              <a:r>
                <a:rPr lang="en-SG" sz="3800" b="1" i="0" dirty="0">
                  <a:solidFill>
                    <a:srgbClr val="002060"/>
                  </a:solidFill>
                  <a:effectLst/>
                  <a:latin typeface="Cambria" panose="02040503050406030204" pitchFamily="18" charset="0"/>
                  <a:ea typeface="Cambria" panose="02040503050406030204" pitchFamily="18" charset="0"/>
                </a:rPr>
                <a:t>, Lan </a:t>
              </a:r>
              <a:r>
                <a:rPr lang="en-SG" sz="3800" b="1" i="0" dirty="0" err="1">
                  <a:solidFill>
                    <a:srgbClr val="002060"/>
                  </a:solidFill>
                  <a:effectLst/>
                  <a:latin typeface="Cambria" panose="02040503050406030204" pitchFamily="18" charset="0"/>
                  <a:ea typeface="Cambria" panose="02040503050406030204" pitchFamily="18" charset="0"/>
                </a:rPr>
                <a:t>đã</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đạt</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sinh</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giỏi</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trong</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học</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kì</a:t>
              </a:r>
              <a:r>
                <a:rPr lang="en-SG" sz="3800" b="1" i="0" dirty="0">
                  <a:solidFill>
                    <a:srgbClr val="002060"/>
                  </a:solidFill>
                  <a:effectLst/>
                  <a:latin typeface="Cambria" panose="02040503050406030204" pitchFamily="18" charset="0"/>
                  <a:ea typeface="Cambria" panose="02040503050406030204" pitchFamily="18" charset="0"/>
                </a:rPr>
                <a:t> </a:t>
              </a:r>
              <a:r>
                <a:rPr lang="en-SG" sz="3800" b="1" i="0" dirty="0" err="1">
                  <a:solidFill>
                    <a:srgbClr val="002060"/>
                  </a:solidFill>
                  <a:effectLst/>
                  <a:latin typeface="Cambria" panose="02040503050406030204" pitchFamily="18" charset="0"/>
                  <a:ea typeface="Cambria" panose="02040503050406030204" pitchFamily="18" charset="0"/>
                </a:rPr>
                <a:t>vừa</a:t>
              </a:r>
              <a:r>
                <a:rPr lang="vi-VN" sz="3800" b="1" i="0" dirty="0">
                  <a:solidFill>
                    <a:srgbClr val="002060"/>
                  </a:solidFill>
                  <a:effectLst/>
                  <a:latin typeface="Cambria" panose="02040503050406030204" pitchFamily="18" charset="0"/>
                  <a:ea typeface="Cambria" panose="02040503050406030204" pitchFamily="18" charset="0"/>
                </a:rPr>
                <a:t> qua.</a:t>
              </a:r>
              <a:endParaRPr lang="vi-VN" sz="3800" b="1" dirty="0">
                <a:solidFill>
                  <a:srgbClr val="002060"/>
                </a:solidFill>
                <a:latin typeface="Cambria" panose="02040503050406030204" pitchFamily="18" charset="0"/>
                <a:ea typeface="Cambria" panose="02040503050406030204" pitchFamily="18" charset="0"/>
              </a:endParaRP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10670960" y="5225106"/>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3800" kern="0">
                <a:solidFill>
                  <a:srgbClr val="000000"/>
                </a:solidFill>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8634487" y="1902938"/>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sz="3800">
              <a:solidFill>
                <a:prstClr val="black"/>
              </a:solidFill>
              <a:latin typeface="思源黑体 CN"/>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988423" y="3590388"/>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sz="3800">
              <a:solidFill>
                <a:prstClr val="black"/>
              </a:solidFill>
              <a:latin typeface="思源黑体 CN"/>
            </a:endParaRPr>
          </a:p>
        </p:txBody>
      </p:sp>
      <p:pic>
        <p:nvPicPr>
          <p:cNvPr id="2" name="Picture 1">
            <a:hlinkClick r:id="rId6" action="ppaction://hlinksldjump"/>
          </p:cNvPr>
          <p:cNvPicPr>
            <a:picLocks noChangeAspect="1"/>
          </p:cNvPicPr>
          <p:nvPr/>
        </p:nvPicPr>
        <p:blipFill>
          <a:blip r:embed="rId7"/>
          <a:stretch>
            <a:fillRect/>
          </a:stretch>
        </p:blipFill>
        <p:spPr>
          <a:xfrm>
            <a:off x="88000" y="0"/>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1723948" y="189431"/>
            <a:ext cx="10380052" cy="1464231"/>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dirty="0">
                <a:solidFill>
                  <a:schemeClr val="tx1"/>
                </a:solidFill>
                <a:latin typeface="Cambria" panose="02040503050406030204" pitchFamily="18" charset="0"/>
                <a:ea typeface="Cambria" panose="02040503050406030204" pitchFamily="18" charset="0"/>
              </a:rPr>
              <a:t>Tr</a:t>
            </a:r>
            <a:r>
              <a:rPr lang="en-SG" sz="4000" b="1" dirty="0" err="1">
                <a:solidFill>
                  <a:schemeClr val="tx1"/>
                </a:solidFill>
                <a:latin typeface="Cambria" panose="02040503050406030204" pitchFamily="18" charset="0"/>
                <a:ea typeface="Cambria" panose="02040503050406030204" pitchFamily="18" charset="0"/>
              </a:rPr>
              <a:t>ong</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các</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câu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sau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câu</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nào</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có</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chứa</a:t>
            </a:r>
            <a:r>
              <a:rPr lang="en-SG" sz="4000" b="1" dirty="0">
                <a:solidFill>
                  <a:schemeClr val="tx1"/>
                </a:solidFill>
                <a:latin typeface="Cambria" panose="02040503050406030204" pitchFamily="18" charset="0"/>
                <a:ea typeface="Cambria" panose="02040503050406030204" pitchFamily="18" charset="0"/>
              </a:rPr>
              <a:t> </a:t>
            </a:r>
            <a:endParaRPr lang="vi-VN" sz="4000" b="1" dirty="0">
              <a:solidFill>
                <a:schemeClr val="tx1"/>
              </a:solidFill>
              <a:latin typeface="Cambria" panose="02040503050406030204" pitchFamily="18" charset="0"/>
              <a:ea typeface="Cambria" panose="02040503050406030204" pitchFamily="18" charset="0"/>
            </a:endParaRPr>
          </a:p>
          <a:p>
            <a:pPr algn="ctr"/>
            <a:r>
              <a:rPr lang="en-SG" sz="4000" b="1" dirty="0" err="1">
                <a:solidFill>
                  <a:schemeClr val="tx1"/>
                </a:solidFill>
                <a:latin typeface="Cambria" panose="02040503050406030204" pitchFamily="18" charset="0"/>
                <a:ea typeface="Cambria" panose="02040503050406030204" pitchFamily="18" charset="0"/>
              </a:rPr>
              <a:t>trạng</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ngữ</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chỉ</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nguyên</a:t>
            </a:r>
            <a:r>
              <a:rPr lang="en-SG" sz="4000" b="1" dirty="0">
                <a:solidFill>
                  <a:schemeClr val="tx1"/>
                </a:solidFill>
                <a:latin typeface="Cambria" panose="02040503050406030204" pitchFamily="18" charset="0"/>
                <a:ea typeface="Cambria" panose="02040503050406030204" pitchFamily="18" charset="0"/>
              </a:rPr>
              <a:t> </a:t>
            </a:r>
            <a:r>
              <a:rPr lang="en-SG" sz="4000" b="1" dirty="0" err="1">
                <a:solidFill>
                  <a:schemeClr val="tx1"/>
                </a:solidFill>
                <a:latin typeface="Cambria" panose="02040503050406030204" pitchFamily="18" charset="0"/>
                <a:ea typeface="Cambria" panose="02040503050406030204" pitchFamily="18" charset="0"/>
              </a:rPr>
              <a:t>nhân</a:t>
            </a:r>
            <a:r>
              <a:rPr lang="en-SG" sz="4000" b="1" dirty="0">
                <a:solidFill>
                  <a:schemeClr val="tx1"/>
                </a:solidFill>
                <a:latin typeface="Cambria" panose="02040503050406030204" pitchFamily="18" charset="0"/>
                <a:ea typeface="Cambria" panose="02040503050406030204" pitchFamily="18" charset="0"/>
              </a:rPr>
              <a:t>?</a:t>
            </a:r>
            <a:endParaRPr lang="vi-VN" sz="4000" b="1" dirty="0">
              <a:solidFill>
                <a:schemeClr val="tx1"/>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384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8BDE9DF-5F60-15A8-3B73-84EE00705AE7}"/>
              </a:ext>
            </a:extLst>
          </p:cNvPr>
          <p:cNvSpPr/>
          <p:nvPr/>
        </p:nvSpPr>
        <p:spPr>
          <a:xfrm>
            <a:off x="135572" y="414019"/>
            <a:ext cx="11827828" cy="5901460"/>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pic>
        <p:nvPicPr>
          <p:cNvPr id="2" name="Picture 1">
            <a:hlinkClick r:id="rId6" action="ppaction://hlinksldjump"/>
          </p:cNvPr>
          <p:cNvPicPr>
            <a:picLocks noChangeAspect="1"/>
          </p:cNvPicPr>
          <p:nvPr/>
        </p:nvPicPr>
        <p:blipFill>
          <a:blip r:embed="rId7"/>
          <a:stretch>
            <a:fillRect/>
          </a:stretch>
        </p:blipFill>
        <p:spPr>
          <a:xfrm>
            <a:off x="10630129" y="1418272"/>
            <a:ext cx="1857674" cy="1703861"/>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20078" y="3763517"/>
            <a:ext cx="8045591" cy="1208121"/>
            <a:chOff x="2098496" y="3659454"/>
            <a:chExt cx="8546543" cy="1309207"/>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6000" b="1">
                <a:solidFill>
                  <a:srgbClr val="002060"/>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173873" y="3750925"/>
              <a:ext cx="7064779" cy="12177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6000" b="1" i="0" dirty="0" err="1">
                  <a:solidFill>
                    <a:srgbClr val="002060"/>
                  </a:solidFill>
                  <a:effectLst/>
                  <a:latin typeface="Cambria" panose="02040503050406030204" pitchFamily="18" charset="0"/>
                  <a:ea typeface="Cambria" panose="02040503050406030204" pitchFamily="18" charset="0"/>
                </a:rPr>
                <a:t>Dấu</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gạch</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ngang</a:t>
              </a:r>
              <a:endParaRPr lang="vi-VN" sz="6000" b="1" dirty="0">
                <a:solidFill>
                  <a:srgbClr val="002060"/>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6" y="2393651"/>
            <a:ext cx="8302911" cy="1314224"/>
            <a:chOff x="1861723" y="2134893"/>
            <a:chExt cx="8819884" cy="136691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6000" b="1">
                <a:solidFill>
                  <a:srgbClr val="002060"/>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32288" y="2333043"/>
              <a:ext cx="7214055" cy="11687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6000" b="1" dirty="0">
                  <a:solidFill>
                    <a:srgbClr val="002060"/>
                  </a:solidFill>
                  <a:latin typeface="Cambria" panose="02040503050406030204" pitchFamily="18" charset="0"/>
                  <a:ea typeface="Cambria" panose="02040503050406030204" pitchFamily="18" charset="0"/>
                </a:rPr>
                <a:t>Dấu phẩy</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29435" y="4916069"/>
            <a:ext cx="8447773" cy="1527912"/>
            <a:chOff x="1612674" y="5184381"/>
            <a:chExt cx="8973766" cy="1633716"/>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6000" b="1">
                <a:solidFill>
                  <a:srgbClr val="002060"/>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6000" b="1" kern="0">
                  <a:solidFill>
                    <a:srgbClr val="002060"/>
                  </a:solidFill>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2451" y="5616571"/>
              <a:ext cx="6798644" cy="120152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6000" b="1" i="0" dirty="0" err="1">
                  <a:solidFill>
                    <a:srgbClr val="002060"/>
                  </a:solidFill>
                  <a:effectLst/>
                  <a:latin typeface="Cambria" panose="02040503050406030204" pitchFamily="18" charset="0"/>
                  <a:ea typeface="Cambria" panose="02040503050406030204" pitchFamily="18" charset="0"/>
                </a:rPr>
                <a:t>Dấu</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hai</a:t>
              </a:r>
              <a:r>
                <a:rPr lang="en-SG" sz="6000" b="1" i="0" dirty="0">
                  <a:solidFill>
                    <a:srgbClr val="002060"/>
                  </a:solidFill>
                  <a:effectLst/>
                  <a:latin typeface="Cambria" panose="02040503050406030204" pitchFamily="18" charset="0"/>
                  <a:ea typeface="Cambria" panose="02040503050406030204" pitchFamily="18" charset="0"/>
                </a:rPr>
                <a:t> </a:t>
              </a:r>
              <a:r>
                <a:rPr lang="en-SG" sz="6000" b="1" i="0" dirty="0" err="1">
                  <a:solidFill>
                    <a:srgbClr val="002060"/>
                  </a:solidFill>
                  <a:effectLst/>
                  <a:latin typeface="Cambria" panose="02040503050406030204" pitchFamily="18" charset="0"/>
                  <a:ea typeface="Cambria" panose="02040503050406030204" pitchFamily="18" charset="0"/>
                </a:rPr>
                <a:t>chấm</a:t>
              </a:r>
              <a:endParaRPr lang="vi-VN" sz="6000" b="1" dirty="0">
                <a:solidFill>
                  <a:srgbClr val="002060"/>
                </a:solidFill>
                <a:latin typeface="Cambria" panose="02040503050406030204" pitchFamily="18" charset="0"/>
                <a:ea typeface="Cambria" panose="02040503050406030204" pitchFamily="18" charset="0"/>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228600" y="331148"/>
            <a:ext cx="10736881" cy="180474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5000" b="1" dirty="0">
                <a:solidFill>
                  <a:schemeClr val="tx1"/>
                </a:solidFill>
                <a:latin typeface="Cambria" panose="02040503050406030204" pitchFamily="18" charset="0"/>
                <a:ea typeface="Cambria" panose="02040503050406030204" pitchFamily="18" charset="0"/>
              </a:rPr>
              <a:t>Giữa trạng ngữ với chủ ngữ và vị ngữ thường có dấu gì khi viết câu?</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6" y="24399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3" y="5344896"/>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370878" y="387556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custDataLst>
      <p:tags r:id="rId1"/>
    </p:custDataLst>
    <p:extLst>
      <p:ext uri="{BB962C8B-B14F-4D97-AF65-F5344CB8AC3E}">
        <p14:creationId xmlns:p14="http://schemas.microsoft.com/office/powerpoint/2010/main" val="213756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DD1C6F3-5FB6-2C4B-371A-C0E9B1169608}"/>
              </a:ext>
            </a:extLst>
          </p:cNvPr>
          <p:cNvSpPr/>
          <p:nvPr/>
        </p:nvSpPr>
        <p:spPr>
          <a:xfrm>
            <a:off x="-3" y="583046"/>
            <a:ext cx="11827828" cy="627495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000" b="1" dirty="0">
                <a:solidFill>
                  <a:schemeClr val="tx1"/>
                </a:solidFill>
                <a:latin typeface="Cambria" panose="02040503050406030204" pitchFamily="18" charset="0"/>
                <a:ea typeface="Cambria" panose="02040503050406030204" pitchFamily="18" charset="0"/>
              </a:rPr>
              <a:t> </a:t>
            </a:r>
            <a:endParaRPr lang="en-US" sz="3600" b="1" dirty="0">
              <a:solidFill>
                <a:schemeClr val="tx1"/>
              </a:solidFill>
              <a:latin typeface="Cambria" panose="02040503050406030204" pitchFamily="18" charset="0"/>
              <a:ea typeface="Cambria" panose="02040503050406030204" pitchFamily="18" charset="0"/>
            </a:endParaRPr>
          </a:p>
        </p:txBody>
      </p:sp>
      <p:pic>
        <p:nvPicPr>
          <p:cNvPr id="2" name="Picture 1">
            <a:hlinkClick r:id="rId6" action="ppaction://hlinksldjump"/>
          </p:cNvPr>
          <p:cNvPicPr>
            <a:picLocks noChangeAspect="1"/>
          </p:cNvPicPr>
          <p:nvPr/>
        </p:nvPicPr>
        <p:blipFill>
          <a:blip r:embed="rId7"/>
          <a:stretch>
            <a:fillRect/>
          </a:stretch>
        </p:blipFill>
        <p:spPr>
          <a:xfrm>
            <a:off x="10495561" y="583046"/>
            <a:ext cx="1835055" cy="1804572"/>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053156" y="3630683"/>
            <a:ext cx="9986284" cy="1600630"/>
            <a:chOff x="1142199" y="3515507"/>
            <a:chExt cx="8416351" cy="173455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1142199" y="3718903"/>
              <a:ext cx="8416351" cy="1531163"/>
            </a:xfrm>
            <a:custGeom>
              <a:avLst/>
              <a:gdLst>
                <a:gd name="connsiteX0" fmla="*/ 0 w 8416351"/>
                <a:gd name="connsiteY0" fmla="*/ 255199 h 1531163"/>
                <a:gd name="connsiteX1" fmla="*/ 255199 w 8416351"/>
                <a:gd name="connsiteY1" fmla="*/ 0 h 1531163"/>
                <a:gd name="connsiteX2" fmla="*/ 8161152 w 8416351"/>
                <a:gd name="connsiteY2" fmla="*/ 0 h 1531163"/>
                <a:gd name="connsiteX3" fmla="*/ 8416351 w 8416351"/>
                <a:gd name="connsiteY3" fmla="*/ 255199 h 1531163"/>
                <a:gd name="connsiteX4" fmla="*/ 8416351 w 8416351"/>
                <a:gd name="connsiteY4" fmla="*/ 1275964 h 1531163"/>
                <a:gd name="connsiteX5" fmla="*/ 8161152 w 8416351"/>
                <a:gd name="connsiteY5" fmla="*/ 1531163 h 1531163"/>
                <a:gd name="connsiteX6" fmla="*/ 255199 w 8416351"/>
                <a:gd name="connsiteY6" fmla="*/ 1531163 h 1531163"/>
                <a:gd name="connsiteX7" fmla="*/ 0 w 8416351"/>
                <a:gd name="connsiteY7" fmla="*/ 1275964 h 1531163"/>
                <a:gd name="connsiteX8" fmla="*/ 0 w 8416351"/>
                <a:gd name="connsiteY8" fmla="*/ 255199 h 15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531163" fill="none" extrusionOk="0">
                  <a:moveTo>
                    <a:pt x="0" y="255199"/>
                  </a:moveTo>
                  <a:cubicBezTo>
                    <a:pt x="13746" y="126867"/>
                    <a:pt x="127398" y="18650"/>
                    <a:pt x="255199" y="0"/>
                  </a:cubicBezTo>
                  <a:cubicBezTo>
                    <a:pt x="3658896" y="-168267"/>
                    <a:pt x="4323879" y="-42953"/>
                    <a:pt x="8161152" y="0"/>
                  </a:cubicBezTo>
                  <a:cubicBezTo>
                    <a:pt x="8305260" y="3592"/>
                    <a:pt x="8414346" y="87105"/>
                    <a:pt x="8416351" y="255199"/>
                  </a:cubicBezTo>
                  <a:cubicBezTo>
                    <a:pt x="8373766" y="581390"/>
                    <a:pt x="8505116" y="849517"/>
                    <a:pt x="8416351" y="1275964"/>
                  </a:cubicBezTo>
                  <a:cubicBezTo>
                    <a:pt x="8431231" y="1402917"/>
                    <a:pt x="8311166" y="1551265"/>
                    <a:pt x="8161152" y="1531163"/>
                  </a:cubicBezTo>
                  <a:cubicBezTo>
                    <a:pt x="5694671" y="1599388"/>
                    <a:pt x="1609518" y="1542039"/>
                    <a:pt x="255199" y="1531163"/>
                  </a:cubicBezTo>
                  <a:cubicBezTo>
                    <a:pt x="122773" y="1544791"/>
                    <a:pt x="11331" y="1411073"/>
                    <a:pt x="0" y="1275964"/>
                  </a:cubicBezTo>
                  <a:cubicBezTo>
                    <a:pt x="52256" y="777407"/>
                    <a:pt x="-23795" y="364872"/>
                    <a:pt x="0" y="255199"/>
                  </a:cubicBezTo>
                  <a:close/>
                </a:path>
                <a:path w="8416351" h="1531163" stroke="0" extrusionOk="0">
                  <a:moveTo>
                    <a:pt x="0" y="255199"/>
                  </a:moveTo>
                  <a:cubicBezTo>
                    <a:pt x="-1630" y="107075"/>
                    <a:pt x="104126" y="24062"/>
                    <a:pt x="255199" y="0"/>
                  </a:cubicBezTo>
                  <a:cubicBezTo>
                    <a:pt x="1458377" y="163917"/>
                    <a:pt x="6570465" y="128764"/>
                    <a:pt x="8161152" y="0"/>
                  </a:cubicBezTo>
                  <a:cubicBezTo>
                    <a:pt x="8310939" y="5903"/>
                    <a:pt x="8418260" y="121547"/>
                    <a:pt x="8416351" y="255199"/>
                  </a:cubicBezTo>
                  <a:cubicBezTo>
                    <a:pt x="8329634" y="567917"/>
                    <a:pt x="8459110" y="1137815"/>
                    <a:pt x="8416351" y="1275964"/>
                  </a:cubicBezTo>
                  <a:cubicBezTo>
                    <a:pt x="8413010" y="1423145"/>
                    <a:pt x="8302165" y="1536003"/>
                    <a:pt x="8161152" y="1531163"/>
                  </a:cubicBezTo>
                  <a:cubicBezTo>
                    <a:pt x="6995838" y="1509181"/>
                    <a:pt x="2362648" y="1456275"/>
                    <a:pt x="255199" y="1531163"/>
                  </a:cubicBezTo>
                  <a:cubicBezTo>
                    <a:pt x="130136" y="1524990"/>
                    <a:pt x="-5121" y="1425846"/>
                    <a:pt x="0" y="1275964"/>
                  </a:cubicBezTo>
                  <a:cubicBezTo>
                    <a:pt x="-61820" y="1049580"/>
                    <a:pt x="1240" y="402472"/>
                    <a:pt x="0" y="255199"/>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dirty="0">
                <a:solidFill>
                  <a:schemeClr val="tx1"/>
                </a:solidFill>
                <a:latin typeface="Cambria" panose="02040503050406030204" pitchFamily="18" charset="0"/>
                <a:ea typeface="Cambria" panose="02040503050406030204" pitchFamily="18" charset="0"/>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146599" y="3515507"/>
              <a:ext cx="1924683" cy="1171482"/>
              <a:chOff x="2339937" y="1283851"/>
              <a:chExt cx="893383"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339937" y="1283851"/>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462255" y="1387734"/>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4000" b="1" kern="0" dirty="0">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2548" y="3637073"/>
              <a:ext cx="6604353" cy="158674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en-SG" sz="4000" b="1" i="0" dirty="0" err="1">
                  <a:solidFill>
                    <a:schemeClr val="tx1"/>
                  </a:solidFill>
                  <a:effectLst/>
                  <a:latin typeface="Cambria" panose="02040503050406030204" pitchFamily="18" charset="0"/>
                  <a:ea typeface="Cambria" panose="02040503050406030204" pitchFamily="18" charset="0"/>
                </a:rPr>
                <a:t>Nói</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lên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mục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đích</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tiến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hành</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sự</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việc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nêu</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trong</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câu</a:t>
              </a:r>
              <a:r>
                <a:rPr lang="en-SG" sz="4000" b="1" i="0" dirty="0">
                  <a:solidFill>
                    <a:schemeClr val="tx1"/>
                  </a:solidFill>
                  <a:effectLst/>
                  <a:latin typeface="Cambria" panose="02040503050406030204" pitchFamily="18" charset="0"/>
                  <a:ea typeface="Cambria" panose="02040503050406030204" pitchFamily="18" charset="0"/>
                </a:rPr>
                <a:t>.</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198211" y="1961513"/>
            <a:ext cx="9732057" cy="1711677"/>
            <a:chOff x="1861723" y="2134893"/>
            <a:chExt cx="8819884" cy="167592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5"/>
              <a:ext cx="8416351" cy="1462135"/>
            </a:xfrm>
            <a:custGeom>
              <a:avLst/>
              <a:gdLst>
                <a:gd name="connsiteX0" fmla="*/ 0 w 8416351"/>
                <a:gd name="connsiteY0" fmla="*/ 243694 h 1462135"/>
                <a:gd name="connsiteX1" fmla="*/ 243694 w 8416351"/>
                <a:gd name="connsiteY1" fmla="*/ 0 h 1462135"/>
                <a:gd name="connsiteX2" fmla="*/ 8172657 w 8416351"/>
                <a:gd name="connsiteY2" fmla="*/ 0 h 1462135"/>
                <a:gd name="connsiteX3" fmla="*/ 8416351 w 8416351"/>
                <a:gd name="connsiteY3" fmla="*/ 243694 h 1462135"/>
                <a:gd name="connsiteX4" fmla="*/ 8416351 w 8416351"/>
                <a:gd name="connsiteY4" fmla="*/ 1218441 h 1462135"/>
                <a:gd name="connsiteX5" fmla="*/ 8172657 w 8416351"/>
                <a:gd name="connsiteY5" fmla="*/ 1462135 h 1462135"/>
                <a:gd name="connsiteX6" fmla="*/ 243694 w 8416351"/>
                <a:gd name="connsiteY6" fmla="*/ 1462135 h 1462135"/>
                <a:gd name="connsiteX7" fmla="*/ 0 w 8416351"/>
                <a:gd name="connsiteY7" fmla="*/ 1218441 h 1462135"/>
                <a:gd name="connsiteX8" fmla="*/ 0 w 8416351"/>
                <a:gd name="connsiteY8" fmla="*/ 243694 h 146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462135" fill="none" extrusionOk="0">
                  <a:moveTo>
                    <a:pt x="0" y="243694"/>
                  </a:moveTo>
                  <a:cubicBezTo>
                    <a:pt x="14291" y="122218"/>
                    <a:pt x="111540" y="3454"/>
                    <a:pt x="243694" y="0"/>
                  </a:cubicBezTo>
                  <a:cubicBezTo>
                    <a:pt x="1611814" y="-168267"/>
                    <a:pt x="6424008" y="-42953"/>
                    <a:pt x="8172657" y="0"/>
                  </a:cubicBezTo>
                  <a:cubicBezTo>
                    <a:pt x="8311878" y="5257"/>
                    <a:pt x="8415357" y="95648"/>
                    <a:pt x="8416351" y="243694"/>
                  </a:cubicBezTo>
                  <a:cubicBezTo>
                    <a:pt x="8468317" y="660263"/>
                    <a:pt x="8337144" y="971801"/>
                    <a:pt x="8416351" y="1218441"/>
                  </a:cubicBezTo>
                  <a:cubicBezTo>
                    <a:pt x="8431411" y="1338869"/>
                    <a:pt x="8309539" y="1467219"/>
                    <a:pt x="8172657" y="1462135"/>
                  </a:cubicBezTo>
                  <a:cubicBezTo>
                    <a:pt x="5444547" y="1530360"/>
                    <a:pt x="1830414" y="1473011"/>
                    <a:pt x="243694" y="1462135"/>
                  </a:cubicBezTo>
                  <a:cubicBezTo>
                    <a:pt x="115641" y="1472593"/>
                    <a:pt x="21198" y="1342116"/>
                    <a:pt x="0" y="1218441"/>
                  </a:cubicBezTo>
                  <a:cubicBezTo>
                    <a:pt x="42744" y="769944"/>
                    <a:pt x="74920" y="706047"/>
                    <a:pt x="0" y="243694"/>
                  </a:cubicBezTo>
                  <a:close/>
                </a:path>
                <a:path w="8416351" h="1462135" stroke="0" extrusionOk="0">
                  <a:moveTo>
                    <a:pt x="0" y="243694"/>
                  </a:moveTo>
                  <a:cubicBezTo>
                    <a:pt x="-4782" y="88038"/>
                    <a:pt x="99422" y="23002"/>
                    <a:pt x="243694" y="0"/>
                  </a:cubicBezTo>
                  <a:cubicBezTo>
                    <a:pt x="1629459" y="163917"/>
                    <a:pt x="5647887" y="128764"/>
                    <a:pt x="8172657" y="0"/>
                  </a:cubicBezTo>
                  <a:cubicBezTo>
                    <a:pt x="8328682" y="14307"/>
                    <a:pt x="8419066" y="119476"/>
                    <a:pt x="8416351" y="243694"/>
                  </a:cubicBezTo>
                  <a:cubicBezTo>
                    <a:pt x="8479462" y="722043"/>
                    <a:pt x="8490702" y="1104500"/>
                    <a:pt x="8416351" y="1218441"/>
                  </a:cubicBezTo>
                  <a:cubicBezTo>
                    <a:pt x="8408058" y="1368512"/>
                    <a:pt x="8307435" y="1475225"/>
                    <a:pt x="8172657" y="1462135"/>
                  </a:cubicBezTo>
                  <a:cubicBezTo>
                    <a:pt x="5009952" y="1440153"/>
                    <a:pt x="1758978" y="1387247"/>
                    <a:pt x="243694" y="1462135"/>
                  </a:cubicBezTo>
                  <a:cubicBezTo>
                    <a:pt x="125692" y="1455687"/>
                    <a:pt x="-8643" y="1368116"/>
                    <a:pt x="0" y="1218441"/>
                  </a:cubicBezTo>
                  <a:cubicBezTo>
                    <a:pt x="11389" y="1119397"/>
                    <a:pt x="-24153" y="579384"/>
                    <a:pt x="0" y="24369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27229" y="2356694"/>
              <a:ext cx="7214055" cy="143364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i="0" dirty="0">
                  <a:solidFill>
                    <a:schemeClr val="tx1"/>
                  </a:solidFill>
                  <a:effectLst/>
                  <a:latin typeface="Cambria" panose="02040503050406030204" pitchFamily="18" charset="0"/>
                  <a:ea typeface="Cambria" panose="02040503050406030204" pitchFamily="18" charset="0"/>
                </a:rPr>
                <a:t>Xác định địa điểm, nơi chốn diễn ra sự việc trong câu.</a:t>
              </a:r>
              <a:endParaRPr lang="vi-VN" sz="4000" b="1" dirty="0">
                <a:solidFill>
                  <a:schemeClr val="tx1"/>
                </a:solidFill>
                <a:latin typeface="Cambria" panose="02040503050406030204" pitchFamily="18" charset="0"/>
                <a:ea typeface="Cambria" panose="02040503050406030204" pitchFamily="18" charset="0"/>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70604" y="5249118"/>
            <a:ext cx="9904633" cy="2046627"/>
            <a:chOff x="1612674" y="5184381"/>
            <a:chExt cx="8973766" cy="158206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defTabSz="914446">
                <a:defRPr/>
              </a:pPr>
              <a:endParaRPr lang="en-US" sz="4000" b="1">
                <a:solidFill>
                  <a:schemeClr val="tx1"/>
                </a:solidFill>
                <a:latin typeface="Cambria" panose="02040503050406030204" pitchFamily="18" charset="0"/>
                <a:ea typeface="Cambria" panose="02040503050406030204" pitchFamily="18" charset="0"/>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defTabSz="914446">
                  <a:buClr>
                    <a:srgbClr val="000000"/>
                  </a:buClr>
                  <a:defRPr/>
                </a:pPr>
                <a:endParaRPr sz="4000" b="1" kern="0">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9352" y="5397641"/>
              <a:ext cx="6371491" cy="136880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000" b="1" i="0" dirty="0">
                  <a:solidFill>
                    <a:schemeClr val="tx1"/>
                  </a:solidFill>
                  <a:effectLst/>
                  <a:latin typeface="Cambria" panose="02040503050406030204" pitchFamily="18" charset="0"/>
                  <a:ea typeface="Cambria" panose="02040503050406030204" pitchFamily="18" charset="0"/>
                </a:rPr>
                <a:t>X</a:t>
              </a:r>
              <a:r>
                <a:rPr lang="en-SG" sz="4000" b="1" i="0" dirty="0" err="1">
                  <a:solidFill>
                    <a:schemeClr val="tx1"/>
                  </a:solidFill>
                  <a:effectLst/>
                  <a:latin typeface="Cambria" panose="02040503050406030204" pitchFamily="18" charset="0"/>
                  <a:ea typeface="Cambria" panose="02040503050406030204" pitchFamily="18" charset="0"/>
                </a:rPr>
                <a:t>ác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định</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thời</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gian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diễn</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ra</a:t>
              </a:r>
              <a:r>
                <a:rPr lang="en-SG" sz="4000" b="1" i="0" dirty="0">
                  <a:solidFill>
                    <a:schemeClr val="tx1"/>
                  </a:solidFill>
                  <a:effectLst/>
                  <a:latin typeface="Cambria" panose="02040503050406030204" pitchFamily="18" charset="0"/>
                  <a:ea typeface="Cambria" panose="02040503050406030204" pitchFamily="18" charset="0"/>
                </a:rPr>
                <a:t> </a:t>
              </a:r>
              <a:endParaRPr lang="vi-VN" sz="4000" b="1" i="0" dirty="0">
                <a:solidFill>
                  <a:schemeClr val="tx1"/>
                </a:solidFill>
                <a:effectLst/>
                <a:latin typeface="Cambria" panose="02040503050406030204" pitchFamily="18" charset="0"/>
                <a:ea typeface="Cambria" panose="02040503050406030204" pitchFamily="18" charset="0"/>
              </a:endParaRPr>
            </a:p>
            <a:p>
              <a:pPr algn="ctr" defTabSz="914446">
                <a:defRPr/>
              </a:pPr>
              <a:r>
                <a:rPr lang="en-SG" sz="4000" b="1" i="0" dirty="0" err="1">
                  <a:solidFill>
                    <a:schemeClr val="tx1"/>
                  </a:solidFill>
                  <a:effectLst/>
                  <a:latin typeface="Cambria" panose="02040503050406030204" pitchFamily="18" charset="0"/>
                  <a:ea typeface="Cambria" panose="02040503050406030204" pitchFamily="18" charset="0"/>
                </a:rPr>
                <a:t>sự</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việc</a:t>
              </a:r>
              <a:r>
                <a:rPr lang="en-SG" sz="4000" b="1" i="0" dirty="0">
                  <a:solidFill>
                    <a:schemeClr val="tx1"/>
                  </a:solidFill>
                  <a:effectLst/>
                  <a:latin typeface="Cambria" panose="02040503050406030204" pitchFamily="18" charset="0"/>
                  <a:ea typeface="Cambria" panose="02040503050406030204" pitchFamily="18" charset="0"/>
                </a:rPr>
                <a:t> </a:t>
              </a:r>
              <a:r>
                <a:rPr lang="en-SG" sz="4000" b="1" i="0" dirty="0" err="1">
                  <a:solidFill>
                    <a:schemeClr val="tx1"/>
                  </a:solidFill>
                  <a:effectLst/>
                  <a:latin typeface="Cambria" panose="02040503050406030204" pitchFamily="18" charset="0"/>
                  <a:ea typeface="Cambria" panose="02040503050406030204" pitchFamily="18" charset="0"/>
                </a:rPr>
                <a:t>trong</a:t>
              </a:r>
              <a:r>
                <a:rPr lang="en-SG" sz="4000" b="1" i="0" dirty="0">
                  <a:solidFill>
                    <a:schemeClr val="tx1"/>
                  </a:solidFill>
                  <a:effectLst/>
                  <a:latin typeface="Cambria" panose="02040503050406030204" pitchFamily="18" charset="0"/>
                  <a:ea typeface="Cambria" panose="02040503050406030204" pitchFamily="18" charset="0"/>
                </a:rPr>
                <a:t> </a:t>
              </a:r>
              <a:r>
                <a:rPr lang="vi-VN" sz="4000" b="1" i="0" dirty="0">
                  <a:solidFill>
                    <a:schemeClr val="tx1"/>
                  </a:solidFill>
                  <a:effectLst/>
                  <a:latin typeface="Cambria" panose="02040503050406030204" pitchFamily="18" charset="0"/>
                  <a:ea typeface="Cambria" panose="02040503050406030204" pitchFamily="18" charset="0"/>
                </a:rPr>
                <a:t>câu.</a:t>
              </a:r>
              <a:endParaRPr lang="vi-VN" sz="4000" b="1" dirty="0">
                <a:solidFill>
                  <a:schemeClr val="tx1"/>
                </a:solidFill>
                <a:latin typeface="Cambria" panose="02040503050406030204" pitchFamily="18" charset="0"/>
                <a:ea typeface="Cambria" panose="02040503050406030204" pitchFamily="18" charset="0"/>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447159" y="408242"/>
            <a:ext cx="9986284" cy="1532334"/>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914446">
              <a:defRPr/>
            </a:pPr>
            <a:r>
              <a:rPr lang="vi-VN" sz="4200" b="1" dirty="0">
                <a:solidFill>
                  <a:srgbClr val="002060"/>
                </a:solidFill>
                <a:latin typeface="Cambria" panose="02040503050406030204" pitchFamily="18" charset="0"/>
                <a:ea typeface="Cambria" panose="02040503050406030204" pitchFamily="18" charset="0"/>
              </a:rPr>
              <a:t>Trạng ngữ chỉ mục đích được thêm vào trong câu nhằm mục đích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86957" y="39198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defTabSz="914446">
                <a:buClr>
                  <a:srgbClr val="000000"/>
                </a:buClr>
                <a:defRPr/>
              </a:pPr>
              <a:endParaRPr sz="1400" kern="0">
                <a:solidFill>
                  <a:srgbClr val="000000"/>
                </a:solidFill>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091589" y="5765121"/>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126312" y="212472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defTabSz="914446">
              <a:defRPr/>
            </a:pPr>
            <a:endParaRPr>
              <a:solidFill>
                <a:prstClr val="black"/>
              </a:solidFill>
              <a:latin typeface="思源黑体 CN"/>
            </a:endParaRPr>
          </a:p>
        </p:txBody>
      </p:sp>
    </p:spTree>
    <p:custDataLst>
      <p:tags r:id="rId1"/>
    </p:custDataLst>
    <p:extLst>
      <p:ext uri="{BB962C8B-B14F-4D97-AF65-F5344CB8AC3E}">
        <p14:creationId xmlns:p14="http://schemas.microsoft.com/office/powerpoint/2010/main" val="304729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85699" y="3725343"/>
            <a:ext cx="1765826" cy="2468032"/>
          </a:xfrm>
          <a:prstGeom prst="rect">
            <a:avLst/>
          </a:prstGeom>
        </p:spPr>
      </p:pic>
      <p:pic>
        <p:nvPicPr>
          <p:cNvPr id="10" name="Picture 9">
            <a:extLst>
              <a:ext uri="{FF2B5EF4-FFF2-40B4-BE49-F238E27FC236}">
                <a16:creationId xmlns:a16="http://schemas.microsoft.com/office/drawing/2014/main" id="{2D1FCFD1-D75F-47D3-A11F-81A32CCE8D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667"/>
          <a:stretch/>
        </p:blipFill>
        <p:spPr>
          <a:xfrm>
            <a:off x="2690648" y="5755862"/>
            <a:ext cx="935421" cy="991540"/>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271" y="1419010"/>
            <a:ext cx="1316085" cy="1316085"/>
          </a:xfrm>
          <a:prstGeom prst="rect">
            <a:avLst/>
          </a:prstGeom>
        </p:spPr>
      </p:pic>
      <p:pic>
        <p:nvPicPr>
          <p:cNvPr id="12" name="Picture 11">
            <a:extLst>
              <a:ext uri="{FF2B5EF4-FFF2-40B4-BE49-F238E27FC236}">
                <a16:creationId xmlns:a16="http://schemas.microsoft.com/office/drawing/2014/main" id="{BDFE5B0F-93C9-7830-3B2C-A153B7B2E9ED}"/>
              </a:ext>
            </a:extLst>
          </p:cNvPr>
          <p:cNvPicPr>
            <a:picLocks noChangeAspect="1"/>
          </p:cNvPicPr>
          <p:nvPr/>
        </p:nvPicPr>
        <p:blipFill>
          <a:blip r:embed="rId5"/>
          <a:stretch>
            <a:fillRect/>
          </a:stretch>
        </p:blipFill>
        <p:spPr>
          <a:xfrm>
            <a:off x="-471972" y="1447506"/>
            <a:ext cx="9955411" cy="2862181"/>
          </a:xfrm>
          <a:prstGeom prst="rect">
            <a:avLst/>
          </a:prstGeom>
        </p:spPr>
      </p:pic>
      <p:pic>
        <p:nvPicPr>
          <p:cNvPr id="16" name="Picture 15">
            <a:extLst>
              <a:ext uri="{FF2B5EF4-FFF2-40B4-BE49-F238E27FC236}">
                <a16:creationId xmlns:a16="http://schemas.microsoft.com/office/drawing/2014/main" id="{00F4455E-54A8-A2F8-72C7-E2C8503D6D9B}"/>
              </a:ext>
            </a:extLst>
          </p:cNvPr>
          <p:cNvPicPr>
            <a:picLocks noChangeAspect="1"/>
          </p:cNvPicPr>
          <p:nvPr/>
        </p:nvPicPr>
        <p:blipFill>
          <a:blip r:embed="rId6"/>
          <a:stretch>
            <a:fillRect/>
          </a:stretch>
        </p:blipFill>
        <p:spPr>
          <a:xfrm>
            <a:off x="910649" y="335503"/>
            <a:ext cx="6350100" cy="1777835"/>
          </a:xfrm>
          <a:prstGeom prst="rect">
            <a:avLst/>
          </a:prstGeom>
        </p:spPr>
      </p:pic>
      <p:pic>
        <p:nvPicPr>
          <p:cNvPr id="21" name="Picture 20">
            <a:extLst>
              <a:ext uri="{FF2B5EF4-FFF2-40B4-BE49-F238E27FC236}">
                <a16:creationId xmlns:a16="http://schemas.microsoft.com/office/drawing/2014/main" id="{F8722B70-F3AB-83F3-DA48-5E647C768A33}"/>
              </a:ext>
            </a:extLst>
          </p:cNvPr>
          <p:cNvPicPr>
            <a:picLocks noChangeAspect="1"/>
          </p:cNvPicPr>
          <p:nvPr/>
        </p:nvPicPr>
        <p:blipFill>
          <a:blip r:embed="rId7"/>
          <a:stretch>
            <a:fillRect/>
          </a:stretch>
        </p:blipFill>
        <p:spPr>
          <a:xfrm>
            <a:off x="5745127" y="3817739"/>
            <a:ext cx="2403350" cy="549547"/>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A776-15FD-D9F9-1187-1D45B55640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8D1E93-F2D9-ED93-E13D-F8E8E6611EFB}"/>
              </a:ext>
            </a:extLst>
          </p:cNvPr>
          <p:cNvPicPr>
            <a:picLocks noChangeAspect="1"/>
          </p:cNvPicPr>
          <p:nvPr/>
        </p:nvPicPr>
        <p:blipFill>
          <a:blip r:embed="rId2"/>
          <a:stretch>
            <a:fillRect/>
          </a:stretch>
        </p:blipFill>
        <p:spPr>
          <a:xfrm>
            <a:off x="750755" y="-963152"/>
            <a:ext cx="9989429" cy="8197208"/>
          </a:xfrm>
          <a:prstGeom prst="rect">
            <a:avLst/>
          </a:prstGeom>
        </p:spPr>
      </p:pic>
    </p:spTree>
    <p:extLst>
      <p:ext uri="{BB962C8B-B14F-4D97-AF65-F5344CB8AC3E}">
        <p14:creationId xmlns:p14="http://schemas.microsoft.com/office/powerpoint/2010/main" val="99608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924</Words>
  <Application>Microsoft Office PowerPoint</Application>
  <PresentationFormat>Màn hình rộng</PresentationFormat>
  <Paragraphs>90</Paragraphs>
  <Slides>18</Slides>
  <Notes>7</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18</vt:i4>
      </vt:variant>
    </vt:vector>
  </HeadingPairs>
  <TitlesOfParts>
    <vt:vector size="29" baseType="lpstr">
      <vt:lpstr>等线</vt:lpstr>
      <vt:lpstr>微软雅黑</vt:lpstr>
      <vt:lpstr>#9Slide07 SVNAdeline</vt:lpstr>
      <vt:lpstr>Arial</vt:lpstr>
      <vt:lpstr>Calibri</vt:lpstr>
      <vt:lpstr>Cambria</vt:lpstr>
      <vt:lpstr>Roboto</vt:lpstr>
      <vt:lpstr>UVF Blenda Script</vt:lpstr>
      <vt:lpstr>思源黑体 CN</vt:lpstr>
      <vt:lpstr>标小智龙珠体</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 NON TEAM</cp:keywords>
  <cp:lastModifiedBy>Dung Âu</cp:lastModifiedBy>
  <cp:revision>33</cp:revision>
  <dcterms:created xsi:type="dcterms:W3CDTF">2022-02-16T07:22:21Z</dcterms:created>
  <dcterms:modified xsi:type="dcterms:W3CDTF">2025-03-28T09:23:49Z</dcterms:modified>
</cp:coreProperties>
</file>