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7" r:id="rId2"/>
    <p:sldId id="258" r:id="rId3"/>
    <p:sldId id="260" r:id="rId4"/>
    <p:sldId id="266" r:id="rId5"/>
    <p:sldId id="259" r:id="rId6"/>
    <p:sldId id="263" r:id="rId7"/>
    <p:sldId id="262" r:id="rId8"/>
    <p:sldId id="264" r:id="rId9"/>
    <p:sldId id="265" r:id="rId10"/>
    <p:sldId id="267" r:id="rId11"/>
    <p:sldId id="269" r:id="rId12"/>
    <p:sldId id="270" r:id="rId13"/>
    <p:sldId id="271" r:id="rId14"/>
    <p:sldId id="272" r:id="rId15"/>
    <p:sldId id="273" r:id="rId16"/>
    <p:sldId id="276" r:id="rId17"/>
    <p:sldId id="275" r:id="rId18"/>
    <p:sldId id="277" r:id="rId19"/>
    <p:sldId id="278" r:id="rId20"/>
    <p:sldId id="274" r:id="rId21"/>
    <p:sldId id="279" r:id="rId22"/>
    <p:sldId id="28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0033CC"/>
    <a:srgbClr val="81DEFF"/>
    <a:srgbClr val="4BD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315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DD1F8B-6885-44E0-8089-EDE842165001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506EAD-9C54-448E-BAED-E7EDC51C9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07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769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HÔM</a:t>
            </a:r>
            <a:r>
              <a:rPr lang="en-US" baseline="0" dirty="0"/>
              <a:t> NAY SINH NHẬT 2 ANH EM HỔ SINH ĐÔI. HỔ ANH VÀ HỔ EM.</a:t>
            </a:r>
          </a:p>
          <a:p>
            <a:r>
              <a:rPr lang="en-US" baseline="0" dirty="0"/>
              <a:t>MẸ CỦA HAI BẠN ĐÃ LÀM MỘT CHIẾC BÁNH PIZZA HẢI SẢN THƠM LỪNG.</a:t>
            </a:r>
          </a:p>
          <a:p>
            <a:r>
              <a:rPr lang="en-US" baseline="0" dirty="0"/>
              <a:t>VÌ CÓ HAI ANH EM, NÊN MẸ ĐÃ CHIA CHIẾC BÁNH THÀNH BAO NHIÊU PHẦN, CÙNG NHÌN ĐI?</a:t>
            </a:r>
          </a:p>
          <a:p>
            <a:r>
              <a:rPr lang="en-US" baseline="0" dirty="0"/>
              <a:t>VIẾT PHÂN SỐ CHỈ SỐ PHẦN BÁNH PIZZA MÀ HỔ ANH ĐÃ ĂN?</a:t>
            </a:r>
          </a:p>
          <a:p>
            <a:r>
              <a:rPr lang="en-US" baseline="0" dirty="0"/>
              <a:t>PHẦN CÒN LẠI HỔ ANH NHƯỜNG HỔ EM. VIẾT PHÂN SỐ THỂ HIỆN SỐ PHẦN BÁNH PIZZA CÒN LẠI? </a:t>
            </a:r>
          </a:p>
          <a:p>
            <a:r>
              <a:rPr lang="en-US" baseline="0" dirty="0"/>
              <a:t>VẬY AI ĐÃ ĂN NHIỀU SỐ PHẦN BÁNH PIZZA HƠN? VÌ SAO BIẾT? DÔ PHẦN BÀI MỚI ĐI.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186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821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050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991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98972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785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树&#10;&#10;描述已自动生成">
            <a:extLst>
              <a:ext uri="{FF2B5EF4-FFF2-40B4-BE49-F238E27FC236}">
                <a16:creationId xmlns:a16="http://schemas.microsoft.com/office/drawing/2014/main" id="{B5AAFF35-0A33-4615-9914-033396FBCD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835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水上运动&#10;&#10;描述已自动生成">
            <a:extLst>
              <a:ext uri="{FF2B5EF4-FFF2-40B4-BE49-F238E27FC236}">
                <a16:creationId xmlns:a16="http://schemas.microsoft.com/office/drawing/2014/main" id="{5ED3C2D4-C706-4F39-B593-EFE898839B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09BF519A-642C-4D46-91F3-0A8635068A8E}"/>
              </a:ext>
            </a:extLst>
          </p:cNvPr>
          <p:cNvGrpSpPr/>
          <p:nvPr userDrawn="1"/>
        </p:nvGrpSpPr>
        <p:grpSpPr>
          <a:xfrm>
            <a:off x="659703" y="585592"/>
            <a:ext cx="10897645" cy="5686815"/>
            <a:chOff x="676404" y="1039661"/>
            <a:chExt cx="7766137" cy="324424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7D2F19CF-4FB8-4F05-9F55-EBA2D218D3EC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07B0CCE3-2212-459F-9FD7-F1623D775804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>
                <a:gd name="adj" fmla="val 16929"/>
              </a:avLst>
            </a:prstGeom>
            <a:solidFill>
              <a:schemeClr val="bg1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55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777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树&#10;&#10;描述已自动生成">
            <a:extLst>
              <a:ext uri="{FF2B5EF4-FFF2-40B4-BE49-F238E27FC236}">
                <a16:creationId xmlns:a16="http://schemas.microsoft.com/office/drawing/2014/main" id="{EE0E90F1-2DBE-466E-9A74-47A0973C7F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9" name="图片 8" descr="图片包含 动物, 哺乳动物, 鹿&#10;&#10;描述已自动生成">
            <a:extLst>
              <a:ext uri="{FF2B5EF4-FFF2-40B4-BE49-F238E27FC236}">
                <a16:creationId xmlns:a16="http://schemas.microsoft.com/office/drawing/2014/main" id="{52F341C7-45BA-4277-8253-0F1FFA8EE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4919232" y="2021909"/>
            <a:ext cx="4424508" cy="4836091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421D38F0-C872-41B8-BA84-7987F8859950}"/>
              </a:ext>
            </a:extLst>
          </p:cNvPr>
          <p:cNvGrpSpPr/>
          <p:nvPr userDrawn="1"/>
        </p:nvGrpSpPr>
        <p:grpSpPr>
          <a:xfrm>
            <a:off x="1161424" y="1002082"/>
            <a:ext cx="3757808" cy="3757808"/>
            <a:chOff x="1161424" y="1002082"/>
            <a:chExt cx="3757808" cy="3757808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6D949B16-959E-4E29-BC1B-13F3FE4D51DC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BA477457-7468-4F55-9A81-2136CACF16C1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626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3115830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96710" y="2033567"/>
            <a:ext cx="4424508" cy="48360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237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660729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585193" y="2033567"/>
            <a:ext cx="4424508" cy="48360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820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B286200-AB23-4165-ADCD-5166B1ECDB2E}"/>
              </a:ext>
            </a:extLst>
          </p:cNvPr>
          <p:cNvGrpSpPr/>
          <p:nvPr userDrawn="1"/>
        </p:nvGrpSpPr>
        <p:grpSpPr>
          <a:xfrm>
            <a:off x="511928" y="1142999"/>
            <a:ext cx="10683136" cy="5195822"/>
            <a:chOff x="1053266" y="1122862"/>
            <a:chExt cx="10111590" cy="4917846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B9C2B423-FFCD-4205-B110-0FC0E5941AE9}"/>
                </a:ext>
              </a:extLst>
            </p:cNvPr>
            <p:cNvGrpSpPr/>
            <p:nvPr userDrawn="1"/>
          </p:nvGrpSpPr>
          <p:grpSpPr>
            <a:xfrm>
              <a:off x="3411156" y="1122862"/>
              <a:ext cx="7753700" cy="4917846"/>
              <a:chOff x="676403" y="798491"/>
              <a:chExt cx="8341056" cy="4235049"/>
            </a:xfrm>
          </p:grpSpPr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EFE9AA8C-0B86-42ED-A0C4-0BAA339D5171}"/>
                  </a:ext>
                </a:extLst>
              </p:cNvPr>
              <p:cNvSpPr/>
              <p:nvPr userDrawn="1"/>
            </p:nvSpPr>
            <p:spPr>
              <a:xfrm>
                <a:off x="676403" y="798491"/>
                <a:ext cx="8341056" cy="4235049"/>
              </a:xfrm>
              <a:prstGeom prst="roundRect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B0604020202020204" charset="-122"/>
                  <a:cs typeface="+mn-cs"/>
                </a:endParaRPr>
              </a:p>
            </p:txBody>
          </p:sp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84B6105C-ED57-4EF3-8160-540527BEE78D}"/>
                  </a:ext>
                </a:extLst>
              </p:cNvPr>
              <p:cNvSpPr/>
              <p:nvPr userDrawn="1"/>
            </p:nvSpPr>
            <p:spPr>
              <a:xfrm>
                <a:off x="807927" y="922711"/>
                <a:ext cx="7905635" cy="3948400"/>
              </a:xfrm>
              <a:prstGeom prst="roundRect">
                <a:avLst/>
              </a:prstGeom>
              <a:solidFill>
                <a:schemeClr val="bg1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B0604020202020204" charset="-122"/>
                  <a:cs typeface="+mn-cs"/>
                </a:endParaRPr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C8EC2795-A01A-4422-913A-749E52FBA701}"/>
                </a:ext>
              </a:extLst>
            </p:cNvPr>
            <p:cNvGrpSpPr/>
            <p:nvPr userDrawn="1"/>
          </p:nvGrpSpPr>
          <p:grpSpPr>
            <a:xfrm>
              <a:off x="1053266" y="1846607"/>
              <a:ext cx="2879907" cy="2879907"/>
              <a:chOff x="1161424" y="1002082"/>
              <a:chExt cx="3757808" cy="3757808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FCE18BEB-0396-4171-8568-FD798ED7B04D}"/>
                  </a:ext>
                </a:extLst>
              </p:cNvPr>
              <p:cNvSpPr/>
              <p:nvPr userDrawn="1"/>
            </p:nvSpPr>
            <p:spPr>
              <a:xfrm>
                <a:off x="1161424" y="1002082"/>
                <a:ext cx="3757808" cy="3757808"/>
              </a:xfrm>
              <a:prstGeom prst="ellipse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B0604020202020204" charset="-122"/>
                  <a:cs typeface="+mn-cs"/>
                </a:endParaRPr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9E1D5323-F9A5-4B80-9BE8-9CD7D8A3376E}"/>
                  </a:ext>
                </a:extLst>
              </p:cNvPr>
              <p:cNvSpPr/>
              <p:nvPr userDrawn="1"/>
            </p:nvSpPr>
            <p:spPr>
              <a:xfrm>
                <a:off x="1349836" y="1190494"/>
                <a:ext cx="3380983" cy="3380983"/>
              </a:xfrm>
              <a:prstGeom prst="ellipse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B0604020202020204" charset="-122"/>
                  <a:cs typeface="+mn-cs"/>
                </a:endParaRPr>
              </a:p>
            </p:txBody>
          </p:sp>
        </p:grp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92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  <p:grpSp>
        <p:nvGrpSpPr>
          <p:cNvPr id="15" name="组合 10"/>
          <p:cNvGrpSpPr/>
          <p:nvPr userDrawn="1"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16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221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140" cy="6858000"/>
          </a:xfrm>
          <a:prstGeom prst="rect">
            <a:avLst/>
          </a:prstGeom>
        </p:spPr>
      </p:pic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647620" y="675016"/>
            <a:ext cx="10116855" cy="5279368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995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树&#10;&#10;描述已自动生成">
            <a:extLst>
              <a:ext uri="{FF2B5EF4-FFF2-40B4-BE49-F238E27FC236}">
                <a16:creationId xmlns:a16="http://schemas.microsoft.com/office/drawing/2014/main" id="{967DDC46-6014-46C4-A770-9309CEFB7B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4E3FC11E-B262-47CC-A6B3-2CFC3725C47F}"/>
              </a:ext>
            </a:extLst>
          </p:cNvPr>
          <p:cNvSpPr/>
          <p:nvPr userDrawn="1"/>
        </p:nvSpPr>
        <p:spPr>
          <a:xfrm>
            <a:off x="676404" y="1039661"/>
            <a:ext cx="7766137" cy="3244240"/>
          </a:xfrm>
          <a:prstGeom prst="roundRect">
            <a:avLst/>
          </a:prstGeom>
          <a:solidFill>
            <a:srgbClr val="B2F5EE"/>
          </a:solidFill>
          <a:ln w="101600">
            <a:solidFill>
              <a:schemeClr val="accent6">
                <a:lumMod val="50000"/>
              </a:schemeClr>
            </a:solidFill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7C85FAC3-3CF1-46AD-9387-EF6B197FDEB1}"/>
              </a:ext>
            </a:extLst>
          </p:cNvPr>
          <p:cNvSpPr/>
          <p:nvPr userDrawn="1"/>
        </p:nvSpPr>
        <p:spPr>
          <a:xfrm>
            <a:off x="807928" y="1151351"/>
            <a:ext cx="7503089" cy="302086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8" name="图片 7" descr="图片包含 动物, 哺乳动物, 鹿&#10;&#10;描述已自动生成">
            <a:extLst>
              <a:ext uri="{FF2B5EF4-FFF2-40B4-BE49-F238E27FC236}">
                <a16:creationId xmlns:a16="http://schemas.microsoft.com/office/drawing/2014/main" id="{209914F5-29B3-47F1-9F6E-51A3991EE3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172510" y="1503123"/>
            <a:ext cx="4424508" cy="483609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336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112616" y="-1266121"/>
            <a:ext cx="17680425" cy="1458616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5709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64.png"/><Relationship Id="rId10" Type="http://schemas.microsoft.com/office/2007/relationships/hdphoto" Target="../media/hdphoto1.wdp"/><Relationship Id="rId4" Type="http://schemas.openxmlformats.org/officeDocument/2006/relationships/image" Target="../media/image40.jpg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68.png"/><Relationship Id="rId10" Type="http://schemas.microsoft.com/office/2007/relationships/hdphoto" Target="../media/hdphoto1.wdp"/><Relationship Id="rId4" Type="http://schemas.openxmlformats.org/officeDocument/2006/relationships/image" Target="../media/image40.jpg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0.jp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69.png"/><Relationship Id="rId9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70.png"/><Relationship Id="rId10" Type="http://schemas.microsoft.com/office/2007/relationships/hdphoto" Target="../media/hdphoto1.wdp"/><Relationship Id="rId4" Type="http://schemas.openxmlformats.org/officeDocument/2006/relationships/image" Target="../media/image40.jp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7.wdp"/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12" Type="http://schemas.openxmlformats.org/officeDocument/2006/relationships/image" Target="../media/image21.png"/><Relationship Id="rId17" Type="http://schemas.microsoft.com/office/2007/relationships/hdphoto" Target="../media/hdphoto9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microsoft.com/office/2007/relationships/hdphoto" Target="../media/hdphoto6.wdp"/><Relationship Id="rId5" Type="http://schemas.openxmlformats.org/officeDocument/2006/relationships/image" Target="../media/image17.png"/><Relationship Id="rId15" Type="http://schemas.microsoft.com/office/2007/relationships/hdphoto" Target="../media/hdphoto8.wdp"/><Relationship Id="rId10" Type="http://schemas.openxmlformats.org/officeDocument/2006/relationships/image" Target="../media/image20.png"/><Relationship Id="rId4" Type="http://schemas.openxmlformats.org/officeDocument/2006/relationships/image" Target="../media/image16.jpg"/><Relationship Id="rId9" Type="http://schemas.microsoft.com/office/2007/relationships/hdphoto" Target="../media/hdphoto5.wdp"/><Relationship Id="rId1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0.png"/><Relationship Id="rId7" Type="http://schemas.openxmlformats.org/officeDocument/2006/relationships/image" Target="../media/image76.png"/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0.png"/><Relationship Id="rId9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7.jpg"/><Relationship Id="rId7" Type="http://schemas.microsoft.com/office/2007/relationships/hdphoto" Target="../media/hdphoto1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10.wdp"/><Relationship Id="rId3" Type="http://schemas.openxmlformats.org/officeDocument/2006/relationships/image" Target="../media/image16.jpg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10.png"/><Relationship Id="rId5" Type="http://schemas.openxmlformats.org/officeDocument/2006/relationships/image" Target="../media/image25.png"/><Relationship Id="rId10" Type="http://schemas.openxmlformats.org/officeDocument/2006/relationships/image" Target="../media/image20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6.wdp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12" Type="http://schemas.openxmlformats.org/officeDocument/2006/relationships/image" Target="../media/image20.png"/><Relationship Id="rId17" Type="http://schemas.microsoft.com/office/2007/relationships/hdphoto" Target="../media/hdphoto8.wdp"/><Relationship Id="rId2" Type="http://schemas.openxmlformats.org/officeDocument/2006/relationships/image" Target="../media/image7.jp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32.png"/><Relationship Id="rId5" Type="http://schemas.openxmlformats.org/officeDocument/2006/relationships/image" Target="../media/image18.png"/><Relationship Id="rId15" Type="http://schemas.microsoft.com/office/2007/relationships/hdphoto" Target="../media/hdphoto7.wdp"/><Relationship Id="rId10" Type="http://schemas.openxmlformats.org/officeDocument/2006/relationships/image" Target="../media/image12.png"/><Relationship Id="rId19" Type="http://schemas.microsoft.com/office/2007/relationships/hdphoto" Target="../media/hdphoto9.wdp"/><Relationship Id="rId4" Type="http://schemas.microsoft.com/office/2007/relationships/hdphoto" Target="../media/hdphoto1.wdp"/><Relationship Id="rId9" Type="http://schemas.openxmlformats.org/officeDocument/2006/relationships/image" Target="../media/image11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2" descr="图片包含 植物, 仙人掌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24"/>
          <a:stretch/>
        </p:blipFill>
        <p:spPr>
          <a:xfrm flipH="1">
            <a:off x="0" y="3265001"/>
            <a:ext cx="12192000" cy="3571050"/>
          </a:xfrm>
          <a:prstGeom prst="rect">
            <a:avLst/>
          </a:prstGeom>
        </p:spPr>
      </p:pic>
      <p:grpSp>
        <p:nvGrpSpPr>
          <p:cNvPr id="2" name="组合 10"/>
          <p:cNvGrpSpPr/>
          <p:nvPr/>
        </p:nvGrpSpPr>
        <p:grpSpPr>
          <a:xfrm>
            <a:off x="1218137" y="503910"/>
            <a:ext cx="9383732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440" y="2630605"/>
            <a:ext cx="4840393" cy="48398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4061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47949" y="2372624"/>
            <a:ext cx="5355802" cy="53558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0802" y="-150784"/>
            <a:ext cx="1523956" cy="16783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2626E4-62E4-C2F9-2F5A-BE63A0E88D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82942" y="102210"/>
            <a:ext cx="2517866" cy="1670449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164913" y="541579"/>
            <a:ext cx="9490178" cy="3314806"/>
            <a:chOff x="1164913" y="541579"/>
            <a:chExt cx="9490178" cy="331480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404160" y="541579"/>
              <a:ext cx="3011685" cy="1664352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64913" y="1751655"/>
              <a:ext cx="9490178" cy="1274486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325256" y="2996774"/>
              <a:ext cx="2822693" cy="8596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407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22" y="1567543"/>
            <a:ext cx="7707508" cy="279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78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999356" y="739404"/>
            <a:ext cx="833718" cy="753037"/>
          </a:xfrm>
          <a:prstGeom prst="ellipse">
            <a:avLst/>
          </a:prstGeom>
          <a:solidFill>
            <a:srgbClr val="00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92565" y="739404"/>
            <a:ext cx="9241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sánh hai phân số (theo mẫu).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679" y="1746297"/>
            <a:ext cx="8833278" cy="439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56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999356" y="739404"/>
            <a:ext cx="833718" cy="753037"/>
          </a:xfrm>
          <a:prstGeom prst="ellipse">
            <a:avLst/>
          </a:prstGeom>
          <a:solidFill>
            <a:srgbClr val="00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92565" y="739404"/>
            <a:ext cx="9241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sánh hai phân số (theo mẫu).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286" y="1573013"/>
            <a:ext cx="6560922" cy="35579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151086" y="4054940"/>
                <a:ext cx="1074057" cy="14030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8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800" b="1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1086" y="4054940"/>
                <a:ext cx="1074057" cy="14030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053943" y="3996884"/>
                <a:ext cx="1074057" cy="14030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8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800" b="1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3943" y="3996884"/>
                <a:ext cx="1074057" cy="14030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678504" y="4022980"/>
            <a:ext cx="922078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166876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594" y="1492441"/>
            <a:ext cx="7620957" cy="3638535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99356" y="739404"/>
            <a:ext cx="833718" cy="753037"/>
          </a:xfrm>
          <a:prstGeom prst="ellipse">
            <a:avLst/>
          </a:prstGeom>
          <a:solidFill>
            <a:srgbClr val="00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92565" y="739404"/>
            <a:ext cx="9241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sánh hai phân số (theo mẫu).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840738" y="4022980"/>
                <a:ext cx="1074057" cy="14030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800" b="1" i="0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800" b="1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0738" y="4022980"/>
                <a:ext cx="1074057" cy="14030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378805" y="4013444"/>
                <a:ext cx="1074057" cy="14030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800" b="1" i="0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800" b="1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8805" y="4013444"/>
                <a:ext cx="1074057" cy="14030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691233" y="4022980"/>
            <a:ext cx="922078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388168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1418" y="1508845"/>
            <a:ext cx="7032725" cy="397401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99356" y="739404"/>
            <a:ext cx="833718" cy="753037"/>
          </a:xfrm>
          <a:prstGeom prst="ellipse">
            <a:avLst/>
          </a:prstGeom>
          <a:solidFill>
            <a:srgbClr val="00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92565" y="739404"/>
            <a:ext cx="9241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sánh hai phân số (theo mẫu).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921319" y="4429438"/>
                <a:ext cx="1074057" cy="14030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8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1319" y="4429438"/>
                <a:ext cx="1074057" cy="14030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378805" y="4429438"/>
                <a:ext cx="1031968" cy="14030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8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8805" y="4429438"/>
                <a:ext cx="1031968" cy="14030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846815" y="4285612"/>
            <a:ext cx="922078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26520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533831" y="2138772"/>
            <a:ext cx="4688647" cy="3843053"/>
          </a:xfrm>
          <a:prstGeom prst="rect">
            <a:avLst/>
          </a:prstGeom>
          <a:solidFill>
            <a:srgbClr val="81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999356" y="739404"/>
            <a:ext cx="833718" cy="753037"/>
          </a:xfrm>
          <a:prstGeom prst="ellipse">
            <a:avLst/>
          </a:prstGeom>
          <a:solidFill>
            <a:srgbClr val="00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92565" y="739404"/>
            <a:ext cx="9241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&gt;;&lt;;= 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5715" y="1492441"/>
            <a:ext cx="5747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6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36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09603" y="2247368"/>
            <a:ext cx="1643744" cy="1170173"/>
            <a:chOff x="995081" y="1358153"/>
            <a:chExt cx="1643744" cy="11701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4000" b="1" i="0" smtClean="0"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/>
            <p:cNvSpPr txBox="1"/>
            <p:nvPr/>
          </p:nvSpPr>
          <p:spPr>
            <a:xfrm>
              <a:off x="1600199" y="1636360"/>
              <a:ext cx="4303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/>
                <a:t>&lt;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1993366" y="1371599"/>
                  <a:ext cx="645459" cy="115672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4000" b="1" i="0" smtClean="0"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3366" y="1371599"/>
                  <a:ext cx="645459" cy="115672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TextBox 10"/>
          <p:cNvSpPr txBox="1"/>
          <p:nvPr/>
        </p:nvSpPr>
        <p:spPr>
          <a:xfrm>
            <a:off x="2177575" y="2467519"/>
            <a:ext cx="1128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067532" y="2247368"/>
            <a:ext cx="1509487" cy="1169231"/>
            <a:chOff x="995081" y="1358153"/>
            <a:chExt cx="1509487" cy="11692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4000" b="1" i="0" smtClean="0"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Box 13"/>
            <p:cNvSpPr txBox="1"/>
            <p:nvPr/>
          </p:nvSpPr>
          <p:spPr>
            <a:xfrm>
              <a:off x="1556657" y="1636360"/>
              <a:ext cx="4303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/>
                <a:t>&lt;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859109" y="1651748"/>
              <a:ext cx="645459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/>
                <a:t>1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09603" y="3655908"/>
            <a:ext cx="1643744" cy="1182420"/>
            <a:chOff x="995081" y="1358153"/>
            <a:chExt cx="1643744" cy="11824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𝟖</m:t>
                            </m:r>
                          </m:num>
                          <m:den>
                            <m:r>
                              <a:rPr lang="en-US" sz="4000" b="1" i="0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xtBox 17"/>
            <p:cNvSpPr txBox="1"/>
            <p:nvPr/>
          </p:nvSpPr>
          <p:spPr>
            <a:xfrm>
              <a:off x="1600199" y="1636360"/>
              <a:ext cx="4303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/>
                <a:t>&gt;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1993366" y="1371599"/>
                  <a:ext cx="645459" cy="116897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4000" b="1" i="0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3366" y="1371599"/>
                  <a:ext cx="645459" cy="116897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TextBox 19"/>
          <p:cNvSpPr txBox="1"/>
          <p:nvPr/>
        </p:nvSpPr>
        <p:spPr>
          <a:xfrm>
            <a:off x="2177575" y="3876059"/>
            <a:ext cx="1128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067532" y="3655908"/>
            <a:ext cx="1509487" cy="1169231"/>
            <a:chOff x="995081" y="1358153"/>
            <a:chExt cx="1509487" cy="11692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𝟖</m:t>
                            </m:r>
                          </m:num>
                          <m:den>
                            <m:r>
                              <a:rPr lang="en-US" sz="4000" b="1" i="0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Box 22"/>
            <p:cNvSpPr txBox="1"/>
            <p:nvPr/>
          </p:nvSpPr>
          <p:spPr>
            <a:xfrm>
              <a:off x="1556657" y="1636360"/>
              <a:ext cx="4303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/>
                <a:t>&gt;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859109" y="1651748"/>
              <a:ext cx="645459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/>
                <a:t>1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33831" y="5132466"/>
            <a:ext cx="2274161" cy="715982"/>
            <a:chOff x="995081" y="1342663"/>
            <a:chExt cx="1524354" cy="7159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995081" y="1358153"/>
                  <a:ext cx="998285" cy="61555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081" y="1358153"/>
                  <a:ext cx="998285" cy="61555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TextBox 26"/>
            <p:cNvSpPr txBox="1"/>
            <p:nvPr/>
          </p:nvSpPr>
          <p:spPr>
            <a:xfrm>
              <a:off x="1866318" y="1350759"/>
              <a:ext cx="4303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/>
                <a:t>=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2106181" y="1342663"/>
                  <a:ext cx="413254" cy="61555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06181" y="1342663"/>
                  <a:ext cx="413254" cy="61555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TextBox 28"/>
          <p:cNvSpPr txBox="1"/>
          <p:nvPr/>
        </p:nvSpPr>
        <p:spPr>
          <a:xfrm>
            <a:off x="2767167" y="5106189"/>
            <a:ext cx="1128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3712991" y="4812594"/>
            <a:ext cx="1509487" cy="1169231"/>
            <a:chOff x="995081" y="1358153"/>
            <a:chExt cx="1509487" cy="11692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4000" b="1" i="0" smtClean="0"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TextBox 31"/>
            <p:cNvSpPr txBox="1"/>
            <p:nvPr/>
          </p:nvSpPr>
          <p:spPr>
            <a:xfrm>
              <a:off x="1555809" y="1620970"/>
              <a:ext cx="4303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/>
                <a:t>=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859109" y="1651748"/>
              <a:ext cx="645459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/>
                <a:t>1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400614" y="739404"/>
            <a:ext cx="6125028" cy="5500052"/>
            <a:chOff x="5400614" y="739404"/>
            <a:chExt cx="6125028" cy="5500052"/>
          </a:xfrm>
        </p:grpSpPr>
        <p:grpSp>
          <p:nvGrpSpPr>
            <p:cNvPr id="35" name="Group 34"/>
            <p:cNvGrpSpPr/>
            <p:nvPr/>
          </p:nvGrpSpPr>
          <p:grpSpPr>
            <a:xfrm rot="16200000">
              <a:off x="5719516" y="420502"/>
              <a:ext cx="5487224" cy="6125028"/>
              <a:chOff x="130628" y="191715"/>
              <a:chExt cx="11742058" cy="6579199"/>
            </a:xfrm>
          </p:grpSpPr>
          <p:sp>
            <p:nvSpPr>
              <p:cNvPr id="36" name="Rounded Rectangular Callout 2"/>
              <p:cNvSpPr/>
              <p:nvPr/>
            </p:nvSpPr>
            <p:spPr>
              <a:xfrm flipV="1">
                <a:off x="130628" y="191715"/>
                <a:ext cx="11742058" cy="6579199"/>
              </a:xfrm>
              <a:custGeom>
                <a:avLst/>
                <a:gdLst>
                  <a:gd name="connsiteX0" fmla="*/ 0 w 11742058"/>
                  <a:gd name="connsiteY0" fmla="*/ 991829 h 5950857"/>
                  <a:gd name="connsiteX1" fmla="*/ 991829 w 11742058"/>
                  <a:gd name="connsiteY1" fmla="*/ 0 h 5950857"/>
                  <a:gd name="connsiteX2" fmla="*/ 1957010 w 11742058"/>
                  <a:gd name="connsiteY2" fmla="*/ 0 h 5950857"/>
                  <a:gd name="connsiteX3" fmla="*/ 1957010 w 11742058"/>
                  <a:gd name="connsiteY3" fmla="*/ 0 h 5950857"/>
                  <a:gd name="connsiteX4" fmla="*/ 4892524 w 11742058"/>
                  <a:gd name="connsiteY4" fmla="*/ 0 h 5950857"/>
                  <a:gd name="connsiteX5" fmla="*/ 10750229 w 11742058"/>
                  <a:gd name="connsiteY5" fmla="*/ 0 h 5950857"/>
                  <a:gd name="connsiteX6" fmla="*/ 11742058 w 11742058"/>
                  <a:gd name="connsiteY6" fmla="*/ 991829 h 5950857"/>
                  <a:gd name="connsiteX7" fmla="*/ 11742058 w 11742058"/>
                  <a:gd name="connsiteY7" fmla="*/ 3471333 h 5950857"/>
                  <a:gd name="connsiteX8" fmla="*/ 11742058 w 11742058"/>
                  <a:gd name="connsiteY8" fmla="*/ 3471333 h 5950857"/>
                  <a:gd name="connsiteX9" fmla="*/ 11742058 w 11742058"/>
                  <a:gd name="connsiteY9" fmla="*/ 4959048 h 5950857"/>
                  <a:gd name="connsiteX10" fmla="*/ 11742058 w 11742058"/>
                  <a:gd name="connsiteY10" fmla="*/ 4959028 h 5950857"/>
                  <a:gd name="connsiteX11" fmla="*/ 10750229 w 11742058"/>
                  <a:gd name="connsiteY11" fmla="*/ 5950857 h 5950857"/>
                  <a:gd name="connsiteX12" fmla="*/ 4892524 w 11742058"/>
                  <a:gd name="connsiteY12" fmla="*/ 5950857 h 5950857"/>
                  <a:gd name="connsiteX13" fmla="*/ 595440 w 11742058"/>
                  <a:gd name="connsiteY13" fmla="*/ 6445849 h 5950857"/>
                  <a:gd name="connsiteX14" fmla="*/ 1957010 w 11742058"/>
                  <a:gd name="connsiteY14" fmla="*/ 5950857 h 5950857"/>
                  <a:gd name="connsiteX15" fmla="*/ 991829 w 11742058"/>
                  <a:gd name="connsiteY15" fmla="*/ 5950857 h 5950857"/>
                  <a:gd name="connsiteX16" fmla="*/ 0 w 11742058"/>
                  <a:gd name="connsiteY16" fmla="*/ 4959028 h 5950857"/>
                  <a:gd name="connsiteX17" fmla="*/ 0 w 11742058"/>
                  <a:gd name="connsiteY17" fmla="*/ 4959048 h 5950857"/>
                  <a:gd name="connsiteX18" fmla="*/ 0 w 11742058"/>
                  <a:gd name="connsiteY18" fmla="*/ 3471333 h 5950857"/>
                  <a:gd name="connsiteX19" fmla="*/ 0 w 11742058"/>
                  <a:gd name="connsiteY19" fmla="*/ 3471333 h 5950857"/>
                  <a:gd name="connsiteX20" fmla="*/ 0 w 11742058"/>
                  <a:gd name="connsiteY20" fmla="*/ 991829 h 5950857"/>
                  <a:gd name="connsiteX0" fmla="*/ 0 w 11742058"/>
                  <a:gd name="connsiteY0" fmla="*/ 991829 h 6579199"/>
                  <a:gd name="connsiteX1" fmla="*/ 991829 w 11742058"/>
                  <a:gd name="connsiteY1" fmla="*/ 0 h 6579199"/>
                  <a:gd name="connsiteX2" fmla="*/ 1957010 w 11742058"/>
                  <a:gd name="connsiteY2" fmla="*/ 0 h 6579199"/>
                  <a:gd name="connsiteX3" fmla="*/ 1957010 w 11742058"/>
                  <a:gd name="connsiteY3" fmla="*/ 0 h 6579199"/>
                  <a:gd name="connsiteX4" fmla="*/ 4892524 w 11742058"/>
                  <a:gd name="connsiteY4" fmla="*/ 0 h 6579199"/>
                  <a:gd name="connsiteX5" fmla="*/ 10750229 w 11742058"/>
                  <a:gd name="connsiteY5" fmla="*/ 0 h 6579199"/>
                  <a:gd name="connsiteX6" fmla="*/ 11742058 w 11742058"/>
                  <a:gd name="connsiteY6" fmla="*/ 991829 h 6579199"/>
                  <a:gd name="connsiteX7" fmla="*/ 11742058 w 11742058"/>
                  <a:gd name="connsiteY7" fmla="*/ 3471333 h 6579199"/>
                  <a:gd name="connsiteX8" fmla="*/ 11742058 w 11742058"/>
                  <a:gd name="connsiteY8" fmla="*/ 3471333 h 6579199"/>
                  <a:gd name="connsiteX9" fmla="*/ 11742058 w 11742058"/>
                  <a:gd name="connsiteY9" fmla="*/ 4959048 h 6579199"/>
                  <a:gd name="connsiteX10" fmla="*/ 11742058 w 11742058"/>
                  <a:gd name="connsiteY10" fmla="*/ 4959028 h 6579199"/>
                  <a:gd name="connsiteX11" fmla="*/ 10750229 w 11742058"/>
                  <a:gd name="connsiteY11" fmla="*/ 5950857 h 6579199"/>
                  <a:gd name="connsiteX12" fmla="*/ 4892524 w 11742058"/>
                  <a:gd name="connsiteY12" fmla="*/ 5950857 h 6579199"/>
                  <a:gd name="connsiteX13" fmla="*/ 1128840 w 11742058"/>
                  <a:gd name="connsiteY13" fmla="*/ 6579199 h 6579199"/>
                  <a:gd name="connsiteX14" fmla="*/ 1957010 w 11742058"/>
                  <a:gd name="connsiteY14" fmla="*/ 5950857 h 6579199"/>
                  <a:gd name="connsiteX15" fmla="*/ 991829 w 11742058"/>
                  <a:gd name="connsiteY15" fmla="*/ 5950857 h 6579199"/>
                  <a:gd name="connsiteX16" fmla="*/ 0 w 11742058"/>
                  <a:gd name="connsiteY16" fmla="*/ 4959028 h 6579199"/>
                  <a:gd name="connsiteX17" fmla="*/ 0 w 11742058"/>
                  <a:gd name="connsiteY17" fmla="*/ 4959048 h 6579199"/>
                  <a:gd name="connsiteX18" fmla="*/ 0 w 11742058"/>
                  <a:gd name="connsiteY18" fmla="*/ 3471333 h 6579199"/>
                  <a:gd name="connsiteX19" fmla="*/ 0 w 11742058"/>
                  <a:gd name="connsiteY19" fmla="*/ 3471333 h 6579199"/>
                  <a:gd name="connsiteX20" fmla="*/ 0 w 11742058"/>
                  <a:gd name="connsiteY20" fmla="*/ 991829 h 6579199"/>
                  <a:gd name="connsiteX0" fmla="*/ 0 w 11742058"/>
                  <a:gd name="connsiteY0" fmla="*/ 991829 h 6579199"/>
                  <a:gd name="connsiteX1" fmla="*/ 991829 w 11742058"/>
                  <a:gd name="connsiteY1" fmla="*/ 0 h 6579199"/>
                  <a:gd name="connsiteX2" fmla="*/ 1957010 w 11742058"/>
                  <a:gd name="connsiteY2" fmla="*/ 0 h 6579199"/>
                  <a:gd name="connsiteX3" fmla="*/ 1957010 w 11742058"/>
                  <a:gd name="connsiteY3" fmla="*/ 0 h 6579199"/>
                  <a:gd name="connsiteX4" fmla="*/ 4892524 w 11742058"/>
                  <a:gd name="connsiteY4" fmla="*/ 0 h 6579199"/>
                  <a:gd name="connsiteX5" fmla="*/ 10750229 w 11742058"/>
                  <a:gd name="connsiteY5" fmla="*/ 0 h 6579199"/>
                  <a:gd name="connsiteX6" fmla="*/ 11742058 w 11742058"/>
                  <a:gd name="connsiteY6" fmla="*/ 991829 h 6579199"/>
                  <a:gd name="connsiteX7" fmla="*/ 11742058 w 11742058"/>
                  <a:gd name="connsiteY7" fmla="*/ 3471333 h 6579199"/>
                  <a:gd name="connsiteX8" fmla="*/ 11742058 w 11742058"/>
                  <a:gd name="connsiteY8" fmla="*/ 3471333 h 6579199"/>
                  <a:gd name="connsiteX9" fmla="*/ 11742058 w 11742058"/>
                  <a:gd name="connsiteY9" fmla="*/ 4959048 h 6579199"/>
                  <a:gd name="connsiteX10" fmla="*/ 11742058 w 11742058"/>
                  <a:gd name="connsiteY10" fmla="*/ 4959028 h 6579199"/>
                  <a:gd name="connsiteX11" fmla="*/ 10750229 w 11742058"/>
                  <a:gd name="connsiteY11" fmla="*/ 5950857 h 6579199"/>
                  <a:gd name="connsiteX12" fmla="*/ 4892524 w 11742058"/>
                  <a:gd name="connsiteY12" fmla="*/ 5950857 h 6579199"/>
                  <a:gd name="connsiteX13" fmla="*/ 1128840 w 11742058"/>
                  <a:gd name="connsiteY13" fmla="*/ 6579199 h 6579199"/>
                  <a:gd name="connsiteX14" fmla="*/ 1957010 w 11742058"/>
                  <a:gd name="connsiteY14" fmla="*/ 5950857 h 6579199"/>
                  <a:gd name="connsiteX15" fmla="*/ 991829 w 11742058"/>
                  <a:gd name="connsiteY15" fmla="*/ 5950857 h 6579199"/>
                  <a:gd name="connsiteX16" fmla="*/ 0 w 11742058"/>
                  <a:gd name="connsiteY16" fmla="*/ 4959028 h 6579199"/>
                  <a:gd name="connsiteX17" fmla="*/ 0 w 11742058"/>
                  <a:gd name="connsiteY17" fmla="*/ 4959048 h 6579199"/>
                  <a:gd name="connsiteX18" fmla="*/ 0 w 11742058"/>
                  <a:gd name="connsiteY18" fmla="*/ 3471333 h 6579199"/>
                  <a:gd name="connsiteX19" fmla="*/ 0 w 11742058"/>
                  <a:gd name="connsiteY19" fmla="*/ 3471333 h 6579199"/>
                  <a:gd name="connsiteX20" fmla="*/ 0 w 11742058"/>
                  <a:gd name="connsiteY20" fmla="*/ 991829 h 6579199"/>
                  <a:gd name="connsiteX0" fmla="*/ 0 w 11742058"/>
                  <a:gd name="connsiteY0" fmla="*/ 991829 h 6579199"/>
                  <a:gd name="connsiteX1" fmla="*/ 991829 w 11742058"/>
                  <a:gd name="connsiteY1" fmla="*/ 0 h 6579199"/>
                  <a:gd name="connsiteX2" fmla="*/ 1957010 w 11742058"/>
                  <a:gd name="connsiteY2" fmla="*/ 0 h 6579199"/>
                  <a:gd name="connsiteX3" fmla="*/ 1957010 w 11742058"/>
                  <a:gd name="connsiteY3" fmla="*/ 0 h 6579199"/>
                  <a:gd name="connsiteX4" fmla="*/ 4892524 w 11742058"/>
                  <a:gd name="connsiteY4" fmla="*/ 0 h 6579199"/>
                  <a:gd name="connsiteX5" fmla="*/ 10750229 w 11742058"/>
                  <a:gd name="connsiteY5" fmla="*/ 0 h 6579199"/>
                  <a:gd name="connsiteX6" fmla="*/ 11742058 w 11742058"/>
                  <a:gd name="connsiteY6" fmla="*/ 991829 h 6579199"/>
                  <a:gd name="connsiteX7" fmla="*/ 11742058 w 11742058"/>
                  <a:gd name="connsiteY7" fmla="*/ 3471333 h 6579199"/>
                  <a:gd name="connsiteX8" fmla="*/ 11742058 w 11742058"/>
                  <a:gd name="connsiteY8" fmla="*/ 3471333 h 6579199"/>
                  <a:gd name="connsiteX9" fmla="*/ 11742058 w 11742058"/>
                  <a:gd name="connsiteY9" fmla="*/ 4959048 h 6579199"/>
                  <a:gd name="connsiteX10" fmla="*/ 11742058 w 11742058"/>
                  <a:gd name="connsiteY10" fmla="*/ 4959028 h 6579199"/>
                  <a:gd name="connsiteX11" fmla="*/ 10750229 w 11742058"/>
                  <a:gd name="connsiteY11" fmla="*/ 5950857 h 6579199"/>
                  <a:gd name="connsiteX12" fmla="*/ 4892524 w 11742058"/>
                  <a:gd name="connsiteY12" fmla="*/ 5950857 h 6579199"/>
                  <a:gd name="connsiteX13" fmla="*/ 1128840 w 11742058"/>
                  <a:gd name="connsiteY13" fmla="*/ 6579199 h 6579199"/>
                  <a:gd name="connsiteX14" fmla="*/ 1957010 w 11742058"/>
                  <a:gd name="connsiteY14" fmla="*/ 5950857 h 6579199"/>
                  <a:gd name="connsiteX15" fmla="*/ 991829 w 11742058"/>
                  <a:gd name="connsiteY15" fmla="*/ 5950857 h 6579199"/>
                  <a:gd name="connsiteX16" fmla="*/ 0 w 11742058"/>
                  <a:gd name="connsiteY16" fmla="*/ 4959028 h 6579199"/>
                  <a:gd name="connsiteX17" fmla="*/ 0 w 11742058"/>
                  <a:gd name="connsiteY17" fmla="*/ 4959048 h 6579199"/>
                  <a:gd name="connsiteX18" fmla="*/ 0 w 11742058"/>
                  <a:gd name="connsiteY18" fmla="*/ 3471333 h 6579199"/>
                  <a:gd name="connsiteX19" fmla="*/ 0 w 11742058"/>
                  <a:gd name="connsiteY19" fmla="*/ 3471333 h 6579199"/>
                  <a:gd name="connsiteX20" fmla="*/ 0 w 11742058"/>
                  <a:gd name="connsiteY20" fmla="*/ 991829 h 6579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742058" h="6579199">
                    <a:moveTo>
                      <a:pt x="0" y="991829"/>
                    </a:moveTo>
                    <a:cubicBezTo>
                      <a:pt x="0" y="444057"/>
                      <a:pt x="444057" y="0"/>
                      <a:pt x="991829" y="0"/>
                    </a:cubicBezTo>
                    <a:lnTo>
                      <a:pt x="1957010" y="0"/>
                    </a:lnTo>
                    <a:lnTo>
                      <a:pt x="1957010" y="0"/>
                    </a:lnTo>
                    <a:lnTo>
                      <a:pt x="4892524" y="0"/>
                    </a:lnTo>
                    <a:lnTo>
                      <a:pt x="10750229" y="0"/>
                    </a:lnTo>
                    <a:cubicBezTo>
                      <a:pt x="11298001" y="0"/>
                      <a:pt x="11742058" y="444057"/>
                      <a:pt x="11742058" y="991829"/>
                    </a:cubicBezTo>
                    <a:lnTo>
                      <a:pt x="11742058" y="3471333"/>
                    </a:lnTo>
                    <a:lnTo>
                      <a:pt x="11742058" y="3471333"/>
                    </a:lnTo>
                    <a:lnTo>
                      <a:pt x="11742058" y="4959048"/>
                    </a:lnTo>
                    <a:lnTo>
                      <a:pt x="11742058" y="4959028"/>
                    </a:lnTo>
                    <a:cubicBezTo>
                      <a:pt x="11742058" y="5506800"/>
                      <a:pt x="11298001" y="5950857"/>
                      <a:pt x="10750229" y="5950857"/>
                    </a:cubicBezTo>
                    <a:lnTo>
                      <a:pt x="4892524" y="5950857"/>
                    </a:lnTo>
                    <a:cubicBezTo>
                      <a:pt x="3637963" y="6160304"/>
                      <a:pt x="2421501" y="6560252"/>
                      <a:pt x="1128840" y="6579199"/>
                    </a:cubicBezTo>
                    <a:cubicBezTo>
                      <a:pt x="1157247" y="6103052"/>
                      <a:pt x="1680953" y="6160304"/>
                      <a:pt x="1957010" y="5950857"/>
                    </a:cubicBezTo>
                    <a:lnTo>
                      <a:pt x="991829" y="5950857"/>
                    </a:lnTo>
                    <a:cubicBezTo>
                      <a:pt x="444057" y="5950857"/>
                      <a:pt x="0" y="5506800"/>
                      <a:pt x="0" y="4959028"/>
                    </a:cubicBezTo>
                    <a:lnTo>
                      <a:pt x="0" y="4959048"/>
                    </a:lnTo>
                    <a:lnTo>
                      <a:pt x="0" y="3471333"/>
                    </a:lnTo>
                    <a:lnTo>
                      <a:pt x="0" y="3471333"/>
                    </a:lnTo>
                    <a:lnTo>
                      <a:pt x="0" y="991829"/>
                    </a:ln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4631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ounded Rectangular Callout 2"/>
              <p:cNvSpPr/>
              <p:nvPr/>
            </p:nvSpPr>
            <p:spPr>
              <a:xfrm>
                <a:off x="421657" y="1060963"/>
                <a:ext cx="11160000" cy="5486400"/>
              </a:xfrm>
              <a:prstGeom prst="roundRect">
                <a:avLst/>
              </a:prstGeom>
              <a:noFill/>
              <a:ln w="38100">
                <a:solidFill>
                  <a:srgbClr val="46313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6296535" y="1161143"/>
              <a:ext cx="4937522" cy="5078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Tx/>
                <a:buChar char="-"/>
              </a:pP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Nếu tử số </a:t>
              </a:r>
              <a:r>
                <a:rPr lang="en-US" sz="36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bé hơn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mẫu số thì phân số </a:t>
              </a:r>
              <a:r>
                <a:rPr lang="en-US" sz="36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bé hơn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1.</a:t>
              </a:r>
            </a:p>
            <a:p>
              <a:pPr marL="285750" indent="-285750" algn="just">
                <a:buFontTx/>
                <a:buChar char="-"/>
              </a:pP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Nếu tử số </a:t>
              </a:r>
              <a:r>
                <a:rPr lang="en-US" sz="3600" b="1">
                  <a:solidFill>
                    <a:schemeClr val="accent4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lớn hơn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mẫu số thì phân số </a:t>
              </a:r>
              <a:r>
                <a:rPr lang="en-US" sz="3600" b="1">
                  <a:solidFill>
                    <a:schemeClr val="accent4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lớn hơn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1.</a:t>
              </a:r>
            </a:p>
            <a:p>
              <a:pPr marL="285750" indent="-285750" algn="just">
                <a:buFontTx/>
                <a:buChar char="-"/>
              </a:pP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Nếu tử số </a:t>
              </a:r>
              <a:r>
                <a:rPr lang="en-US" sz="36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 mẫu số thì phân số </a:t>
              </a:r>
              <a:r>
                <a:rPr lang="en-US" sz="36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 1.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589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20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278372" y="978662"/>
                <a:ext cx="7553557" cy="3525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15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115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115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15</m:t>
                          </m:r>
                        </m:den>
                      </m:f>
                      <m:r>
                        <a:rPr kumimoji="0" lang="en-US" sz="115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</m:t>
                      </m:r>
                      <m:r>
                        <m:rPr>
                          <m:nor/>
                        </m:rPr>
                        <a:rPr kumimoji="0" lang="en-US" sz="115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1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8372" y="978662"/>
                <a:ext cx="7553557" cy="352506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</a:t>
            </a:r>
          </a:p>
        </p:txBody>
      </p:sp>
      <p:pic>
        <p:nvPicPr>
          <p:cNvPr id="13" name="图片 12" descr="图片包含 植物, 仙人掌&#10;&#10;描述已自动生成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24"/>
          <a:stretch/>
        </p:blipFill>
        <p:spPr>
          <a:xfrm>
            <a:off x="0" y="3265001"/>
            <a:ext cx="12192000" cy="357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23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0.3974 -0.004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0" y="-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360877" y="588263"/>
            <a:ext cx="6378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623279" y="1140801"/>
                <a:ext cx="6700654" cy="3139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  <m:r>
                      <a:rPr kumimoji="0" lang="en-US" sz="115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</m:t>
                    </m:r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115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+mn-ea"/>
                        <a:cs typeface="+mn-cs"/>
                      </a:rPr>
                      <m:t>1</m:t>
                    </m:r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3279" y="1140801"/>
                <a:ext cx="6700654" cy="313951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32354" y="1554019"/>
            <a:ext cx="436730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 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3" name="图片 12" descr="图片包含 植物, 仙人掌&#10;&#10;描述已自动生成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24"/>
          <a:stretch/>
        </p:blipFill>
        <p:spPr>
          <a:xfrm>
            <a:off x="0" y="3265001"/>
            <a:ext cx="12192000" cy="357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2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39154 0.1513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0" y="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360877" y="588263"/>
            <a:ext cx="6378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60877" y="1140801"/>
                <a:ext cx="5963056" cy="31186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  <m:r>
                      <a:rPr kumimoji="0" lang="en-US" sz="115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</m:t>
                    </m:r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115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+mn-ea"/>
                        <a:cs typeface="+mn-cs"/>
                      </a:rPr>
                      <m:t>1</m:t>
                    </m:r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877" y="1140801"/>
                <a:ext cx="5963056" cy="31186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</a:t>
            </a:r>
          </a:p>
        </p:txBody>
      </p:sp>
      <p:pic>
        <p:nvPicPr>
          <p:cNvPr id="13" name="图片 12" descr="图片包含 植物, 仙人掌&#10;&#10;描述已自动生成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24"/>
          <a:stretch/>
        </p:blipFill>
        <p:spPr>
          <a:xfrm>
            <a:off x="0" y="3265001"/>
            <a:ext cx="12192000" cy="357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97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0.40794 -0.1981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91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278372" y="978662"/>
                <a:ext cx="7553557" cy="3525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15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115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99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115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100</m:t>
                          </m:r>
                        </m:den>
                      </m:f>
                      <m:r>
                        <a:rPr kumimoji="0" lang="en-US" sz="115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</m:t>
                      </m:r>
                      <m:r>
                        <m:rPr>
                          <m:nor/>
                        </m:rPr>
                        <a:rPr kumimoji="0" lang="en-US" sz="115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1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8372" y="978662"/>
                <a:ext cx="7553557" cy="352506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65110" y="1687030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</a:t>
            </a:r>
          </a:p>
        </p:txBody>
      </p:sp>
      <p:pic>
        <p:nvPicPr>
          <p:cNvPr id="13" name="图片 12" descr="图片包含 植物, 仙人掌&#10;&#10;描述已自动生成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24"/>
          <a:stretch/>
        </p:blipFill>
        <p:spPr>
          <a:xfrm>
            <a:off x="0" y="3265001"/>
            <a:ext cx="12192000" cy="357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68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0.45717 -0.0018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52" y="-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6" t="4626" r="4511" b="218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13728" y="373045"/>
            <a:ext cx="7766137" cy="2869865"/>
            <a:chOff x="564437" y="815727"/>
            <a:chExt cx="7766137" cy="2869865"/>
          </a:xfrm>
        </p:grpSpPr>
        <p:grpSp>
          <p:nvGrpSpPr>
            <p:cNvPr id="8" name="组合 12"/>
            <p:cNvGrpSpPr/>
            <p:nvPr/>
          </p:nvGrpSpPr>
          <p:grpSpPr>
            <a:xfrm>
              <a:off x="564437" y="815727"/>
              <a:ext cx="7766137" cy="2869865"/>
              <a:chOff x="676404" y="1039661"/>
              <a:chExt cx="7766137" cy="3244240"/>
            </a:xfrm>
            <a:solidFill>
              <a:schemeClr val="bg1"/>
            </a:solidFill>
          </p:grpSpPr>
          <p:sp>
            <p:nvSpPr>
              <p:cNvPr id="9" name="矩形: 圆角 8"/>
              <p:cNvSpPr/>
              <p:nvPr userDrawn="1"/>
            </p:nvSpPr>
            <p:spPr>
              <a:xfrm>
                <a:off x="676404" y="1039661"/>
                <a:ext cx="7766137" cy="3244240"/>
              </a:xfrm>
              <a:prstGeom prst="roundRect">
                <a:avLst/>
              </a:prstGeom>
              <a:grpFill/>
              <a:ln w="101600">
                <a:solidFill>
                  <a:srgbClr val="F58634"/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B0604020202020204" charset="-122"/>
                  <a:cs typeface="+mn-cs"/>
                </a:endParaRPr>
              </a:p>
            </p:txBody>
          </p:sp>
          <p:sp>
            <p:nvSpPr>
              <p:cNvPr id="10" name="矩形: 圆角 11"/>
              <p:cNvSpPr/>
              <p:nvPr userDrawn="1"/>
            </p:nvSpPr>
            <p:spPr>
              <a:xfrm>
                <a:off x="807928" y="1151351"/>
                <a:ext cx="7503089" cy="3020860"/>
              </a:xfrm>
              <a:prstGeom prst="roundRect">
                <a:avLst/>
              </a:prstGeom>
              <a:grpFill/>
              <a:ln w="25400">
                <a:solidFill>
                  <a:srgbClr val="F5863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B0604020202020204" charset="-122"/>
                  <a:cs typeface="+mn-cs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1018505" y="1011658"/>
              <a:ext cx="6952199" cy="2554545"/>
              <a:chOff x="1018505" y="1011658"/>
              <a:chExt cx="6952199" cy="2554545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1018505" y="1011658"/>
                <a:ext cx="6857999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Rockwell" panose="02040603050506020204" pitchFamily="18" charset="0"/>
                    <a:ea typeface="+mn-ea"/>
                    <a:cs typeface="+mn-cs"/>
                  </a:rPr>
                  <a:t>SINH NHẬT CỦA HỔ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112705" y="1011658"/>
                <a:ext cx="6857999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C29"/>
                    </a:solidFill>
                    <a:effectLst/>
                    <a:uLnTx/>
                    <a:uFillTx/>
                    <a:latin typeface="UTM Rockwell" panose="02040603050506020204" pitchFamily="18" charset="0"/>
                    <a:ea typeface="+mn-ea"/>
                    <a:cs typeface="+mn-cs"/>
                  </a:rPr>
                  <a:t>SINH NHẬT CỦA HỔ</a:t>
                </a:r>
              </a:p>
            </p:txBody>
          </p:sp>
        </p:grp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440" y="2630605"/>
            <a:ext cx="4840393" cy="48398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4061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2217" y="2372625"/>
            <a:ext cx="5355802" cy="53558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627" b="89952" l="9988" r="89952">
                        <a14:foregroundMark x1="69370" y1="32930" x2="76211" y2="33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375" y="5263065"/>
            <a:ext cx="1669737" cy="16697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254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839" y="4230617"/>
            <a:ext cx="2685457" cy="20140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697" b="92364" l="8364" r="93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40" y="5164263"/>
            <a:ext cx="1569533" cy="15695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847" b="89945" l="9994" r="930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460" y="5417589"/>
            <a:ext cx="1489812" cy="148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6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999356" y="739404"/>
            <a:ext cx="833718" cy="753037"/>
          </a:xfrm>
          <a:prstGeom prst="ellipse">
            <a:avLst/>
          </a:prstGeom>
          <a:solidFill>
            <a:srgbClr val="00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92565" y="739404"/>
            <a:ext cx="5307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40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0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4000" b="1" dirty="0">
              <a:solidFill>
                <a:srgbClr val="0066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760564" y="528609"/>
                <a:ext cx="1170654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400" b="1" i="0" smtClean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66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0564" y="528609"/>
                <a:ext cx="1170654" cy="1080424"/>
              </a:xfrm>
              <a:prstGeom prst="rect">
                <a:avLst/>
              </a:prstGeom>
              <a:blipFill>
                <a:blip r:embed="rId2"/>
                <a:stretch>
                  <a:fillRect b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459701" y="501785"/>
                <a:ext cx="88982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66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9701" y="501785"/>
                <a:ext cx="889820" cy="1067152"/>
              </a:xfrm>
              <a:prstGeom prst="rect">
                <a:avLst/>
              </a:prstGeom>
              <a:blipFill>
                <a:blip r:embed="rId3"/>
                <a:stretch>
                  <a:fillRect r="-19178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213399" y="510019"/>
                <a:ext cx="1170654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400" b="1" i="0" smtClean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400">
                    <a:solidFill>
                      <a:srgbClr val="0066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3399" y="510019"/>
                <a:ext cx="1170654" cy="1070358"/>
              </a:xfrm>
              <a:prstGeom prst="rect">
                <a:avLst/>
              </a:prstGeom>
              <a:blipFill>
                <a:blip r:embed="rId4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968308" y="488273"/>
                <a:ext cx="1180033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400">
                    <a:solidFill>
                      <a:srgbClr val="0066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8308" y="488273"/>
                <a:ext cx="1180033" cy="1080424"/>
              </a:xfrm>
              <a:prstGeom prst="rect">
                <a:avLst/>
              </a:prstGeom>
              <a:blipFill>
                <a:blip r:embed="rId5"/>
                <a:stretch>
                  <a:fillRect b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88511" y="1946257"/>
            <a:ext cx="7352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Theo </a:t>
            </a:r>
            <a:r>
              <a:rPr lang="en-US" sz="40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8511" y="4012256"/>
            <a:ext cx="7352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Theo thứ tự từ lớn đến bé: </a:t>
            </a:r>
          </a:p>
        </p:txBody>
      </p:sp>
    </p:spTree>
    <p:extLst>
      <p:ext uri="{BB962C8B-B14F-4D97-AF65-F5344CB8AC3E}">
        <p14:creationId xmlns:p14="http://schemas.microsoft.com/office/powerpoint/2010/main" val="274513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77556E-17 L -0.59713 0.3351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57" y="1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07407E-6 L -0.37539 0.3277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76" y="1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96296E-6 L -0.21393 0.3185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03" y="1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81481E-6 L -0.21263 0.32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38" y="1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999356" y="739404"/>
            <a:ext cx="833718" cy="753037"/>
          </a:xfrm>
          <a:prstGeom prst="ellipse">
            <a:avLst/>
          </a:prstGeom>
          <a:solidFill>
            <a:srgbClr val="00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92565" y="739404"/>
            <a:ext cx="5307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 xếp các phân số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760564" y="528609"/>
                <a:ext cx="1170654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400">
                    <a:solidFill>
                      <a:srgbClr val="0033CC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0564" y="528609"/>
                <a:ext cx="1170654" cy="1080424"/>
              </a:xfrm>
              <a:prstGeom prst="rect">
                <a:avLst/>
              </a:prstGeom>
              <a:blipFill>
                <a:blip r:embed="rId2"/>
                <a:stretch>
                  <a:fillRect b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459701" y="501785"/>
                <a:ext cx="88982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400">
                    <a:solidFill>
                      <a:srgbClr val="0033CC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9701" y="501785"/>
                <a:ext cx="889820" cy="1067152"/>
              </a:xfrm>
              <a:prstGeom prst="rect">
                <a:avLst/>
              </a:prstGeom>
              <a:blipFill>
                <a:blip r:embed="rId3"/>
                <a:stretch>
                  <a:fillRect r="-19178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213399" y="510019"/>
                <a:ext cx="1170654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400">
                    <a:solidFill>
                      <a:srgbClr val="0033CC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3399" y="510019"/>
                <a:ext cx="1170654" cy="1070358"/>
              </a:xfrm>
              <a:prstGeom prst="rect">
                <a:avLst/>
              </a:prstGeom>
              <a:blipFill>
                <a:blip r:embed="rId4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968308" y="488273"/>
                <a:ext cx="1180033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400">
                    <a:solidFill>
                      <a:srgbClr val="0033CC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8308" y="488273"/>
                <a:ext cx="1180033" cy="1080424"/>
              </a:xfrm>
              <a:prstGeom prst="rect">
                <a:avLst/>
              </a:prstGeom>
              <a:blipFill>
                <a:blip r:embed="rId5"/>
                <a:stretch>
                  <a:fillRect b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88511" y="1946257"/>
            <a:ext cx="7352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Theo thứ tự từ bé đến lớn: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8511" y="4012256"/>
            <a:ext cx="7352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Theo thứ tự từ lớn đến bé: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298815" y="2707588"/>
                <a:ext cx="1170654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400">
                    <a:solidFill>
                      <a:srgbClr val="0033CC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8815" y="2707588"/>
                <a:ext cx="1170654" cy="1080424"/>
              </a:xfrm>
              <a:prstGeom prst="rect">
                <a:avLst/>
              </a:prstGeom>
              <a:blipFill>
                <a:blip r:embed="rId6"/>
                <a:stretch>
                  <a:fillRect b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90593" y="2720860"/>
                <a:ext cx="88982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400">
                    <a:solidFill>
                      <a:srgbClr val="0033CC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0593" y="2720860"/>
                <a:ext cx="889820" cy="1067152"/>
              </a:xfrm>
              <a:prstGeom prst="rect">
                <a:avLst/>
              </a:prstGeom>
              <a:blipFill>
                <a:blip r:embed="rId7"/>
                <a:stretch>
                  <a:fillRect r="-19178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264867" y="2732503"/>
                <a:ext cx="1170654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400">
                    <a:solidFill>
                      <a:srgbClr val="0033CC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4867" y="2732503"/>
                <a:ext cx="1170654" cy="1070358"/>
              </a:xfrm>
              <a:prstGeom prst="rect">
                <a:avLst/>
              </a:prstGeom>
              <a:blipFill>
                <a:blip r:embed="rId8"/>
                <a:stretch>
                  <a:fillRect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243057" y="2707588"/>
                <a:ext cx="1180033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400">
                    <a:solidFill>
                      <a:srgbClr val="0033CC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057" y="2707588"/>
                <a:ext cx="1180033" cy="1080424"/>
              </a:xfrm>
              <a:prstGeom prst="rect">
                <a:avLst/>
              </a:prstGeom>
              <a:blipFill>
                <a:blip r:embed="rId9"/>
                <a:stretch>
                  <a:fillRect b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460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81481E-6 L -0.57122 0.625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68" y="3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96296E-6 L -0.35299 0.626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56" y="3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07407E-6 L -0.30157 0.6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77556E-17 L -0.32838 0.6238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19" y="3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2" descr="图片包含 植物, 仙人掌&#10;&#10;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24"/>
          <a:stretch/>
        </p:blipFill>
        <p:spPr>
          <a:xfrm>
            <a:off x="0" y="3265001"/>
            <a:ext cx="12192000" cy="3571050"/>
          </a:xfrm>
          <a:prstGeom prst="rect">
            <a:avLst/>
          </a:prstGeom>
        </p:spPr>
      </p:pic>
      <p:grpSp>
        <p:nvGrpSpPr>
          <p:cNvPr id="2" name="组合 10"/>
          <p:cNvGrpSpPr/>
          <p:nvPr/>
        </p:nvGrpSpPr>
        <p:grpSpPr>
          <a:xfrm>
            <a:off x="4876700" y="302709"/>
            <a:ext cx="6750996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25" y="960798"/>
            <a:ext cx="8607293" cy="58972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1121" y="109953"/>
            <a:ext cx="9065538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65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7" t="7093" r="8011" b="10072"/>
          <a:stretch/>
        </p:blipFill>
        <p:spPr>
          <a:xfrm>
            <a:off x="4152447" y="47567"/>
            <a:ext cx="3892486" cy="383988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543" y="28111"/>
            <a:ext cx="5821541" cy="387897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326" y="47475"/>
            <a:ext cx="5877974" cy="38595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703" y="1732692"/>
            <a:ext cx="5681964" cy="5127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6325" y="3571402"/>
            <a:ext cx="4755292" cy="33652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80847" y="3565306"/>
            <a:ext cx="4493141" cy="337138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8561144" y="588076"/>
            <a:ext cx="1733510" cy="2638425"/>
            <a:chOff x="8462101" y="588076"/>
            <a:chExt cx="1733510" cy="2638425"/>
          </a:xfrm>
        </p:grpSpPr>
        <p:sp>
          <p:nvSpPr>
            <p:cNvPr id="16" name="Rectangle: Rounded Corners 27"/>
            <p:cNvSpPr/>
            <p:nvPr/>
          </p:nvSpPr>
          <p:spPr>
            <a:xfrm>
              <a:off x="8561144" y="588076"/>
              <a:ext cx="1535423" cy="2638425"/>
            </a:xfrm>
            <a:prstGeom prst="round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8462101" y="627267"/>
                  <a:ext cx="1733510" cy="24933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8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8</m:t>
                            </m:r>
                          </m:den>
                        </m:f>
                      </m:oMath>
                    </m:oMathPara>
                  </a14:m>
                  <a:endParaRPr lang="en-US" sz="8000" b="1" dirty="0">
                    <a:solidFill>
                      <a:schemeClr val="bg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2101" y="627267"/>
                  <a:ext cx="1733510" cy="249331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/>
          <p:cNvGrpSpPr/>
          <p:nvPr/>
        </p:nvGrpSpPr>
        <p:grpSpPr>
          <a:xfrm>
            <a:off x="1902726" y="598329"/>
            <a:ext cx="1733510" cy="2638425"/>
            <a:chOff x="8462101" y="588076"/>
            <a:chExt cx="1733510" cy="2638425"/>
          </a:xfrm>
        </p:grpSpPr>
        <p:sp>
          <p:nvSpPr>
            <p:cNvPr id="19" name="Rectangle: Rounded Corners 31"/>
            <p:cNvSpPr/>
            <p:nvPr/>
          </p:nvSpPr>
          <p:spPr>
            <a:xfrm>
              <a:off x="8561144" y="588076"/>
              <a:ext cx="1535423" cy="2638425"/>
            </a:xfrm>
            <a:prstGeom prst="round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8462101" y="627267"/>
                  <a:ext cx="1733510" cy="25178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8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8</m:t>
                            </m:r>
                          </m:den>
                        </m:f>
                      </m:oMath>
                    </m:oMathPara>
                  </a14:m>
                  <a:endParaRPr lang="en-US" sz="8000" b="1" dirty="0">
                    <a:solidFill>
                      <a:schemeClr val="bg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2101" y="627267"/>
                  <a:ext cx="1733510" cy="251780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227" y="204326"/>
            <a:ext cx="3545819" cy="354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07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49322 0.0039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61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repeatCount="indefinite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4.16667E-6 0.04514 " pathEditMode="relative" rAng="0" ptsTypes="AA">
                                      <p:cBhvr>
                                        <p:cTn id="6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391" y="1608689"/>
            <a:ext cx="7155809" cy="273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17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2" descr="图片包含 植物, 仙人掌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24"/>
          <a:stretch/>
        </p:blipFill>
        <p:spPr>
          <a:xfrm flipH="1">
            <a:off x="0" y="3265001"/>
            <a:ext cx="12192000" cy="3571050"/>
          </a:xfrm>
          <a:prstGeom prst="rect">
            <a:avLst/>
          </a:prstGeom>
        </p:spPr>
      </p:pic>
      <p:grpSp>
        <p:nvGrpSpPr>
          <p:cNvPr id="2" name="组合 10"/>
          <p:cNvGrpSpPr/>
          <p:nvPr/>
        </p:nvGrpSpPr>
        <p:grpSpPr>
          <a:xfrm>
            <a:off x="1218137" y="503910"/>
            <a:ext cx="9383732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440" y="2630605"/>
            <a:ext cx="4840393" cy="48398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4061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74233" y="2501485"/>
            <a:ext cx="5355802" cy="53558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0802" y="-150784"/>
            <a:ext cx="1523956" cy="16783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2626E4-62E4-C2F9-2F5A-BE63A0E88D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07063" y="37409"/>
            <a:ext cx="2517866" cy="16704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18137" y="1185799"/>
            <a:ext cx="9039040" cy="19771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627" b="89952" l="9988" r="89952">
                        <a14:foregroundMark x1="69370" y1="32930" x2="76211" y2="33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375" y="5263065"/>
            <a:ext cx="1669737" cy="16697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254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839" y="4230617"/>
            <a:ext cx="2685457" cy="201409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697" b="92364" l="8364" r="93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40" y="5164263"/>
            <a:ext cx="1569533" cy="15695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847" b="89945" l="9994" r="930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460" y="5417589"/>
            <a:ext cx="1489812" cy="148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76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557" y="267879"/>
            <a:ext cx="7206214" cy="15084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0486" y="1412368"/>
            <a:ext cx="10160132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</a:p>
          <a:p>
            <a:pPr algn="just"/>
            <a:r>
              <a:rPr lang="en-US" sz="330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biết và nắm được cách so sánh hai phân số có cùng mẫu số.</a:t>
            </a:r>
          </a:p>
          <a:p>
            <a:pPr algn="just"/>
            <a:r>
              <a:rPr lang="en-US" sz="330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biết và nắm được cách so sánh phân số với 1.</a:t>
            </a:r>
          </a:p>
          <a:p>
            <a:pPr algn="just"/>
            <a:r>
              <a:rPr lang="en-US" sz="330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Vận dụng cách so sánh để làm các bài tập liên quan đến so sánh phân số.</a:t>
            </a:r>
          </a:p>
          <a:p>
            <a:pPr algn="just"/>
            <a:r>
              <a:rPr lang="en-US" sz="3300" b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Năng lực chung: </a:t>
            </a:r>
            <a:r>
              <a:rPr lang="en-US" sz="330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 lực tư duy, lập luận toán học, giải quyết vấn đề, giao tiếp hợp tác.</a:t>
            </a:r>
          </a:p>
          <a:p>
            <a:pPr algn="just"/>
            <a:r>
              <a:rPr lang="en-US" sz="3300" b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Phẩm chất: </a:t>
            </a:r>
            <a:r>
              <a:rPr lang="en-US" sz="330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 chỉ, trách nhiệm.</a:t>
            </a:r>
          </a:p>
        </p:txBody>
      </p:sp>
    </p:spTree>
    <p:extLst>
      <p:ext uri="{BB962C8B-B14F-4D97-AF65-F5344CB8AC3E}">
        <p14:creationId xmlns:p14="http://schemas.microsoft.com/office/powerpoint/2010/main" val="260080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623" y="1066800"/>
            <a:ext cx="8280098" cy="53634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9927" y="482025"/>
            <a:ext cx="6317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Có hai hình tròn như nhau:</a:t>
            </a:r>
          </a:p>
        </p:txBody>
      </p:sp>
    </p:spTree>
    <p:extLst>
      <p:ext uri="{BB962C8B-B14F-4D97-AF65-F5344CB8AC3E}">
        <p14:creationId xmlns:p14="http://schemas.microsoft.com/office/powerpoint/2010/main" val="25841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0082" y="605065"/>
            <a:ext cx="4706470" cy="3048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2156" y="710626"/>
            <a:ext cx="57631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 vào hình vẽ ta thấy số phần Mai tô màu nhiều hơn Việt, ta có: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93375" y="3555698"/>
            <a:ext cx="1600202" cy="1170173"/>
            <a:chOff x="995081" y="1358153"/>
            <a:chExt cx="1600202" cy="11701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4000" b="1" i="0"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/>
            <p:cNvSpPr txBox="1"/>
            <p:nvPr/>
          </p:nvSpPr>
          <p:spPr>
            <a:xfrm>
              <a:off x="1600199" y="1636360"/>
              <a:ext cx="4303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/>
                <a:t>&gt;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1949824" y="1371599"/>
                  <a:ext cx="645459" cy="115672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4000" b="1" i="0"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9824" y="1371599"/>
                  <a:ext cx="645459" cy="115672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TextBox 7"/>
          <p:cNvSpPr txBox="1"/>
          <p:nvPr/>
        </p:nvSpPr>
        <p:spPr>
          <a:xfrm>
            <a:off x="2393577" y="3817147"/>
            <a:ext cx="9493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</a:rPr>
              <a:t>(đọc là: Năm phần tám lớn hơn ba phần tám)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72156" y="4844334"/>
            <a:ext cx="1600202" cy="1182677"/>
            <a:chOff x="995081" y="1358153"/>
            <a:chExt cx="1600202" cy="11826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4000" b="1" i="0"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/>
            <p:cNvSpPr txBox="1"/>
            <p:nvPr/>
          </p:nvSpPr>
          <p:spPr>
            <a:xfrm>
              <a:off x="1600199" y="1636360"/>
              <a:ext cx="4303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/>
                <a:t>&lt;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949824" y="1371599"/>
                  <a:ext cx="645459" cy="11692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4000" b="1" i="0"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9824" y="1371599"/>
                  <a:ext cx="645459" cy="116923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TextBox 12"/>
          <p:cNvSpPr txBox="1"/>
          <p:nvPr/>
        </p:nvSpPr>
        <p:spPr>
          <a:xfrm>
            <a:off x="2372358" y="5105783"/>
            <a:ext cx="9493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</a:rPr>
              <a:t>(đọc là: Ba phần tám bé hơn năm phần tám)</a:t>
            </a:r>
          </a:p>
        </p:txBody>
      </p:sp>
    </p:spTree>
    <p:extLst>
      <p:ext uri="{BB962C8B-B14F-4D97-AF65-F5344CB8AC3E}">
        <p14:creationId xmlns:p14="http://schemas.microsoft.com/office/powerpoint/2010/main" val="38509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8072" y="2481943"/>
            <a:ext cx="23023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60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endParaRPr lang="en-US" sz="6000" b="1" dirty="0">
              <a:solidFill>
                <a:srgbClr val="0066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61656" y="1426028"/>
            <a:ext cx="7315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571500" indent="-571500" algn="just"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571500" indent="-571500" algn="just"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571500" indent="-571500" algn="just"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463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557</Words>
  <Application>Microsoft Office PowerPoint</Application>
  <PresentationFormat>Màn hình rộng</PresentationFormat>
  <Paragraphs>114</Paragraphs>
  <Slides>22</Slides>
  <Notes>7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22</vt:i4>
      </vt:variant>
    </vt:vector>
  </HeadingPairs>
  <TitlesOfParts>
    <vt:vector size="31" baseType="lpstr">
      <vt:lpstr>等线</vt:lpstr>
      <vt:lpstr>#9Slide07 HoneyCream</vt:lpstr>
      <vt:lpstr>Arial</vt:lpstr>
      <vt:lpstr>Calibri</vt:lpstr>
      <vt:lpstr>Cambria</vt:lpstr>
      <vt:lpstr>Cambria Math</vt:lpstr>
      <vt:lpstr>UTM Avo</vt:lpstr>
      <vt:lpstr>UTM Rockwell</vt:lpstr>
      <vt:lpstr>千图网海量PPT模板www.58pic.com​​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Dung Âu</cp:lastModifiedBy>
  <cp:revision>36</cp:revision>
  <dcterms:created xsi:type="dcterms:W3CDTF">2024-02-17T14:25:07Z</dcterms:created>
  <dcterms:modified xsi:type="dcterms:W3CDTF">2025-03-27T07:51:09Z</dcterms:modified>
</cp:coreProperties>
</file>