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81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47"/>
    <a:srgbClr val="F5F1DD"/>
    <a:srgbClr val="FFFFFF"/>
    <a:srgbClr val="A6CD3B"/>
    <a:srgbClr val="F15A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668" y="7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0F94-1836-FE96-E034-A566C8648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7C0776-1179-BEC5-5C0A-480EAEC7E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3A007-3917-6613-D833-FF781F39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BEB59-CC2C-9F2E-4AF6-361AE90D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3EC01F-06C2-AD94-53EB-7C8314B91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E83D2-446B-5AE7-C776-82FE9DAC2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EA287-CC86-B8E0-CD2B-0D14452FE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75747-D924-645B-1D2E-4FE391DB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4561A-6611-3F4A-2F7F-66244A4FE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A648F-7E25-4FC3-03B4-FB5DAE70D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2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FADD39-977C-CC86-C67E-163C41150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1E5A49-B205-D56B-B742-47518EE30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4D85C-44E0-E3FA-5F8F-FF333834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40B4E-DA19-9DB9-927B-A857175E0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E39BC-9640-3965-9C46-FFE0999E6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1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1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0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6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2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743D4-94F2-BFF6-4B9D-FDA9CD2F2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BC103-9AE0-56EA-8134-EB14755487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D93B0-3967-A567-1BDF-F57A61D6F4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EEE242-E91B-9822-D667-0927FC330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627BA-E376-FE60-105B-E1D23E1A7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94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3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1C31E-B184-4873-5EC5-DB21B14AD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4DB0D-71C7-7C39-94BC-6E1B7E33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05948-C4EE-3A32-14AF-8B626F354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790D3-9B58-6B62-3E8F-B8D7F207A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6430A-787F-F6AA-FBC9-7C1717D1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5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8788-1854-08FD-A518-94819E69A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3B58C-669A-909F-DF64-F0EFCF7AAF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D1F88-5B1A-B7A3-103B-AAD7E11C8B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D846C-7558-30B7-D224-AE177EBC40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0F9ACD-2861-01A0-1130-E544BC3D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299B4-FFE3-D003-745E-D9A3AB313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70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E264-82E1-3396-3BF2-CAF4C00E7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796AE8-9EB5-BF74-16D2-99977FEC9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C4485-3B76-BDA3-EC1C-F14297C94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AC1D5-200D-5A13-5845-1AAF5C9E53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5BE900-1059-BA1C-1C33-16B1D7B170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D08F3-B132-4532-FD0F-C0B664C3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F49B4-F166-E9FB-E4F9-BDE3625F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0414FD-1170-612F-A230-C1A6E77FD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0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A450D-03E9-A67E-A10C-6079684C6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056AA-20D6-7387-0391-16B9163E5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E9B4F-EA50-0BC6-E259-8FB6D5B57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1961C-70FC-CACD-B314-A1D08E42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8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067817-FFC9-F908-08E9-2654D0899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72A071-8E31-77EF-9C5E-57BF02482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A3B42-2EC4-5964-86D5-8EE66258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9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7DF6B-9668-2D91-D1E2-30AE08AB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4713A-7121-66EB-3068-5DEF3CBE9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C25FA-1D65-6657-23A9-DC7D2DB25A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B75CE-CE02-E130-267C-71CB6A3558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E21B64-4F0E-E4CE-0A43-E65B3AC4E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A4692-7284-E1CB-FFD6-BB23C25C3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0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22DE7-3364-6961-A8B4-BE8A65E9D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7460C6-4EE4-A22B-C349-16C23A4BEA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90F72D-29CF-4C58-56AB-F85064D71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0737D4-A21F-B956-DB2F-6A182089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F3E3B1-8732-402A-A46E-D823B5C41B8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F1FF5B-FC76-500D-5D00-6CCCC059E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6C0880-63DB-E9D1-23E5-B6D639E5E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0A785F-B2F9-4D69-B2EE-764A9F7DC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8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0E972-C304-8A96-6FC1-E35DA549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81660-FAAE-1856-A9EE-86D4551D5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5872EA-E474-01B4-BCB5-76374B85D51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EF2398-6846-2832-B0CC-E37B4A59F12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1C5BC2-73E8-551F-6EF6-AB2213EA1B2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66D59E-0771-9BB1-AE83-748D9870DB8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AD0204-A4DF-6435-49A4-899626512F3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363995-2ACF-A1A6-BA29-47712A9CB7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41E0E4-7AAF-D244-B68F-692C46CF52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5FDDD7-7572-C0D1-954D-76168FEB482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1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svg"/><Relationship Id="rId7" Type="http://schemas.openxmlformats.org/officeDocument/2006/relationships/image" Target="../media/image5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.sv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svg"/><Relationship Id="rId7" Type="http://schemas.openxmlformats.org/officeDocument/2006/relationships/image" Target="../media/image5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6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.svg"/><Relationship Id="rId7" Type="http://schemas.openxmlformats.org/officeDocument/2006/relationships/image" Target="../media/image6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8.svg"/><Relationship Id="rId18" Type="http://schemas.openxmlformats.org/officeDocument/2006/relationships/image" Target="../media/image7.png"/><Relationship Id="rId3" Type="http://schemas.openxmlformats.org/officeDocument/2006/relationships/image" Target="../media/image5.svg"/><Relationship Id="rId7" Type="http://schemas.openxmlformats.org/officeDocument/2006/relationships/image" Target="../media/image33.svg"/><Relationship Id="rId12" Type="http://schemas.openxmlformats.org/officeDocument/2006/relationships/image" Target="../media/image27.png"/><Relationship Id="rId17" Type="http://schemas.openxmlformats.org/officeDocument/2006/relationships/image" Target="../media/image41.svg"/><Relationship Id="rId2" Type="http://schemas.openxmlformats.org/officeDocument/2006/relationships/image" Target="../media/image4.png"/><Relationship Id="rId16" Type="http://schemas.openxmlformats.org/officeDocument/2006/relationships/image" Target="../media/image40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39.svg"/><Relationship Id="rId10" Type="http://schemas.openxmlformats.org/officeDocument/2006/relationships/image" Target="../media/image36.png"/><Relationship Id="rId19" Type="http://schemas.openxmlformats.org/officeDocument/2006/relationships/image" Target="../media/image8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.svg"/><Relationship Id="rId7" Type="http://schemas.openxmlformats.org/officeDocument/2006/relationships/image" Target="../media/image68.svg"/><Relationship Id="rId12" Type="http://schemas.openxmlformats.org/officeDocument/2006/relationships/image" Target="../media/image7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44.svg"/><Relationship Id="rId10" Type="http://schemas.openxmlformats.org/officeDocument/2006/relationships/image" Target="../media/image71.svg"/><Relationship Id="rId4" Type="http://schemas.openxmlformats.org/officeDocument/2006/relationships/image" Target="../media/image43.png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5.svg"/><Relationship Id="rId7" Type="http://schemas.openxmlformats.org/officeDocument/2006/relationships/image" Target="../media/image7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5.svg"/><Relationship Id="rId7" Type="http://schemas.openxmlformats.org/officeDocument/2006/relationships/image" Target="../media/image5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0.png"/><Relationship Id="rId2" Type="http://schemas.openxmlformats.org/officeDocument/2006/relationships/image" Target="../media/image19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3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svg"/><Relationship Id="rId7" Type="http://schemas.openxmlformats.org/officeDocument/2006/relationships/image" Target="../media/image79.svg"/><Relationship Id="rId12" Type="http://schemas.openxmlformats.org/officeDocument/2006/relationships/image" Target="../media/image8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11" Type="http://schemas.openxmlformats.org/officeDocument/2006/relationships/image" Target="../media/image81.svg"/><Relationship Id="rId5" Type="http://schemas.openxmlformats.org/officeDocument/2006/relationships/image" Target="../media/image65.svg"/><Relationship Id="rId10" Type="http://schemas.openxmlformats.org/officeDocument/2006/relationships/image" Target="../media/image80.png"/><Relationship Id="rId4" Type="http://schemas.openxmlformats.org/officeDocument/2006/relationships/image" Target="../media/image64.png"/><Relationship Id="rId9" Type="http://schemas.openxmlformats.org/officeDocument/2006/relationships/image" Target="../media/image2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0.svg"/><Relationship Id="rId7" Type="http://schemas.openxmlformats.org/officeDocument/2006/relationships/image" Target="../media/image7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8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85.png"/><Relationship Id="rId7" Type="http://schemas.openxmlformats.org/officeDocument/2006/relationships/image" Target="../media/image43.png"/><Relationship Id="rId12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11" Type="http://schemas.openxmlformats.org/officeDocument/2006/relationships/image" Target="../media/image88.svg"/><Relationship Id="rId5" Type="http://schemas.openxmlformats.org/officeDocument/2006/relationships/image" Target="../media/image5.svg"/><Relationship Id="rId10" Type="http://schemas.openxmlformats.org/officeDocument/2006/relationships/image" Target="../media/image87.png"/><Relationship Id="rId4" Type="http://schemas.openxmlformats.org/officeDocument/2006/relationships/image" Target="../media/image4.png"/><Relationship Id="rId9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7.png"/><Relationship Id="rId3" Type="http://schemas.openxmlformats.org/officeDocument/2006/relationships/image" Target="../media/image20.svg"/><Relationship Id="rId7" Type="http://schemas.openxmlformats.org/officeDocument/2006/relationships/image" Target="../media/image9.png"/><Relationship Id="rId12" Type="http://schemas.openxmlformats.org/officeDocument/2006/relationships/image" Target="../media/image8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png"/><Relationship Id="rId11" Type="http://schemas.openxmlformats.org/officeDocument/2006/relationships/image" Target="../media/image96.svg"/><Relationship Id="rId5" Type="http://schemas.openxmlformats.org/officeDocument/2006/relationships/image" Target="../media/image91.pn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image" Target="../media/image9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8.svg"/><Relationship Id="rId18" Type="http://schemas.openxmlformats.org/officeDocument/2006/relationships/image" Target="../media/image7.png"/><Relationship Id="rId3" Type="http://schemas.openxmlformats.org/officeDocument/2006/relationships/image" Target="../media/image5.svg"/><Relationship Id="rId7" Type="http://schemas.openxmlformats.org/officeDocument/2006/relationships/image" Target="../media/image33.svg"/><Relationship Id="rId12" Type="http://schemas.openxmlformats.org/officeDocument/2006/relationships/image" Target="../media/image27.png"/><Relationship Id="rId17" Type="http://schemas.openxmlformats.org/officeDocument/2006/relationships/image" Target="../media/image41.svg"/><Relationship Id="rId2" Type="http://schemas.openxmlformats.org/officeDocument/2006/relationships/image" Target="../media/image4.png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39.svg"/><Relationship Id="rId10" Type="http://schemas.openxmlformats.org/officeDocument/2006/relationships/image" Target="../media/image36.png"/><Relationship Id="rId19" Type="http://schemas.openxmlformats.org/officeDocument/2006/relationships/image" Target="../media/image8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4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8.svg"/><Relationship Id="rId18" Type="http://schemas.openxmlformats.org/officeDocument/2006/relationships/image" Target="../media/image7.png"/><Relationship Id="rId3" Type="http://schemas.openxmlformats.org/officeDocument/2006/relationships/image" Target="../media/image5.svg"/><Relationship Id="rId7" Type="http://schemas.openxmlformats.org/officeDocument/2006/relationships/image" Target="../media/image33.svg"/><Relationship Id="rId12" Type="http://schemas.openxmlformats.org/officeDocument/2006/relationships/image" Target="../media/image27.png"/><Relationship Id="rId17" Type="http://schemas.openxmlformats.org/officeDocument/2006/relationships/image" Target="../media/image41.svg"/><Relationship Id="rId2" Type="http://schemas.openxmlformats.org/officeDocument/2006/relationships/image" Target="../media/image4.png"/><Relationship Id="rId16" Type="http://schemas.openxmlformats.org/officeDocument/2006/relationships/image" Target="../media/image40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5" Type="http://schemas.openxmlformats.org/officeDocument/2006/relationships/image" Target="../media/image39.svg"/><Relationship Id="rId10" Type="http://schemas.openxmlformats.org/officeDocument/2006/relationships/image" Target="../media/image36.png"/><Relationship Id="rId19" Type="http://schemas.openxmlformats.org/officeDocument/2006/relationships/image" Target="../media/image8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.svg"/><Relationship Id="rId7" Type="http://schemas.openxmlformats.org/officeDocument/2006/relationships/image" Target="../media/image4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microsoft.com/office/2007/relationships/hdphoto" Target="../media/hdphoto1.wdp"/><Relationship Id="rId5" Type="http://schemas.openxmlformats.org/officeDocument/2006/relationships/image" Target="../media/image44.svg"/><Relationship Id="rId10" Type="http://schemas.openxmlformats.org/officeDocument/2006/relationships/image" Target="../media/image51.png"/><Relationship Id="rId4" Type="http://schemas.openxmlformats.org/officeDocument/2006/relationships/image" Target="../media/image43.png"/><Relationship Id="rId9" Type="http://schemas.openxmlformats.org/officeDocument/2006/relationships/image" Target="../media/image5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.svg"/><Relationship Id="rId7" Type="http://schemas.openxmlformats.org/officeDocument/2006/relationships/image" Target="../media/image53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.svg"/><Relationship Id="rId7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62785" y="3741763"/>
            <a:ext cx="4832693" cy="4252770"/>
          </a:xfrm>
          <a:custGeom>
            <a:avLst/>
            <a:gdLst/>
            <a:ahLst/>
            <a:cxnLst/>
            <a:rect l="l" t="t" r="r" b="b"/>
            <a:pathLst>
              <a:path w="7249040" h="6379155">
                <a:moveTo>
                  <a:pt x="0" y="0"/>
                </a:moveTo>
                <a:lnTo>
                  <a:pt x="7249040" y="0"/>
                </a:lnTo>
                <a:lnTo>
                  <a:pt x="7249040" y="6379155"/>
                </a:lnTo>
                <a:lnTo>
                  <a:pt x="0" y="63791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207244" y="-1382312"/>
            <a:ext cx="4209923" cy="4336063"/>
          </a:xfrm>
          <a:custGeom>
            <a:avLst/>
            <a:gdLst/>
            <a:ahLst/>
            <a:cxnLst/>
            <a:rect l="l" t="t" r="r" b="b"/>
            <a:pathLst>
              <a:path w="6314885" h="6504095">
                <a:moveTo>
                  <a:pt x="0" y="0"/>
                </a:moveTo>
                <a:lnTo>
                  <a:pt x="6314886" y="0"/>
                </a:lnTo>
                <a:lnTo>
                  <a:pt x="6314886" y="6504095"/>
                </a:lnTo>
                <a:lnTo>
                  <a:pt x="0" y="650409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2990904">
            <a:off x="-2416185" y="2256400"/>
            <a:ext cx="5506118" cy="4558607"/>
          </a:xfrm>
          <a:custGeom>
            <a:avLst/>
            <a:gdLst/>
            <a:ahLst/>
            <a:cxnLst/>
            <a:rect l="l" t="t" r="r" b="b"/>
            <a:pathLst>
              <a:path w="8259177" h="6837910">
                <a:moveTo>
                  <a:pt x="0" y="0"/>
                </a:moveTo>
                <a:lnTo>
                  <a:pt x="8259176" y="0"/>
                </a:lnTo>
                <a:lnTo>
                  <a:pt x="8259176" y="6837910"/>
                </a:lnTo>
                <a:lnTo>
                  <a:pt x="0" y="68379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93513" y="5196029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839112">
            <a:off x="400262" y="4578068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0" y="0"/>
                </a:moveTo>
                <a:lnTo>
                  <a:pt x="4728595" y="0"/>
                </a:lnTo>
                <a:lnTo>
                  <a:pt x="4728595" y="4782396"/>
                </a:lnTo>
                <a:lnTo>
                  <a:pt x="0" y="47823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74021" flipV="1">
            <a:off x="260406" y="-396323"/>
            <a:ext cx="2295312" cy="2364085"/>
          </a:xfrm>
          <a:custGeom>
            <a:avLst/>
            <a:gdLst/>
            <a:ahLst/>
            <a:cxnLst/>
            <a:rect l="l" t="t" r="r" b="b"/>
            <a:pathLst>
              <a:path w="3442968" h="3546128">
                <a:moveTo>
                  <a:pt x="0" y="3546128"/>
                </a:moveTo>
                <a:lnTo>
                  <a:pt x="3442968" y="3546128"/>
                </a:lnTo>
                <a:lnTo>
                  <a:pt x="3442968" y="0"/>
                </a:lnTo>
                <a:lnTo>
                  <a:pt x="0" y="0"/>
                </a:lnTo>
                <a:lnTo>
                  <a:pt x="0" y="3546128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9395" y="3412811"/>
            <a:ext cx="1136729" cy="878381"/>
          </a:xfrm>
          <a:custGeom>
            <a:avLst/>
            <a:gdLst/>
            <a:ahLst/>
            <a:cxnLst/>
            <a:rect l="l" t="t" r="r" b="b"/>
            <a:pathLst>
              <a:path w="1705094" h="1317572">
                <a:moveTo>
                  <a:pt x="0" y="0"/>
                </a:moveTo>
                <a:lnTo>
                  <a:pt x="1705093" y="0"/>
                </a:lnTo>
                <a:lnTo>
                  <a:pt x="1705093" y="1317572"/>
                </a:lnTo>
                <a:lnTo>
                  <a:pt x="0" y="13175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25975" y="78829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A9116E-2744-A8AB-1709-DE9354BC6B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402" y="0"/>
            <a:ext cx="1212598" cy="1212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484D0D-8173-2B8D-8736-2FF1CDB482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23104" y="198897"/>
            <a:ext cx="3267739" cy="1072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CC3A35-6ADD-F01E-90BA-90BDE39E3761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25356" t="8891" r="14019" b="-4982"/>
          <a:stretch/>
        </p:blipFill>
        <p:spPr>
          <a:xfrm>
            <a:off x="5430644" y="5345512"/>
            <a:ext cx="1411865" cy="1031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E7EB54-D5E7-865F-1852-45AB0E550FC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06755" y="900131"/>
            <a:ext cx="7041490" cy="4566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60D8F0-A36E-6C40-317B-5F370DA71B27}"/>
              </a:ext>
            </a:extLst>
          </p:cNvPr>
          <p:cNvGrpSpPr/>
          <p:nvPr/>
        </p:nvGrpSpPr>
        <p:grpSpPr>
          <a:xfrm>
            <a:off x="1215072" y="4010666"/>
            <a:ext cx="10182283" cy="1553636"/>
            <a:chOff x="300900" y="3738338"/>
            <a:chExt cx="10182283" cy="1553636"/>
          </a:xfrm>
        </p:grpSpPr>
        <p:sp>
          <p:nvSpPr>
            <p:cNvPr id="8" name="Freeform 8"/>
            <p:cNvSpPr/>
            <p:nvPr/>
          </p:nvSpPr>
          <p:spPr>
            <a:xfrm>
              <a:off x="300900" y="3738338"/>
              <a:ext cx="10182283" cy="1553636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083593" y="4006379"/>
              <a:ext cx="9000957" cy="1128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Vận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cơ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thể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béo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phì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1428588" y="360895"/>
            <a:ext cx="4667412" cy="3445019"/>
          </a:xfrm>
          <a:custGeom>
            <a:avLst/>
            <a:gdLst/>
            <a:ahLst/>
            <a:cxnLst/>
            <a:rect l="l" t="t" r="r" b="b"/>
            <a:pathLst>
              <a:path w="7001118" h="5167528">
                <a:moveTo>
                  <a:pt x="0" y="0"/>
                </a:moveTo>
                <a:lnTo>
                  <a:pt x="7001118" y="0"/>
                </a:lnTo>
                <a:lnTo>
                  <a:pt x="7001118" y="5167528"/>
                </a:lnTo>
                <a:lnTo>
                  <a:pt x="0" y="516752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9428" b="-10517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306214" y="360895"/>
            <a:ext cx="4176969" cy="3488404"/>
          </a:xfrm>
          <a:custGeom>
            <a:avLst/>
            <a:gdLst/>
            <a:ahLst/>
            <a:cxnLst/>
            <a:rect l="l" t="t" r="r" b="b"/>
            <a:pathLst>
              <a:path w="6265454" h="5232606">
                <a:moveTo>
                  <a:pt x="0" y="0"/>
                </a:moveTo>
                <a:lnTo>
                  <a:pt x="6265454" y="0"/>
                </a:lnTo>
                <a:lnTo>
                  <a:pt x="6265454" y="5232606"/>
                </a:lnTo>
                <a:lnTo>
                  <a:pt x="0" y="52326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59" t="-92008" r="-10470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839511" y="1001138"/>
            <a:ext cx="6666689" cy="5171062"/>
          </a:xfrm>
          <a:custGeom>
            <a:avLst/>
            <a:gdLst/>
            <a:ahLst/>
            <a:cxnLst/>
            <a:rect l="l" t="t" r="r" b="b"/>
            <a:pathLst>
              <a:path w="10000034" h="7756593">
                <a:moveTo>
                  <a:pt x="0" y="0"/>
                </a:moveTo>
                <a:lnTo>
                  <a:pt x="10000034" y="0"/>
                </a:lnTo>
                <a:lnTo>
                  <a:pt x="10000034" y="7756593"/>
                </a:lnTo>
                <a:lnTo>
                  <a:pt x="0" y="77565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819" t="-99135" b="-2362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D4466B-8AB2-02D0-E255-52CBCB3D6FEE}"/>
              </a:ext>
            </a:extLst>
          </p:cNvPr>
          <p:cNvGrpSpPr/>
          <p:nvPr/>
        </p:nvGrpSpPr>
        <p:grpSpPr>
          <a:xfrm>
            <a:off x="300900" y="713984"/>
            <a:ext cx="4835824" cy="4822319"/>
            <a:chOff x="300900" y="713984"/>
            <a:chExt cx="4835824" cy="4822319"/>
          </a:xfrm>
        </p:grpSpPr>
        <p:sp>
          <p:nvSpPr>
            <p:cNvPr id="9" name="Freeform 9"/>
            <p:cNvSpPr/>
            <p:nvPr/>
          </p:nvSpPr>
          <p:spPr>
            <a:xfrm>
              <a:off x="300900" y="713984"/>
              <a:ext cx="4835824" cy="4822319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09037" y="1626159"/>
              <a:ext cx="4230473" cy="33558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Bạn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theo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dõi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chiều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cân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nặng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thường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xuyên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tránh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dinh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dưỡng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thấp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còi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béo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phì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12258" y="528290"/>
            <a:ext cx="635986" cy="999585"/>
          </a:xfrm>
          <a:custGeom>
            <a:avLst/>
            <a:gdLst/>
            <a:ahLst/>
            <a:cxnLst/>
            <a:rect l="l" t="t" r="r" b="b"/>
            <a:pathLst>
              <a:path w="953979" h="1499377">
                <a:moveTo>
                  <a:pt x="0" y="0"/>
                </a:moveTo>
                <a:lnTo>
                  <a:pt x="953978" y="0"/>
                </a:lnTo>
                <a:lnTo>
                  <a:pt x="953978" y="1499377"/>
                </a:lnTo>
                <a:lnTo>
                  <a:pt x="0" y="1499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19128" y="1956170"/>
            <a:ext cx="8704451" cy="4393027"/>
          </a:xfrm>
          <a:custGeom>
            <a:avLst/>
            <a:gdLst/>
            <a:ahLst/>
            <a:cxnLst/>
            <a:rect l="l" t="t" r="r" b="b"/>
            <a:pathLst>
              <a:path w="13056676" h="6589541">
                <a:moveTo>
                  <a:pt x="0" y="0"/>
                </a:moveTo>
                <a:lnTo>
                  <a:pt x="13056676" y="0"/>
                </a:lnTo>
                <a:lnTo>
                  <a:pt x="13056676" y="6589542"/>
                </a:lnTo>
                <a:lnTo>
                  <a:pt x="0" y="65895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25028" y="423330"/>
            <a:ext cx="10666072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546"/>
              </a:lnSpc>
            </a:pPr>
            <a:r>
              <a:rPr lang="en-US" sz="3005">
                <a:solidFill>
                  <a:srgbClr val="2C663B"/>
                </a:solidFill>
                <a:latin typeface="Cambria Bold"/>
              </a:rPr>
              <a:t>Dựa vào bảng “thực đơn” gợi ý, hãy xây dựng một số bữa ăn có lợi cho sức khoẻ, phòng tránh một trong các bệnh: suy dinh dưỡng thấp còi, thiếu máu thiếu sắt, thừa cân béo phì.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11961" y="2295663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8880" y="1423066"/>
            <a:ext cx="10294239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thảo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luận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nhóm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xây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dựng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phù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hợp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liên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quan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đến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3248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99C4A8-20D9-D304-4376-EE827CD8D6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8792" y="0"/>
            <a:ext cx="8370533" cy="2109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78539" y="1811024"/>
            <a:ext cx="4078315" cy="4093666"/>
          </a:xfrm>
          <a:custGeom>
            <a:avLst/>
            <a:gdLst/>
            <a:ahLst/>
            <a:cxnLst/>
            <a:rect l="l" t="t" r="r" b="b"/>
            <a:pathLst>
              <a:path w="6117473" h="6140499">
                <a:moveTo>
                  <a:pt x="0" y="0"/>
                </a:moveTo>
                <a:lnTo>
                  <a:pt x="6117473" y="0"/>
                </a:lnTo>
                <a:lnTo>
                  <a:pt x="6117473" y="6140499"/>
                </a:lnTo>
                <a:lnTo>
                  <a:pt x="0" y="61404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48881" y="2723420"/>
            <a:ext cx="592965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616"/>
              </a:lnSpc>
            </a:pP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Hội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chợ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5607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5607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5607" dirty="0">
              <a:solidFill>
                <a:srgbClr val="2C663B"/>
              </a:solidFill>
              <a:latin typeface="Cambria 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7B9E99-B5D8-5FAB-9D7D-A5EB311FD6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6653" y="148468"/>
            <a:ext cx="8449788" cy="24508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172791" y="404280"/>
            <a:ext cx="7992001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đơn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dưỡng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cho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người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bị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thiếu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màu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992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992" dirty="0" err="1">
                <a:solidFill>
                  <a:srgbClr val="2C663B"/>
                </a:solidFill>
                <a:latin typeface="Cambria Bold"/>
              </a:rPr>
              <a:t>sắt</a:t>
            </a:r>
            <a:endParaRPr lang="en-US" sz="3992" dirty="0">
              <a:solidFill>
                <a:srgbClr val="2C663B"/>
              </a:solidFill>
              <a:latin typeface="Cambria Bold"/>
            </a:endParaRPr>
          </a:p>
        </p:txBody>
      </p:sp>
      <p:sp>
        <p:nvSpPr>
          <p:cNvPr id="9" name="Freeform 9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E05496C-52B6-B68D-2865-5AF062DE6199}"/>
              </a:ext>
            </a:extLst>
          </p:cNvPr>
          <p:cNvGrpSpPr/>
          <p:nvPr/>
        </p:nvGrpSpPr>
        <p:grpSpPr>
          <a:xfrm>
            <a:off x="2172791" y="1742100"/>
            <a:ext cx="2890365" cy="1061553"/>
            <a:chOff x="2172791" y="1742100"/>
            <a:chExt cx="2890365" cy="1061553"/>
          </a:xfrm>
        </p:grpSpPr>
        <p:sp>
          <p:nvSpPr>
            <p:cNvPr id="10" name="Freeform 10"/>
            <p:cNvSpPr/>
            <p:nvPr/>
          </p:nvSpPr>
          <p:spPr>
            <a:xfrm>
              <a:off x="2172791" y="1742100"/>
              <a:ext cx="2890365" cy="1061553"/>
            </a:xfrm>
            <a:custGeom>
              <a:avLst/>
              <a:gdLst/>
              <a:ahLst/>
              <a:cxnLst/>
              <a:rect l="l" t="t" r="r" b="b"/>
              <a:pathLst>
                <a:path w="4335548" h="1592329">
                  <a:moveTo>
                    <a:pt x="0" y="0"/>
                  </a:moveTo>
                  <a:lnTo>
                    <a:pt x="4335548" y="0"/>
                  </a:lnTo>
                  <a:lnTo>
                    <a:pt x="4335548" y="1592328"/>
                  </a:lnTo>
                  <a:lnTo>
                    <a:pt x="0" y="1592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479473" y="1992144"/>
              <a:ext cx="2277001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 Bold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 Bold"/>
                </a:rPr>
                <a:t> 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B54310-AF8D-43B1-4CC8-A35746CC44DD}"/>
              </a:ext>
            </a:extLst>
          </p:cNvPr>
          <p:cNvGrpSpPr/>
          <p:nvPr/>
        </p:nvGrpSpPr>
        <p:grpSpPr>
          <a:xfrm>
            <a:off x="7461463" y="1742100"/>
            <a:ext cx="2890365" cy="1061553"/>
            <a:chOff x="8056564" y="1764887"/>
            <a:chExt cx="2890365" cy="1061553"/>
          </a:xfrm>
        </p:grpSpPr>
        <p:sp>
          <p:nvSpPr>
            <p:cNvPr id="11" name="Freeform 11"/>
            <p:cNvSpPr/>
            <p:nvPr/>
          </p:nvSpPr>
          <p:spPr>
            <a:xfrm>
              <a:off x="8056564" y="1764887"/>
              <a:ext cx="2890365" cy="1061553"/>
            </a:xfrm>
            <a:custGeom>
              <a:avLst/>
              <a:gdLst/>
              <a:ahLst/>
              <a:cxnLst/>
              <a:rect l="l" t="t" r="r" b="b"/>
              <a:pathLst>
                <a:path w="4335548" h="1592329">
                  <a:moveTo>
                    <a:pt x="0" y="0"/>
                  </a:moveTo>
                  <a:lnTo>
                    <a:pt x="4335549" y="0"/>
                  </a:lnTo>
                  <a:lnTo>
                    <a:pt x="4335549" y="1592329"/>
                  </a:lnTo>
                  <a:lnTo>
                    <a:pt x="0" y="1592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8363246" y="1992144"/>
              <a:ext cx="2277001" cy="6027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 Bold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 Bold"/>
                </a:rPr>
                <a:t> 2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03258" y="2943352"/>
            <a:ext cx="5365533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 Bold"/>
              </a:rPr>
              <a:t> Cơm, rau xào, thịt gà luộc, trứng chiên, nước chanh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85975" y="2991539"/>
            <a:ext cx="4775559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 Bold"/>
              </a:rPr>
              <a:t>Cơm, bò hầm rau củ, cua sốt me và nước quả tươi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97EFE3-58C4-C2FC-80EF-F73434E149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97185" y="346454"/>
            <a:ext cx="6797629" cy="588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85800" y="431182"/>
            <a:ext cx="1067611" cy="1067611"/>
          </a:xfrm>
          <a:custGeom>
            <a:avLst/>
            <a:gdLst/>
            <a:ahLst/>
            <a:cxnLst/>
            <a:rect l="l" t="t" r="r" b="b"/>
            <a:pathLst>
              <a:path w="1601416" h="1601416">
                <a:moveTo>
                  <a:pt x="0" y="0"/>
                </a:moveTo>
                <a:lnTo>
                  <a:pt x="1601416" y="0"/>
                </a:lnTo>
                <a:lnTo>
                  <a:pt x="1601416" y="1601416"/>
                </a:lnTo>
                <a:lnTo>
                  <a:pt x="0" y="1601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8720" y="2295663"/>
            <a:ext cx="3448780" cy="3448780"/>
          </a:xfrm>
          <a:custGeom>
            <a:avLst/>
            <a:gdLst/>
            <a:ahLst/>
            <a:cxnLst/>
            <a:rect l="l" t="t" r="r" b="b"/>
            <a:pathLst>
              <a:path w="5173170" h="5173170">
                <a:moveTo>
                  <a:pt x="0" y="0"/>
                </a:moveTo>
                <a:lnTo>
                  <a:pt x="5173170" y="0"/>
                </a:lnTo>
                <a:lnTo>
                  <a:pt x="5173170" y="5173170"/>
                </a:lnTo>
                <a:lnTo>
                  <a:pt x="0" y="51731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79789" y="2506093"/>
            <a:ext cx="3826411" cy="3061129"/>
          </a:xfrm>
          <a:custGeom>
            <a:avLst/>
            <a:gdLst/>
            <a:ahLst/>
            <a:cxnLst/>
            <a:rect l="l" t="t" r="r" b="b"/>
            <a:pathLst>
              <a:path w="5739616" h="4591693">
                <a:moveTo>
                  <a:pt x="0" y="0"/>
                </a:moveTo>
                <a:lnTo>
                  <a:pt x="5739616" y="0"/>
                </a:lnTo>
                <a:lnTo>
                  <a:pt x="5739616" y="4591693"/>
                </a:lnTo>
                <a:lnTo>
                  <a:pt x="0" y="459169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384181" y="2723420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953919" y="404280"/>
            <a:ext cx="955228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2C663B"/>
                </a:solidFill>
                <a:latin typeface="Cambria Bold"/>
              </a:rPr>
              <a:t>Thực hiện một số việc để phòng tránh bệnh liên quan đến dinh dưỡng và chia sẻ với bạn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698084" y="5846043"/>
            <a:ext cx="380186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"/>
              </a:rPr>
              <a:t>Ăn đủ chất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089237" y="5776772"/>
            <a:ext cx="3801863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000000"/>
                </a:solidFill>
                <a:latin typeface="Cambria"/>
              </a:rPr>
              <a:t>Tập thể dục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450995" y="404280"/>
            <a:ext cx="1186775" cy="1186775"/>
          </a:xfrm>
          <a:custGeom>
            <a:avLst/>
            <a:gdLst/>
            <a:ahLst/>
            <a:cxnLst/>
            <a:rect l="l" t="t" r="r" b="b"/>
            <a:pathLst>
              <a:path w="1780162" h="1780162">
                <a:moveTo>
                  <a:pt x="0" y="0"/>
                </a:moveTo>
                <a:lnTo>
                  <a:pt x="1780162" y="0"/>
                </a:lnTo>
                <a:lnTo>
                  <a:pt x="1780162" y="1780162"/>
                </a:lnTo>
                <a:lnTo>
                  <a:pt x="0" y="1780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73512" y="2212467"/>
            <a:ext cx="7334962" cy="4013481"/>
          </a:xfrm>
          <a:custGeom>
            <a:avLst/>
            <a:gdLst/>
            <a:ahLst/>
            <a:cxnLst/>
            <a:rect l="l" t="t" r="r" b="b"/>
            <a:pathLst>
              <a:path w="7030450" h="4084053">
                <a:moveTo>
                  <a:pt x="0" y="0"/>
                </a:moveTo>
                <a:lnTo>
                  <a:pt x="7030450" y="0"/>
                </a:lnTo>
                <a:lnTo>
                  <a:pt x="7030450" y="4084053"/>
                </a:lnTo>
                <a:lnTo>
                  <a:pt x="0" y="40840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37769" y="404280"/>
            <a:ext cx="10253331" cy="1808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710"/>
              </a:lnSpc>
            </a:pPr>
            <a:r>
              <a:rPr lang="en-US" sz="3992">
                <a:solidFill>
                  <a:srgbClr val="2C663B"/>
                </a:solidFill>
                <a:latin typeface="Cambria Bold"/>
              </a:rPr>
              <a:t>Nêu một số việc làm và vận động mọi người trong gia đình cùng thực hiện, phòng tránh các bệnh liên quan đến dinh dưỡng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3F3487A-6CEB-025A-4988-F77FEE35AF50}"/>
              </a:ext>
            </a:extLst>
          </p:cNvPr>
          <p:cNvGrpSpPr/>
          <p:nvPr/>
        </p:nvGrpSpPr>
        <p:grpSpPr>
          <a:xfrm>
            <a:off x="1526271" y="1567315"/>
            <a:ext cx="3841204" cy="1927505"/>
            <a:chOff x="784536" y="2565168"/>
            <a:chExt cx="3594862" cy="1439813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DD1BC16E-0FAD-50F6-07D9-59601A512C8C}"/>
                </a:ext>
              </a:extLst>
            </p:cNvPr>
            <p:cNvSpPr/>
            <p:nvPr/>
          </p:nvSpPr>
          <p:spPr>
            <a:xfrm>
              <a:off x="784536" y="2565168"/>
              <a:ext cx="3594862" cy="1320295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CD000E90-F070-45BF-BBDB-B1D331A1C31E}"/>
                </a:ext>
              </a:extLst>
            </p:cNvPr>
            <p:cNvSpPr txBox="1"/>
            <p:nvPr/>
          </p:nvSpPr>
          <p:spPr>
            <a:xfrm>
              <a:off x="858347" y="2799523"/>
              <a:ext cx="3249767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đủ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3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bữa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trong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ngày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3C99FB-3ABB-6610-77D6-6899FC223072}"/>
              </a:ext>
            </a:extLst>
          </p:cNvPr>
          <p:cNvGrpSpPr/>
          <p:nvPr/>
        </p:nvGrpSpPr>
        <p:grpSpPr>
          <a:xfrm>
            <a:off x="6592845" y="1559087"/>
            <a:ext cx="4214902" cy="1988389"/>
            <a:chOff x="5109902" y="2625391"/>
            <a:chExt cx="4321480" cy="1597979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10D70EB2-1328-49C1-95AD-6131D694A12A}"/>
                </a:ext>
              </a:extLst>
            </p:cNvPr>
            <p:cNvSpPr/>
            <p:nvPr/>
          </p:nvSpPr>
          <p:spPr>
            <a:xfrm>
              <a:off x="5109902" y="2625391"/>
              <a:ext cx="4321480" cy="1597979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6">
              <a:extLst>
                <a:ext uri="{FF2B5EF4-FFF2-40B4-BE49-F238E27FC236}">
                  <a16:creationId xmlns:a16="http://schemas.microsoft.com/office/drawing/2014/main" id="{D8613F39-4A1C-0291-CBBF-446B0DE9C92C}"/>
                </a:ext>
              </a:extLst>
            </p:cNvPr>
            <p:cNvSpPr txBox="1"/>
            <p:nvPr/>
          </p:nvSpPr>
          <p:spPr>
            <a:xfrm>
              <a:off x="5335081" y="3001564"/>
              <a:ext cx="3760469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Vận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động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ít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nhất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60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phút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/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ngày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3D67CA-C489-5BCC-0FD5-7E1D1C128D69}"/>
              </a:ext>
            </a:extLst>
          </p:cNvPr>
          <p:cNvGrpSpPr/>
          <p:nvPr/>
        </p:nvGrpSpPr>
        <p:grpSpPr>
          <a:xfrm>
            <a:off x="1450934" y="3634618"/>
            <a:ext cx="4145368" cy="1767503"/>
            <a:chOff x="685800" y="4401688"/>
            <a:chExt cx="4145368" cy="1767503"/>
          </a:xfrm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FCD1CAF7-FED5-0CF3-3205-638C99304C24}"/>
                </a:ext>
              </a:extLst>
            </p:cNvPr>
            <p:cNvSpPr/>
            <p:nvPr/>
          </p:nvSpPr>
          <p:spPr>
            <a:xfrm>
              <a:off x="685800" y="4401688"/>
              <a:ext cx="4145368" cy="1767503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3" y="0"/>
                  </a:lnTo>
                  <a:lnTo>
                    <a:pt x="5392293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D911BA06-0170-F219-8E9F-EC929D81EE3A}"/>
                </a:ext>
              </a:extLst>
            </p:cNvPr>
            <p:cNvSpPr txBox="1"/>
            <p:nvPr/>
          </p:nvSpPr>
          <p:spPr>
            <a:xfrm>
              <a:off x="878249" y="4747911"/>
              <a:ext cx="3760469" cy="1205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Theo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dõi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chiều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cao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cân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nặng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DB6ED22-555E-AC1C-5D4B-18E321F49C4A}"/>
              </a:ext>
            </a:extLst>
          </p:cNvPr>
          <p:cNvGrpSpPr/>
          <p:nvPr/>
        </p:nvGrpSpPr>
        <p:grpSpPr>
          <a:xfrm>
            <a:off x="6634559" y="3725643"/>
            <a:ext cx="3845639" cy="1715853"/>
            <a:chOff x="5167108" y="4583570"/>
            <a:chExt cx="3845639" cy="1715853"/>
          </a:xfrm>
        </p:grpSpPr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09FBE0BD-BC24-D68D-1EEF-33BEA275FF9B}"/>
                </a:ext>
              </a:extLst>
            </p:cNvPr>
            <p:cNvSpPr/>
            <p:nvPr/>
          </p:nvSpPr>
          <p:spPr>
            <a:xfrm>
              <a:off x="5167108" y="4583570"/>
              <a:ext cx="3845639" cy="1715853"/>
            </a:xfrm>
            <a:custGeom>
              <a:avLst/>
              <a:gdLst/>
              <a:ahLst/>
              <a:cxnLst/>
              <a:rect l="l" t="t" r="r" b="b"/>
              <a:pathLst>
                <a:path w="5392293" h="1980442">
                  <a:moveTo>
                    <a:pt x="0" y="0"/>
                  </a:moveTo>
                  <a:lnTo>
                    <a:pt x="5392292" y="0"/>
                  </a:lnTo>
                  <a:lnTo>
                    <a:pt x="5392292" y="1980442"/>
                  </a:lnTo>
                  <a:lnTo>
                    <a:pt x="0" y="1980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8">
              <a:extLst>
                <a:ext uri="{FF2B5EF4-FFF2-40B4-BE49-F238E27FC236}">
                  <a16:creationId xmlns:a16="http://schemas.microsoft.com/office/drawing/2014/main" id="{1BB5AB12-AE34-FE96-D22A-FDDB90FE8996}"/>
                </a:ext>
              </a:extLst>
            </p:cNvPr>
            <p:cNvSpPr txBox="1"/>
            <p:nvPr/>
          </p:nvSpPr>
          <p:spPr>
            <a:xfrm>
              <a:off x="5378071" y="4964492"/>
              <a:ext cx="3365629" cy="12054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4710"/>
                </a:lnSpc>
              </a:pP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Gặp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bác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sĩ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nếu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vấn</a:t>
              </a:r>
              <a:r>
                <a:rPr lang="en-US" sz="3992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992" dirty="0" err="1">
                  <a:solidFill>
                    <a:srgbClr val="000000"/>
                  </a:solidFill>
                  <a:latin typeface="Cambria"/>
                </a:rPr>
                <a:t>đề</a:t>
              </a:r>
              <a:endParaRPr lang="en-US" sz="3992" dirty="0">
                <a:solidFill>
                  <a:srgbClr val="000000"/>
                </a:solidFill>
                <a:latin typeface="Cambria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862A5E4-6B78-EDD4-4F39-4E9D99FBBB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203" y="86017"/>
            <a:ext cx="8449788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7560330" y="-2277989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2700000">
            <a:off x="-1391682" y="5519977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5"/>
                </a:lnTo>
                <a:lnTo>
                  <a:pt x="0" y="77062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3071549">
            <a:off x="1974291" y="5322231"/>
            <a:ext cx="2179553" cy="2002464"/>
          </a:xfrm>
          <a:custGeom>
            <a:avLst/>
            <a:gdLst/>
            <a:ahLst/>
            <a:cxnLst/>
            <a:rect l="l" t="t" r="r" b="b"/>
            <a:pathLst>
              <a:path w="3269329" h="3003696">
                <a:moveTo>
                  <a:pt x="0" y="0"/>
                </a:moveTo>
                <a:lnTo>
                  <a:pt x="3269329" y="0"/>
                </a:lnTo>
                <a:lnTo>
                  <a:pt x="3269329" y="3003696"/>
                </a:lnTo>
                <a:lnTo>
                  <a:pt x="0" y="30036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83101" y="2659730"/>
            <a:ext cx="419228" cy="369969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5800" y="4661786"/>
            <a:ext cx="419228" cy="369969"/>
          </a:xfrm>
          <a:custGeom>
            <a:avLst/>
            <a:gdLst/>
            <a:ahLst/>
            <a:cxnLst/>
            <a:rect l="l" t="t" r="r" b="b"/>
            <a:pathLst>
              <a:path w="628842" h="554953">
                <a:moveTo>
                  <a:pt x="0" y="0"/>
                </a:moveTo>
                <a:lnTo>
                  <a:pt x="628842" y="0"/>
                </a:lnTo>
                <a:lnTo>
                  <a:pt x="628842" y="554953"/>
                </a:lnTo>
                <a:lnTo>
                  <a:pt x="0" y="5549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1464607" y="509322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10277" y="3251867"/>
            <a:ext cx="3923744" cy="3923744"/>
          </a:xfrm>
          <a:custGeom>
            <a:avLst/>
            <a:gdLst/>
            <a:ahLst/>
            <a:cxnLst/>
            <a:rect l="l" t="t" r="r" b="b"/>
            <a:pathLst>
              <a:path w="5885616" h="5885616">
                <a:moveTo>
                  <a:pt x="0" y="0"/>
                </a:moveTo>
                <a:lnTo>
                  <a:pt x="5885616" y="0"/>
                </a:lnTo>
                <a:lnTo>
                  <a:pt x="5885616" y="5885616"/>
                </a:lnTo>
                <a:lnTo>
                  <a:pt x="0" y="58856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644902">
            <a:off x="10036000" y="-685800"/>
            <a:ext cx="2663398" cy="2743200"/>
          </a:xfrm>
          <a:custGeom>
            <a:avLst/>
            <a:gdLst/>
            <a:ahLst/>
            <a:cxnLst/>
            <a:rect l="l" t="t" r="r" b="b"/>
            <a:pathLst>
              <a:path w="3995097" h="4114800">
                <a:moveTo>
                  <a:pt x="0" y="0"/>
                </a:moveTo>
                <a:lnTo>
                  <a:pt x="3995097" y="0"/>
                </a:lnTo>
                <a:lnTo>
                  <a:pt x="39950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51152" y="5338805"/>
            <a:ext cx="1323284" cy="1022538"/>
          </a:xfrm>
          <a:custGeom>
            <a:avLst/>
            <a:gdLst/>
            <a:ahLst/>
            <a:cxnLst/>
            <a:rect l="l" t="t" r="r" b="b"/>
            <a:pathLst>
              <a:path w="1984926" h="1533807">
                <a:moveTo>
                  <a:pt x="0" y="0"/>
                </a:moveTo>
                <a:lnTo>
                  <a:pt x="1984926" y="0"/>
                </a:lnTo>
                <a:lnTo>
                  <a:pt x="1984926" y="1533807"/>
                </a:lnTo>
                <a:lnTo>
                  <a:pt x="0" y="15338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BE1BA-4C77-F6ED-1ABA-4382685A4D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70936" y="40971"/>
            <a:ext cx="6450127" cy="15668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4F6F6E-9835-3169-EE7E-2859FCC7573F}"/>
              </a:ext>
            </a:extLst>
          </p:cNvPr>
          <p:cNvSpPr txBox="1"/>
          <p:nvPr/>
        </p:nvSpPr>
        <p:spPr>
          <a:xfrm>
            <a:off x="1078237" y="1044540"/>
            <a:ext cx="96919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-  Thực hiện được một số việc làm để phòng tránh một số bệnh liên quan đến dinh dưỡng và vận động mọi người cũng thực hiện.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năng lực tư duy, giải quyết vấn đề, giao tiếp hợp tác.</a:t>
            </a:r>
          </a:p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4794554" y="5517928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494012" y="-3402090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836" y="4800600"/>
            <a:ext cx="3905217" cy="2634247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071549">
            <a:off x="4480145" y="3462437"/>
            <a:ext cx="874200" cy="803171"/>
          </a:xfrm>
          <a:custGeom>
            <a:avLst/>
            <a:gdLst/>
            <a:ahLst/>
            <a:cxnLst/>
            <a:rect l="l" t="t" r="r" b="b"/>
            <a:pathLst>
              <a:path w="1311300" h="1204757">
                <a:moveTo>
                  <a:pt x="0" y="0"/>
                </a:moveTo>
                <a:lnTo>
                  <a:pt x="1311301" y="0"/>
                </a:lnTo>
                <a:lnTo>
                  <a:pt x="1311301" y="1204757"/>
                </a:lnTo>
                <a:lnTo>
                  <a:pt x="0" y="12047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95722">
            <a:off x="3203978" y="3475533"/>
            <a:ext cx="345497" cy="859068"/>
          </a:xfrm>
          <a:custGeom>
            <a:avLst/>
            <a:gdLst/>
            <a:ahLst/>
            <a:cxnLst/>
            <a:rect l="l" t="t" r="r" b="b"/>
            <a:pathLst>
              <a:path w="518246" h="1288602">
                <a:moveTo>
                  <a:pt x="0" y="0"/>
                </a:moveTo>
                <a:lnTo>
                  <a:pt x="518246" y="0"/>
                </a:lnTo>
                <a:lnTo>
                  <a:pt x="518246" y="1288602"/>
                </a:lnTo>
                <a:lnTo>
                  <a:pt x="0" y="12886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66576" y="1219302"/>
            <a:ext cx="10955360" cy="2343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7"/>
              </a:lnSpc>
            </a:pP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Một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số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nguyên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nhân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dẫn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đến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liên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quan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đến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như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cân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béo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phì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nhất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bột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đường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béo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đạm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và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cơ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thể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ít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vận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động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;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suy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thấp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còi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các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dinh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dưỡng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;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bệnh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máu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,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sắt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do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thiếu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thức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ăn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thừa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chất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  <a:r>
              <a:rPr lang="en-US" sz="3063" dirty="0" err="1">
                <a:solidFill>
                  <a:srgbClr val="544541"/>
                </a:solidFill>
                <a:latin typeface="Cambria Bold"/>
              </a:rPr>
              <a:t>sắt</a:t>
            </a:r>
            <a:r>
              <a:rPr lang="en-US" sz="3063" dirty="0">
                <a:solidFill>
                  <a:srgbClr val="544541"/>
                </a:solidFill>
                <a:latin typeface="Cambria Bold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34244F-3BA8-4D43-3CBA-B40BBC5597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" y="-23644"/>
            <a:ext cx="4365114" cy="15607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4794554" y="5517928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5" y="0"/>
                </a:lnTo>
                <a:lnTo>
                  <a:pt x="7482035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2494012" y="-3402090"/>
            <a:ext cx="4988023" cy="5137477"/>
          </a:xfrm>
          <a:custGeom>
            <a:avLst/>
            <a:gdLst/>
            <a:ahLst/>
            <a:cxnLst/>
            <a:rect l="l" t="t" r="r" b="b"/>
            <a:pathLst>
              <a:path w="7482035" h="7706216">
                <a:moveTo>
                  <a:pt x="0" y="0"/>
                </a:moveTo>
                <a:lnTo>
                  <a:pt x="7482036" y="0"/>
                </a:lnTo>
                <a:lnTo>
                  <a:pt x="7482036" y="7706216"/>
                </a:lnTo>
                <a:lnTo>
                  <a:pt x="0" y="7706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142437">
            <a:off x="-1383979" y="3783400"/>
            <a:ext cx="7982303" cy="4397523"/>
          </a:xfrm>
          <a:custGeom>
            <a:avLst/>
            <a:gdLst/>
            <a:ahLst/>
            <a:cxnLst/>
            <a:rect l="l" t="t" r="r" b="b"/>
            <a:pathLst>
              <a:path w="11973454" h="6596284">
                <a:moveTo>
                  <a:pt x="0" y="0"/>
                </a:moveTo>
                <a:lnTo>
                  <a:pt x="11973453" y="0"/>
                </a:lnTo>
                <a:lnTo>
                  <a:pt x="11973453" y="6596285"/>
                </a:lnTo>
                <a:lnTo>
                  <a:pt x="0" y="65962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622836" y="4800600"/>
            <a:ext cx="3905217" cy="2634247"/>
          </a:xfrm>
          <a:custGeom>
            <a:avLst/>
            <a:gdLst/>
            <a:ahLst/>
            <a:cxnLst/>
            <a:rect l="l" t="t" r="r" b="b"/>
            <a:pathLst>
              <a:path w="5857826" h="3951370">
                <a:moveTo>
                  <a:pt x="0" y="0"/>
                </a:moveTo>
                <a:lnTo>
                  <a:pt x="5857827" y="0"/>
                </a:lnTo>
                <a:lnTo>
                  <a:pt x="5857827" y="3951370"/>
                </a:lnTo>
                <a:lnTo>
                  <a:pt x="0" y="395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27377" y="1255462"/>
            <a:ext cx="10955360" cy="3292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737"/>
              </a:lnSpc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phòng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tránh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các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bệnh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liên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quan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đến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dinh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dưỡng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cần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: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Ăn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đủ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bữa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một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ngày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ăn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thuộc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bốn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nhóm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chất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dinh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dưỡng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Vận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động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ít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nhất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60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phút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mỗi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ngày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>
                <a:solidFill>
                  <a:srgbClr val="544541"/>
                </a:solidFill>
                <a:latin typeface="Cambria"/>
              </a:rPr>
              <a:t>Theo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dõi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chiều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cao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và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nặng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thường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xuyên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.</a:t>
            </a:r>
          </a:p>
          <a:p>
            <a:pPr marL="661342" lvl="1" indent="-330671" defTabSz="609630">
              <a:lnSpc>
                <a:spcPts val="3737"/>
              </a:lnSpc>
              <a:buFont typeface="Arial"/>
              <a:buChar char="•"/>
            </a:pP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Gặp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bác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sĩ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để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kiểm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tra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sức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khoẻ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nếu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thể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có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dấu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hiệu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tăng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hoặc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giảm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cân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quá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mức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mệt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 </a:t>
            </a:r>
            <a:r>
              <a:rPr lang="en-US" sz="3063" b="1" dirty="0" err="1">
                <a:solidFill>
                  <a:srgbClr val="544541"/>
                </a:solidFill>
                <a:latin typeface="Cambria"/>
              </a:rPr>
              <a:t>mỏi</a:t>
            </a:r>
            <a:r>
              <a:rPr lang="en-US" sz="3063" b="1" dirty="0">
                <a:solidFill>
                  <a:srgbClr val="544541"/>
                </a:solidFill>
                <a:latin typeface="Cambria"/>
              </a:rPr>
              <a:t>,...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6CB037-44D5-E4A8-9010-CB643A64BA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39" y="77826"/>
            <a:ext cx="4365114" cy="1566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95340">
            <a:off x="7922057" y="-1203716"/>
            <a:ext cx="6734585" cy="6540966"/>
          </a:xfrm>
          <a:custGeom>
            <a:avLst/>
            <a:gdLst/>
            <a:ahLst/>
            <a:cxnLst/>
            <a:rect l="l" t="t" r="r" b="b"/>
            <a:pathLst>
              <a:path w="10101878" h="9811449">
                <a:moveTo>
                  <a:pt x="0" y="0"/>
                </a:moveTo>
                <a:lnTo>
                  <a:pt x="10101878" y="0"/>
                </a:lnTo>
                <a:lnTo>
                  <a:pt x="10101878" y="9811449"/>
                </a:lnTo>
                <a:lnTo>
                  <a:pt x="0" y="98114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33589" y="4304118"/>
            <a:ext cx="5455760" cy="4719233"/>
          </a:xfrm>
          <a:custGeom>
            <a:avLst/>
            <a:gdLst/>
            <a:ahLst/>
            <a:cxnLst/>
            <a:rect l="l" t="t" r="r" b="b"/>
            <a:pathLst>
              <a:path w="8183640" h="7078849">
                <a:moveTo>
                  <a:pt x="0" y="0"/>
                </a:moveTo>
                <a:lnTo>
                  <a:pt x="8183640" y="0"/>
                </a:lnTo>
                <a:lnTo>
                  <a:pt x="8183640" y="7078849"/>
                </a:lnTo>
                <a:lnTo>
                  <a:pt x="0" y="7078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93126" y="-1795437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rot="-273865" flipH="1">
            <a:off x="4519802" y="4881696"/>
            <a:ext cx="3152397" cy="3188265"/>
          </a:xfrm>
          <a:custGeom>
            <a:avLst/>
            <a:gdLst/>
            <a:ahLst/>
            <a:cxnLst/>
            <a:rect l="l" t="t" r="r" b="b"/>
            <a:pathLst>
              <a:path w="4728595" h="4782397">
                <a:moveTo>
                  <a:pt x="4728594" y="0"/>
                </a:moveTo>
                <a:lnTo>
                  <a:pt x="0" y="0"/>
                </a:lnTo>
                <a:lnTo>
                  <a:pt x="0" y="4782396"/>
                </a:lnTo>
                <a:lnTo>
                  <a:pt x="4728594" y="4782396"/>
                </a:lnTo>
                <a:lnTo>
                  <a:pt x="472859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64581" y="590719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3" y="0"/>
                </a:lnTo>
                <a:lnTo>
                  <a:pt x="4393823" y="742956"/>
                </a:lnTo>
                <a:lnTo>
                  <a:pt x="0" y="7429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401365">
            <a:off x="4028634" y="-1787912"/>
            <a:ext cx="2373453" cy="3575824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84169">
            <a:off x="-247852" y="250154"/>
            <a:ext cx="2675126" cy="1447912"/>
          </a:xfrm>
          <a:custGeom>
            <a:avLst/>
            <a:gdLst/>
            <a:ahLst/>
            <a:cxnLst/>
            <a:rect l="l" t="t" r="r" b="b"/>
            <a:pathLst>
              <a:path w="4012689" h="2171868">
                <a:moveTo>
                  <a:pt x="0" y="0"/>
                </a:moveTo>
                <a:lnTo>
                  <a:pt x="4012689" y="0"/>
                </a:lnTo>
                <a:lnTo>
                  <a:pt x="4012689" y="2171868"/>
                </a:lnTo>
                <a:lnTo>
                  <a:pt x="0" y="217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09487" y="2783031"/>
            <a:ext cx="725198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dirty="0">
                <a:solidFill>
                  <a:srgbClr val="F5F1DD"/>
                </a:solidFill>
                <a:latin typeface="Cambria"/>
              </a:rPr>
              <a:t>Chia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sẻ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học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với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người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thân</a:t>
            </a:r>
            <a:endParaRPr lang="en-US" sz="4314" dirty="0">
              <a:solidFill>
                <a:srgbClr val="F5F1DD"/>
              </a:solidFill>
              <a:latin typeface="Cambri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09486" y="3928306"/>
            <a:ext cx="7251983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5133"/>
              </a:lnSpc>
            </a:pPr>
            <a:r>
              <a:rPr lang="en-US" sz="4314" dirty="0" err="1">
                <a:solidFill>
                  <a:srgbClr val="F5F1DD"/>
                </a:solidFill>
                <a:latin typeface="Cambria"/>
              </a:rPr>
              <a:t>Chuẩn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bị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bài</a:t>
            </a:r>
            <a:r>
              <a:rPr lang="en-US" sz="4314" dirty="0">
                <a:solidFill>
                  <a:srgbClr val="F5F1DD"/>
                </a:solidFill>
                <a:latin typeface="Cambria"/>
              </a:rPr>
              <a:t> </a:t>
            </a:r>
            <a:r>
              <a:rPr lang="en-US" sz="4314" dirty="0" err="1">
                <a:solidFill>
                  <a:srgbClr val="F5F1DD"/>
                </a:solidFill>
                <a:latin typeface="Cambria"/>
              </a:rPr>
              <a:t>mới</a:t>
            </a:r>
            <a:endParaRPr lang="en-US" sz="4314" dirty="0">
              <a:solidFill>
                <a:srgbClr val="F5F1DD"/>
              </a:solidFill>
              <a:latin typeface="Cambria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8669CD-FCE4-7B9F-9909-136431D3C5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0900" y="1224455"/>
            <a:ext cx="4511431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93615">
            <a:off x="9722441" y="-2247313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693615">
            <a:off x="-1893945" y="5886320"/>
            <a:ext cx="6532212" cy="6727934"/>
          </a:xfrm>
          <a:custGeom>
            <a:avLst/>
            <a:gdLst/>
            <a:ahLst/>
            <a:cxnLst/>
            <a:rect l="l" t="t" r="r" b="b"/>
            <a:pathLst>
              <a:path w="9798318" h="10091901">
                <a:moveTo>
                  <a:pt x="0" y="0"/>
                </a:moveTo>
                <a:lnTo>
                  <a:pt x="9798318" y="0"/>
                </a:lnTo>
                <a:lnTo>
                  <a:pt x="9798318" y="10091901"/>
                </a:lnTo>
                <a:lnTo>
                  <a:pt x="0" y="10091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230606">
            <a:off x="9339594" y="350365"/>
            <a:ext cx="5002673" cy="4496153"/>
          </a:xfrm>
          <a:custGeom>
            <a:avLst/>
            <a:gdLst/>
            <a:ahLst/>
            <a:cxnLst/>
            <a:rect l="l" t="t" r="r" b="b"/>
            <a:pathLst>
              <a:path w="7504010" h="6744229">
                <a:moveTo>
                  <a:pt x="0" y="0"/>
                </a:moveTo>
                <a:lnTo>
                  <a:pt x="7504010" y="0"/>
                </a:lnTo>
                <a:lnTo>
                  <a:pt x="7504010" y="6744230"/>
                </a:lnTo>
                <a:lnTo>
                  <a:pt x="0" y="6744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351719">
            <a:off x="-1618386" y="-2743200"/>
            <a:ext cx="5486400" cy="54864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59875" flipH="1">
            <a:off x="9115716" y="4502119"/>
            <a:ext cx="5377191" cy="4711763"/>
          </a:xfrm>
          <a:custGeom>
            <a:avLst/>
            <a:gdLst/>
            <a:ahLst/>
            <a:cxnLst/>
            <a:rect l="l" t="t" r="r" b="b"/>
            <a:pathLst>
              <a:path w="8065786" h="7067645">
                <a:moveTo>
                  <a:pt x="8065786" y="0"/>
                </a:moveTo>
                <a:lnTo>
                  <a:pt x="0" y="0"/>
                </a:lnTo>
                <a:lnTo>
                  <a:pt x="0" y="7067646"/>
                </a:lnTo>
                <a:lnTo>
                  <a:pt x="8065786" y="7067646"/>
                </a:lnTo>
                <a:lnTo>
                  <a:pt x="806578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453660" flipH="1">
            <a:off x="250164" y="4093459"/>
            <a:ext cx="3623795" cy="3665027"/>
          </a:xfrm>
          <a:custGeom>
            <a:avLst/>
            <a:gdLst/>
            <a:ahLst/>
            <a:cxnLst/>
            <a:rect l="l" t="t" r="r" b="b"/>
            <a:pathLst>
              <a:path w="5435692" h="5497540">
                <a:moveTo>
                  <a:pt x="5435692" y="0"/>
                </a:moveTo>
                <a:lnTo>
                  <a:pt x="0" y="0"/>
                </a:lnTo>
                <a:lnTo>
                  <a:pt x="0" y="5497540"/>
                </a:lnTo>
                <a:lnTo>
                  <a:pt x="5435692" y="5497540"/>
                </a:lnTo>
                <a:lnTo>
                  <a:pt x="5435692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999803" y="5484229"/>
            <a:ext cx="6282654" cy="254586"/>
          </a:xfrm>
          <a:custGeom>
            <a:avLst/>
            <a:gdLst/>
            <a:ahLst/>
            <a:cxnLst/>
            <a:rect l="l" t="t" r="r" b="b"/>
            <a:pathLst>
              <a:path w="5992570" h="250598">
                <a:moveTo>
                  <a:pt x="0" y="0"/>
                </a:moveTo>
                <a:lnTo>
                  <a:pt x="5992569" y="0"/>
                </a:lnTo>
                <a:lnTo>
                  <a:pt x="5992569" y="250599"/>
                </a:lnTo>
                <a:lnTo>
                  <a:pt x="0" y="2505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631392" y="2061206"/>
            <a:ext cx="2929215" cy="495304"/>
          </a:xfrm>
          <a:custGeom>
            <a:avLst/>
            <a:gdLst/>
            <a:ahLst/>
            <a:cxnLst/>
            <a:rect l="l" t="t" r="r" b="b"/>
            <a:pathLst>
              <a:path w="4393823" h="742956">
                <a:moveTo>
                  <a:pt x="0" y="0"/>
                </a:moveTo>
                <a:lnTo>
                  <a:pt x="4393822" y="0"/>
                </a:lnTo>
                <a:lnTo>
                  <a:pt x="4393822" y="742955"/>
                </a:lnTo>
                <a:lnTo>
                  <a:pt x="0" y="7429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8292226">
            <a:off x="5235438" y="-1313328"/>
            <a:ext cx="2373453" cy="3575824"/>
          </a:xfrm>
          <a:custGeom>
            <a:avLst/>
            <a:gdLst/>
            <a:ahLst/>
            <a:cxnLst/>
            <a:rect l="l" t="t" r="r" b="b"/>
            <a:pathLst>
              <a:path w="3560180" h="5363736">
                <a:moveTo>
                  <a:pt x="0" y="0"/>
                </a:moveTo>
                <a:lnTo>
                  <a:pt x="3560179" y="0"/>
                </a:lnTo>
                <a:lnTo>
                  <a:pt x="3560179" y="5363736"/>
                </a:lnTo>
                <a:lnTo>
                  <a:pt x="0" y="53637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E395BE-F141-0C5E-6FDA-AF716AD09E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7023" y="2105062"/>
            <a:ext cx="9217951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268720" y="5065735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C7EA74-DD80-BF04-B70C-2EFD3725730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32659" y="236450"/>
            <a:ext cx="6846401" cy="58892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5F4133-55A4-B9DE-F0A4-5F26F8F05CD3}"/>
              </a:ext>
            </a:extLst>
          </p:cNvPr>
          <p:cNvGrpSpPr/>
          <p:nvPr/>
        </p:nvGrpSpPr>
        <p:grpSpPr>
          <a:xfrm>
            <a:off x="3857720" y="299937"/>
            <a:ext cx="7814497" cy="5906947"/>
            <a:chOff x="4076603" y="292599"/>
            <a:chExt cx="7814497" cy="5906947"/>
          </a:xfrm>
        </p:grpSpPr>
        <p:grpSp>
          <p:nvGrpSpPr>
            <p:cNvPr id="5" name="Group 5"/>
            <p:cNvGrpSpPr/>
            <p:nvPr/>
          </p:nvGrpSpPr>
          <p:grpSpPr>
            <a:xfrm>
              <a:off x="4076603" y="292599"/>
              <a:ext cx="7814497" cy="5906947"/>
              <a:chOff x="0" y="0"/>
              <a:chExt cx="4578844" cy="245701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578844" cy="2457010"/>
              </a:xfrm>
              <a:custGeom>
                <a:avLst/>
                <a:gdLst/>
                <a:ahLst/>
                <a:cxnLst/>
                <a:rect l="l" t="t" r="r" b="b"/>
                <a:pathLst>
                  <a:path w="4578844" h="2457010">
                    <a:moveTo>
                      <a:pt x="22711" y="0"/>
                    </a:moveTo>
                    <a:lnTo>
                      <a:pt x="4556133" y="0"/>
                    </a:lnTo>
                    <a:cubicBezTo>
                      <a:pt x="4568676" y="0"/>
                      <a:pt x="4578844" y="10168"/>
                      <a:pt x="4578844" y="22711"/>
                    </a:cubicBezTo>
                    <a:lnTo>
                      <a:pt x="4578844" y="2434299"/>
                    </a:lnTo>
                    <a:cubicBezTo>
                      <a:pt x="4578844" y="2440322"/>
                      <a:pt x="4576451" y="2446099"/>
                      <a:pt x="4572192" y="2450358"/>
                    </a:cubicBezTo>
                    <a:cubicBezTo>
                      <a:pt x="4567933" y="2454617"/>
                      <a:pt x="4562156" y="2457010"/>
                      <a:pt x="4556133" y="2457010"/>
                    </a:cubicBezTo>
                    <a:lnTo>
                      <a:pt x="22711" y="2457010"/>
                    </a:lnTo>
                    <a:cubicBezTo>
                      <a:pt x="10168" y="2457010"/>
                      <a:pt x="0" y="2446842"/>
                      <a:pt x="0" y="2434299"/>
                    </a:cubicBezTo>
                    <a:lnTo>
                      <a:pt x="0" y="22711"/>
                    </a:lnTo>
                    <a:cubicBezTo>
                      <a:pt x="0" y="16688"/>
                      <a:pt x="2393" y="10911"/>
                      <a:pt x="6652" y="6652"/>
                    </a:cubicBezTo>
                    <a:cubicBezTo>
                      <a:pt x="10911" y="2393"/>
                      <a:pt x="16688" y="0"/>
                      <a:pt x="2271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4578844" cy="249511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F6A8298-C4FF-BA93-3FFE-B299EDDF5D64}"/>
                </a:ext>
              </a:extLst>
            </p:cNvPr>
            <p:cNvSpPr txBox="1"/>
            <p:nvPr/>
          </p:nvSpPr>
          <p:spPr>
            <a:xfrm>
              <a:off x="4076603" y="1076615"/>
              <a:ext cx="7464068" cy="4247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video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bệnh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dinh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dưỡng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ấy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khắc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54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B5D27A63-32B8-D6B3-C1B1-FF1D917A8360}"/>
              </a:ext>
            </a:extLst>
          </p:cNvPr>
          <p:cNvSpPr/>
          <p:nvPr/>
        </p:nvSpPr>
        <p:spPr>
          <a:xfrm>
            <a:off x="817874" y="760630"/>
            <a:ext cx="3258729" cy="5906946"/>
          </a:xfrm>
          <a:custGeom>
            <a:avLst/>
            <a:gdLst/>
            <a:ahLst/>
            <a:cxnLst/>
            <a:rect l="l" t="t" r="r" b="b"/>
            <a:pathLst>
              <a:path w="4604464" h="8940707">
                <a:moveTo>
                  <a:pt x="0" y="0"/>
                </a:moveTo>
                <a:lnTo>
                  <a:pt x="4604464" y="0"/>
                </a:lnTo>
                <a:lnTo>
                  <a:pt x="4604464" y="8940707"/>
                </a:lnTo>
                <a:lnTo>
                  <a:pt x="0" y="89407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41BDF-95D4-26D0-2ABF-C9541605A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01EE152-B41C-1DC3-BC03-957ECE65F69D}"/>
              </a:ext>
            </a:extLst>
          </p:cNvPr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CDB36A1-0821-35E6-2A0A-A115C7415FE4}"/>
              </a:ext>
            </a:extLst>
          </p:cNvPr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78849ED1-F2D6-28B0-F196-0708424D55F8}"/>
              </a:ext>
            </a:extLst>
          </p:cNvPr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1FC5D1B1-4015-582E-C57F-0BE25C4F2A06}"/>
              </a:ext>
            </a:extLst>
          </p:cNvPr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131B88E-D890-992C-8C0C-036B71130370}"/>
                </a:ext>
              </a:extLst>
            </p:cNvPr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22E8731-76A1-F675-6C43-56FF42D90C36}"/>
                </a:ext>
              </a:extLst>
            </p:cNvPr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" name="y2mate.com - Một số bệnh liên quan đến dinh dưỡng_480p">
            <a:hlinkClick r:id="" action="ppaction://media"/>
            <a:extLst>
              <a:ext uri="{FF2B5EF4-FFF2-40B4-BE49-F238E27FC236}">
                <a16:creationId xmlns:a16="http://schemas.microsoft.com/office/drawing/2014/main" id="{CCCEAE66-485B-FA45-38B7-56FBCFDDF16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59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4264" y="248597"/>
            <a:ext cx="11143472" cy="626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9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6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7734240" y="5472916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40" y="0"/>
                </a:lnTo>
                <a:lnTo>
                  <a:pt x="6686640" y="6886989"/>
                </a:lnTo>
                <a:lnTo>
                  <a:pt x="0" y="688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4818999">
            <a:off x="-2514095" y="-2888853"/>
            <a:ext cx="5609626" cy="5777705"/>
          </a:xfrm>
          <a:custGeom>
            <a:avLst/>
            <a:gdLst/>
            <a:ahLst/>
            <a:cxnLst/>
            <a:rect l="l" t="t" r="r" b="b"/>
            <a:pathLst>
              <a:path w="8414439" h="8666557">
                <a:moveTo>
                  <a:pt x="0" y="0"/>
                </a:moveTo>
                <a:lnTo>
                  <a:pt x="8414439" y="0"/>
                </a:lnTo>
                <a:lnTo>
                  <a:pt x="8414439" y="8666558"/>
                </a:lnTo>
                <a:lnTo>
                  <a:pt x="0" y="86665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9141156" y="2714847"/>
            <a:ext cx="4730089" cy="5516139"/>
          </a:xfrm>
          <a:custGeom>
            <a:avLst/>
            <a:gdLst/>
            <a:ahLst/>
            <a:cxnLst/>
            <a:rect l="l" t="t" r="r" b="b"/>
            <a:pathLst>
              <a:path w="7095134" h="8274209">
                <a:moveTo>
                  <a:pt x="7095134" y="0"/>
                </a:moveTo>
                <a:lnTo>
                  <a:pt x="0" y="0"/>
                </a:lnTo>
                <a:lnTo>
                  <a:pt x="0" y="8274209"/>
                </a:lnTo>
                <a:lnTo>
                  <a:pt x="7095134" y="8274209"/>
                </a:lnTo>
                <a:lnTo>
                  <a:pt x="70951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784309" y="3224316"/>
            <a:ext cx="3755163" cy="4497201"/>
          </a:xfrm>
          <a:custGeom>
            <a:avLst/>
            <a:gdLst/>
            <a:ahLst/>
            <a:cxnLst/>
            <a:rect l="l" t="t" r="r" b="b"/>
            <a:pathLst>
              <a:path w="5632744" h="6745802">
                <a:moveTo>
                  <a:pt x="5632745" y="0"/>
                </a:moveTo>
                <a:lnTo>
                  <a:pt x="0" y="0"/>
                </a:lnTo>
                <a:lnTo>
                  <a:pt x="0" y="6745802"/>
                </a:lnTo>
                <a:lnTo>
                  <a:pt x="5632745" y="6745802"/>
                </a:lnTo>
                <a:lnTo>
                  <a:pt x="563274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776846" flipH="1">
            <a:off x="2340669" y="201948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0" y="0"/>
                </a:moveTo>
                <a:lnTo>
                  <a:pt x="0" y="0"/>
                </a:lnTo>
                <a:lnTo>
                  <a:pt x="0" y="1974307"/>
                </a:lnTo>
                <a:lnTo>
                  <a:pt x="794020" y="1974307"/>
                </a:lnTo>
                <a:lnTo>
                  <a:pt x="79402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82577">
            <a:off x="-1259732" y="-220726"/>
            <a:ext cx="3891064" cy="2743200"/>
          </a:xfrm>
          <a:custGeom>
            <a:avLst/>
            <a:gdLst/>
            <a:ahLst/>
            <a:cxnLst/>
            <a:rect l="l" t="t" r="r" b="b"/>
            <a:pathLst>
              <a:path w="5836596" h="4114800">
                <a:moveTo>
                  <a:pt x="0" y="0"/>
                </a:moveTo>
                <a:lnTo>
                  <a:pt x="5836596" y="0"/>
                </a:lnTo>
                <a:lnTo>
                  <a:pt x="58365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86658" y="-490760"/>
            <a:ext cx="3168343" cy="3168343"/>
          </a:xfrm>
          <a:custGeom>
            <a:avLst/>
            <a:gdLst/>
            <a:ahLst/>
            <a:cxnLst/>
            <a:rect l="l" t="t" r="r" b="b"/>
            <a:pathLst>
              <a:path w="4752514" h="4752514">
                <a:moveTo>
                  <a:pt x="0" y="0"/>
                </a:moveTo>
                <a:lnTo>
                  <a:pt x="4752514" y="0"/>
                </a:lnTo>
                <a:lnTo>
                  <a:pt x="4752514" y="4752514"/>
                </a:lnTo>
                <a:lnTo>
                  <a:pt x="0" y="475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4567348" flipH="1" flipV="1">
            <a:off x="9139229" y="1939770"/>
            <a:ext cx="529347" cy="1316205"/>
          </a:xfrm>
          <a:custGeom>
            <a:avLst/>
            <a:gdLst/>
            <a:ahLst/>
            <a:cxnLst/>
            <a:rect l="l" t="t" r="r" b="b"/>
            <a:pathLst>
              <a:path w="794021" h="1974307">
                <a:moveTo>
                  <a:pt x="794021" y="1974307"/>
                </a:moveTo>
                <a:lnTo>
                  <a:pt x="0" y="1974307"/>
                </a:lnTo>
                <a:lnTo>
                  <a:pt x="0" y="0"/>
                </a:lnTo>
                <a:lnTo>
                  <a:pt x="794021" y="0"/>
                </a:lnTo>
                <a:lnTo>
                  <a:pt x="794021" y="197430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62327">
            <a:off x="4363391" y="-1037117"/>
            <a:ext cx="3166753" cy="2743200"/>
          </a:xfrm>
          <a:custGeom>
            <a:avLst/>
            <a:gdLst/>
            <a:ahLst/>
            <a:cxnLst/>
            <a:rect l="l" t="t" r="r" b="b"/>
            <a:pathLst>
              <a:path w="4750130" h="4114800">
                <a:moveTo>
                  <a:pt x="0" y="0"/>
                </a:moveTo>
                <a:lnTo>
                  <a:pt x="4750130" y="0"/>
                </a:lnTo>
                <a:lnTo>
                  <a:pt x="475013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535324" y="5472916"/>
            <a:ext cx="2822887" cy="2388868"/>
          </a:xfrm>
          <a:custGeom>
            <a:avLst/>
            <a:gdLst/>
            <a:ahLst/>
            <a:cxnLst/>
            <a:rect l="l" t="t" r="r" b="b"/>
            <a:pathLst>
              <a:path w="4234330" h="3583302">
                <a:moveTo>
                  <a:pt x="0" y="0"/>
                </a:moveTo>
                <a:lnTo>
                  <a:pt x="4234330" y="0"/>
                </a:lnTo>
                <a:lnTo>
                  <a:pt x="4234330" y="3583302"/>
                </a:lnTo>
                <a:lnTo>
                  <a:pt x="0" y="35833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588388" y="5465690"/>
            <a:ext cx="3574570" cy="149482"/>
          </a:xfrm>
          <a:custGeom>
            <a:avLst/>
            <a:gdLst/>
            <a:ahLst/>
            <a:cxnLst/>
            <a:rect l="l" t="t" r="r" b="b"/>
            <a:pathLst>
              <a:path w="5361855" h="224223">
                <a:moveTo>
                  <a:pt x="0" y="0"/>
                </a:moveTo>
                <a:lnTo>
                  <a:pt x="5361855" y="0"/>
                </a:lnTo>
                <a:lnTo>
                  <a:pt x="5361855" y="224223"/>
                </a:lnTo>
                <a:lnTo>
                  <a:pt x="0" y="2242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B92BBE-D8D8-BEE7-67A2-09D472C8F77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07007" y="487425"/>
            <a:ext cx="7577985" cy="588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319347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82730" y="366340"/>
            <a:ext cx="805343" cy="1173337"/>
          </a:xfrm>
          <a:custGeom>
            <a:avLst/>
            <a:gdLst/>
            <a:ahLst/>
            <a:cxnLst/>
            <a:rect l="l" t="t" r="r" b="b"/>
            <a:pathLst>
              <a:path w="857600" h="1197348">
                <a:moveTo>
                  <a:pt x="0" y="0"/>
                </a:moveTo>
                <a:lnTo>
                  <a:pt x="857601" y="0"/>
                </a:lnTo>
                <a:lnTo>
                  <a:pt x="857601" y="1197347"/>
                </a:lnTo>
                <a:lnTo>
                  <a:pt x="0" y="11973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76915" y="1539677"/>
            <a:ext cx="586066" cy="879649"/>
          </a:xfrm>
          <a:custGeom>
            <a:avLst/>
            <a:gdLst/>
            <a:ahLst/>
            <a:cxnLst/>
            <a:rect l="l" t="t" r="r" b="b"/>
            <a:pathLst>
              <a:path w="879099" h="1319473">
                <a:moveTo>
                  <a:pt x="0" y="0"/>
                </a:moveTo>
                <a:lnTo>
                  <a:pt x="879098" y="0"/>
                </a:lnTo>
                <a:lnTo>
                  <a:pt x="879098" y="1319472"/>
                </a:lnTo>
                <a:lnTo>
                  <a:pt x="0" y="13194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233103" y="1514568"/>
            <a:ext cx="7022866" cy="5057156"/>
          </a:xfrm>
          <a:custGeom>
            <a:avLst/>
            <a:gdLst/>
            <a:ahLst/>
            <a:cxnLst/>
            <a:rect l="l" t="t" r="r" b="b"/>
            <a:pathLst>
              <a:path w="9551928" h="7253495">
                <a:moveTo>
                  <a:pt x="0" y="0"/>
                </a:moveTo>
                <a:lnTo>
                  <a:pt x="9551928" y="0"/>
                </a:lnTo>
                <a:lnTo>
                  <a:pt x="9551928" y="7253495"/>
                </a:lnTo>
                <a:lnTo>
                  <a:pt x="0" y="72534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124721" y="437350"/>
            <a:ext cx="830980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52"/>
              </a:lnSpc>
            </a:pPr>
            <a:r>
              <a:rPr lang="en-US" sz="3519" dirty="0" err="1">
                <a:solidFill>
                  <a:srgbClr val="2C663B"/>
                </a:solidFill>
                <a:latin typeface="Cambria Bold"/>
              </a:rPr>
              <a:t>Thực</a:t>
            </a:r>
            <a:r>
              <a:rPr lang="en-US" sz="3519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519" dirty="0" err="1">
                <a:solidFill>
                  <a:srgbClr val="2C663B"/>
                </a:solidFill>
                <a:latin typeface="Cambria Bold"/>
              </a:rPr>
              <a:t>hành</a:t>
            </a:r>
            <a:r>
              <a:rPr lang="en-US" sz="3519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519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519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519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519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519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519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519" dirty="0" err="1">
                <a:solidFill>
                  <a:srgbClr val="2C663B"/>
                </a:solidFill>
                <a:latin typeface="Cambria Bold"/>
              </a:rPr>
              <a:t>liên</a:t>
            </a:r>
            <a:r>
              <a:rPr lang="en-US" sz="3519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519" dirty="0" err="1">
                <a:solidFill>
                  <a:srgbClr val="2C663B"/>
                </a:solidFill>
                <a:latin typeface="Cambria Bold"/>
              </a:rPr>
              <a:t>quan</a:t>
            </a:r>
            <a:r>
              <a:rPr lang="en-US" sz="3519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519" dirty="0" err="1">
                <a:solidFill>
                  <a:srgbClr val="2C663B"/>
                </a:solidFill>
                <a:latin typeface="Cambria Bold"/>
              </a:rPr>
              <a:t>đến</a:t>
            </a:r>
            <a:r>
              <a:rPr lang="en-US" sz="3519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519" dirty="0" err="1">
                <a:solidFill>
                  <a:srgbClr val="2C663B"/>
                </a:solidFill>
                <a:latin typeface="Cambria Bold"/>
              </a:rPr>
              <a:t>dinh</a:t>
            </a:r>
            <a:r>
              <a:rPr lang="en-US" sz="3519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519" dirty="0" err="1">
                <a:solidFill>
                  <a:srgbClr val="2C663B"/>
                </a:solidFill>
                <a:latin typeface="Cambria Bold"/>
              </a:rPr>
              <a:t>dưỡng</a:t>
            </a:r>
            <a:endParaRPr lang="en-US" sz="3519" dirty="0">
              <a:solidFill>
                <a:srgbClr val="2C663B"/>
              </a:solidFill>
              <a:latin typeface="Cambria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17389" y="2252866"/>
            <a:ext cx="3530411" cy="33085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335"/>
              </a:lnSpc>
            </a:pPr>
            <a:r>
              <a:rPr lang="en-US" sz="3674" dirty="0">
                <a:solidFill>
                  <a:srgbClr val="151515"/>
                </a:solidFill>
                <a:latin typeface="Cambria Bold"/>
              </a:rPr>
              <a:t>Cho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biết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những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việc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làm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trong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hình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dưới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đây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giúp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tránh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được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những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bệnh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gì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.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Giải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thích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vì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 </a:t>
            </a:r>
            <a:r>
              <a:rPr lang="en-US" sz="3674" dirty="0" err="1">
                <a:solidFill>
                  <a:srgbClr val="151515"/>
                </a:solidFill>
                <a:latin typeface="Cambria Bold"/>
              </a:rPr>
              <a:t>sao</a:t>
            </a:r>
            <a:r>
              <a:rPr lang="en-US" sz="3674" dirty="0">
                <a:solidFill>
                  <a:srgbClr val="151515"/>
                </a:solidFill>
                <a:latin typeface="Cambria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211961" y="2295663"/>
            <a:ext cx="9768078" cy="4063521"/>
          </a:xfrm>
          <a:custGeom>
            <a:avLst/>
            <a:gdLst/>
            <a:ahLst/>
            <a:cxnLst/>
            <a:rect l="l" t="t" r="r" b="b"/>
            <a:pathLst>
              <a:path w="14652117" h="6095281">
                <a:moveTo>
                  <a:pt x="0" y="0"/>
                </a:moveTo>
                <a:lnTo>
                  <a:pt x="14652118" y="0"/>
                </a:lnTo>
                <a:lnTo>
                  <a:pt x="14652118" y="6095281"/>
                </a:lnTo>
                <a:lnTo>
                  <a:pt x="0" y="60952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775009" y="1459528"/>
            <a:ext cx="10880805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833"/>
              </a:lnSpc>
            </a:pP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Cùng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thảo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luận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với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bạn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trong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nhóm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để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biết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được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các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hình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ảnh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giúp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phòng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tránh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bệnh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gì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và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giải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thích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vì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 </a:t>
            </a:r>
            <a:r>
              <a:rPr lang="en-US" sz="3248" dirty="0" err="1">
                <a:solidFill>
                  <a:srgbClr val="2C663B"/>
                </a:solidFill>
                <a:latin typeface="Cambria Bold"/>
              </a:rPr>
              <a:t>sao</a:t>
            </a:r>
            <a:r>
              <a:rPr lang="en-US" sz="3248" dirty="0">
                <a:solidFill>
                  <a:srgbClr val="2C663B"/>
                </a:solidFill>
                <a:latin typeface="Cambria Bold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ACF559-F39C-330C-60A9-0BC87B5B8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398" y="148462"/>
            <a:ext cx="6587203" cy="17983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4699" y="-2295662"/>
            <a:ext cx="4457760" cy="4591326"/>
          </a:xfrm>
          <a:custGeom>
            <a:avLst/>
            <a:gdLst/>
            <a:ahLst/>
            <a:cxnLst/>
            <a:rect l="l" t="t" r="r" b="b"/>
            <a:pathLst>
              <a:path w="6686640" h="6886989">
                <a:moveTo>
                  <a:pt x="0" y="0"/>
                </a:moveTo>
                <a:lnTo>
                  <a:pt x="6686639" y="0"/>
                </a:lnTo>
                <a:lnTo>
                  <a:pt x="6686639" y="6886988"/>
                </a:lnTo>
                <a:lnTo>
                  <a:pt x="0" y="68869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075272" y="2723420"/>
            <a:ext cx="5522145" cy="5687602"/>
          </a:xfrm>
          <a:custGeom>
            <a:avLst/>
            <a:gdLst/>
            <a:ahLst/>
            <a:cxnLst/>
            <a:rect l="l" t="t" r="r" b="b"/>
            <a:pathLst>
              <a:path w="8283217" h="8531403">
                <a:moveTo>
                  <a:pt x="0" y="0"/>
                </a:moveTo>
                <a:lnTo>
                  <a:pt x="8283216" y="0"/>
                </a:lnTo>
                <a:lnTo>
                  <a:pt x="8283216" y="8531403"/>
                </a:lnTo>
                <a:lnTo>
                  <a:pt x="0" y="85314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0084550" y="404280"/>
            <a:ext cx="4214901" cy="712701"/>
          </a:xfrm>
          <a:custGeom>
            <a:avLst/>
            <a:gdLst/>
            <a:ahLst/>
            <a:cxnLst/>
            <a:rect l="l" t="t" r="r" b="b"/>
            <a:pathLst>
              <a:path w="6322352" h="1069052">
                <a:moveTo>
                  <a:pt x="0" y="0"/>
                </a:moveTo>
                <a:lnTo>
                  <a:pt x="6322352" y="0"/>
                </a:lnTo>
                <a:lnTo>
                  <a:pt x="6322352" y="1069053"/>
                </a:lnTo>
                <a:lnTo>
                  <a:pt x="0" y="10690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00901" y="292599"/>
            <a:ext cx="11590199" cy="6219307"/>
            <a:chOff x="0" y="0"/>
            <a:chExt cx="4578844" cy="24570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78844" cy="2457010"/>
            </a:xfrm>
            <a:custGeom>
              <a:avLst/>
              <a:gdLst/>
              <a:ahLst/>
              <a:cxnLst/>
              <a:rect l="l" t="t" r="r" b="b"/>
              <a:pathLst>
                <a:path w="4578844" h="2457010">
                  <a:moveTo>
                    <a:pt x="22711" y="0"/>
                  </a:moveTo>
                  <a:lnTo>
                    <a:pt x="4556133" y="0"/>
                  </a:lnTo>
                  <a:cubicBezTo>
                    <a:pt x="4568676" y="0"/>
                    <a:pt x="4578844" y="10168"/>
                    <a:pt x="4578844" y="22711"/>
                  </a:cubicBezTo>
                  <a:lnTo>
                    <a:pt x="4578844" y="2434299"/>
                  </a:lnTo>
                  <a:cubicBezTo>
                    <a:pt x="4578844" y="2440322"/>
                    <a:pt x="4576451" y="2446099"/>
                    <a:pt x="4572192" y="2450358"/>
                  </a:cubicBezTo>
                  <a:cubicBezTo>
                    <a:pt x="4567933" y="2454617"/>
                    <a:pt x="4562156" y="2457010"/>
                    <a:pt x="4556133" y="2457010"/>
                  </a:cubicBezTo>
                  <a:lnTo>
                    <a:pt x="22711" y="2457010"/>
                  </a:lnTo>
                  <a:cubicBezTo>
                    <a:pt x="10168" y="2457010"/>
                    <a:pt x="0" y="2446842"/>
                    <a:pt x="0" y="2434299"/>
                  </a:cubicBezTo>
                  <a:lnTo>
                    <a:pt x="0" y="22711"/>
                  </a:lnTo>
                  <a:cubicBezTo>
                    <a:pt x="0" y="16688"/>
                    <a:pt x="2393" y="10911"/>
                    <a:pt x="6652" y="6652"/>
                  </a:cubicBezTo>
                  <a:cubicBezTo>
                    <a:pt x="10911" y="2393"/>
                    <a:pt x="16688" y="0"/>
                    <a:pt x="2271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78844" cy="24951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4356094" y="981778"/>
            <a:ext cx="7150106" cy="5190422"/>
          </a:xfrm>
          <a:custGeom>
            <a:avLst/>
            <a:gdLst/>
            <a:ahLst/>
            <a:cxnLst/>
            <a:rect l="l" t="t" r="r" b="b"/>
            <a:pathLst>
              <a:path w="10725159" h="7785633">
                <a:moveTo>
                  <a:pt x="0" y="0"/>
                </a:moveTo>
                <a:lnTo>
                  <a:pt x="10725159" y="0"/>
                </a:lnTo>
                <a:lnTo>
                  <a:pt x="10725159" y="7785633"/>
                </a:lnTo>
                <a:lnTo>
                  <a:pt x="0" y="77856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91903" b="-100747"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580A1E-33DF-25EB-EF3D-A507F9AD57AA}"/>
              </a:ext>
            </a:extLst>
          </p:cNvPr>
          <p:cNvGrpSpPr/>
          <p:nvPr/>
        </p:nvGrpSpPr>
        <p:grpSpPr>
          <a:xfrm>
            <a:off x="300900" y="1020807"/>
            <a:ext cx="4734839" cy="4523729"/>
            <a:chOff x="162838" y="461555"/>
            <a:chExt cx="4734839" cy="4523729"/>
          </a:xfrm>
        </p:grpSpPr>
        <p:sp>
          <p:nvSpPr>
            <p:cNvPr id="9" name="Freeform 9"/>
            <p:cNvSpPr/>
            <p:nvPr/>
          </p:nvSpPr>
          <p:spPr>
            <a:xfrm>
              <a:off x="162838" y="461555"/>
              <a:ext cx="4734839" cy="4523729"/>
            </a:xfrm>
            <a:custGeom>
              <a:avLst/>
              <a:gdLst/>
              <a:ahLst/>
              <a:cxnLst/>
              <a:rect l="l" t="t" r="r" b="b"/>
              <a:pathLst>
                <a:path w="6345295" h="2330454">
                  <a:moveTo>
                    <a:pt x="0" y="0"/>
                  </a:moveTo>
                  <a:lnTo>
                    <a:pt x="6345295" y="0"/>
                  </a:lnTo>
                  <a:lnTo>
                    <a:pt x="6345295" y="2330454"/>
                  </a:lnTo>
                  <a:lnTo>
                    <a:pt x="0" y="2330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685800" y="1321697"/>
              <a:ext cx="3845297" cy="33855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4437"/>
                </a:lnSpc>
              </a:pP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Ăn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uống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đủ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chất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phòng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chống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bệnh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suy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dinh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dưỡng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thấp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còi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hoặc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máu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thiếu</a:t>
              </a:r>
              <a:r>
                <a:rPr lang="en-US" sz="3760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760" dirty="0" err="1">
                  <a:solidFill>
                    <a:srgbClr val="000000"/>
                  </a:solidFill>
                  <a:latin typeface="Cambria"/>
                </a:rPr>
                <a:t>sắt</a:t>
              </a:r>
              <a:endParaRPr lang="en-US" sz="3760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553</Words>
  <Application>Microsoft Office PowerPoint</Application>
  <PresentationFormat>Màn hình rộng</PresentationFormat>
  <Paragraphs>35</Paragraphs>
  <Slides>23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Cambria Bold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Dung Âu</cp:lastModifiedBy>
  <cp:revision>16</cp:revision>
  <dcterms:created xsi:type="dcterms:W3CDTF">2024-02-09T00:53:56Z</dcterms:created>
  <dcterms:modified xsi:type="dcterms:W3CDTF">2025-03-27T07:55:52Z</dcterms:modified>
</cp:coreProperties>
</file>