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1"/>
  </p:notesMasterIdLst>
  <p:sldIdLst>
    <p:sldId id="346" r:id="rId2"/>
    <p:sldId id="366" r:id="rId3"/>
    <p:sldId id="347" r:id="rId4"/>
    <p:sldId id="367" r:id="rId5"/>
    <p:sldId id="353" r:id="rId6"/>
    <p:sldId id="362" r:id="rId7"/>
    <p:sldId id="356" r:id="rId8"/>
    <p:sldId id="363" r:id="rId9"/>
    <p:sldId id="365" r:id="rId10"/>
    <p:sldId id="357" r:id="rId11"/>
    <p:sldId id="368" r:id="rId12"/>
    <p:sldId id="359" r:id="rId13"/>
    <p:sldId id="360" r:id="rId14"/>
    <p:sldId id="369" r:id="rId15"/>
    <p:sldId id="343" r:id="rId16"/>
    <p:sldId id="361" r:id="rId17"/>
    <p:sldId id="345" r:id="rId18"/>
    <p:sldId id="264" r:id="rId19"/>
    <p:sldId id="350" r:id="rId20"/>
  </p:sldIdLst>
  <p:sldSz cx="12161838" cy="6858000"/>
  <p:notesSz cx="6858000" cy="9144000"/>
  <p:embeddedFontLst>
    <p:embeddedFont>
      <p:font typeface="等线" panose="02010600030101010101" pitchFamily="2" charset="-122"/>
      <p:regular r:id="rId22"/>
    </p:embeddedFont>
    <p:embeddedFont>
      <p:font typeface="Cambria" panose="02040503050406030204" pitchFamily="18" charset="0"/>
      <p:regular r:id="rId23"/>
      <p:bold r:id="rId24"/>
      <p:italic r:id="rId25"/>
      <p:boldItalic r:id="rId26"/>
    </p:embeddedFont>
    <p:embeddedFont>
      <p:font typeface="Chewy" panose="020B0604020202020204" charset="0"/>
      <p:regular r:id="rId27"/>
    </p:embeddedFont>
    <p:embeddedFont>
      <p:font typeface="Inconsolata" pitchFamily="1" charset="-93"/>
      <p:regular r:id="rId28"/>
    </p:embeddedFont>
    <p:embeddedFont>
      <p:font typeface="Nunito" pitchFamily="2" charset="-93"/>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66" autoAdjust="0"/>
  </p:normalViewPr>
  <p:slideViewPr>
    <p:cSldViewPr snapToGrid="0">
      <p:cViewPr varScale="1">
        <p:scale>
          <a:sx n="67" d="100"/>
          <a:sy n="67" d="100"/>
        </p:scale>
        <p:origin x="1272" y="230"/>
      </p:cViewPr>
      <p:guideLst>
        <p:guide orient="horz" pos="2160"/>
        <p:guide pos="3830"/>
      </p:guideLst>
    </p:cSldViewPr>
  </p:slideViewPr>
  <p:notesTextViewPr>
    <p:cViewPr>
      <p:scale>
        <a:sx n="1" d="1"/>
        <a:sy n="1" d="1"/>
      </p:scale>
      <p:origin x="0" y="0"/>
    </p:cViewPr>
  </p:notesTextViewPr>
  <p:sorterViewPr>
    <p:cViewPr varScale="1">
      <p:scale>
        <a:sx n="1" d="1"/>
        <a:sy n="1" d="1"/>
      </p:scale>
      <p:origin x="0" y="-110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365727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a:extLst>
            <a:ext uri="{FF2B5EF4-FFF2-40B4-BE49-F238E27FC236}">
              <a16:creationId xmlns:a16="http://schemas.microsoft.com/office/drawing/2014/main" id="{88DFFE91-D87B-A53B-DCC4-D8D0459B14EF}"/>
            </a:ext>
          </a:extLst>
        </p:cNvPr>
        <p:cNvGrpSpPr/>
        <p:nvPr/>
      </p:nvGrpSpPr>
      <p:grpSpPr>
        <a:xfrm>
          <a:off x="0" y="0"/>
          <a:ext cx="0" cy="0"/>
          <a:chOff x="0" y="0"/>
          <a:chExt cx="0" cy="0"/>
        </a:xfrm>
      </p:grpSpPr>
      <p:sp>
        <p:nvSpPr>
          <p:cNvPr id="7895" name="Google Shape;7895;p:notes">
            <a:extLst>
              <a:ext uri="{FF2B5EF4-FFF2-40B4-BE49-F238E27FC236}">
                <a16:creationId xmlns:a16="http://schemas.microsoft.com/office/drawing/2014/main" id="{037B37A2-A53F-90FF-16D6-530CFA0399CF}"/>
              </a:ext>
            </a:extLst>
          </p:cNvPr>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a:extLst>
              <a:ext uri="{FF2B5EF4-FFF2-40B4-BE49-F238E27FC236}">
                <a16:creationId xmlns:a16="http://schemas.microsoft.com/office/drawing/2014/main" id="{C6874A5E-B461-1B55-518C-8E237DC4B4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1257163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8C5A0EF-0558-47FB-B2C2-1ED6B5A4A8D4}" type="slidenum">
              <a:rPr lang="en-US" smtClean="0"/>
              <a:t>13</a:t>
            </a:fld>
            <a:endParaRPr lang="en-US"/>
          </a:p>
        </p:txBody>
      </p:sp>
    </p:spTree>
    <p:extLst>
      <p:ext uri="{BB962C8B-B14F-4D97-AF65-F5344CB8AC3E}">
        <p14:creationId xmlns:p14="http://schemas.microsoft.com/office/powerpoint/2010/main" val="288344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669E-1DFE-9AD0-AF5D-E74FD889F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7D9C2-2E36-EE17-BEF5-1C700E572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6516F-5394-24A7-DE29-404467767B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17FCA9-1A62-2F95-BCDD-FA3605B80797}"/>
              </a:ext>
            </a:extLst>
          </p:cNvPr>
          <p:cNvSpPr>
            <a:spLocks noGrp="1"/>
          </p:cNvSpPr>
          <p:nvPr>
            <p:ph type="sldNum" sz="quarter" idx="5"/>
          </p:nvPr>
        </p:nvSpPr>
        <p:spPr>
          <a:xfrm>
            <a:off x="3884613" y="8685213"/>
            <a:ext cx="2971800" cy="457200"/>
          </a:xfrm>
          <a:prstGeom prst="rect">
            <a:avLst/>
          </a:prstGeom>
        </p:spPr>
        <p:txBody>
          <a:bodyPr/>
          <a:lstStyle/>
          <a:p>
            <a:fld id="{28C5A0EF-0558-47FB-B2C2-1ED6B5A4A8D4}" type="slidenum">
              <a:rPr lang="en-US" smtClean="0"/>
              <a:t>14</a:t>
            </a:fld>
            <a:endParaRPr lang="en-US"/>
          </a:p>
        </p:txBody>
      </p:sp>
    </p:spTree>
    <p:extLst>
      <p:ext uri="{BB962C8B-B14F-4D97-AF65-F5344CB8AC3E}">
        <p14:creationId xmlns:p14="http://schemas.microsoft.com/office/powerpoint/2010/main" val="2403756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1669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249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249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a:extLst>
            <a:ext uri="{FF2B5EF4-FFF2-40B4-BE49-F238E27FC236}">
              <a16:creationId xmlns:a16="http://schemas.microsoft.com/office/drawing/2014/main" id="{B4BA593D-0CE3-2A7B-B7AB-8CA0FBA62F7A}"/>
            </a:ext>
          </a:extLst>
        </p:cNvPr>
        <p:cNvGrpSpPr/>
        <p:nvPr/>
      </p:nvGrpSpPr>
      <p:grpSpPr>
        <a:xfrm>
          <a:off x="0" y="0"/>
          <a:ext cx="0" cy="0"/>
          <a:chOff x="0" y="0"/>
          <a:chExt cx="0" cy="0"/>
        </a:xfrm>
      </p:grpSpPr>
      <p:sp>
        <p:nvSpPr>
          <p:cNvPr id="7895" name="Google Shape;7895;p:notes">
            <a:extLst>
              <a:ext uri="{FF2B5EF4-FFF2-40B4-BE49-F238E27FC236}">
                <a16:creationId xmlns:a16="http://schemas.microsoft.com/office/drawing/2014/main" id="{FAAC4443-048F-4DE7-56BB-49824D8E0FE0}"/>
              </a:ext>
            </a:extLst>
          </p:cNvPr>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a:extLst>
              <a:ext uri="{FF2B5EF4-FFF2-40B4-BE49-F238E27FC236}">
                <a16:creationId xmlns:a16="http://schemas.microsoft.com/office/drawing/2014/main" id="{FBBA53C4-9358-9EAB-A2E2-F1AF129861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71900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249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a:extLst>
            <a:ext uri="{FF2B5EF4-FFF2-40B4-BE49-F238E27FC236}">
              <a16:creationId xmlns:a16="http://schemas.microsoft.com/office/drawing/2014/main" id="{AC0FEC1F-2642-5A9D-85A2-27C91202754E}"/>
            </a:ext>
          </a:extLst>
        </p:cNvPr>
        <p:cNvGrpSpPr/>
        <p:nvPr/>
      </p:nvGrpSpPr>
      <p:grpSpPr>
        <a:xfrm>
          <a:off x="0" y="0"/>
          <a:ext cx="0" cy="0"/>
          <a:chOff x="0" y="0"/>
          <a:chExt cx="0" cy="0"/>
        </a:xfrm>
      </p:grpSpPr>
      <p:sp>
        <p:nvSpPr>
          <p:cNvPr id="7895" name="Google Shape;7895;p:notes">
            <a:extLst>
              <a:ext uri="{FF2B5EF4-FFF2-40B4-BE49-F238E27FC236}">
                <a16:creationId xmlns:a16="http://schemas.microsoft.com/office/drawing/2014/main" id="{97341079-B35C-B1A4-7CF8-5B2327C10827}"/>
              </a:ext>
            </a:extLst>
          </p:cNvPr>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a:extLst>
              <a:ext uri="{FF2B5EF4-FFF2-40B4-BE49-F238E27FC236}">
                <a16:creationId xmlns:a16="http://schemas.microsoft.com/office/drawing/2014/main" id="{629B5894-EC92-229B-73F3-34EDE1FE69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186149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923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923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9232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61838"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15822" y="26637"/>
            <a:ext cx="1978750" cy="2217027"/>
          </a:xfrm>
          <a:prstGeom prst="rect">
            <a:avLst/>
          </a:prstGeom>
        </p:spPr>
      </p:pic>
    </p:spTree>
    <p:extLst>
      <p:ext uri="{BB962C8B-B14F-4D97-AF65-F5344CB8AC3E}">
        <p14:creationId xmlns:p14="http://schemas.microsoft.com/office/powerpoint/2010/main" val="258180674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4" r:id="rId2"/>
    <p:sldLayoutId id="2147483659" r:id="rId3"/>
    <p:sldLayoutId id="2147483660" r:id="rId4"/>
    <p:sldLayoutId id="2147483665" r:id="rId5"/>
    <p:sldLayoutId id="2147483673"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35829" y="4172452"/>
            <a:ext cx="3656331" cy="2685548"/>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59DD9D6E-000A-908B-A0C3-4282FBD2F3E2}"/>
              </a:ext>
            </a:extLst>
          </p:cNvPr>
          <p:cNvPicPr>
            <a:picLocks noChangeAspect="1"/>
          </p:cNvPicPr>
          <p:nvPr/>
        </p:nvPicPr>
        <p:blipFill>
          <a:blip r:embed="rId5"/>
          <a:stretch>
            <a:fillRect/>
          </a:stretch>
        </p:blipFill>
        <p:spPr>
          <a:xfrm>
            <a:off x="1200150" y="0"/>
            <a:ext cx="10607039" cy="5554979"/>
          </a:xfrm>
          <a:prstGeom prst="rect">
            <a:avLst/>
          </a:prstGeom>
        </p:spPr>
      </p:pic>
    </p:spTree>
    <p:extLst>
      <p:ext uri="{BB962C8B-B14F-4D97-AF65-F5344CB8AC3E}">
        <p14:creationId xmlns:p14="http://schemas.microsoft.com/office/powerpoint/2010/main" val="2737269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185980" y="2538090"/>
            <a:ext cx="4423486" cy="3589798"/>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296592" y="622052"/>
                <a:ext cx="3888874" cy="24940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Bài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viết</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đã</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đúng</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yêu</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cầu</a:t>
                </a:r>
                <a:endPar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mn-lt"/>
                    <a:cs typeface="Arial" panose="020B0604020202020204" pitchFamily="34" charset="0"/>
                  </a:rPr>
                  <a:t>đủ</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 3 </a:t>
                </a:r>
                <a:r>
                  <a:rPr kumimoji="0" lang="en-US" sz="2800" b="0" i="0" u="none" strike="noStrike" kern="1200" cap="none" spc="0" normalizeH="0" baseline="0" noProof="0" dirty="0" err="1">
                    <a:ln>
                      <a:noFill/>
                    </a:ln>
                    <a:solidFill>
                      <a:prstClr val="black"/>
                    </a:solidFill>
                    <a:effectLst/>
                    <a:uLnTx/>
                    <a:uFillTx/>
                    <a:latin typeface="+mn-lt"/>
                    <a:cs typeface="Arial" panose="020B0604020202020204" pitchFamily="34" charset="0"/>
                  </a:rPr>
                  <a:t>phần</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4184542" y="2627338"/>
            <a:ext cx="4340166" cy="368082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254998" y="388326"/>
                <a:ext cx="4446324" cy="247504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Bài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viết</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có</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nội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dung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trả</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lời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hay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mn-lt"/>
                    <a:cs typeface="Arial" panose="020B0604020202020204" pitchFamily="34" charset="0"/>
                  </a:rPr>
                  <a:t>dùng</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mn-lt"/>
                    <a:cs typeface="Arial" panose="020B0604020202020204" pitchFamily="34" charset="0"/>
                  </a:rPr>
                  <a:t>từ</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895697" y="2665707"/>
            <a:ext cx="4429319" cy="3398187"/>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123389" y="636221"/>
                <a:ext cx="4694273" cy="184683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Bài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viết</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có</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sáng</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tạo</a:t>
                </a:r>
                <a:r>
                  <a:rPr lang="en-US" sz="2800" b="1" kern="1200" dirty="0">
                    <a:solidFill>
                      <a:srgbClr val="FF0000"/>
                    </a:solidFill>
                    <a:latin typeface="+mn-lt"/>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mn-lt"/>
                    <a:cs typeface="Arial" panose="020B0604020202020204" pitchFamily="34" charset="0"/>
                  </a:rPr>
                  <a:t>thêm</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 ý </a:t>
                </a:r>
                <a:r>
                  <a:rPr kumimoji="0" lang="en-US" sz="2800" b="0" i="0" u="none" strike="noStrike" kern="1200" cap="none" spc="0" normalizeH="0" baseline="0" noProof="0" dirty="0" err="1">
                    <a:ln>
                      <a:noFill/>
                    </a:ln>
                    <a:solidFill>
                      <a:prstClr val="black"/>
                    </a:solidFill>
                    <a:effectLst/>
                    <a:uLnTx/>
                    <a:uFillTx/>
                    <a:latin typeface="+mn-lt"/>
                    <a:cs typeface="Arial" panose="020B0604020202020204" pitchFamily="34" charset="0"/>
                  </a:rPr>
                  <a:t>mới</a:t>
                </a:r>
                <a:r>
                  <a:rPr kumimoji="0" lang="en-US" sz="2800" b="0" i="0" u="none" strike="noStrike" kern="1200" cap="none" spc="0" normalizeH="0" baseline="0" noProof="0" dirty="0">
                    <a:ln>
                      <a:noFill/>
                    </a:ln>
                    <a:solidFill>
                      <a:prstClr val="black"/>
                    </a:solidFill>
                    <a:effectLst/>
                    <a:uLnTx/>
                    <a:uFillTx/>
                    <a:latin typeface="+mn-lt"/>
                    <a:cs typeface="Arial" panose="020B0604020202020204" pitchFamily="34" charset="0"/>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3680172" y="570952"/>
            <a:ext cx="3525021" cy="140488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cs typeface="Arial" panose="020B0604020202020204" pitchFamily="34" charset="0"/>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92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Trao</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đổi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bài</a:t>
              </a:r>
              <a:r>
                <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mn-lt"/>
                  <a:cs typeface="Arial" panose="020B0604020202020204" pitchFamily="34" charset="0"/>
                </a:rPr>
                <a:t>viết</a:t>
              </a:r>
              <a:endParaRPr kumimoji="0" lang="en-US" sz="2800" b="1" i="0" u="none" strike="noStrike" kern="1200" cap="none" spc="0" normalizeH="0" baseline="0" noProof="0" dirty="0">
                <a:ln>
                  <a:noFill/>
                </a:ln>
                <a:solidFill>
                  <a:srgbClr val="FF0000"/>
                </a:solidFill>
                <a:effectLst/>
                <a:uLnTx/>
                <a:uFillTx/>
                <a:latin typeface="+mn-lt"/>
                <a:cs typeface="Arial" panose="020B0604020202020204" pitchFamily="34" charset="0"/>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377341" y="203478"/>
            <a:ext cx="1167107" cy="1356926"/>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09740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a:extLst>
            <a:ext uri="{FF2B5EF4-FFF2-40B4-BE49-F238E27FC236}">
              <a16:creationId xmlns:a16="http://schemas.microsoft.com/office/drawing/2014/main" id="{A9FDDAB9-14A4-DF2E-9CD9-5C912C532830}"/>
            </a:ext>
          </a:extLst>
        </p:cNvPr>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915A47A5-AB5C-8C81-253B-D4DC3DE3A45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70119" y="3429000"/>
            <a:ext cx="3656331" cy="2685548"/>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6A4CA4F-EFDE-95A9-3B1E-60005CF31D90}"/>
              </a:ext>
            </a:extLst>
          </p:cNvPr>
          <p:cNvPicPr>
            <a:picLocks noChangeAspect="1"/>
          </p:cNvPicPr>
          <p:nvPr/>
        </p:nvPicPr>
        <p:blipFill>
          <a:blip r:embed="rId5"/>
          <a:stretch>
            <a:fillRect/>
          </a:stretch>
        </p:blipFill>
        <p:spPr>
          <a:xfrm>
            <a:off x="217170" y="873988"/>
            <a:ext cx="11030453" cy="3286773"/>
          </a:xfrm>
          <a:prstGeom prst="rect">
            <a:avLst/>
          </a:prstGeom>
        </p:spPr>
      </p:pic>
    </p:spTree>
    <p:extLst>
      <p:ext uri="{BB962C8B-B14F-4D97-AF65-F5344CB8AC3E}">
        <p14:creationId xmlns:p14="http://schemas.microsoft.com/office/powerpoint/2010/main" val="2347775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47938" y="4164849"/>
            <a:ext cx="1489288" cy="2783309"/>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924612" y="3764454"/>
            <a:ext cx="1843279" cy="3093547"/>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449760" y="669290"/>
            <a:ext cx="4219271" cy="2678430"/>
            <a:chOff x="10026" y="1216"/>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10026" y="1216"/>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n-lt"/>
                <a:ea typeface="SimSun" panose="02010600030101010101" pitchFamily="2" charset="-122"/>
                <a:cs typeface="Arial" panose="020B0604020202020204" pitchFamily="34" charset="0"/>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561" y="2380"/>
              <a:ext cx="6126" cy="18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Cây</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xanh</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mang</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lại</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lợi</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ích</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mn-lt"/>
                  <a:ea typeface="SimSun" panose="02010600030101010101" pitchFamily="2" charset="-122"/>
                  <a:cs typeface="Arial" panose="020B0604020202020204" pitchFamily="34" charset="0"/>
                  <a:sym typeface="+mn-ea"/>
                </a:rPr>
                <a:t>gì</a:t>
              </a:r>
              <a:r>
                <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sym typeface="+mn-ea"/>
                </a:rPr>
                <a:t>?</a:t>
              </a:r>
              <a:endParaRPr kumimoji="0" lang="en-US" sz="3600" b="1" i="0" u="none" strike="noStrike" kern="1200" cap="none" spc="0" normalizeH="0" baseline="0" noProof="0" dirty="0">
                <a:ln>
                  <a:noFill/>
                </a:ln>
                <a:solidFill>
                  <a:srgbClr val="FF0000"/>
                </a:solidFill>
                <a:effectLst/>
                <a:uLnTx/>
                <a:uFillTx/>
                <a:latin typeface="+mn-lt"/>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682048" y="1207133"/>
            <a:ext cx="6377519" cy="2221869"/>
            <a:chOff x="1916" y="2191"/>
            <a:chExt cx="9229" cy="2518"/>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1916" y="2193"/>
              <a:ext cx="9229" cy="2516"/>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C00000"/>
                </a:solidFill>
                <a:effectLst/>
                <a:uLnTx/>
                <a:uFillTx/>
                <a:latin typeface="+mn-lt"/>
                <a:ea typeface="SimSun" panose="02010600030101010101" pitchFamily="2" charset="-122"/>
                <a:cs typeface="Arial" panose="020B0604020202020204" pitchFamily="34" charset="0"/>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1916" y="2191"/>
              <a:ext cx="9038" cy="23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mn-lt"/>
                  <a:cs typeface="Arial" panose="020B0604020202020204" pitchFamily="34" charset="0"/>
                </a:rPr>
                <a:t>Cây xanh có tác dụng ngăn chặn quá trình bốc hơi nước, giữ độ ẩm đất, không khí, kiểm soát gió và lưu thông gió</a:t>
              </a:r>
              <a:r>
                <a:rPr lang="en-US" sz="3200" b="1" i="0" dirty="0">
                  <a:solidFill>
                    <a:srgbClr val="002060"/>
                  </a:solidFill>
                  <a:effectLst/>
                  <a:latin typeface="+mn-lt"/>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mn-lt"/>
                <a:cs typeface="Arial" panose="020B0604020202020204" pitchFamily="34" charset="0"/>
              </a:endParaRPr>
            </a:p>
          </p:txBody>
        </p:sp>
      </p:grpSp>
    </p:spTree>
    <p:extLst>
      <p:ext uri="{BB962C8B-B14F-4D97-AF65-F5344CB8AC3E}">
        <p14:creationId xmlns:p14="http://schemas.microsoft.com/office/powerpoint/2010/main" val="3234405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3"/>
          <a:stretch>
            <a:fillRect/>
          </a:stretch>
        </p:blipFill>
        <p:spPr>
          <a:xfrm>
            <a:off x="9733904" y="3857251"/>
            <a:ext cx="1603258" cy="2996304"/>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4"/>
          <a:stretch>
            <a:fillRect/>
          </a:stretch>
        </p:blipFill>
        <p:spPr>
          <a:xfrm flipH="1">
            <a:off x="1131841" y="4258655"/>
            <a:ext cx="1386406" cy="2326784"/>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6960313" y="672286"/>
            <a:ext cx="4999510" cy="2996304"/>
            <a:chOff x="8675" y="879"/>
            <a:chExt cx="8550" cy="5193"/>
          </a:xfrm>
        </p:grpSpPr>
        <p:sp>
          <p:nvSpPr>
            <p:cNvPr id="9" name="Cloud 8">
              <a:extLst>
                <a:ext uri="{FF2B5EF4-FFF2-40B4-BE49-F238E27FC236}">
                  <a16:creationId xmlns:a16="http://schemas.microsoft.com/office/drawing/2014/main" id="{E516ACBB-B93D-4D6A-A73D-98991C250537}"/>
                </a:ext>
              </a:extLst>
            </p:cNvPr>
            <p:cNvSpPr/>
            <p:nvPr/>
          </p:nvSpPr>
          <p:spPr>
            <a:xfrm>
              <a:off x="8675" y="879"/>
              <a:ext cx="8550" cy="5193"/>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9986" y="1748"/>
              <a:ext cx="6376" cy="40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Arial" panose="020B0604020202020204" pitchFamily="34" charset="0"/>
                  <a:sym typeface="+mn-ea"/>
                </a:rPr>
                <a:t>Hoạt động tr</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Arial" panose="020B0604020202020204" pitchFamily="34" charset="0"/>
                  <a:sym typeface="+mn-ea"/>
                </a:rPr>
                <a:t>ồ</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Arial" panose="020B0604020202020204" pitchFamily="34" charset="0"/>
                  <a:sym typeface="+mn-ea"/>
                </a:rPr>
                <a:t>ng cây có ý nghĩa như thế nào?</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881534" y="1173689"/>
            <a:ext cx="5977793" cy="2809375"/>
            <a:chOff x="1595" y="1116"/>
            <a:chExt cx="8815" cy="4009"/>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1595" y="1116"/>
              <a:ext cx="8815" cy="4009"/>
            </a:xfrm>
            <a:prstGeom prst="wedgeRoundRectCallout">
              <a:avLst>
                <a:gd name="adj1" fmla="val -28000"/>
                <a:gd name="adj2" fmla="val 76521"/>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1595" y="1314"/>
              <a:ext cx="8506" cy="30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Việc trồng cây xanh góp phần bảo vệ môi trường, bảo vệ tài nguyên rừng mà còn giúp cho đất nước có một không gian xanh.</a:t>
              </a:r>
            </a:p>
          </p:txBody>
        </p:sp>
      </p:grpSp>
    </p:spTree>
    <p:extLst>
      <p:ext uri="{BB962C8B-B14F-4D97-AF65-F5344CB8AC3E}">
        <p14:creationId xmlns:p14="http://schemas.microsoft.com/office/powerpoint/2010/main" val="268467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7235-3DF1-B8FD-E635-9BD89743E2C2}"/>
            </a:ext>
          </a:extLst>
        </p:cNvPr>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1BD530F0-A594-F8C0-C843-B0691585189A}"/>
              </a:ext>
            </a:extLst>
          </p:cNvPr>
          <p:cNvPicPr>
            <a:picLocks noChangeAspect="1"/>
          </p:cNvPicPr>
          <p:nvPr/>
        </p:nvPicPr>
        <p:blipFill>
          <a:blip r:embed="rId3"/>
          <a:stretch>
            <a:fillRect/>
          </a:stretch>
        </p:blipFill>
        <p:spPr>
          <a:xfrm>
            <a:off x="9733904" y="3857251"/>
            <a:ext cx="1603258" cy="2996304"/>
          </a:xfrm>
          <a:prstGeom prst="rect">
            <a:avLst/>
          </a:prstGeom>
        </p:spPr>
      </p:pic>
      <p:pic>
        <p:nvPicPr>
          <p:cNvPr id="7" name="Content Placeholder 12" descr="Picture9">
            <a:extLst>
              <a:ext uri="{FF2B5EF4-FFF2-40B4-BE49-F238E27FC236}">
                <a16:creationId xmlns:a16="http://schemas.microsoft.com/office/drawing/2014/main" id="{E95C7214-2BE7-0191-D8A2-D72D3A44A4E6}"/>
              </a:ext>
            </a:extLst>
          </p:cNvPr>
          <p:cNvPicPr>
            <a:picLocks noChangeAspect="1"/>
          </p:cNvPicPr>
          <p:nvPr/>
        </p:nvPicPr>
        <p:blipFill>
          <a:blip r:embed="rId4"/>
          <a:stretch>
            <a:fillRect/>
          </a:stretch>
        </p:blipFill>
        <p:spPr>
          <a:xfrm flipH="1">
            <a:off x="1131841" y="4258655"/>
            <a:ext cx="1386406" cy="2326784"/>
          </a:xfrm>
          <a:prstGeom prst="rect">
            <a:avLst/>
          </a:prstGeom>
        </p:spPr>
      </p:pic>
      <p:grpSp>
        <p:nvGrpSpPr>
          <p:cNvPr id="8" name="Group 7">
            <a:extLst>
              <a:ext uri="{FF2B5EF4-FFF2-40B4-BE49-F238E27FC236}">
                <a16:creationId xmlns:a16="http://schemas.microsoft.com/office/drawing/2014/main" id="{DF71A0B3-270F-F79F-B93C-8D9C688176B0}"/>
              </a:ext>
            </a:extLst>
          </p:cNvPr>
          <p:cNvGrpSpPr/>
          <p:nvPr/>
        </p:nvGrpSpPr>
        <p:grpSpPr>
          <a:xfrm>
            <a:off x="6960313" y="672286"/>
            <a:ext cx="4999510" cy="2996304"/>
            <a:chOff x="8675" y="879"/>
            <a:chExt cx="8550" cy="5193"/>
          </a:xfrm>
        </p:grpSpPr>
        <p:sp>
          <p:nvSpPr>
            <p:cNvPr id="9" name="Cloud 8">
              <a:extLst>
                <a:ext uri="{FF2B5EF4-FFF2-40B4-BE49-F238E27FC236}">
                  <a16:creationId xmlns:a16="http://schemas.microsoft.com/office/drawing/2014/main" id="{877C4DE9-EEC1-93C7-ECC3-58E4E13203E6}"/>
                </a:ext>
              </a:extLst>
            </p:cNvPr>
            <p:cNvSpPr/>
            <p:nvPr/>
          </p:nvSpPr>
          <p:spPr>
            <a:xfrm>
              <a:off x="8675" y="879"/>
              <a:ext cx="8550" cy="5193"/>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 name="Text Box 21">
              <a:extLst>
                <a:ext uri="{FF2B5EF4-FFF2-40B4-BE49-F238E27FC236}">
                  <a16:creationId xmlns:a16="http://schemas.microsoft.com/office/drawing/2014/main" id="{F57F6862-0E8B-5831-A6D8-5C5554900373}"/>
                </a:ext>
              </a:extLst>
            </p:cNvPr>
            <p:cNvSpPr txBox="1"/>
            <p:nvPr/>
          </p:nvSpPr>
          <p:spPr>
            <a:xfrm>
              <a:off x="9986" y="1748"/>
              <a:ext cx="6376" cy="40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Arial" panose="020B0604020202020204" pitchFamily="34" charset="0"/>
                  <a:sym typeface="+mn-ea"/>
                </a:rPr>
                <a:t>Em đã làm gì để chăm sóc và bảo vệ cây xanh?</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20A4887F-121A-7326-EA50-9AE37A3390C9}"/>
              </a:ext>
            </a:extLst>
          </p:cNvPr>
          <p:cNvGrpSpPr/>
          <p:nvPr/>
        </p:nvGrpSpPr>
        <p:grpSpPr>
          <a:xfrm>
            <a:off x="881534" y="1173689"/>
            <a:ext cx="5977793" cy="2809375"/>
            <a:chOff x="1595" y="1116"/>
            <a:chExt cx="8815" cy="4009"/>
          </a:xfrm>
        </p:grpSpPr>
        <p:sp>
          <p:nvSpPr>
            <p:cNvPr id="12" name="Rounded Rectangular Callout 18">
              <a:extLst>
                <a:ext uri="{FF2B5EF4-FFF2-40B4-BE49-F238E27FC236}">
                  <a16:creationId xmlns:a16="http://schemas.microsoft.com/office/drawing/2014/main" id="{40C10F54-DC1E-2809-6F69-67F58271CBA2}"/>
                </a:ext>
              </a:extLst>
            </p:cNvPr>
            <p:cNvSpPr/>
            <p:nvPr/>
          </p:nvSpPr>
          <p:spPr>
            <a:xfrm>
              <a:off x="1595" y="1116"/>
              <a:ext cx="8815" cy="4009"/>
            </a:xfrm>
            <a:prstGeom prst="wedgeRoundRectCallout">
              <a:avLst>
                <a:gd name="adj1" fmla="val -28000"/>
                <a:gd name="adj2" fmla="val 76521"/>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3" name="Text Box 23">
              <a:extLst>
                <a:ext uri="{FF2B5EF4-FFF2-40B4-BE49-F238E27FC236}">
                  <a16:creationId xmlns:a16="http://schemas.microsoft.com/office/drawing/2014/main" id="{EA2540CD-F6B6-4A51-7187-84ABB740B5DF}"/>
                </a:ext>
              </a:extLst>
            </p:cNvPr>
            <p:cNvSpPr txBox="1"/>
            <p:nvPr/>
          </p:nvSpPr>
          <p:spPr>
            <a:xfrm>
              <a:off x="2502" y="1298"/>
              <a:ext cx="7313" cy="36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b="1" kern="1200" dirty="0">
                  <a:solidFill>
                    <a:srgbClr val="002060"/>
                  </a:solidFill>
                  <a:latin typeface="Arial" panose="020B0604020202020204" pitchFamily="34" charset="0"/>
                  <a:cs typeface="Arial" panose="020B0604020202020204" pitchFamily="34" charset="0"/>
                </a:rPr>
                <a:t>+ Tưới nước</a:t>
              </a:r>
            </a:p>
            <a:p>
              <a:pPr marL="0" marR="0" lvl="0" indent="0" defTabSz="914400" rtl="0" eaLnBrk="1" fontAlgn="auto" latinLnBrk="0" hangingPunct="1">
                <a:lnSpc>
                  <a:spcPct val="100000"/>
                </a:lnSpc>
                <a:spcBef>
                  <a:spcPts val="0"/>
                </a:spcBef>
                <a:spcAft>
                  <a:spcPts val="0"/>
                </a:spcAft>
                <a:buClrTx/>
                <a:buSzTx/>
                <a:buFontTx/>
                <a:buNone/>
                <a:tabLst/>
                <a:defRPr/>
              </a:pPr>
              <a:r>
                <a:rPr lang="vi-VN" sz="3200" b="1" kern="1200" dirty="0">
                  <a:solidFill>
                    <a:srgbClr val="002060"/>
                  </a:solidFill>
                  <a:latin typeface="Arial" panose="020B0604020202020204" pitchFamily="34" charset="0"/>
                  <a:cs typeface="Arial" panose="020B0604020202020204" pitchFamily="34" charset="0"/>
                </a:rPr>
                <a:t>+ Bón phân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Nhổ cỏ</a:t>
              </a:r>
            </a:p>
            <a:p>
              <a:pPr marL="0" marR="0" lvl="0" indent="0" defTabSz="914400" rtl="0" eaLnBrk="1" fontAlgn="auto" latinLnBrk="0" hangingPunct="1">
                <a:lnSpc>
                  <a:spcPct val="100000"/>
                </a:lnSpc>
                <a:spcBef>
                  <a:spcPts val="0"/>
                </a:spcBef>
                <a:spcAft>
                  <a:spcPts val="0"/>
                </a:spcAft>
                <a:buClrTx/>
                <a:buSzTx/>
                <a:buFontTx/>
                <a:buNone/>
                <a:tabLst/>
                <a:defRPr/>
              </a:pPr>
              <a:r>
                <a:rPr lang="vi-VN" sz="3200" b="1" kern="1200" dirty="0">
                  <a:solidFill>
                    <a:srgbClr val="002060"/>
                  </a:solidFill>
                  <a:latin typeface="Arial" panose="020B0604020202020204" pitchFamily="34" charset="0"/>
                  <a:cs typeface="Arial" panose="020B0604020202020204" pitchFamily="34" charset="0"/>
                </a:rPr>
                <a:t>+ Vun gốc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Làm hàng rào</a:t>
              </a:r>
              <a:r>
                <a:rPr lang="vi-VN" sz="3200" b="1" kern="1200" dirty="0">
                  <a:solidFill>
                    <a:srgbClr val="002060"/>
                  </a:solidFill>
                  <a:latin typeface="Arial" panose="020B0604020202020204" pitchFamily="34" charset="0"/>
                  <a:cs typeface="Arial" panose="020B0604020202020204" pitchFamily="34" charset="0"/>
                </a:rPr>
                <a:t> …</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11271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584762" y="1097092"/>
            <a:ext cx="10992314" cy="1323439"/>
          </a:xfrm>
          <a:prstGeom prst="rect">
            <a:avLst/>
          </a:prstGeom>
          <a:noFill/>
        </p:spPr>
        <p:txBody>
          <a:bodyPr wrap="square" rtlCol="0">
            <a:spAutoFit/>
          </a:bodyPr>
          <a:lstStyle/>
          <a:p>
            <a:pPr algn="just"/>
            <a:r>
              <a:rPr lang="en-US" sz="4000" b="1" dirty="0" err="1">
                <a:solidFill>
                  <a:srgbClr val="0070C0"/>
                </a:solidFill>
              </a:rPr>
              <a:t>Cùng</a:t>
            </a:r>
            <a:r>
              <a:rPr lang="en-US" sz="4000" b="1" dirty="0">
                <a:solidFill>
                  <a:srgbClr val="0070C0"/>
                </a:solidFill>
              </a:rPr>
              <a:t> </a:t>
            </a:r>
            <a:r>
              <a:rPr lang="en-US" sz="4000" b="1" dirty="0" err="1">
                <a:solidFill>
                  <a:srgbClr val="0070C0"/>
                </a:solidFill>
              </a:rPr>
              <a:t>người</a:t>
            </a:r>
            <a:r>
              <a:rPr lang="en-US" sz="4000" b="1" dirty="0">
                <a:solidFill>
                  <a:srgbClr val="0070C0"/>
                </a:solidFill>
              </a:rPr>
              <a:t> </a:t>
            </a:r>
            <a:r>
              <a:rPr lang="en-US" sz="4000" b="1" dirty="0" err="1">
                <a:solidFill>
                  <a:srgbClr val="0070C0"/>
                </a:solidFill>
              </a:rPr>
              <a:t>thân</a:t>
            </a:r>
            <a:r>
              <a:rPr lang="en-US" sz="4000" b="1" dirty="0">
                <a:solidFill>
                  <a:srgbClr val="0070C0"/>
                </a:solidFill>
              </a:rPr>
              <a:t> </a:t>
            </a:r>
            <a:r>
              <a:rPr lang="en-US" sz="4000" b="1" dirty="0" err="1">
                <a:solidFill>
                  <a:srgbClr val="0070C0"/>
                </a:solidFill>
              </a:rPr>
              <a:t>trao</a:t>
            </a:r>
            <a:r>
              <a:rPr lang="en-US" sz="4000" b="1" dirty="0">
                <a:solidFill>
                  <a:srgbClr val="0070C0"/>
                </a:solidFill>
              </a:rPr>
              <a:t> </a:t>
            </a:r>
            <a:r>
              <a:rPr lang="en-US" sz="4000" b="1" dirty="0" err="1">
                <a:solidFill>
                  <a:srgbClr val="0070C0"/>
                </a:solidFill>
              </a:rPr>
              <a:t>đổi</a:t>
            </a:r>
            <a:r>
              <a:rPr lang="en-US" sz="4000" b="1" dirty="0">
                <a:solidFill>
                  <a:srgbClr val="0070C0"/>
                </a:solidFill>
              </a:rPr>
              <a:t> </a:t>
            </a:r>
            <a:r>
              <a:rPr lang="en-US" sz="4000" b="1" dirty="0" err="1">
                <a:solidFill>
                  <a:srgbClr val="0070C0"/>
                </a:solidFill>
              </a:rPr>
              <a:t>về</a:t>
            </a:r>
            <a:r>
              <a:rPr lang="en-US" sz="4000" b="1" dirty="0">
                <a:solidFill>
                  <a:srgbClr val="0070C0"/>
                </a:solidFill>
              </a:rPr>
              <a:t> ý </a:t>
            </a:r>
            <a:r>
              <a:rPr lang="en-US" sz="4000" b="1" dirty="0" err="1">
                <a:solidFill>
                  <a:srgbClr val="0070C0"/>
                </a:solidFill>
              </a:rPr>
              <a:t>nghĩa</a:t>
            </a:r>
            <a:r>
              <a:rPr lang="en-US" sz="4000" b="1" dirty="0">
                <a:solidFill>
                  <a:srgbClr val="0070C0"/>
                </a:solidFill>
              </a:rPr>
              <a:t> </a:t>
            </a:r>
            <a:r>
              <a:rPr lang="en-US" sz="4000" b="1" dirty="0" err="1">
                <a:solidFill>
                  <a:srgbClr val="0070C0"/>
                </a:solidFill>
              </a:rPr>
              <a:t>của</a:t>
            </a:r>
            <a:r>
              <a:rPr lang="en-US" sz="4000" b="1" dirty="0">
                <a:solidFill>
                  <a:srgbClr val="0070C0"/>
                </a:solidFill>
              </a:rPr>
              <a:t> </a:t>
            </a:r>
            <a:r>
              <a:rPr lang="en-US" sz="4000" b="1" dirty="0" err="1">
                <a:solidFill>
                  <a:srgbClr val="0070C0"/>
                </a:solidFill>
              </a:rPr>
              <a:t>hoạt</a:t>
            </a:r>
            <a:r>
              <a:rPr lang="en-US" sz="4000" b="1" dirty="0">
                <a:solidFill>
                  <a:srgbClr val="0070C0"/>
                </a:solidFill>
              </a:rPr>
              <a:t> </a:t>
            </a:r>
            <a:r>
              <a:rPr lang="en-US" sz="4000" b="1" dirty="0" err="1">
                <a:solidFill>
                  <a:srgbClr val="0070C0"/>
                </a:solidFill>
              </a:rPr>
              <a:t>động</a:t>
            </a:r>
            <a:r>
              <a:rPr lang="en-US" sz="4000" b="1" dirty="0">
                <a:solidFill>
                  <a:srgbClr val="0070C0"/>
                </a:solidFill>
              </a:rPr>
              <a:t> </a:t>
            </a:r>
            <a:r>
              <a:rPr lang="en-US" sz="4000" b="1" dirty="0" err="1">
                <a:solidFill>
                  <a:srgbClr val="0070C0"/>
                </a:solidFill>
              </a:rPr>
              <a:t>mà</a:t>
            </a:r>
            <a:r>
              <a:rPr lang="en-US" sz="4000" b="1" dirty="0">
                <a:solidFill>
                  <a:srgbClr val="0070C0"/>
                </a:solidFill>
              </a:rPr>
              <a:t> </a:t>
            </a:r>
            <a:r>
              <a:rPr lang="en-US" sz="4000" b="1" dirty="0" err="1">
                <a:solidFill>
                  <a:srgbClr val="0070C0"/>
                </a:solidFill>
              </a:rPr>
              <a:t>em</a:t>
            </a:r>
            <a:r>
              <a:rPr lang="en-US" sz="4000" b="1" dirty="0">
                <a:solidFill>
                  <a:srgbClr val="0070C0"/>
                </a:solidFill>
              </a:rPr>
              <a:t> </a:t>
            </a:r>
            <a:r>
              <a:rPr lang="en-US" sz="4000" b="1" dirty="0" err="1">
                <a:solidFill>
                  <a:srgbClr val="0070C0"/>
                </a:solidFill>
              </a:rPr>
              <a:t>viết</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đoạn</a:t>
            </a:r>
            <a:r>
              <a:rPr lang="en-US" sz="4000" b="1" dirty="0">
                <a:solidFill>
                  <a:srgbClr val="0070C0"/>
                </a:solidFill>
              </a:rPr>
              <a:t> </a:t>
            </a:r>
            <a:r>
              <a:rPr lang="en-US" sz="4000" b="1" dirty="0" err="1">
                <a:solidFill>
                  <a:srgbClr val="0070C0"/>
                </a:solidFill>
              </a:rPr>
              <a:t>văn</a:t>
            </a:r>
            <a:endParaRPr lang="en-US" sz="4000" b="1" dirty="0">
              <a:solidFill>
                <a:srgbClr val="0070C0"/>
              </a:solidFill>
            </a:endParaRPr>
          </a:p>
        </p:txBody>
      </p:sp>
      <p:sp>
        <p:nvSpPr>
          <p:cNvPr id="2" name="Rounded Rectangle 4">
            <a:extLst>
              <a:ext uri="{FF2B5EF4-FFF2-40B4-BE49-F238E27FC236}">
                <a16:creationId xmlns:a16="http://schemas.microsoft.com/office/drawing/2014/main" id="{7FB9F6D1-951B-A046-B634-A9234C889EE2}"/>
              </a:ext>
            </a:extLst>
          </p:cNvPr>
          <p:cNvSpPr/>
          <p:nvPr/>
        </p:nvSpPr>
        <p:spPr>
          <a:xfrm>
            <a:off x="857251" y="2809874"/>
            <a:ext cx="10719826" cy="2802256"/>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ea typeface="Cambria" panose="02040503050406030204" pitchFamily="18" charset="0"/>
              </a:rPr>
              <a:t>Em dựa vào gợi ý sau để trao đổi:</a:t>
            </a:r>
          </a:p>
          <a:p>
            <a:pPr algn="just"/>
            <a:r>
              <a:rPr lang="vi-VN" sz="3200" dirty="0">
                <a:solidFill>
                  <a:srgbClr val="002060"/>
                </a:solidFill>
                <a:ea typeface="Cambria" panose="02040503050406030204" pitchFamily="18" charset="0"/>
              </a:rPr>
              <a:t>- Hoạt động em viết trong đoạn văn là hoạt động gì?</a:t>
            </a:r>
          </a:p>
          <a:p>
            <a:pPr algn="just"/>
            <a:r>
              <a:rPr lang="vi-VN" sz="3200" dirty="0">
                <a:solidFill>
                  <a:srgbClr val="002060"/>
                </a:solidFill>
                <a:ea typeface="Cambria" panose="02040503050406030204" pitchFamily="18" charset="0"/>
              </a:rPr>
              <a:t>- Hoạt động đó có ý nghĩa như thế nào?</a:t>
            </a:r>
          </a:p>
          <a:p>
            <a:pPr algn="just"/>
            <a:r>
              <a:rPr lang="vi-VN" sz="3200" dirty="0">
                <a:solidFill>
                  <a:srgbClr val="002060"/>
                </a:solidFill>
                <a:ea typeface="Cambria" panose="02040503050406030204" pitchFamily="18" charset="0"/>
              </a:rPr>
              <a:t>- Em cảm thấy như thế nào khi được tham gia hoạt động đó?</a:t>
            </a:r>
          </a:p>
        </p:txBody>
      </p:sp>
    </p:spTree>
    <p:extLst>
      <p:ext uri="{BB962C8B-B14F-4D97-AF65-F5344CB8AC3E}">
        <p14:creationId xmlns:p14="http://schemas.microsoft.com/office/powerpoint/2010/main" val="1832848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69336" y="820022"/>
            <a:ext cx="1042316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2748823" y="2986541"/>
            <a:ext cx="956808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Xem</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lại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vi-VN" altLang="en-US" sz="4000" b="1" i="0" u="none" strike="noStrike" kern="1200" cap="none" spc="0" normalizeH="0" baseline="0" noProof="0" dirty="0">
                <a:ln>
                  <a:noFill/>
                </a:ln>
                <a:solidFill>
                  <a:srgbClr val="3C72BE"/>
                </a:solidFill>
                <a:effectLst/>
                <a:uLnTx/>
                <a:uFillTx/>
                <a:ea typeface="字魂35号-经典雅黑"/>
              </a:rPr>
              <a:t>bài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học</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hôm</a:t>
            </a:r>
            <a:r>
              <a:rPr kumimoji="0" lang="en-US" altLang="en-US" sz="4000" b="1" i="0" u="none" strike="noStrike" kern="1200" cap="none" spc="0" normalizeH="0" baseline="0" noProof="0" dirty="0">
                <a:ln>
                  <a:noFill/>
                </a:ln>
                <a:solidFill>
                  <a:srgbClr val="3C72BE"/>
                </a:solidFill>
                <a:effectLst/>
                <a:uLnTx/>
                <a:uFillTx/>
                <a:ea typeface="字魂35号-经典雅黑"/>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Chuẩn</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bị</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bài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học</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tiếp</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theo</a:t>
            </a:r>
            <a:endParaRPr kumimoji="0" lang="en-US" altLang="en-US" sz="4000" b="1" i="0" u="none" strike="noStrike" kern="1200" cap="none" spc="0" normalizeH="0" baseline="0" noProof="0" dirty="0">
              <a:ln>
                <a:noFill/>
              </a:ln>
              <a:solidFill>
                <a:srgbClr val="3C72BE"/>
              </a:solidFill>
              <a:effectLst/>
              <a:uLnTx/>
              <a:uFillTx/>
              <a:ea typeface="字魂35号-经典雅黑"/>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ea typeface="字魂35号-经典雅黑"/>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191270" y="1060516"/>
            <a:ext cx="77598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ea typeface="字魂35号-经典雅黑"/>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ea typeface="字魂35号-经典雅黑"/>
            </a:endParaRPr>
          </a:p>
        </p:txBody>
      </p:sp>
    </p:spTree>
    <p:extLst>
      <p:ext uri="{BB962C8B-B14F-4D97-AF65-F5344CB8AC3E}">
        <p14:creationId xmlns:p14="http://schemas.microsoft.com/office/powerpoint/2010/main" val="25851565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18A78-26F4-464A-B653-88778EC94CE1}"/>
              </a:ext>
            </a:extLst>
          </p:cNvPr>
          <p:cNvSpPr/>
          <p:nvPr/>
        </p:nvSpPr>
        <p:spPr>
          <a:xfrm>
            <a:off x="5503069" y="6235700"/>
            <a:ext cx="5321300" cy="62230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algn="ctr"/>
            <a:endParaRPr lang="en-SG"/>
          </a:p>
        </p:txBody>
      </p:sp>
      <p:sp>
        <p:nvSpPr>
          <p:cNvPr id="2" name="Rectangle 22">
            <a:extLst>
              <a:ext uri="{FF2B5EF4-FFF2-40B4-BE49-F238E27FC236}">
                <a16:creationId xmlns:a16="http://schemas.microsoft.com/office/drawing/2014/main" id="{84264730-30A2-F666-A54F-5CE64F7786B3}"/>
              </a:ext>
            </a:extLst>
          </p:cNvPr>
          <p:cNvSpPr/>
          <p:nvPr/>
        </p:nvSpPr>
        <p:spPr>
          <a:xfrm>
            <a:off x="628691" y="613776"/>
            <a:ext cx="11098489" cy="5509200"/>
          </a:xfrm>
          <a:prstGeom prst="rect">
            <a:avLst/>
          </a:prstGeom>
        </p:spPr>
        <p:txBody>
          <a:bodyPr wrap="square">
            <a:spAutoFit/>
          </a:bodyPr>
          <a:lstStyle/>
          <a:p>
            <a:pPr lvl="0" algn="just"/>
            <a:r>
              <a:rPr lang="en-US" sz="3192" dirty="0">
                <a:solidFill>
                  <a:srgbClr val="4472C4">
                    <a:lumMod val="75000"/>
                  </a:srgbClr>
                </a:solidFill>
                <a:latin typeface="Cambria" panose="02040503050406030204" pitchFamily="18" charset="0"/>
                <a:ea typeface="Cambria" panose="02040503050406030204" pitchFamily="18" charset="0"/>
              </a:rPr>
              <a:t>	</a:t>
            </a:r>
            <a:r>
              <a:rPr lang="vi-VN" sz="3200" dirty="0">
                <a:solidFill>
                  <a:schemeClr val="bg1">
                    <a:lumMod val="10000"/>
                  </a:schemeClr>
                </a:solidFill>
                <a:latin typeface="+mn-lt"/>
                <a:ea typeface="Cambria" panose="02040503050406030204" pitchFamily="18" charset="0"/>
              </a:rPr>
              <a:t>Chủ nhật tuần trước, trường em tổ chức ngày hội trồng cây cho các lớp. Ai cũng hào hứng chuẩn bị các dụng cụ và đến từ rất sớm để tham gia vào hội trồng cây. Đầu tiên, chúng em cùng nhau đào đất, tạo ra những chiếc hố vừa bằng trái bóng. Sau đó, chúng em từ từ đưa cây con đã được thầy cô chuẩn bị sẵn xuống hố vừa đào. Khi cây con đã nằm ngay ngắn trong miệng hố, chúng em cùng nhau lấy bay san đất phủ kín rễ cây. Sau cùng, em và các bạn đi lấy nước để tưới cho cây. Có rất nhiều cây đã được trồng trong ngày hội của trường em. Em cảm thấy rất vui vì được tham gia hoạt động này. Đây là hoạt động vô cùng ý nghĩa!</a:t>
            </a:r>
          </a:p>
        </p:txBody>
      </p:sp>
    </p:spTree>
    <p:extLst>
      <p:ext uri="{BB962C8B-B14F-4D97-AF65-F5344CB8AC3E}">
        <p14:creationId xmlns:p14="http://schemas.microsoft.com/office/powerpoint/2010/main" val="2703893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dirty="0">
                <a:solidFill>
                  <a:srgbClr val="0070C0"/>
                </a:solidFill>
                <a:latin typeface="+mj-lt"/>
              </a:rPr>
              <a:t>DẶN DÒ</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18A78-26F4-464A-B653-88778EC94CE1}"/>
              </a:ext>
            </a:extLst>
          </p:cNvPr>
          <p:cNvSpPr/>
          <p:nvPr/>
        </p:nvSpPr>
        <p:spPr>
          <a:xfrm>
            <a:off x="5503069" y="6235700"/>
            <a:ext cx="5321300" cy="62230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algn="ctr"/>
            <a:endParaRPr lang="en-SG"/>
          </a:p>
        </p:txBody>
      </p:sp>
    </p:spTree>
    <p:extLst>
      <p:ext uri="{BB962C8B-B14F-4D97-AF65-F5344CB8AC3E}">
        <p14:creationId xmlns:p14="http://schemas.microsoft.com/office/powerpoint/2010/main" val="13469329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a:extLst>
            <a:ext uri="{FF2B5EF4-FFF2-40B4-BE49-F238E27FC236}">
              <a16:creationId xmlns:a16="http://schemas.microsoft.com/office/drawing/2014/main" id="{9DDA681C-DF8D-C373-CE18-B426EA7C7433}"/>
            </a:ext>
          </a:extLst>
        </p:cNvPr>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26033471-02C4-5B2B-001A-0836F6A1995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70119" y="3429000"/>
            <a:ext cx="3656331" cy="2685548"/>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13BE79-1ADC-75FB-4460-282EA8863BDF}"/>
              </a:ext>
            </a:extLst>
          </p:cNvPr>
          <p:cNvPicPr>
            <a:picLocks noChangeAspect="1"/>
          </p:cNvPicPr>
          <p:nvPr/>
        </p:nvPicPr>
        <p:blipFill>
          <a:blip r:embed="rId5"/>
          <a:stretch>
            <a:fillRect/>
          </a:stretch>
        </p:blipFill>
        <p:spPr>
          <a:xfrm>
            <a:off x="2121636" y="1302875"/>
            <a:ext cx="8873418" cy="2126125"/>
          </a:xfrm>
          <a:prstGeom prst="rect">
            <a:avLst/>
          </a:prstGeom>
        </p:spPr>
      </p:pic>
    </p:spTree>
    <p:extLst>
      <p:ext uri="{BB962C8B-B14F-4D97-AF65-F5344CB8AC3E}">
        <p14:creationId xmlns:p14="http://schemas.microsoft.com/office/powerpoint/2010/main" val="1129888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18A78-26F4-464A-B653-88778EC94CE1}"/>
              </a:ext>
            </a:extLst>
          </p:cNvPr>
          <p:cNvSpPr/>
          <p:nvPr/>
        </p:nvSpPr>
        <p:spPr>
          <a:xfrm>
            <a:off x="5503069" y="6235700"/>
            <a:ext cx="5321300" cy="62230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algn="ctr"/>
            <a:endParaRPr lang="en-SG"/>
          </a:p>
        </p:txBody>
      </p:sp>
      <p:sp>
        <p:nvSpPr>
          <p:cNvPr id="2" name="Rounded Rectangle 1">
            <a:extLst>
              <a:ext uri="{FF2B5EF4-FFF2-40B4-BE49-F238E27FC236}">
                <a16:creationId xmlns:a16="http://schemas.microsoft.com/office/drawing/2014/main" id="{55ED05FC-C7D7-FC28-FCE6-FC71C0019A01}"/>
              </a:ext>
            </a:extLst>
          </p:cNvPr>
          <p:cNvSpPr/>
          <p:nvPr/>
        </p:nvSpPr>
        <p:spPr>
          <a:xfrm>
            <a:off x="-190627" y="68640"/>
            <a:ext cx="12214987" cy="6275010"/>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5" name="Cloud 5">
            <a:extLst>
              <a:ext uri="{FF2B5EF4-FFF2-40B4-BE49-F238E27FC236}">
                <a16:creationId xmlns:a16="http://schemas.microsoft.com/office/drawing/2014/main" id="{B9587423-F48D-BA64-59A2-210C8948B49A}"/>
              </a:ext>
            </a:extLst>
          </p:cNvPr>
          <p:cNvSpPr/>
          <p:nvPr/>
        </p:nvSpPr>
        <p:spPr>
          <a:xfrm>
            <a:off x="532228" y="380095"/>
            <a:ext cx="6005732" cy="2614565"/>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accent6">
                    <a:lumMod val="50000"/>
                  </a:schemeClr>
                </a:solidFill>
                <a:ea typeface="Cambria" panose="02040503050406030204" pitchFamily="18" charset="0"/>
              </a:rPr>
              <a:t>Hãy</a:t>
            </a:r>
            <a:r>
              <a:rPr lang="en-GB" sz="3200" b="1" dirty="0">
                <a:solidFill>
                  <a:schemeClr val="accent6">
                    <a:lumMod val="50000"/>
                  </a:schemeClr>
                </a:solidFill>
                <a:ea typeface="Cambria" panose="02040503050406030204" pitchFamily="18" charset="0"/>
              </a:rPr>
              <a:t> n</a:t>
            </a:r>
            <a:r>
              <a:rPr lang="vi-VN" sz="3200" b="1" dirty="0">
                <a:solidFill>
                  <a:schemeClr val="accent6">
                    <a:lumMod val="50000"/>
                  </a:schemeClr>
                </a:solidFill>
                <a:ea typeface="Cambria" panose="02040503050406030204" pitchFamily="18" charset="0"/>
              </a:rPr>
              <a:t>ói về hoạt động ngoài trời mà em được tham gia.</a:t>
            </a:r>
            <a:endParaRPr lang="en-GB" sz="3200" dirty="0">
              <a:solidFill>
                <a:schemeClr val="accent6">
                  <a:lumMod val="50000"/>
                </a:schemeClr>
              </a:solidFill>
              <a:ea typeface="Cambria" panose="02040503050406030204" pitchFamily="18" charset="0"/>
            </a:endParaRPr>
          </a:p>
        </p:txBody>
      </p:sp>
      <p:sp>
        <p:nvSpPr>
          <p:cNvPr id="6" name="Cloud 6">
            <a:extLst>
              <a:ext uri="{FF2B5EF4-FFF2-40B4-BE49-F238E27FC236}">
                <a16:creationId xmlns:a16="http://schemas.microsoft.com/office/drawing/2014/main" id="{DCD6B419-D151-B436-1BBF-7A3945B9050A}"/>
              </a:ext>
            </a:extLst>
          </p:cNvPr>
          <p:cNvSpPr/>
          <p:nvPr/>
        </p:nvSpPr>
        <p:spPr>
          <a:xfrm>
            <a:off x="6035873" y="3246120"/>
            <a:ext cx="5706345" cy="2927157"/>
          </a:xfrm>
          <a:prstGeom prst="cloud">
            <a:avLst/>
          </a:prstGeom>
          <a:solidFill>
            <a:srgbClr val="9DD8D4"/>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accent1">
                    <a:lumMod val="50000"/>
                  </a:schemeClr>
                </a:solidFill>
                <a:ea typeface="Cambria" panose="02040503050406030204" pitchFamily="18" charset="0"/>
              </a:rPr>
              <a:t>Em</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có</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cảm</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nghĩ</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gì</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khi</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tham</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gia</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hoạt</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động</a:t>
            </a:r>
            <a:r>
              <a:rPr lang="en-GB" sz="3200" b="1" dirty="0">
                <a:solidFill>
                  <a:schemeClr val="accent1">
                    <a:lumMod val="50000"/>
                  </a:schemeClr>
                </a:solidFill>
                <a:ea typeface="Cambria" panose="02040503050406030204" pitchFamily="18" charset="0"/>
              </a:rPr>
              <a:t> </a:t>
            </a:r>
            <a:r>
              <a:rPr lang="en-GB" sz="3200" b="1" dirty="0" err="1">
                <a:solidFill>
                  <a:schemeClr val="accent1">
                    <a:lumMod val="50000"/>
                  </a:schemeClr>
                </a:solidFill>
                <a:ea typeface="Cambria" panose="02040503050406030204" pitchFamily="18" charset="0"/>
              </a:rPr>
              <a:t>đó</a:t>
            </a:r>
            <a:r>
              <a:rPr lang="en-GB" sz="3200" b="1" dirty="0">
                <a:solidFill>
                  <a:schemeClr val="accent1">
                    <a:lumMod val="50000"/>
                  </a:schemeClr>
                </a:solidFill>
                <a:ea typeface="Cambria" panose="02040503050406030204" pitchFamily="18" charset="0"/>
              </a:rPr>
              <a:t>?</a:t>
            </a:r>
            <a:endParaRPr lang="en-GB" sz="3200" dirty="0">
              <a:solidFill>
                <a:schemeClr val="accent1">
                  <a:lumMod val="50000"/>
                </a:schemeClr>
              </a:solidFill>
              <a:ea typeface="Cambria" panose="02040503050406030204" pitchFamily="18" charset="0"/>
            </a:endParaRPr>
          </a:p>
        </p:txBody>
      </p:sp>
      <p:pic>
        <p:nvPicPr>
          <p:cNvPr id="7" name="Picture 7">
            <a:extLst>
              <a:ext uri="{FF2B5EF4-FFF2-40B4-BE49-F238E27FC236}">
                <a16:creationId xmlns:a16="http://schemas.microsoft.com/office/drawing/2014/main" id="{00BC3A7D-1DFD-4659-13FC-8DD08386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7981">
            <a:off x="6654658" y="-549629"/>
            <a:ext cx="3839231" cy="3839231"/>
          </a:xfrm>
          <a:prstGeom prst="rect">
            <a:avLst/>
          </a:prstGeom>
        </p:spPr>
      </p:pic>
    </p:spTree>
    <p:extLst>
      <p:ext uri="{BB962C8B-B14F-4D97-AF65-F5344CB8AC3E}">
        <p14:creationId xmlns:p14="http://schemas.microsoft.com/office/powerpoint/2010/main" val="1532999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97">
          <a:extLst>
            <a:ext uri="{FF2B5EF4-FFF2-40B4-BE49-F238E27FC236}">
              <a16:creationId xmlns:a16="http://schemas.microsoft.com/office/drawing/2014/main" id="{8E246581-7AD0-AB42-A08F-F261150C251C}"/>
            </a:ext>
          </a:extLst>
        </p:cNvPr>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5FAA83FC-0175-BA09-5D6B-67B91440D3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70119" y="3429000"/>
            <a:ext cx="3656331" cy="268554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1">
            <a:extLst>
              <a:ext uri="{FF2B5EF4-FFF2-40B4-BE49-F238E27FC236}">
                <a16:creationId xmlns:a16="http://schemas.microsoft.com/office/drawing/2014/main" id="{DAA8FDE5-200E-8F40-B94E-2B8DBB973B05}"/>
              </a:ext>
            </a:extLst>
          </p:cNvPr>
          <p:cNvPicPr>
            <a:picLocks noChangeAspect="1"/>
          </p:cNvPicPr>
          <p:nvPr/>
        </p:nvPicPr>
        <p:blipFill>
          <a:blip r:embed="rId5"/>
          <a:stretch>
            <a:fillRect/>
          </a:stretch>
        </p:blipFill>
        <p:spPr>
          <a:xfrm>
            <a:off x="999891" y="941157"/>
            <a:ext cx="10880942" cy="3242223"/>
          </a:xfrm>
          <a:prstGeom prst="rect">
            <a:avLst/>
          </a:prstGeom>
        </p:spPr>
      </p:pic>
    </p:spTree>
    <p:extLst>
      <p:ext uri="{BB962C8B-B14F-4D97-AF65-F5344CB8AC3E}">
        <p14:creationId xmlns:p14="http://schemas.microsoft.com/office/powerpoint/2010/main" val="1366605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298959" y="1879951"/>
            <a:ext cx="934478"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ea typeface="字魂80号-萌趣小鱼体" panose="00000500000000000000" pitchFamily="2" charset="-122"/>
                <a:cs typeface="+mn-cs"/>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ea typeface="字魂80号-萌趣小鱼体" panose="00000500000000000000" pitchFamily="2" charset="-122"/>
              <a:cs typeface="+mn-cs"/>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234426" y="3833812"/>
            <a:ext cx="946693"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ea typeface="字魂80号-萌趣小鱼体" panose="00000500000000000000" pitchFamily="2" charset="-122"/>
                <a:cs typeface="+mn-cs"/>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ea typeface="字魂80号-萌趣小鱼体" panose="00000500000000000000" pitchFamily="2" charset="-122"/>
              <a:cs typeface="+mn-cs"/>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58624" y="1756699"/>
            <a:ext cx="8492075" cy="1569660"/>
          </a:xfrm>
          <a:prstGeom prst="rect">
            <a:avLst/>
          </a:prstGeom>
          <a:noFill/>
        </p:spPr>
        <p:txBody>
          <a:bodyPr wrap="square">
            <a:spAutoFit/>
          </a:bodyPr>
          <a:lstStyle/>
          <a:p>
            <a:pPr lvl="0" indent="457200" algn="just"/>
            <a:r>
              <a:rPr lang="vi-VN" sz="3200" b="1" dirty="0">
                <a:solidFill>
                  <a:srgbClr val="0070C0"/>
                </a:solidFill>
                <a:latin typeface="+mn-lt"/>
                <a:ea typeface="Times New Roman" panose="02020603050405020304" pitchFamily="18" charset="0"/>
                <a:cs typeface="Times New Roman" panose="02020603050405020304" pitchFamily="18" charset="0"/>
              </a:rPr>
              <a:t>Viết được đoạn văn kể về hoạt động (trồng cây) mà bản thân được chứng kiến (qua quan sát tranh)</a:t>
            </a:r>
            <a:endParaRPr kumimoji="0" lang="vi-VN" sz="3200" b="1" i="0" u="none" strike="noStrike" kern="1200" cap="none" spc="0" normalizeH="0" baseline="0" noProof="0" dirty="0">
              <a:ln>
                <a:noFill/>
              </a:ln>
              <a:solidFill>
                <a:srgbClr val="0070C0"/>
              </a:solidFill>
              <a:effectLst/>
              <a:uLnTx/>
              <a:uFillTx/>
              <a:latin typeface="+mn-lt"/>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175829" y="3757612"/>
            <a:ext cx="8781861" cy="1569660"/>
          </a:xfrm>
          <a:prstGeom prst="rect">
            <a:avLst/>
          </a:prstGeom>
          <a:noFill/>
        </p:spPr>
        <p:txBody>
          <a:bodyPr wrap="square">
            <a:spAutoFit/>
          </a:bodyPr>
          <a:lstStyle/>
          <a:p>
            <a:pPr lvl="0" indent="457200" algn="just"/>
            <a:r>
              <a:rPr lang="vi-VN" sz="3200" b="1" dirty="0">
                <a:solidFill>
                  <a:srgbClr val="FF6600"/>
                </a:solidFill>
                <a:latin typeface="+mn-lt"/>
                <a:ea typeface="Times New Roman" panose="02020603050405020304" pitchFamily="18" charset="0"/>
                <a:cs typeface="Times New Roman" panose="02020603050405020304" pitchFamily="18" charset="0"/>
              </a:rPr>
              <a:t>Chia sẻ với người thân về ý nghĩa của hoạt động trồng cây. Biết cảm nhận và yêu quý vẻ đẹp của thiên nhiên.</a:t>
            </a:r>
            <a:endParaRPr kumimoji="0" lang="vi-VN" sz="3200" b="1" i="0" u="none" strike="noStrike" kern="1200" cap="none" spc="0" normalizeH="0" baseline="0" noProof="0" dirty="0">
              <a:ln>
                <a:noFill/>
              </a:ln>
              <a:solidFill>
                <a:srgbClr val="FF6600"/>
              </a:solidFill>
              <a:effectLst/>
              <a:uLnTx/>
              <a:uFillTx/>
              <a:latin typeface="+mn-lt"/>
              <a:ea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2100" y="822960"/>
            <a:ext cx="10517638"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5号-经典雅黑"/>
              <a:cs typeface="+mn-cs"/>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3437" y="241301"/>
            <a:ext cx="7694964"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5号-经典雅黑"/>
              <a:cs typeface="+mn-cs"/>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58624" y="397691"/>
            <a:ext cx="998352"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886561" y="4564380"/>
            <a:ext cx="2275277"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35号-经典雅黑"/>
              <a:cs typeface="+mn-ea"/>
              <a:sym typeface="+mn-lt"/>
            </a:endParaRPr>
          </a:p>
        </p:txBody>
      </p:sp>
      <p:pic>
        <p:nvPicPr>
          <p:cNvPr id="4" name="Picture 3">
            <a:extLst>
              <a:ext uri="{FF2B5EF4-FFF2-40B4-BE49-F238E27FC236}">
                <a16:creationId xmlns:a16="http://schemas.microsoft.com/office/drawing/2014/main" id="{FCA7372B-38BF-4833-8B7C-6B9E91748B9E}"/>
              </a:ext>
            </a:extLst>
          </p:cNvPr>
          <p:cNvPicPr>
            <a:picLocks noChangeAspect="1"/>
          </p:cNvPicPr>
          <p:nvPr/>
        </p:nvPicPr>
        <p:blipFill>
          <a:blip r:embed="rId5"/>
          <a:stretch>
            <a:fillRect/>
          </a:stretch>
        </p:blipFill>
        <p:spPr>
          <a:xfrm>
            <a:off x="3096819" y="316954"/>
            <a:ext cx="6215238" cy="890093"/>
          </a:xfrm>
          <a:prstGeom prst="rect">
            <a:avLst/>
          </a:prstGeom>
        </p:spPr>
      </p:pic>
    </p:spTree>
    <p:extLst>
      <p:ext uri="{BB962C8B-B14F-4D97-AF65-F5344CB8AC3E}">
        <p14:creationId xmlns:p14="http://schemas.microsoft.com/office/powerpoint/2010/main" val="408298431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801A07-31FF-4E07-A345-4C48C667CBF8}"/>
              </a:ext>
            </a:extLst>
          </p:cNvPr>
          <p:cNvPicPr>
            <a:picLocks noChangeAspect="1"/>
          </p:cNvPicPr>
          <p:nvPr/>
        </p:nvPicPr>
        <p:blipFill>
          <a:blip r:embed="rId3"/>
          <a:stretch>
            <a:fillRect/>
          </a:stretch>
        </p:blipFill>
        <p:spPr>
          <a:xfrm>
            <a:off x="152815" y="794355"/>
            <a:ext cx="11856203" cy="3219706"/>
          </a:xfrm>
          <a:prstGeom prst="rect">
            <a:avLst/>
          </a:prstGeom>
        </p:spPr>
      </p:pic>
      <p:sp>
        <p:nvSpPr>
          <p:cNvPr id="4" name="TextBox 3">
            <a:extLst>
              <a:ext uri="{FF2B5EF4-FFF2-40B4-BE49-F238E27FC236}">
                <a16:creationId xmlns:a16="http://schemas.microsoft.com/office/drawing/2014/main" id="{808A270F-C40F-026F-DC37-557E0B60E371}"/>
              </a:ext>
            </a:extLst>
          </p:cNvPr>
          <p:cNvSpPr txBox="1"/>
          <p:nvPr/>
        </p:nvSpPr>
        <p:spPr>
          <a:xfrm>
            <a:off x="916807" y="19440"/>
            <a:ext cx="10328221" cy="1077218"/>
          </a:xfrm>
          <a:prstGeom prst="rect">
            <a:avLst/>
          </a:prstGeom>
          <a:solidFill>
            <a:schemeClr val="accent5">
              <a:lumMod val="20000"/>
              <a:lumOff val="80000"/>
            </a:schemeClr>
          </a:solidFill>
        </p:spPr>
        <p:txBody>
          <a:bodyPr wrap="square" rtlCol="0">
            <a:spAutoFit/>
          </a:bodyPr>
          <a:lstStyle/>
          <a:p>
            <a:pPr algn="just"/>
            <a:r>
              <a:rPr lang="en-US" sz="3200" b="1" dirty="0">
                <a:solidFill>
                  <a:srgbClr val="FF0000"/>
                </a:solidFill>
              </a:rPr>
              <a:t>1. Quan </a:t>
            </a:r>
            <a:r>
              <a:rPr lang="en-US" sz="3200" b="1" dirty="0" err="1">
                <a:solidFill>
                  <a:srgbClr val="FF0000"/>
                </a:solidFill>
              </a:rPr>
              <a:t>sát</a:t>
            </a:r>
            <a:r>
              <a:rPr lang="en-US" sz="3200" b="1" dirty="0">
                <a:solidFill>
                  <a:srgbClr val="FF0000"/>
                </a:solidFill>
              </a:rPr>
              <a:t> </a:t>
            </a:r>
            <a:r>
              <a:rPr lang="en-US" sz="3200" b="1" dirty="0" err="1">
                <a:solidFill>
                  <a:srgbClr val="FF0000"/>
                </a:solidFill>
              </a:rPr>
              <a:t>tranh</a:t>
            </a:r>
            <a:r>
              <a:rPr lang="en-US" sz="3200" b="1" dirty="0">
                <a:solidFill>
                  <a:srgbClr val="FF0000"/>
                </a:solidFill>
              </a:rPr>
              <a:t>, </a:t>
            </a:r>
            <a:r>
              <a:rPr lang="en-US" sz="3200" b="1" dirty="0" err="1">
                <a:solidFill>
                  <a:srgbClr val="FF0000"/>
                </a:solidFill>
              </a:rPr>
              <a:t>viết</a:t>
            </a:r>
            <a:r>
              <a:rPr lang="en-US" sz="3200" b="1" dirty="0">
                <a:solidFill>
                  <a:srgbClr val="FF0000"/>
                </a:solidFill>
              </a:rPr>
              <a:t> </a:t>
            </a:r>
            <a:r>
              <a:rPr lang="en-US" sz="3200" b="1" dirty="0" err="1">
                <a:solidFill>
                  <a:srgbClr val="FF0000"/>
                </a:solidFill>
              </a:rPr>
              <a:t>đoạn</a:t>
            </a:r>
            <a:r>
              <a:rPr lang="en-US" sz="3200" b="1" dirty="0">
                <a:solidFill>
                  <a:srgbClr val="FF0000"/>
                </a:solidFill>
              </a:rPr>
              <a:t> </a:t>
            </a:r>
            <a:r>
              <a:rPr lang="en-US" sz="3200" b="1" dirty="0" err="1">
                <a:solidFill>
                  <a:srgbClr val="FF0000"/>
                </a:solidFill>
              </a:rPr>
              <a:t>văn</a:t>
            </a:r>
            <a:r>
              <a:rPr lang="en-US" sz="3200" b="1" dirty="0">
                <a:solidFill>
                  <a:srgbClr val="FF0000"/>
                </a:solidFill>
              </a:rPr>
              <a:t> </a:t>
            </a:r>
            <a:r>
              <a:rPr lang="en-US" sz="3200" b="1" dirty="0" err="1">
                <a:solidFill>
                  <a:srgbClr val="FF0000"/>
                </a:solidFill>
              </a:rPr>
              <a:t>kể</a:t>
            </a:r>
            <a:r>
              <a:rPr lang="en-US" sz="3200" b="1" dirty="0">
                <a:solidFill>
                  <a:srgbClr val="FF0000"/>
                </a:solidFill>
              </a:rPr>
              <a:t> </a:t>
            </a:r>
            <a:r>
              <a:rPr lang="en-US" sz="3200" b="1" dirty="0" err="1">
                <a:solidFill>
                  <a:srgbClr val="FF0000"/>
                </a:solidFill>
              </a:rPr>
              <a:t>lại</a:t>
            </a:r>
            <a:r>
              <a:rPr lang="en-US" sz="3200" b="1" dirty="0">
                <a:solidFill>
                  <a:srgbClr val="FF0000"/>
                </a:solidFill>
              </a:rPr>
              <a:t> </a:t>
            </a:r>
            <a:r>
              <a:rPr lang="en-US" sz="3200" b="1" dirty="0" err="1">
                <a:solidFill>
                  <a:srgbClr val="FF0000"/>
                </a:solidFill>
              </a:rPr>
              <a:t>hoạt</a:t>
            </a:r>
            <a:r>
              <a:rPr lang="en-US" sz="3200" b="1" dirty="0">
                <a:solidFill>
                  <a:srgbClr val="FF0000"/>
                </a:solidFill>
              </a:rPr>
              <a:t> </a:t>
            </a:r>
            <a:r>
              <a:rPr lang="en-US" sz="3200" b="1" dirty="0" err="1">
                <a:solidFill>
                  <a:srgbClr val="FF0000"/>
                </a:solidFill>
              </a:rPr>
              <a:t>động</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bạn</a:t>
            </a:r>
            <a:r>
              <a:rPr lang="en-US" sz="3200" b="1" dirty="0">
                <a:solidFill>
                  <a:srgbClr val="FF0000"/>
                </a:solidFill>
              </a:rPr>
              <a:t> </a:t>
            </a:r>
            <a:r>
              <a:rPr lang="en-US" sz="3200" b="1" dirty="0" err="1">
                <a:solidFill>
                  <a:srgbClr val="FF0000"/>
                </a:solidFill>
              </a:rPr>
              <a:t>nhỏ</a:t>
            </a:r>
            <a:r>
              <a:rPr lang="en-US" sz="3200" b="1" dirty="0">
                <a:solidFill>
                  <a:srgbClr val="FF0000"/>
                </a:solidFill>
              </a:rPr>
              <a:t> </a:t>
            </a:r>
            <a:r>
              <a:rPr lang="en-US" sz="3200" b="1" dirty="0" err="1">
                <a:solidFill>
                  <a:srgbClr val="FF0000"/>
                </a:solidFill>
              </a:rPr>
              <a:t>trong</a:t>
            </a:r>
            <a:r>
              <a:rPr lang="en-US" sz="3200" b="1" dirty="0">
                <a:solidFill>
                  <a:srgbClr val="FF0000"/>
                </a:solidFill>
              </a:rPr>
              <a:t> </a:t>
            </a:r>
            <a:r>
              <a:rPr lang="en-US" sz="3200" b="1" dirty="0" err="1">
                <a:solidFill>
                  <a:srgbClr val="FF0000"/>
                </a:solidFill>
              </a:rPr>
              <a:t>tranh</a:t>
            </a:r>
            <a:r>
              <a:rPr lang="en-US" sz="3200" b="1" dirty="0">
                <a:solidFill>
                  <a:srgbClr val="FF0000"/>
                </a:solidFill>
              </a:rPr>
              <a:t>.</a:t>
            </a:r>
          </a:p>
        </p:txBody>
      </p:sp>
      <p:sp>
        <p:nvSpPr>
          <p:cNvPr id="6"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52815" y="4062379"/>
            <a:ext cx="2944057" cy="1815882"/>
          </a:xfrm>
          <a:prstGeom prst="rect">
            <a:avLst/>
          </a:prstGeom>
          <a:noFill/>
          <a:ln w="127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vi-VN" altLang="en-US" sz="2800" b="1" dirty="0">
                <a:solidFill>
                  <a:srgbClr val="002060"/>
                </a:solidFill>
              </a:rPr>
              <a:t>Các bạn đang cùng trồng cây. Đầu tiên các bạn đào hố. </a:t>
            </a:r>
            <a:endParaRPr kumimoji="0" lang="vi-VN" altLang="en-US" sz="2800" b="1" i="0" u="none" strike="noStrike" kern="1200" cap="none" spc="0" normalizeH="0" baseline="0" noProof="0" dirty="0">
              <a:ln>
                <a:noFill/>
              </a:ln>
              <a:solidFill>
                <a:srgbClr val="002060"/>
              </a:solidFill>
              <a:effectLst/>
              <a:uLnTx/>
              <a:uFillTx/>
            </a:endParaRPr>
          </a:p>
        </p:txBody>
      </p:sp>
      <p:sp>
        <p:nvSpPr>
          <p:cNvPr id="7"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33615" y="4093685"/>
            <a:ext cx="2355741" cy="1815882"/>
          </a:xfrm>
          <a:prstGeom prst="rect">
            <a:avLst/>
          </a:prstGeom>
          <a:noFill/>
          <a:ln w="127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Tiếp theo các bạn đặt cây xuống hố đất.</a:t>
            </a:r>
          </a:p>
        </p:txBody>
      </p:sp>
      <p:sp>
        <p:nvSpPr>
          <p:cNvPr id="8"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080918" y="4062379"/>
            <a:ext cx="3094080" cy="1815882"/>
          </a:xfrm>
          <a:prstGeom prst="rect">
            <a:avLst/>
          </a:prstGeom>
          <a:noFill/>
          <a:ln w="127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Sau khi cây đặt ngay ngắn, các bạn vun đất vào hố. </a:t>
            </a:r>
          </a:p>
        </p:txBody>
      </p:sp>
      <p:sp>
        <p:nvSpPr>
          <p:cNvPr id="9"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9345478" y="4093685"/>
            <a:ext cx="2603716" cy="1815882"/>
          </a:xfrm>
          <a:prstGeom prst="rect">
            <a:avLst/>
          </a:prstGeom>
          <a:noFill/>
          <a:ln w="127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Việc cuối cùng, các bạn lấy nước tưới cây</a:t>
            </a:r>
            <a:r>
              <a:rPr kumimoji="0" lang="en-US" alt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vi-VN" alt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901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68530B-739F-4700-9448-FCE700AFDBFF}"/>
              </a:ext>
            </a:extLst>
          </p:cNvPr>
          <p:cNvGrpSpPr/>
          <p:nvPr/>
        </p:nvGrpSpPr>
        <p:grpSpPr>
          <a:xfrm>
            <a:off x="2929524" y="294878"/>
            <a:ext cx="6155941" cy="1543448"/>
            <a:chOff x="3422564" y="1428353"/>
            <a:chExt cx="6171208" cy="1543448"/>
          </a:xfrm>
        </p:grpSpPr>
        <p:sp>
          <p:nvSpPr>
            <p:cNvPr id="4" name="任意多边形: 形状 59">
              <a:extLst>
                <a:ext uri="{FF2B5EF4-FFF2-40B4-BE49-F238E27FC236}">
                  <a16:creationId xmlns:a16="http://schemas.microsoft.com/office/drawing/2014/main" id="{E732CF48-E64A-4A47-A17E-D602F5540EB1}"/>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6" name="文本框 44">
              <a:extLst>
                <a:ext uri="{FF2B5EF4-FFF2-40B4-BE49-F238E27FC236}">
                  <a16:creationId xmlns:a16="http://schemas.microsoft.com/office/drawing/2014/main" id="{CB04F6DE-2F6E-438A-AD25-A14360411A45}"/>
                </a:ext>
              </a:extLst>
            </p:cNvPr>
            <p:cNvSpPr txBox="1"/>
            <p:nvPr/>
          </p:nvSpPr>
          <p:spPr>
            <a:xfrm>
              <a:off x="3422564" y="1641412"/>
              <a:ext cx="614626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Kể</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lại</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hoạt</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động</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được</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thể</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hiện</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trong</a:t>
              </a:r>
              <a:r>
                <a:rPr kumimoji="0" lang="en-US" altLang="zh-CN" sz="32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tranh</a:t>
              </a:r>
              <a:endPar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7" name="Straight Arrow Connector 6">
            <a:extLst>
              <a:ext uri="{FF2B5EF4-FFF2-40B4-BE49-F238E27FC236}">
                <a16:creationId xmlns:a16="http://schemas.microsoft.com/office/drawing/2014/main" id="{CE0587B2-84E7-457F-B8BE-C4D1B6850754}"/>
              </a:ext>
            </a:extLst>
          </p:cNvPr>
          <p:cNvCxnSpPr>
            <a:cxnSpLocks/>
          </p:cNvCxnSpPr>
          <p:nvPr/>
        </p:nvCxnSpPr>
        <p:spPr>
          <a:xfrm flipH="1">
            <a:off x="2194831" y="1670580"/>
            <a:ext cx="3594877" cy="9111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9739379-71E5-43EC-927A-B3DC3FA49C3A}"/>
              </a:ext>
            </a:extLst>
          </p:cNvPr>
          <p:cNvGrpSpPr/>
          <p:nvPr/>
        </p:nvGrpSpPr>
        <p:grpSpPr>
          <a:xfrm>
            <a:off x="40097" y="2691973"/>
            <a:ext cx="3065953" cy="1295797"/>
            <a:chOff x="3426358" y="1513763"/>
            <a:chExt cx="6399101" cy="1543448"/>
          </a:xfrm>
        </p:grpSpPr>
        <p:sp>
          <p:nvSpPr>
            <p:cNvPr id="11" name="任意多边形: 形状 59">
              <a:extLst>
                <a:ext uri="{FF2B5EF4-FFF2-40B4-BE49-F238E27FC236}">
                  <a16:creationId xmlns:a16="http://schemas.microsoft.com/office/drawing/2014/main" id="{44E4E279-8313-4CEA-860C-B918C75C3FAD}"/>
                </a:ext>
              </a:extLst>
            </p:cNvPr>
            <p:cNvSpPr/>
            <p:nvPr/>
          </p:nvSpPr>
          <p:spPr>
            <a:xfrm>
              <a:off x="3762821" y="1513763"/>
              <a:ext cx="6062638"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12" name="文本框 44">
              <a:extLst>
                <a:ext uri="{FF2B5EF4-FFF2-40B4-BE49-F238E27FC236}">
                  <a16:creationId xmlns:a16="http://schemas.microsoft.com/office/drawing/2014/main" id="{D02D7AF2-1896-4C3E-AD3E-A09C5522868E}"/>
                </a:ext>
              </a:extLst>
            </p:cNvPr>
            <p:cNvSpPr txBox="1"/>
            <p:nvPr/>
          </p:nvSpPr>
          <p:spPr>
            <a:xfrm>
              <a:off x="3426358" y="1645087"/>
              <a:ext cx="6146265" cy="1283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a.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Tên</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hoạt</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động</a:t>
              </a:r>
              <a:endParaRPr kumimoji="0" lang="vi-VN"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13" name="Straight Arrow Connector 12">
            <a:extLst>
              <a:ext uri="{FF2B5EF4-FFF2-40B4-BE49-F238E27FC236}">
                <a16:creationId xmlns:a16="http://schemas.microsoft.com/office/drawing/2014/main" id="{46395DAB-3D91-4D0E-AB30-73B802B896F3}"/>
              </a:ext>
            </a:extLst>
          </p:cNvPr>
          <p:cNvCxnSpPr>
            <a:cxnSpLocks/>
            <a:endCxn id="15" idx="22"/>
          </p:cNvCxnSpPr>
          <p:nvPr/>
        </p:nvCxnSpPr>
        <p:spPr>
          <a:xfrm flipH="1">
            <a:off x="4671859" y="1690406"/>
            <a:ext cx="1194795" cy="9298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17AB16A-58EA-4A58-ACB0-65794395D4BA}"/>
              </a:ext>
            </a:extLst>
          </p:cNvPr>
          <p:cNvGrpSpPr/>
          <p:nvPr/>
        </p:nvGrpSpPr>
        <p:grpSpPr>
          <a:xfrm>
            <a:off x="3203962" y="2620266"/>
            <a:ext cx="2831542" cy="1400572"/>
            <a:chOff x="3299378" y="1428353"/>
            <a:chExt cx="6294394" cy="1543448"/>
          </a:xfrm>
        </p:grpSpPr>
        <p:sp>
          <p:nvSpPr>
            <p:cNvPr id="15" name="任意多边形: 形状 59">
              <a:extLst>
                <a:ext uri="{FF2B5EF4-FFF2-40B4-BE49-F238E27FC236}">
                  <a16:creationId xmlns:a16="http://schemas.microsoft.com/office/drawing/2014/main" id="{97B26B63-08F4-4DE5-A7AD-D0F8DC7D7165}"/>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16" name="文本框 44">
              <a:extLst>
                <a:ext uri="{FF2B5EF4-FFF2-40B4-BE49-F238E27FC236}">
                  <a16:creationId xmlns:a16="http://schemas.microsoft.com/office/drawing/2014/main" id="{BC7D1C77-E425-4ACC-80F7-7D3E1B5655E6}"/>
                </a:ext>
              </a:extLst>
            </p:cNvPr>
            <p:cNvSpPr txBox="1"/>
            <p:nvPr/>
          </p:nvSpPr>
          <p:spPr>
            <a:xfrm>
              <a:off x="3299378" y="1562926"/>
              <a:ext cx="6146266" cy="118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b.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Các</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cụ</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thể</a:t>
              </a:r>
              <a:endParaRPr kumimoji="0" lang="vi-VN"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id="{43D1B7BA-6EA2-404B-9FAC-88CF41AF61AF}"/>
              </a:ext>
            </a:extLst>
          </p:cNvPr>
          <p:cNvCxnSpPr>
            <a:cxnSpLocks/>
            <a:endCxn id="20" idx="19"/>
          </p:cNvCxnSpPr>
          <p:nvPr/>
        </p:nvCxnSpPr>
        <p:spPr>
          <a:xfrm>
            <a:off x="5847676" y="1713118"/>
            <a:ext cx="1525124" cy="9860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A6D2288-A694-48F7-8546-7A34289147CE}"/>
              </a:ext>
            </a:extLst>
          </p:cNvPr>
          <p:cNvGrpSpPr/>
          <p:nvPr/>
        </p:nvGrpSpPr>
        <p:grpSpPr>
          <a:xfrm>
            <a:off x="6055050" y="2614846"/>
            <a:ext cx="2868035" cy="1438672"/>
            <a:chOff x="3324062" y="1463413"/>
            <a:chExt cx="6247152" cy="1543448"/>
          </a:xfrm>
        </p:grpSpPr>
        <p:sp>
          <p:nvSpPr>
            <p:cNvPr id="20" name="任意多边形: 形状 59">
              <a:extLst>
                <a:ext uri="{FF2B5EF4-FFF2-40B4-BE49-F238E27FC236}">
                  <a16:creationId xmlns:a16="http://schemas.microsoft.com/office/drawing/2014/main" id="{82611C95-8655-406C-8807-EA240D97548B}"/>
                </a:ext>
              </a:extLst>
            </p:cNvPr>
            <p:cNvSpPr/>
            <p:nvPr/>
          </p:nvSpPr>
          <p:spPr>
            <a:xfrm>
              <a:off x="3508575" y="146341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1" name="文本框 44">
              <a:extLst>
                <a:ext uri="{FF2B5EF4-FFF2-40B4-BE49-F238E27FC236}">
                  <a16:creationId xmlns:a16="http://schemas.microsoft.com/office/drawing/2014/main" id="{61BD4DFC-3533-4DA8-A739-A285851B0571}"/>
                </a:ext>
              </a:extLst>
            </p:cNvPr>
            <p:cNvSpPr txBox="1"/>
            <p:nvPr/>
          </p:nvSpPr>
          <p:spPr>
            <a:xfrm>
              <a:off x="3324062" y="1600237"/>
              <a:ext cx="6146266" cy="1155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Kết</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quả</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hoạt</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động</a:t>
              </a:r>
              <a:endParaRPr kumimoji="0" lang="vi-VN"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26" name="Straight Arrow Connector 25">
            <a:extLst>
              <a:ext uri="{FF2B5EF4-FFF2-40B4-BE49-F238E27FC236}">
                <a16:creationId xmlns:a16="http://schemas.microsoft.com/office/drawing/2014/main" id="{59F3851D-B5E0-4B12-B838-F546B4237B2A}"/>
              </a:ext>
            </a:extLst>
          </p:cNvPr>
          <p:cNvCxnSpPr>
            <a:cxnSpLocks/>
            <a:endCxn id="28" idx="22"/>
          </p:cNvCxnSpPr>
          <p:nvPr/>
        </p:nvCxnSpPr>
        <p:spPr>
          <a:xfrm>
            <a:off x="5831898" y="1715322"/>
            <a:ext cx="4693331" cy="9049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64D3DA7-B3A7-4F02-B147-8DA89CFEC766}"/>
              </a:ext>
            </a:extLst>
          </p:cNvPr>
          <p:cNvGrpSpPr/>
          <p:nvPr/>
        </p:nvGrpSpPr>
        <p:grpSpPr>
          <a:xfrm>
            <a:off x="9133567" y="2620266"/>
            <a:ext cx="2821719" cy="1438672"/>
            <a:chOff x="3531133" y="1428353"/>
            <a:chExt cx="6146266" cy="1543448"/>
          </a:xfrm>
        </p:grpSpPr>
        <p:sp>
          <p:nvSpPr>
            <p:cNvPr id="28" name="任意多边形: 形状 59">
              <a:extLst>
                <a:ext uri="{FF2B5EF4-FFF2-40B4-BE49-F238E27FC236}">
                  <a16:creationId xmlns:a16="http://schemas.microsoft.com/office/drawing/2014/main" id="{4EFEEA4D-2AEC-48A3-9CD9-187B395DB487}"/>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9" name="文本框 44">
              <a:extLst>
                <a:ext uri="{FF2B5EF4-FFF2-40B4-BE49-F238E27FC236}">
                  <a16:creationId xmlns:a16="http://schemas.microsoft.com/office/drawing/2014/main" id="{EF4CCD31-A019-44FD-856D-774A2FC47E5A}"/>
                </a:ext>
              </a:extLst>
            </p:cNvPr>
            <p:cNvSpPr txBox="1"/>
            <p:nvPr/>
          </p:nvSpPr>
          <p:spPr>
            <a:xfrm>
              <a:off x="3531133" y="1528415"/>
              <a:ext cx="6146266" cy="1155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d.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Nhận</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xét</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của</a:t>
              </a:r>
              <a:r>
                <a:rPr kumimoji="0" lang="en-US"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em</a:t>
              </a:r>
              <a:endParaRPr kumimoji="0" lang="vi-VN" altLang="zh-CN" sz="32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31" name="Straight Arrow Connector 30">
            <a:extLst>
              <a:ext uri="{FF2B5EF4-FFF2-40B4-BE49-F238E27FC236}">
                <a16:creationId xmlns:a16="http://schemas.microsoft.com/office/drawing/2014/main" id="{D354D084-919F-41FC-A5F3-128C6C687B3C}"/>
              </a:ext>
            </a:extLst>
          </p:cNvPr>
          <p:cNvCxnSpPr>
            <a:cxnSpLocks/>
            <a:stCxn id="15" idx="61"/>
            <a:endCxn id="33" idx="22"/>
          </p:cNvCxnSpPr>
          <p:nvPr/>
        </p:nvCxnSpPr>
        <p:spPr>
          <a:xfrm flipH="1">
            <a:off x="3279157" y="3938781"/>
            <a:ext cx="1548131" cy="9134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DC4B918-CAF3-4A7B-A9D5-7C05792A46E4}"/>
              </a:ext>
            </a:extLst>
          </p:cNvPr>
          <p:cNvGrpSpPr/>
          <p:nvPr/>
        </p:nvGrpSpPr>
        <p:grpSpPr>
          <a:xfrm>
            <a:off x="2356356" y="4852225"/>
            <a:ext cx="1814773" cy="790972"/>
            <a:chOff x="3426358" y="1428353"/>
            <a:chExt cx="6167414" cy="1543448"/>
          </a:xfrm>
        </p:grpSpPr>
        <p:sp>
          <p:nvSpPr>
            <p:cNvPr id="33" name="任意多边形: 形状 59">
              <a:extLst>
                <a:ext uri="{FF2B5EF4-FFF2-40B4-BE49-F238E27FC236}">
                  <a16:creationId xmlns:a16="http://schemas.microsoft.com/office/drawing/2014/main" id="{9FC5C0B4-5FEE-4960-B215-12A9BFD2FF26}"/>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34" name="文本框 44">
              <a:extLst>
                <a:ext uri="{FF2B5EF4-FFF2-40B4-BE49-F238E27FC236}">
                  <a16:creationId xmlns:a16="http://schemas.microsoft.com/office/drawing/2014/main" id="{2B8DAFA7-67D9-4DAC-97EF-A6E8BA681087}"/>
                </a:ext>
              </a:extLst>
            </p:cNvPr>
            <p:cNvSpPr txBox="1"/>
            <p:nvPr/>
          </p:nvSpPr>
          <p:spPr>
            <a:xfrm>
              <a:off x="3426358" y="1645087"/>
              <a:ext cx="6146267" cy="1141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1</a:t>
              </a:r>
              <a:endParaRPr kumimoji="0" lang="vi-VN"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37" name="Straight Arrow Connector 36">
            <a:extLst>
              <a:ext uri="{FF2B5EF4-FFF2-40B4-BE49-F238E27FC236}">
                <a16:creationId xmlns:a16="http://schemas.microsoft.com/office/drawing/2014/main" id="{92381E17-B83C-4E4F-BFFF-E3BC53A2495C}"/>
              </a:ext>
            </a:extLst>
          </p:cNvPr>
          <p:cNvCxnSpPr>
            <a:cxnSpLocks/>
            <a:stCxn id="15" idx="61"/>
            <a:endCxn id="39" idx="22"/>
          </p:cNvCxnSpPr>
          <p:nvPr/>
        </p:nvCxnSpPr>
        <p:spPr>
          <a:xfrm>
            <a:off x="4827288" y="3938782"/>
            <a:ext cx="447171" cy="9229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85A3877-E2E8-4552-89F7-59AB6DA20AD8}"/>
              </a:ext>
            </a:extLst>
          </p:cNvPr>
          <p:cNvGrpSpPr/>
          <p:nvPr/>
        </p:nvGrpSpPr>
        <p:grpSpPr>
          <a:xfrm>
            <a:off x="4351658" y="4861750"/>
            <a:ext cx="1814773" cy="790972"/>
            <a:chOff x="3426358" y="1428353"/>
            <a:chExt cx="6167414" cy="1543448"/>
          </a:xfrm>
        </p:grpSpPr>
        <p:sp>
          <p:nvSpPr>
            <p:cNvPr id="39" name="任意多边形: 形状 59">
              <a:extLst>
                <a:ext uri="{FF2B5EF4-FFF2-40B4-BE49-F238E27FC236}">
                  <a16:creationId xmlns:a16="http://schemas.microsoft.com/office/drawing/2014/main" id="{75828329-DD95-4270-B422-71714C6311D6}"/>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40" name="文本框 44">
              <a:extLst>
                <a:ext uri="{FF2B5EF4-FFF2-40B4-BE49-F238E27FC236}">
                  <a16:creationId xmlns:a16="http://schemas.microsoft.com/office/drawing/2014/main" id="{24C4D612-39A8-4470-BA50-502B4BAEB2AF}"/>
                </a:ext>
              </a:extLst>
            </p:cNvPr>
            <p:cNvSpPr txBox="1"/>
            <p:nvPr/>
          </p:nvSpPr>
          <p:spPr>
            <a:xfrm>
              <a:off x="3426358" y="1645087"/>
              <a:ext cx="6146267" cy="1141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2</a:t>
              </a:r>
              <a:endParaRPr kumimoji="0" lang="vi-VN"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42" name="Straight Arrow Connector 41">
            <a:extLst>
              <a:ext uri="{FF2B5EF4-FFF2-40B4-BE49-F238E27FC236}">
                <a16:creationId xmlns:a16="http://schemas.microsoft.com/office/drawing/2014/main" id="{B08C964F-5B93-4D70-BEB0-5218B196487D}"/>
              </a:ext>
            </a:extLst>
          </p:cNvPr>
          <p:cNvCxnSpPr>
            <a:cxnSpLocks/>
            <a:stCxn id="15" idx="61"/>
            <a:endCxn id="44" idx="22"/>
          </p:cNvCxnSpPr>
          <p:nvPr/>
        </p:nvCxnSpPr>
        <p:spPr>
          <a:xfrm>
            <a:off x="4827288" y="3938782"/>
            <a:ext cx="2335535" cy="9229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A3EBCA46-6339-48B4-A5A5-66F9936F20ED}"/>
              </a:ext>
            </a:extLst>
          </p:cNvPr>
          <p:cNvGrpSpPr/>
          <p:nvPr/>
        </p:nvGrpSpPr>
        <p:grpSpPr>
          <a:xfrm>
            <a:off x="6384966" y="4861750"/>
            <a:ext cx="1529729" cy="790972"/>
            <a:chOff x="3426358" y="1428353"/>
            <a:chExt cx="6167414" cy="1543448"/>
          </a:xfrm>
        </p:grpSpPr>
        <p:sp>
          <p:nvSpPr>
            <p:cNvPr id="44" name="任意多边形: 形状 59">
              <a:extLst>
                <a:ext uri="{FF2B5EF4-FFF2-40B4-BE49-F238E27FC236}">
                  <a16:creationId xmlns:a16="http://schemas.microsoft.com/office/drawing/2014/main" id="{E03C48FB-9104-46A4-BA07-45FD711BE5C5}"/>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45" name="文本框 44">
              <a:extLst>
                <a:ext uri="{FF2B5EF4-FFF2-40B4-BE49-F238E27FC236}">
                  <a16:creationId xmlns:a16="http://schemas.microsoft.com/office/drawing/2014/main" id="{87842D3E-D8F2-47B3-8BA6-B11A2B1E3FF6}"/>
                </a:ext>
              </a:extLst>
            </p:cNvPr>
            <p:cNvSpPr txBox="1"/>
            <p:nvPr/>
          </p:nvSpPr>
          <p:spPr>
            <a:xfrm>
              <a:off x="3426358" y="1645087"/>
              <a:ext cx="6146267" cy="1141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3</a:t>
              </a:r>
              <a:endParaRPr kumimoji="0" lang="vi-VN"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47" name="Straight Arrow Connector 46">
            <a:extLst>
              <a:ext uri="{FF2B5EF4-FFF2-40B4-BE49-F238E27FC236}">
                <a16:creationId xmlns:a16="http://schemas.microsoft.com/office/drawing/2014/main" id="{D2163FE4-B72F-4260-9121-57193FFD6125}"/>
              </a:ext>
            </a:extLst>
          </p:cNvPr>
          <p:cNvCxnSpPr>
            <a:cxnSpLocks/>
            <a:stCxn id="15" idx="61"/>
            <a:endCxn id="49" idx="22"/>
          </p:cNvCxnSpPr>
          <p:nvPr/>
        </p:nvCxnSpPr>
        <p:spPr>
          <a:xfrm>
            <a:off x="4827289" y="3938781"/>
            <a:ext cx="4178813" cy="8753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27FFB17E-26B5-4B5E-9EF4-3F93AA943C97}"/>
              </a:ext>
            </a:extLst>
          </p:cNvPr>
          <p:cNvGrpSpPr/>
          <p:nvPr/>
        </p:nvGrpSpPr>
        <p:grpSpPr>
          <a:xfrm>
            <a:off x="8228244" y="4814125"/>
            <a:ext cx="1529729" cy="790972"/>
            <a:chOff x="3426358" y="1428353"/>
            <a:chExt cx="6167414" cy="1543448"/>
          </a:xfrm>
        </p:grpSpPr>
        <p:sp>
          <p:nvSpPr>
            <p:cNvPr id="49" name="任意多边形: 形状 59">
              <a:extLst>
                <a:ext uri="{FF2B5EF4-FFF2-40B4-BE49-F238E27FC236}">
                  <a16:creationId xmlns:a16="http://schemas.microsoft.com/office/drawing/2014/main" id="{CECCDF23-EFAB-44FF-A728-9121AA9ADB3D}"/>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0" name="文本框 44">
              <a:extLst>
                <a:ext uri="{FF2B5EF4-FFF2-40B4-BE49-F238E27FC236}">
                  <a16:creationId xmlns:a16="http://schemas.microsoft.com/office/drawing/2014/main" id="{B26405F7-A99A-4198-AB92-AD720D401B41}"/>
                </a:ext>
              </a:extLst>
            </p:cNvPr>
            <p:cNvSpPr txBox="1"/>
            <p:nvPr/>
          </p:nvSpPr>
          <p:spPr>
            <a:xfrm>
              <a:off x="3426358" y="1645087"/>
              <a:ext cx="6146267" cy="1141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4</a:t>
              </a:r>
              <a:endParaRPr kumimoji="0" lang="vi-VN" altLang="zh-CN" sz="32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64612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barn(inVertical)">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down)">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arn(inVertical)">
                                      <p:cBhvr>
                                        <p:cTn id="8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801A07-31FF-4E07-A345-4C48C667CBF8}"/>
              </a:ext>
            </a:extLst>
          </p:cNvPr>
          <p:cNvPicPr>
            <a:picLocks noChangeAspect="1"/>
          </p:cNvPicPr>
          <p:nvPr/>
        </p:nvPicPr>
        <p:blipFill>
          <a:blip r:embed="rId3"/>
          <a:stretch>
            <a:fillRect/>
          </a:stretch>
        </p:blipFill>
        <p:spPr>
          <a:xfrm>
            <a:off x="191846" y="699269"/>
            <a:ext cx="11856203" cy="3219706"/>
          </a:xfrm>
          <a:prstGeom prst="rect">
            <a:avLst/>
          </a:prstGeom>
        </p:spPr>
      </p:pic>
      <p:sp>
        <p:nvSpPr>
          <p:cNvPr id="4" name="TextBox 3">
            <a:extLst>
              <a:ext uri="{FF2B5EF4-FFF2-40B4-BE49-F238E27FC236}">
                <a16:creationId xmlns:a16="http://schemas.microsoft.com/office/drawing/2014/main" id="{808A270F-C40F-026F-DC37-557E0B60E371}"/>
              </a:ext>
            </a:extLst>
          </p:cNvPr>
          <p:cNvSpPr txBox="1"/>
          <p:nvPr/>
        </p:nvSpPr>
        <p:spPr>
          <a:xfrm>
            <a:off x="916807" y="19440"/>
            <a:ext cx="10328221" cy="954107"/>
          </a:xfrm>
          <a:prstGeom prst="rect">
            <a:avLst/>
          </a:prstGeom>
          <a:solidFill>
            <a:schemeClr val="accent5">
              <a:lumMod val="20000"/>
              <a:lumOff val="80000"/>
            </a:schemeClr>
          </a:solidFill>
        </p:spPr>
        <p:txBody>
          <a:bodyPr wrap="square" rtlCol="0">
            <a:spAutoFit/>
          </a:bodyPr>
          <a:lstStyle/>
          <a:p>
            <a:pPr algn="just"/>
            <a:r>
              <a:rPr lang="en-US" sz="2800" b="1" dirty="0">
                <a:solidFill>
                  <a:srgbClr val="FF0000"/>
                </a:solidFill>
              </a:rPr>
              <a:t>1. Quan </a:t>
            </a:r>
            <a:r>
              <a:rPr lang="en-US" sz="2800" b="1" dirty="0" err="1">
                <a:solidFill>
                  <a:srgbClr val="FF0000"/>
                </a:solidFill>
              </a:rPr>
              <a:t>sát</a:t>
            </a:r>
            <a:r>
              <a:rPr lang="en-US" sz="2800" b="1" dirty="0">
                <a:solidFill>
                  <a:srgbClr val="FF0000"/>
                </a:solidFill>
              </a:rPr>
              <a:t> </a:t>
            </a:r>
            <a:r>
              <a:rPr lang="en-US" sz="2800" b="1" dirty="0" err="1">
                <a:solidFill>
                  <a:srgbClr val="FF0000"/>
                </a:solidFill>
              </a:rPr>
              <a:t>tranh</a:t>
            </a:r>
            <a:r>
              <a:rPr lang="en-US" sz="2800" b="1" dirty="0">
                <a:solidFill>
                  <a:srgbClr val="FF0000"/>
                </a:solidFill>
              </a:rPr>
              <a:t>, </a:t>
            </a:r>
            <a:r>
              <a:rPr lang="en-US" sz="2800" b="1" dirty="0" err="1">
                <a:solidFill>
                  <a:srgbClr val="FF0000"/>
                </a:solidFill>
              </a:rPr>
              <a:t>viết</a:t>
            </a:r>
            <a:r>
              <a:rPr lang="en-US" sz="2800" b="1" dirty="0">
                <a:solidFill>
                  <a:srgbClr val="FF0000"/>
                </a:solidFill>
              </a:rPr>
              <a:t> </a:t>
            </a:r>
            <a:r>
              <a:rPr lang="en-US" sz="2800" b="1" dirty="0" err="1">
                <a:solidFill>
                  <a:srgbClr val="FF0000"/>
                </a:solidFill>
              </a:rPr>
              <a:t>đoạn</a:t>
            </a:r>
            <a:r>
              <a:rPr lang="en-US" sz="2800" b="1" dirty="0">
                <a:solidFill>
                  <a:srgbClr val="FF0000"/>
                </a:solidFill>
              </a:rPr>
              <a:t> </a:t>
            </a:r>
            <a:r>
              <a:rPr lang="en-US" sz="2800" b="1" dirty="0" err="1">
                <a:solidFill>
                  <a:srgbClr val="FF0000"/>
                </a:solidFill>
              </a:rPr>
              <a:t>văn</a:t>
            </a:r>
            <a:r>
              <a:rPr lang="en-US" sz="2800" b="1" dirty="0">
                <a:solidFill>
                  <a:srgbClr val="FF0000"/>
                </a:solidFill>
              </a:rPr>
              <a:t> </a:t>
            </a:r>
            <a:r>
              <a:rPr lang="en-US" sz="2800" b="1" dirty="0" err="1">
                <a:solidFill>
                  <a:srgbClr val="FF0000"/>
                </a:solidFill>
              </a:rPr>
              <a:t>kể</a:t>
            </a:r>
            <a:r>
              <a:rPr lang="en-US" sz="2800" b="1" dirty="0">
                <a:solidFill>
                  <a:srgbClr val="FF0000"/>
                </a:solidFill>
              </a:rPr>
              <a:t> </a:t>
            </a:r>
            <a:r>
              <a:rPr lang="en-US" sz="2800" b="1" dirty="0" err="1">
                <a:solidFill>
                  <a:srgbClr val="FF0000"/>
                </a:solidFill>
              </a:rPr>
              <a:t>lại</a:t>
            </a:r>
            <a:r>
              <a:rPr lang="en-US" sz="2800" b="1" dirty="0">
                <a:solidFill>
                  <a:srgbClr val="FF0000"/>
                </a:solidFill>
              </a:rPr>
              <a:t> </a:t>
            </a:r>
            <a:r>
              <a:rPr lang="en-US" sz="2800" b="1" dirty="0" err="1">
                <a:solidFill>
                  <a:srgbClr val="FF0000"/>
                </a:solidFill>
              </a:rPr>
              <a:t>hoạt</a:t>
            </a:r>
            <a:r>
              <a:rPr lang="en-US" sz="2800" b="1" dirty="0">
                <a:solidFill>
                  <a:srgbClr val="FF0000"/>
                </a:solidFill>
              </a:rPr>
              <a:t> </a:t>
            </a:r>
            <a:r>
              <a:rPr lang="en-US" sz="2800" b="1" dirty="0" err="1">
                <a:solidFill>
                  <a:srgbClr val="FF0000"/>
                </a:solidFill>
              </a:rPr>
              <a:t>động</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bạn</a:t>
            </a:r>
            <a:r>
              <a:rPr lang="en-US" sz="2800" b="1" dirty="0">
                <a:solidFill>
                  <a:srgbClr val="FF0000"/>
                </a:solidFill>
              </a:rPr>
              <a:t> </a:t>
            </a:r>
            <a:r>
              <a:rPr lang="en-US" sz="2800" b="1" dirty="0" err="1">
                <a:solidFill>
                  <a:srgbClr val="FF0000"/>
                </a:solidFill>
              </a:rPr>
              <a:t>nhỏ</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tranh</a:t>
            </a:r>
            <a:r>
              <a:rPr lang="en-US" sz="2800" b="1" dirty="0">
                <a:solidFill>
                  <a:srgbClr val="FF0000"/>
                </a:solidFill>
              </a:rPr>
              <a:t>.</a:t>
            </a:r>
          </a:p>
        </p:txBody>
      </p:sp>
      <p:grpSp>
        <p:nvGrpSpPr>
          <p:cNvPr id="10" name="Group 9">
            <a:extLst>
              <a:ext uri="{FF2B5EF4-FFF2-40B4-BE49-F238E27FC236}">
                <a16:creationId xmlns:a16="http://schemas.microsoft.com/office/drawing/2014/main" id="{A268530B-739F-4700-9448-FCE700AFDBFF}"/>
              </a:ext>
            </a:extLst>
          </p:cNvPr>
          <p:cNvGrpSpPr/>
          <p:nvPr/>
        </p:nvGrpSpPr>
        <p:grpSpPr>
          <a:xfrm>
            <a:off x="2760943" y="3876073"/>
            <a:ext cx="6696701" cy="528580"/>
            <a:chOff x="4204825" y="5911956"/>
            <a:chExt cx="6146267" cy="3711357"/>
          </a:xfrm>
        </p:grpSpPr>
        <p:sp>
          <p:nvSpPr>
            <p:cNvPr id="11" name="任意多边形: 形状 59">
              <a:extLst>
                <a:ext uri="{FF2B5EF4-FFF2-40B4-BE49-F238E27FC236}">
                  <a16:creationId xmlns:a16="http://schemas.microsoft.com/office/drawing/2014/main" id="{E732CF48-E64A-4A47-A17E-D602F5540EB1}"/>
                </a:ext>
              </a:extLst>
            </p:cNvPr>
            <p:cNvSpPr/>
            <p:nvPr/>
          </p:nvSpPr>
          <p:spPr>
            <a:xfrm>
              <a:off x="4204825" y="5911956"/>
              <a:ext cx="6062639" cy="371135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12" name="文本框 44">
              <a:extLst>
                <a:ext uri="{FF2B5EF4-FFF2-40B4-BE49-F238E27FC236}">
                  <a16:creationId xmlns:a16="http://schemas.microsoft.com/office/drawing/2014/main" id="{CB04F6DE-2F6E-438A-AD25-A14360411A45}"/>
                </a:ext>
              </a:extLst>
            </p:cNvPr>
            <p:cNvSpPr txBox="1"/>
            <p:nvPr/>
          </p:nvSpPr>
          <p:spPr>
            <a:xfrm>
              <a:off x="4204825" y="6172653"/>
              <a:ext cx="6146267" cy="3104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Kể</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lại</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hoạt</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động</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được</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thể</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hiện</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trong</a:t>
              </a:r>
              <a:r>
                <a:rPr kumimoji="0" lang="en-US" altLang="zh-CN" sz="2400" b="1" i="0" u="none" strike="noStrike" kern="1200" cap="none" spc="0" normalizeH="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400" b="1" i="0" u="none" strike="noStrike" kern="1200" cap="none" spc="0" normalizeH="0" noProof="0" dirty="0" err="1">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rPr>
                <a:t>tranh</a:t>
              </a:r>
              <a:endParaRPr kumimoji="0" lang="vi-VN" altLang="zh-CN" sz="2400" b="1" i="0" u="none" strike="noStrike" kern="1200" cap="none" spc="0" normalizeH="0" baseline="0" noProof="0" dirty="0">
                <a:ln>
                  <a:noFill/>
                </a:ln>
                <a:solidFill>
                  <a:srgbClr val="FF000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13" name="Straight Arrow Connector 12">
            <a:extLst>
              <a:ext uri="{FF2B5EF4-FFF2-40B4-BE49-F238E27FC236}">
                <a16:creationId xmlns:a16="http://schemas.microsoft.com/office/drawing/2014/main" id="{CE0587B2-84E7-457F-B8BE-C4D1B6850754}"/>
              </a:ext>
            </a:extLst>
          </p:cNvPr>
          <p:cNvCxnSpPr>
            <a:cxnSpLocks/>
            <a:endCxn id="15" idx="19"/>
          </p:cNvCxnSpPr>
          <p:nvPr/>
        </p:nvCxnSpPr>
        <p:spPr>
          <a:xfrm flipH="1">
            <a:off x="1520136" y="4391500"/>
            <a:ext cx="3517692" cy="6531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9739379-71E5-43EC-927A-B3DC3FA49C3A}"/>
              </a:ext>
            </a:extLst>
          </p:cNvPr>
          <p:cNvGrpSpPr/>
          <p:nvPr/>
        </p:nvGrpSpPr>
        <p:grpSpPr>
          <a:xfrm>
            <a:off x="260659" y="5019944"/>
            <a:ext cx="2666711" cy="421672"/>
            <a:chOff x="3426358" y="1513763"/>
            <a:chExt cx="6399101" cy="1543448"/>
          </a:xfrm>
        </p:grpSpPr>
        <p:sp>
          <p:nvSpPr>
            <p:cNvPr id="15" name="任意多边形: 形状 59">
              <a:extLst>
                <a:ext uri="{FF2B5EF4-FFF2-40B4-BE49-F238E27FC236}">
                  <a16:creationId xmlns:a16="http://schemas.microsoft.com/office/drawing/2014/main" id="{44E4E279-8313-4CEA-860C-B918C75C3FAD}"/>
                </a:ext>
              </a:extLst>
            </p:cNvPr>
            <p:cNvSpPr/>
            <p:nvPr/>
          </p:nvSpPr>
          <p:spPr>
            <a:xfrm>
              <a:off x="3762821" y="1513763"/>
              <a:ext cx="6062638"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16" name="文本框 44">
              <a:extLst>
                <a:ext uri="{FF2B5EF4-FFF2-40B4-BE49-F238E27FC236}">
                  <a16:creationId xmlns:a16="http://schemas.microsoft.com/office/drawing/2014/main" id="{D02D7AF2-1896-4C3E-AD3E-A09C5522868E}"/>
                </a:ext>
              </a:extLst>
            </p:cNvPr>
            <p:cNvSpPr txBox="1"/>
            <p:nvPr/>
          </p:nvSpPr>
          <p:spPr>
            <a:xfrm>
              <a:off x="3426358" y="1645087"/>
              <a:ext cx="6146266" cy="4765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a.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Tên</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hoạt</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động</a:t>
              </a:r>
              <a:endParaRPr kumimoji="0" lang="vi-VN"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17" name="Straight Arrow Connector 16">
            <a:extLst>
              <a:ext uri="{FF2B5EF4-FFF2-40B4-BE49-F238E27FC236}">
                <a16:creationId xmlns:a16="http://schemas.microsoft.com/office/drawing/2014/main" id="{46395DAB-3D91-4D0E-AB30-73B802B896F3}"/>
              </a:ext>
            </a:extLst>
          </p:cNvPr>
          <p:cNvCxnSpPr>
            <a:cxnSpLocks/>
          </p:cNvCxnSpPr>
          <p:nvPr/>
        </p:nvCxnSpPr>
        <p:spPr>
          <a:xfrm flipH="1">
            <a:off x="4634954" y="4390956"/>
            <a:ext cx="1304100" cy="7092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17AB16A-58EA-4A58-ACB0-65794395D4BA}"/>
              </a:ext>
            </a:extLst>
          </p:cNvPr>
          <p:cNvGrpSpPr/>
          <p:nvPr/>
        </p:nvGrpSpPr>
        <p:grpSpPr>
          <a:xfrm>
            <a:off x="3112428" y="5014850"/>
            <a:ext cx="2417943" cy="493379"/>
            <a:chOff x="3299378" y="1428353"/>
            <a:chExt cx="6294394" cy="1543448"/>
          </a:xfrm>
        </p:grpSpPr>
        <p:sp>
          <p:nvSpPr>
            <p:cNvPr id="19" name="任意多边形: 形状 59">
              <a:extLst>
                <a:ext uri="{FF2B5EF4-FFF2-40B4-BE49-F238E27FC236}">
                  <a16:creationId xmlns:a16="http://schemas.microsoft.com/office/drawing/2014/main" id="{97B26B63-08F4-4DE5-A7AD-D0F8DC7D7165}"/>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0" name="文本框 44">
              <a:extLst>
                <a:ext uri="{FF2B5EF4-FFF2-40B4-BE49-F238E27FC236}">
                  <a16:creationId xmlns:a16="http://schemas.microsoft.com/office/drawing/2014/main" id="{BC7D1C77-E425-4ACC-80F7-7D3E1B5655E6}"/>
                </a:ext>
              </a:extLst>
            </p:cNvPr>
            <p:cNvSpPr txBox="1"/>
            <p:nvPr/>
          </p:nvSpPr>
          <p:spPr>
            <a:xfrm>
              <a:off x="3299378" y="1562926"/>
              <a:ext cx="6146265" cy="4409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b.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Các</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cụ</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thể</a:t>
              </a:r>
              <a:endParaRPr kumimoji="0" lang="vi-VN"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21" name="Straight Arrow Connector 20">
            <a:extLst>
              <a:ext uri="{FF2B5EF4-FFF2-40B4-BE49-F238E27FC236}">
                <a16:creationId xmlns:a16="http://schemas.microsoft.com/office/drawing/2014/main" id="{43D1B7BA-6EA2-404B-9FAC-88CF41AF61AF}"/>
              </a:ext>
            </a:extLst>
          </p:cNvPr>
          <p:cNvCxnSpPr>
            <a:cxnSpLocks/>
            <a:endCxn id="23" idx="26"/>
          </p:cNvCxnSpPr>
          <p:nvPr/>
        </p:nvCxnSpPr>
        <p:spPr>
          <a:xfrm>
            <a:off x="6477157" y="4366240"/>
            <a:ext cx="1361421" cy="5678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A6D2288-A694-48F7-8546-7A34289147CE}"/>
              </a:ext>
            </a:extLst>
          </p:cNvPr>
          <p:cNvGrpSpPr/>
          <p:nvPr/>
        </p:nvGrpSpPr>
        <p:grpSpPr>
          <a:xfrm>
            <a:off x="6063735" y="4934076"/>
            <a:ext cx="2868035" cy="498799"/>
            <a:chOff x="3324062" y="1463413"/>
            <a:chExt cx="6247152" cy="1543448"/>
          </a:xfrm>
        </p:grpSpPr>
        <p:sp>
          <p:nvSpPr>
            <p:cNvPr id="23" name="任意多边形: 形状 59">
              <a:extLst>
                <a:ext uri="{FF2B5EF4-FFF2-40B4-BE49-F238E27FC236}">
                  <a16:creationId xmlns:a16="http://schemas.microsoft.com/office/drawing/2014/main" id="{82611C95-8655-406C-8807-EA240D97548B}"/>
                </a:ext>
              </a:extLst>
            </p:cNvPr>
            <p:cNvSpPr/>
            <p:nvPr/>
          </p:nvSpPr>
          <p:spPr>
            <a:xfrm>
              <a:off x="3508575" y="146341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4" name="文本框 44">
              <a:extLst>
                <a:ext uri="{FF2B5EF4-FFF2-40B4-BE49-F238E27FC236}">
                  <a16:creationId xmlns:a16="http://schemas.microsoft.com/office/drawing/2014/main" id="{61BD4DFC-3533-4DA8-A739-A285851B0571}"/>
                </a:ext>
              </a:extLst>
            </p:cNvPr>
            <p:cNvSpPr txBox="1"/>
            <p:nvPr/>
          </p:nvSpPr>
          <p:spPr>
            <a:xfrm>
              <a:off x="3324062" y="1600237"/>
              <a:ext cx="6146267" cy="429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Kết</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quả</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hoạt</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động</a:t>
              </a:r>
              <a:endParaRPr kumimoji="0" lang="vi-VN"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25" name="Straight Arrow Connector 24">
            <a:extLst>
              <a:ext uri="{FF2B5EF4-FFF2-40B4-BE49-F238E27FC236}">
                <a16:creationId xmlns:a16="http://schemas.microsoft.com/office/drawing/2014/main" id="{59F3851D-B5E0-4B12-B838-F546B4237B2A}"/>
              </a:ext>
            </a:extLst>
          </p:cNvPr>
          <p:cNvCxnSpPr>
            <a:cxnSpLocks/>
            <a:endCxn id="27" idx="26"/>
          </p:cNvCxnSpPr>
          <p:nvPr/>
        </p:nvCxnSpPr>
        <p:spPr>
          <a:xfrm>
            <a:off x="7421646" y="4404653"/>
            <a:ext cx="3510215" cy="534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64D3DA7-B3A7-4F02-B147-8DA89CFEC766}"/>
              </a:ext>
            </a:extLst>
          </p:cNvPr>
          <p:cNvGrpSpPr/>
          <p:nvPr/>
        </p:nvGrpSpPr>
        <p:grpSpPr>
          <a:xfrm>
            <a:off x="9264723" y="4939496"/>
            <a:ext cx="2783326" cy="493379"/>
            <a:chOff x="3531133" y="1428353"/>
            <a:chExt cx="6146266" cy="1543448"/>
          </a:xfrm>
        </p:grpSpPr>
        <p:sp>
          <p:nvSpPr>
            <p:cNvPr id="27" name="任意多边形: 形状 59">
              <a:extLst>
                <a:ext uri="{FF2B5EF4-FFF2-40B4-BE49-F238E27FC236}">
                  <a16:creationId xmlns:a16="http://schemas.microsoft.com/office/drawing/2014/main" id="{4EFEEA4D-2AEC-48A3-9CD9-187B395DB487}"/>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8" name="文本框 44">
              <a:extLst>
                <a:ext uri="{FF2B5EF4-FFF2-40B4-BE49-F238E27FC236}">
                  <a16:creationId xmlns:a16="http://schemas.microsoft.com/office/drawing/2014/main" id="{EF4CCD31-A019-44FD-856D-774A2FC47E5A}"/>
                </a:ext>
              </a:extLst>
            </p:cNvPr>
            <p:cNvSpPr txBox="1"/>
            <p:nvPr/>
          </p:nvSpPr>
          <p:spPr>
            <a:xfrm>
              <a:off x="3531133" y="1528415"/>
              <a:ext cx="6146266" cy="429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d.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Nhận</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xét</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của</a:t>
              </a:r>
              <a:r>
                <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 </a:t>
              </a:r>
              <a:r>
                <a:rPr kumimoji="0" lang="en-US" altLang="zh-CN" sz="2000" b="1" i="0" u="none" strike="noStrike" kern="1200" cap="none" spc="0" normalizeH="0" baseline="0" noProof="0" dirty="0" err="1">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rPr>
                <a:t>em</a:t>
              </a:r>
              <a:endParaRPr kumimoji="0" lang="vi-VN" altLang="zh-CN" sz="2000" b="1" i="0" u="none" strike="noStrike" kern="1200" cap="none" spc="0" normalizeH="0" baseline="0" noProof="0" dirty="0">
                <a:ln>
                  <a:noFill/>
                </a:ln>
                <a:solidFill>
                  <a:srgbClr val="002060"/>
                </a:solidFill>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29" name="Straight Arrow Connector 28">
            <a:extLst>
              <a:ext uri="{FF2B5EF4-FFF2-40B4-BE49-F238E27FC236}">
                <a16:creationId xmlns:a16="http://schemas.microsoft.com/office/drawing/2014/main" id="{D354D084-919F-41FC-A5F3-128C6C687B3C}"/>
              </a:ext>
            </a:extLst>
          </p:cNvPr>
          <p:cNvCxnSpPr>
            <a:cxnSpLocks/>
            <a:stCxn id="19" idx="73"/>
          </p:cNvCxnSpPr>
          <p:nvPr/>
        </p:nvCxnSpPr>
        <p:spPr>
          <a:xfrm flipH="1">
            <a:off x="2500493" y="5479323"/>
            <a:ext cx="1248917" cy="820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DC4B918-CAF3-4A7B-A9D5-7C05792A46E4}"/>
              </a:ext>
            </a:extLst>
          </p:cNvPr>
          <p:cNvGrpSpPr/>
          <p:nvPr/>
        </p:nvGrpSpPr>
        <p:grpSpPr>
          <a:xfrm>
            <a:off x="1862276" y="6196978"/>
            <a:ext cx="1339179" cy="520705"/>
            <a:chOff x="3426358" y="1428353"/>
            <a:chExt cx="6167414" cy="1543448"/>
          </a:xfrm>
        </p:grpSpPr>
        <p:sp>
          <p:nvSpPr>
            <p:cNvPr id="31" name="任意多边形: 形状 59">
              <a:extLst>
                <a:ext uri="{FF2B5EF4-FFF2-40B4-BE49-F238E27FC236}">
                  <a16:creationId xmlns:a16="http://schemas.microsoft.com/office/drawing/2014/main" id="{9FC5C0B4-5FEE-4960-B215-12A9BFD2FF26}"/>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32" name="文本框 44">
              <a:extLst>
                <a:ext uri="{FF2B5EF4-FFF2-40B4-BE49-F238E27FC236}">
                  <a16:creationId xmlns:a16="http://schemas.microsoft.com/office/drawing/2014/main" id="{2B8DAFA7-67D9-4DAC-97EF-A6E8BA681087}"/>
                </a:ext>
              </a:extLst>
            </p:cNvPr>
            <p:cNvSpPr txBox="1"/>
            <p:nvPr/>
          </p:nvSpPr>
          <p:spPr>
            <a:xfrm>
              <a:off x="3426358" y="1645087"/>
              <a:ext cx="6146265" cy="780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1</a:t>
              </a:r>
              <a:endParaRPr kumimoji="0" lang="vi-VN"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33" name="Straight Arrow Connector 32">
            <a:extLst>
              <a:ext uri="{FF2B5EF4-FFF2-40B4-BE49-F238E27FC236}">
                <a16:creationId xmlns:a16="http://schemas.microsoft.com/office/drawing/2014/main" id="{92381E17-B83C-4E4F-BFFF-E3BC53A2495C}"/>
              </a:ext>
            </a:extLst>
          </p:cNvPr>
          <p:cNvCxnSpPr>
            <a:cxnSpLocks/>
            <a:stCxn id="19" idx="71"/>
            <a:endCxn id="35" idx="22"/>
          </p:cNvCxnSpPr>
          <p:nvPr/>
        </p:nvCxnSpPr>
        <p:spPr>
          <a:xfrm>
            <a:off x="3983445" y="5479323"/>
            <a:ext cx="284606" cy="7224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C85A3877-E2E8-4552-89F7-59AB6DA20AD8}"/>
              </a:ext>
            </a:extLst>
          </p:cNvPr>
          <p:cNvGrpSpPr/>
          <p:nvPr/>
        </p:nvGrpSpPr>
        <p:grpSpPr>
          <a:xfrm>
            <a:off x="3599856" y="6201740"/>
            <a:ext cx="1314067" cy="511180"/>
            <a:chOff x="3426358" y="1428353"/>
            <a:chExt cx="6167414" cy="1543448"/>
          </a:xfrm>
        </p:grpSpPr>
        <p:sp>
          <p:nvSpPr>
            <p:cNvPr id="35" name="任意多边形: 形状 59">
              <a:extLst>
                <a:ext uri="{FF2B5EF4-FFF2-40B4-BE49-F238E27FC236}">
                  <a16:creationId xmlns:a16="http://schemas.microsoft.com/office/drawing/2014/main" id="{75828329-DD95-4270-B422-71714C6311D6}"/>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36" name="文本框 44">
              <a:extLst>
                <a:ext uri="{FF2B5EF4-FFF2-40B4-BE49-F238E27FC236}">
                  <a16:creationId xmlns:a16="http://schemas.microsoft.com/office/drawing/2014/main" id="{24C4D612-39A8-4470-BA50-502B4BAEB2AF}"/>
                </a:ext>
              </a:extLst>
            </p:cNvPr>
            <p:cNvSpPr txBox="1"/>
            <p:nvPr/>
          </p:nvSpPr>
          <p:spPr>
            <a:xfrm>
              <a:off x="3426358" y="1645087"/>
              <a:ext cx="6146265" cy="7807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2</a:t>
              </a:r>
              <a:endParaRPr kumimoji="0" lang="vi-VN"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37" name="Straight Arrow Connector 36">
            <a:extLst>
              <a:ext uri="{FF2B5EF4-FFF2-40B4-BE49-F238E27FC236}">
                <a16:creationId xmlns:a16="http://schemas.microsoft.com/office/drawing/2014/main" id="{B08C964F-5B93-4D70-BEB0-5218B196487D}"/>
              </a:ext>
            </a:extLst>
          </p:cNvPr>
          <p:cNvCxnSpPr>
            <a:cxnSpLocks/>
            <a:endCxn id="39" idx="22"/>
          </p:cNvCxnSpPr>
          <p:nvPr/>
        </p:nvCxnSpPr>
        <p:spPr>
          <a:xfrm>
            <a:off x="4365913" y="5508229"/>
            <a:ext cx="1538363" cy="717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A3EBCA46-6339-48B4-A5A5-66F9936F20ED}"/>
              </a:ext>
            </a:extLst>
          </p:cNvPr>
          <p:cNvGrpSpPr/>
          <p:nvPr/>
        </p:nvGrpSpPr>
        <p:grpSpPr>
          <a:xfrm>
            <a:off x="5219823" y="6225631"/>
            <a:ext cx="1346040" cy="511180"/>
            <a:chOff x="3426358" y="1428353"/>
            <a:chExt cx="6167414" cy="1543448"/>
          </a:xfrm>
        </p:grpSpPr>
        <p:sp>
          <p:nvSpPr>
            <p:cNvPr id="39" name="任意多边形: 形状 59">
              <a:extLst>
                <a:ext uri="{FF2B5EF4-FFF2-40B4-BE49-F238E27FC236}">
                  <a16:creationId xmlns:a16="http://schemas.microsoft.com/office/drawing/2014/main" id="{E03C48FB-9104-46A4-BA07-45FD711BE5C5}"/>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40" name="文本框 44">
              <a:extLst>
                <a:ext uri="{FF2B5EF4-FFF2-40B4-BE49-F238E27FC236}">
                  <a16:creationId xmlns:a16="http://schemas.microsoft.com/office/drawing/2014/main" id="{87842D3E-D8F2-47B3-8BA6-B11A2B1E3FF6}"/>
                </a:ext>
              </a:extLst>
            </p:cNvPr>
            <p:cNvSpPr txBox="1"/>
            <p:nvPr/>
          </p:nvSpPr>
          <p:spPr>
            <a:xfrm>
              <a:off x="3426358" y="1645087"/>
              <a:ext cx="6146268" cy="780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3</a:t>
              </a:r>
              <a:endParaRPr kumimoji="0" lang="vi-VN"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cxnSp>
        <p:nvCxnSpPr>
          <p:cNvPr id="41" name="Straight Arrow Connector 40">
            <a:extLst>
              <a:ext uri="{FF2B5EF4-FFF2-40B4-BE49-F238E27FC236}">
                <a16:creationId xmlns:a16="http://schemas.microsoft.com/office/drawing/2014/main" id="{D2163FE4-B72F-4260-9121-57193FFD6125}"/>
              </a:ext>
            </a:extLst>
          </p:cNvPr>
          <p:cNvCxnSpPr>
            <a:cxnSpLocks/>
            <a:endCxn id="43" idx="23"/>
          </p:cNvCxnSpPr>
          <p:nvPr/>
        </p:nvCxnSpPr>
        <p:spPr>
          <a:xfrm>
            <a:off x="4913923" y="5508229"/>
            <a:ext cx="2635970" cy="6786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27FFB17E-26B5-4B5E-9EF4-3F93AA943C97}"/>
              </a:ext>
            </a:extLst>
          </p:cNvPr>
          <p:cNvGrpSpPr/>
          <p:nvPr/>
        </p:nvGrpSpPr>
        <p:grpSpPr>
          <a:xfrm>
            <a:off x="6829095" y="6154115"/>
            <a:ext cx="1292017" cy="558805"/>
            <a:chOff x="3426358" y="1428353"/>
            <a:chExt cx="6167414" cy="1543448"/>
          </a:xfrm>
        </p:grpSpPr>
        <p:sp>
          <p:nvSpPr>
            <p:cNvPr id="43" name="任意多边形: 形状 59">
              <a:extLst>
                <a:ext uri="{FF2B5EF4-FFF2-40B4-BE49-F238E27FC236}">
                  <a16:creationId xmlns:a16="http://schemas.microsoft.com/office/drawing/2014/main" id="{CECCDF23-EFAB-44FF-A728-9121AA9ADB3D}"/>
                </a:ext>
              </a:extLst>
            </p:cNvPr>
            <p:cNvSpPr/>
            <p:nvPr/>
          </p:nvSpPr>
          <p:spPr>
            <a:xfrm>
              <a:off x="3531133" y="1428353"/>
              <a:ext cx="6062639" cy="1543448"/>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1">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44" name="文本框 44">
              <a:extLst>
                <a:ext uri="{FF2B5EF4-FFF2-40B4-BE49-F238E27FC236}">
                  <a16:creationId xmlns:a16="http://schemas.microsoft.com/office/drawing/2014/main" id="{B26405F7-A99A-4198-AB92-AD720D401B41}"/>
                </a:ext>
              </a:extLst>
            </p:cNvPr>
            <p:cNvSpPr txBox="1"/>
            <p:nvPr/>
          </p:nvSpPr>
          <p:spPr>
            <a:xfrm>
              <a:off x="3426358" y="1645087"/>
              <a:ext cx="6146268" cy="780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effectLst/>
                  <a:uLnTx/>
                  <a:uFillTx/>
                  <a:latin typeface="Arial" panose="020B0604020202020204" pitchFamily="34" charset="0"/>
                  <a:ea typeface="字魂20号-石头体" panose="00000500000000000000" pitchFamily="2" charset="-122"/>
                  <a:cs typeface="Arial" panose="020B0604020202020204" pitchFamily="34" charset="0"/>
                </a:rPr>
                <a:t>Việc</a:t>
              </a:r>
              <a:r>
                <a:rPr kumimoji="0" lang="en-US"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rPr>
                <a:t> 4</a:t>
              </a:r>
              <a:endParaRPr kumimoji="0" lang="vi-VN" altLang="zh-CN" sz="2000" b="1" i="0" u="none" strike="noStrike" kern="1200" cap="none" spc="0" normalizeH="0" baseline="0" noProof="0" dirty="0">
                <a:ln>
                  <a:noFill/>
                </a:ln>
                <a:effectLst/>
                <a:uLnTx/>
                <a:uFillTx/>
                <a:latin typeface="Arial" panose="020B0604020202020204" pitchFamily="34" charset="0"/>
                <a:ea typeface="字魂20号-石头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3132413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par>
                                <p:cTn id="47" presetID="16" presetClass="entr" presetSubtype="21"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Vertical)">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801A07-31FF-4E07-A345-4C48C667CBF8}"/>
              </a:ext>
            </a:extLst>
          </p:cNvPr>
          <p:cNvPicPr>
            <a:picLocks noChangeAspect="1"/>
          </p:cNvPicPr>
          <p:nvPr/>
        </p:nvPicPr>
        <p:blipFill>
          <a:blip r:embed="rId3"/>
          <a:stretch>
            <a:fillRect/>
          </a:stretch>
        </p:blipFill>
        <p:spPr>
          <a:xfrm>
            <a:off x="220341" y="2105159"/>
            <a:ext cx="11856203" cy="3219706"/>
          </a:xfrm>
          <a:prstGeom prst="rect">
            <a:avLst/>
          </a:prstGeom>
        </p:spPr>
      </p:pic>
      <p:sp>
        <p:nvSpPr>
          <p:cNvPr id="4" name="TextBox 3">
            <a:extLst>
              <a:ext uri="{FF2B5EF4-FFF2-40B4-BE49-F238E27FC236}">
                <a16:creationId xmlns:a16="http://schemas.microsoft.com/office/drawing/2014/main" id="{808A270F-C40F-026F-DC37-557E0B60E371}"/>
              </a:ext>
            </a:extLst>
          </p:cNvPr>
          <p:cNvSpPr txBox="1"/>
          <p:nvPr/>
        </p:nvSpPr>
        <p:spPr>
          <a:xfrm>
            <a:off x="522557" y="1092799"/>
            <a:ext cx="11251769" cy="523220"/>
          </a:xfrm>
          <a:prstGeom prst="rect">
            <a:avLst/>
          </a:prstGeom>
          <a:solidFill>
            <a:schemeClr val="accent5">
              <a:lumMod val="20000"/>
              <a:lumOff val="80000"/>
            </a:schemeClr>
          </a:solidFill>
        </p:spPr>
        <p:txBody>
          <a:bodyPr wrap="square" rtlCol="0">
            <a:spAutoFit/>
          </a:bodyPr>
          <a:lstStyle/>
          <a:p>
            <a:pPr algn="just"/>
            <a:r>
              <a:rPr lang="en-US" sz="2800" b="1" dirty="0">
                <a:solidFill>
                  <a:srgbClr val="FF0000"/>
                </a:solidFill>
              </a:rPr>
              <a:t>2. </a:t>
            </a:r>
            <a:r>
              <a:rPr lang="en-US" sz="2800" b="1" dirty="0" err="1">
                <a:solidFill>
                  <a:srgbClr val="FF0000"/>
                </a:solidFill>
              </a:rPr>
              <a:t>Trao</a:t>
            </a:r>
            <a:r>
              <a:rPr lang="en-US" sz="2800" b="1" dirty="0">
                <a:solidFill>
                  <a:srgbClr val="FF0000"/>
                </a:solidFill>
              </a:rPr>
              <a:t> </a:t>
            </a:r>
            <a:r>
              <a:rPr lang="en-US" sz="2800" b="1" dirty="0" err="1">
                <a:solidFill>
                  <a:srgbClr val="FF0000"/>
                </a:solidFill>
              </a:rPr>
              <a:t>đổi</a:t>
            </a:r>
            <a:r>
              <a:rPr lang="en-US" sz="2800" b="1" dirty="0">
                <a:solidFill>
                  <a:srgbClr val="FF0000"/>
                </a:solidFill>
              </a:rPr>
              <a:t> </a:t>
            </a:r>
            <a:r>
              <a:rPr lang="en-US" sz="2800" b="1" dirty="0" err="1">
                <a:solidFill>
                  <a:srgbClr val="FF0000"/>
                </a:solidFill>
              </a:rPr>
              <a:t>bài</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nhóm</a:t>
            </a:r>
            <a:r>
              <a:rPr lang="en-US" sz="2800" b="1" dirty="0">
                <a:solidFill>
                  <a:srgbClr val="FF0000"/>
                </a:solidFill>
              </a:rPr>
              <a:t> </a:t>
            </a:r>
            <a:r>
              <a:rPr lang="en-US" sz="2800" b="1" dirty="0" err="1">
                <a:solidFill>
                  <a:srgbClr val="FF0000"/>
                </a:solidFill>
              </a:rPr>
              <a:t>để</a:t>
            </a:r>
            <a:r>
              <a:rPr lang="en-US" sz="2800" b="1" dirty="0">
                <a:solidFill>
                  <a:srgbClr val="FF0000"/>
                </a:solidFill>
              </a:rPr>
              <a:t> </a:t>
            </a:r>
            <a:r>
              <a:rPr lang="en-US" sz="2800" b="1" dirty="0" err="1">
                <a:solidFill>
                  <a:srgbClr val="FF0000"/>
                </a:solidFill>
              </a:rPr>
              <a:t>sửa</a:t>
            </a:r>
            <a:r>
              <a:rPr lang="en-US" sz="2800" b="1" dirty="0">
                <a:solidFill>
                  <a:srgbClr val="FF0000"/>
                </a:solidFill>
              </a:rPr>
              <a:t> </a:t>
            </a:r>
            <a:r>
              <a:rPr lang="en-US" sz="2800" b="1" dirty="0" err="1">
                <a:solidFill>
                  <a:srgbClr val="FF0000"/>
                </a:solidFill>
              </a:rPr>
              <a:t>lỗi</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bổ</a:t>
            </a:r>
            <a:r>
              <a:rPr lang="en-US" sz="2800" b="1" dirty="0">
                <a:solidFill>
                  <a:srgbClr val="FF0000"/>
                </a:solidFill>
              </a:rPr>
              <a:t> sung ý </a:t>
            </a:r>
            <a:r>
              <a:rPr lang="en-US" sz="2800" b="1" dirty="0" err="1">
                <a:solidFill>
                  <a:srgbClr val="FF0000"/>
                </a:solidFill>
              </a:rPr>
              <a:t>cần</a:t>
            </a:r>
            <a:r>
              <a:rPr lang="en-US" sz="2800" b="1" dirty="0">
                <a:solidFill>
                  <a:srgbClr val="FF0000"/>
                </a:solidFill>
              </a:rPr>
              <a:t> </a:t>
            </a:r>
            <a:r>
              <a:rPr lang="en-US" sz="2800" b="1" dirty="0" err="1">
                <a:solidFill>
                  <a:srgbClr val="FF0000"/>
                </a:solidFill>
              </a:rPr>
              <a:t>thiết</a:t>
            </a:r>
            <a:r>
              <a:rPr lang="en-US" sz="2800" b="1" dirty="0">
                <a:solidFill>
                  <a:srgbClr val="FF0000"/>
                </a:solidFill>
              </a:rPr>
              <a:t>.</a:t>
            </a:r>
          </a:p>
        </p:txBody>
      </p:sp>
    </p:spTree>
    <p:extLst>
      <p:ext uri="{BB962C8B-B14F-4D97-AF65-F5344CB8AC3E}">
        <p14:creationId xmlns:p14="http://schemas.microsoft.com/office/powerpoint/2010/main" val="398934931"/>
      </p:ext>
    </p:extLst>
  </p:cSld>
  <p:clrMapOvr>
    <a:masterClrMapping/>
  </p:clrMapOvr>
  <p:transition spd="slow">
    <p:push dir="u"/>
  </p:transition>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657</Words>
  <Application>Microsoft Office PowerPoint</Application>
  <PresentationFormat>Tùy chỉnh</PresentationFormat>
  <Paragraphs>61</Paragraphs>
  <Slides>19</Slides>
  <Notes>16</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19</vt:i4>
      </vt:variant>
    </vt:vector>
  </HeadingPairs>
  <TitlesOfParts>
    <vt:vector size="29" baseType="lpstr">
      <vt:lpstr>Chewy</vt:lpstr>
      <vt:lpstr>Calibri</vt:lpstr>
      <vt:lpstr>Cambria</vt:lpstr>
      <vt:lpstr>等线</vt:lpstr>
      <vt:lpstr>字魂80号-萌趣小鱼体</vt:lpstr>
      <vt:lpstr>Inconsolata</vt:lpstr>
      <vt:lpstr>Nunito</vt:lpstr>
      <vt:lpstr>Arial</vt:lpstr>
      <vt:lpstr>字魂35号-经典雅黑</vt:lpstr>
      <vt:lpstr>Reforestation Project Proposal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Admin</cp:lastModifiedBy>
  <cp:revision>68</cp:revision>
  <dcterms:modified xsi:type="dcterms:W3CDTF">2025-02-01T10:25:58Z</dcterms:modified>
</cp:coreProperties>
</file>