
<file path=[Content_Types].xml><?xml version="1.0" encoding="utf-8"?>
<Types xmlns="http://schemas.openxmlformats.org/package/2006/content-types">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2"/>
  </p:notesMasterIdLst>
  <p:sldIdLst>
    <p:sldId id="256" r:id="rId3"/>
    <p:sldId id="259" r:id="rId4"/>
    <p:sldId id="260" r:id="rId5"/>
    <p:sldId id="262" r:id="rId6"/>
    <p:sldId id="279" r:id="rId7"/>
    <p:sldId id="266" r:id="rId8"/>
    <p:sldId id="282" r:id="rId9"/>
    <p:sldId id="283" r:id="rId10"/>
    <p:sldId id="293" r:id="rId11"/>
    <p:sldId id="284" r:id="rId12"/>
    <p:sldId id="285" r:id="rId13"/>
    <p:sldId id="286" r:id="rId14"/>
    <p:sldId id="294" r:id="rId15"/>
    <p:sldId id="289" r:id="rId16"/>
    <p:sldId id="290" r:id="rId17"/>
    <p:sldId id="291" r:id="rId18"/>
    <p:sldId id="292"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CC"/>
    <a:srgbClr val="008000"/>
    <a:srgbClr val="CC3300"/>
    <a:srgbClr val="FF66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394" autoAdjust="0"/>
  </p:normalViewPr>
  <p:slideViewPr>
    <p:cSldViewPr snapToGrid="0">
      <p:cViewPr varScale="1">
        <p:scale>
          <a:sx n="82" d="100"/>
          <a:sy n="82"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1033B9-43CF-4E5B-9092-82065EDEE9EA}" type="datetimeFigureOut">
              <a:rPr lang="en-US" smtClean="0"/>
              <a:t>16/2/2025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515A5C-FA13-4B0D-98B2-6E0E9A3CB735}" type="slidenum">
              <a:rPr lang="en-US" smtClean="0"/>
              <a:t>‹#›</a:t>
            </a:fld>
            <a:endParaRPr lang="en-US"/>
          </a:p>
        </p:txBody>
      </p:sp>
    </p:spTree>
    <p:extLst>
      <p:ext uri="{BB962C8B-B14F-4D97-AF65-F5344CB8AC3E}">
        <p14:creationId xmlns:p14="http://schemas.microsoft.com/office/powerpoint/2010/main" val="235656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28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A0B5D0-75CD-4729-8843-29781F990F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89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83605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10104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070443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3643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531388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02717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112553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599126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792997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444383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74641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2068234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98570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318509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569144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2252864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953630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4050524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763479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66029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184924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1851C2-90BE-45B5-86BB-29F6F4420F11}" type="datetimeFigureOut">
              <a:rPr lang="en-US" smtClean="0"/>
              <a:t>16/2/2025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AE1F6C5A-00C7-44F5-9FAF-729E3EB7DF11}" type="slidenum">
              <a:rPr lang="en-US" smtClean="0"/>
              <a:t>‹#›</a:t>
            </a:fld>
            <a:endParaRPr lang="en-US"/>
          </a:p>
        </p:txBody>
      </p:sp>
    </p:spTree>
    <p:extLst>
      <p:ext uri="{BB962C8B-B14F-4D97-AF65-F5344CB8AC3E}">
        <p14:creationId xmlns:p14="http://schemas.microsoft.com/office/powerpoint/2010/main" val="3487930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EAE16E2C-0B62-36C8-08E7-BFC2E9272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8860" y="0"/>
            <a:ext cx="1638830" cy="1638830"/>
          </a:xfrm>
          <a:prstGeom prst="rect">
            <a:avLst/>
          </a:prstGeom>
        </p:spPr>
      </p:pic>
    </p:spTree>
    <p:extLst>
      <p:ext uri="{BB962C8B-B14F-4D97-AF65-F5344CB8AC3E}">
        <p14:creationId xmlns:p14="http://schemas.microsoft.com/office/powerpoint/2010/main" val="1829928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CB60C9A-15AF-38A5-7736-946F87226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03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3.xml"/><Relationship Id="rId7" Type="http://schemas.openxmlformats.org/officeDocument/2006/relationships/image" Target="../media/image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jpeg"/><Relationship Id="rId11" Type="http://schemas.microsoft.com/office/2007/relationships/hdphoto" Target="../media/hdphoto1.wdp"/><Relationship Id="rId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notesSlide" Target="../notesSlides/notesSlide2.xm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image" Target="../media/image18.jpeg"/><Relationship Id="rId10" Type="http://schemas.microsoft.com/office/2007/relationships/hdphoto" Target="../media/hdphoto1.wdp"/><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2.png"/><Relationship Id="rId4" Type="http://schemas.openxmlformats.org/officeDocument/2006/relationships/image" Target="../media/image8.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15.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jpeg"/><Relationship Id="rId5" Type="http://schemas.openxmlformats.org/officeDocument/2006/relationships/image" Target="../media/image8.png"/><Relationship Id="rId10" Type="http://schemas.microsoft.com/office/2007/relationships/hdphoto" Target="../media/hdphoto1.wdp"/><Relationship Id="rId4" Type="http://schemas.openxmlformats.org/officeDocument/2006/relationships/notesSlide" Target="../notesSlides/notesSlide1.xml"/><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8499" y="106471"/>
            <a:ext cx="2043424" cy="1079011"/>
          </a:xfrm>
          <a:prstGeom prst="cloudCallout">
            <a:avLst>
              <a:gd name="adj1" fmla="val -63372"/>
              <a:gd name="adj2" fmla="val 30274"/>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43126" y="409495"/>
            <a:ext cx="1414170" cy="553998"/>
          </a:xfrm>
          <a:prstGeom prst="rect">
            <a:avLst/>
          </a:prstGeom>
          <a:noFill/>
        </p:spPr>
        <p:txBody>
          <a:bodyPr wrap="none" lIns="91440" tIns="45720" rIns="91440" bIns="45720">
            <a:spAutoFit/>
          </a:bodyPr>
          <a:lstStyle/>
          <a:p>
            <a:pPr algn="ctr"/>
            <a:r>
              <a:rPr lang="en-US" sz="3000" b="1"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rPr>
              <a:t>TOÁN</a:t>
            </a:r>
            <a:endParaRPr lang="en-US" sz="3000" b="1" cap="none" spc="0" dirty="0">
              <a:ln w="0"/>
              <a:solidFill>
                <a:schemeClr val="accent1">
                  <a:lumMod val="50000"/>
                </a:schemeClr>
              </a:solidFill>
              <a:effectLst>
                <a:outerShdw blurRad="38100" dist="19050" dir="2700000" algn="tl" rotWithShape="0">
                  <a:schemeClr val="dk1">
                    <a:alpha val="40000"/>
                  </a:schemeClr>
                </a:outerShdw>
              </a:effectLst>
              <a:latin typeface="#9Slide03 SFU Futura_05" panose="00000800000000000000" pitchFamily="2" charset="0"/>
            </a:endParaRPr>
          </a:p>
        </p:txBody>
      </p:sp>
      <p:pic>
        <p:nvPicPr>
          <p:cNvPr id="8" name="Picture 7">
            <a:extLst>
              <a:ext uri="{FF2B5EF4-FFF2-40B4-BE49-F238E27FC236}">
                <a16:creationId xmlns:a16="http://schemas.microsoft.com/office/drawing/2014/main" id="{53C61BD1-2C7F-06EE-A3FA-A3CDB0AEF847}"/>
              </a:ext>
            </a:extLst>
          </p:cNvPr>
          <p:cNvPicPr>
            <a:picLocks noChangeAspect="1"/>
          </p:cNvPicPr>
          <p:nvPr/>
        </p:nvPicPr>
        <p:blipFill>
          <a:blip r:embed="rId2"/>
          <a:stretch>
            <a:fillRect/>
          </a:stretch>
        </p:blipFill>
        <p:spPr>
          <a:xfrm>
            <a:off x="3269225" y="1970935"/>
            <a:ext cx="6059949" cy="2408129"/>
          </a:xfrm>
          <a:prstGeom prst="rect">
            <a:avLst/>
          </a:prstGeom>
        </p:spPr>
      </p:pic>
      <p:pic>
        <p:nvPicPr>
          <p:cNvPr id="10" name="Picture 9">
            <a:extLst>
              <a:ext uri="{FF2B5EF4-FFF2-40B4-BE49-F238E27FC236}">
                <a16:creationId xmlns:a16="http://schemas.microsoft.com/office/drawing/2014/main" id="{F8AF32E1-52D6-0B86-8E4C-F6A00005A89E}"/>
              </a:ext>
            </a:extLst>
          </p:cNvPr>
          <p:cNvPicPr>
            <a:picLocks noChangeAspect="1"/>
          </p:cNvPicPr>
          <p:nvPr/>
        </p:nvPicPr>
        <p:blipFill>
          <a:blip r:embed="rId3"/>
          <a:stretch>
            <a:fillRect/>
          </a:stretch>
        </p:blipFill>
        <p:spPr>
          <a:xfrm>
            <a:off x="5082937" y="1354290"/>
            <a:ext cx="2554445" cy="877900"/>
          </a:xfrm>
          <a:prstGeom prst="rect">
            <a:avLst/>
          </a:prstGeom>
        </p:spPr>
      </p:pic>
    </p:spTree>
    <p:extLst>
      <p:ext uri="{BB962C8B-B14F-4D97-AF65-F5344CB8AC3E}">
        <p14:creationId xmlns:p14="http://schemas.microsoft.com/office/powerpoint/2010/main" val="40203260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541309" y="479507"/>
                <a:ext cx="10010611" cy="1786258"/>
              </a:xfrm>
              <a:prstGeom prst="rect">
                <a:avLst/>
              </a:prstGeom>
              <a:noFill/>
            </p:spPr>
            <p:txBody>
              <a:bodyPr wrap="square" lIns="91440" tIns="45720" rIns="91440" bIns="4572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Rô-bốt, Việt và Mai đi tham quan trại chăn nuôi gà và vịt. Bác chủ trại cho biết cả gà và vịt có 34 000 con, số con gà bằng </a:t>
                </a:r>
                <a14:m>
                  <m:oMath xmlns:m="http://schemas.openxmlformats.org/officeDocument/2006/math">
                    <m:f>
                      <m:fPr>
                        <m:ctrlPr>
                          <a:rPr lang="vi-VN" sz="3200" b="1" i="1" smtClean="0">
                            <a:solidFill>
                              <a:srgbClr val="002060"/>
                            </a:solidFill>
                            <a:latin typeface="Cambria Math" panose="02040503050406030204" pitchFamily="18" charset="0"/>
                            <a:cs typeface="Arial" panose="020B0604020202020204" pitchFamily="34" charset="0"/>
                          </a:rPr>
                        </m:ctrlPr>
                      </m:fPr>
                      <m:num>
                        <m:r>
                          <a:rPr lang="en-US" sz="3200" b="1" i="1" smtClean="0">
                            <a:solidFill>
                              <a:srgbClr val="002060"/>
                            </a:solidFill>
                            <a:latin typeface="Cambria Math" panose="02040503050406030204" pitchFamily="18" charset="0"/>
                            <a:cs typeface="Arial" panose="020B0604020202020204" pitchFamily="34" charset="0"/>
                          </a:rPr>
                          <m:t>𝟕</m:t>
                        </m:r>
                      </m:num>
                      <m:den>
                        <m:r>
                          <a:rPr lang="en-US" sz="3200" b="1" i="1" smtClean="0">
                            <a:solidFill>
                              <a:srgbClr val="002060"/>
                            </a:solidFill>
                            <a:latin typeface="Cambria Math" panose="02040503050406030204" pitchFamily="18" charset="0"/>
                            <a:cs typeface="Arial" panose="020B0604020202020204" pitchFamily="34" charset="0"/>
                          </a:rPr>
                          <m:t>𝟏𝟎</m:t>
                        </m:r>
                      </m:den>
                    </m:f>
                  </m:oMath>
                </a14:m>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số con vịt. Hỏi số gà ít hơn số vịt bao nhiêu con?</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541309" y="479507"/>
                <a:ext cx="10010611" cy="1786258"/>
              </a:xfrm>
              <a:prstGeom prst="rect">
                <a:avLst/>
              </a:prstGeom>
              <a:blipFill>
                <a:blip r:embed="rId4"/>
                <a:stretch>
                  <a:fillRect l="-1583" t="-4437" r="-2375" b="-3754"/>
                </a:stretch>
              </a:blipFill>
            </p:spPr>
            <p:txBody>
              <a:bodyPr/>
              <a:lstStyle/>
              <a:p>
                <a:r>
                  <a:rPr lang="en-US">
                    <a:noFill/>
                  </a:rPr>
                  <a:t> </a:t>
                </a:r>
              </a:p>
            </p:txBody>
          </p:sp>
        </mc:Fallback>
      </mc:AlternateContent>
      <p:pic>
        <p:nvPicPr>
          <p:cNvPr id="5" name="vidu-high-performance--4-2024-11-11T12_45_51Z">
            <a:hlinkClick r:id="" action="ppaction://media"/>
            <a:extLst>
              <a:ext uri="{FF2B5EF4-FFF2-40B4-BE49-F238E27FC236}">
                <a16:creationId xmlns:a16="http://schemas.microsoft.com/office/drawing/2014/main" id="{D854D37F-D06F-7FFC-D133-C47541E28B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13760" y="2372360"/>
            <a:ext cx="5547360" cy="4048074"/>
          </a:xfrm>
          <a:prstGeom prst="rect">
            <a:avLst/>
          </a:prstGeom>
        </p:spPr>
      </p:pic>
    </p:spTree>
    <p:extLst>
      <p:ext uri="{BB962C8B-B14F-4D97-AF65-F5344CB8AC3E}">
        <p14:creationId xmlns:p14="http://schemas.microsoft.com/office/powerpoint/2010/main" val="3630282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69280" y="601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Tóm</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tắt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87880" y="136398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43280" y="2146300"/>
            <a:ext cx="3048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vịt</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9D5CA2C0-F030-04C0-E392-672B22FAD69E}"/>
              </a:ext>
            </a:extLst>
          </p:cNvPr>
          <p:cNvSpPr txBox="1"/>
          <p:nvPr/>
        </p:nvSpPr>
        <p:spPr>
          <a:xfrm>
            <a:off x="802640" y="2903220"/>
            <a:ext cx="36271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gà</a:t>
            </a:r>
            <a:r>
              <a:rPr kumimoji="0" lang="en-US" sz="40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2291080" y="2364740"/>
            <a:ext cx="5659120" cy="452120"/>
            <a:chOff x="2971800" y="2400300"/>
            <a:chExt cx="5659120" cy="45212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564388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C3196F5-4378-2891-3011-98F4917FFEA4}"/>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38F6BA3-974A-ED0E-9DB2-3F9DD4DC893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38BA4DA-3775-4BCB-F56A-F89C64E6A3EB}"/>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69C5765-8F9A-B038-1A2F-DDA91FE7F0F1}"/>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2E0CAB3-1FB6-8616-6682-18194745BA42}"/>
                </a:ext>
              </a:extLst>
            </p:cNvPr>
            <p:cNvCxnSpPr>
              <a:cxnSpLocks/>
            </p:cNvCxnSpPr>
            <p:nvPr/>
          </p:nvCxnSpPr>
          <p:spPr>
            <a:xfrm>
              <a:off x="7533640" y="24511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BD79E1-50C6-9021-6C86-BF6F68F569CD}"/>
                </a:ext>
              </a:extLst>
            </p:cNvPr>
            <p:cNvCxnSpPr>
              <a:cxnSpLocks/>
            </p:cNvCxnSpPr>
            <p:nvPr/>
          </p:nvCxnSpPr>
          <p:spPr>
            <a:xfrm>
              <a:off x="8082280" y="246126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40ED374-88C2-8DE8-F853-CCDCB85846DD}"/>
                </a:ext>
              </a:extLst>
            </p:cNvPr>
            <p:cNvCxnSpPr>
              <a:cxnSpLocks/>
            </p:cNvCxnSpPr>
            <p:nvPr/>
          </p:nvCxnSpPr>
          <p:spPr>
            <a:xfrm>
              <a:off x="8630920" y="24714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8209280" y="24612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8676640" y="26898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34 000 con</a:t>
            </a: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6294120" y="282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CA76E8BB-4E45-B717-2C5B-B9A91B6B16BA}"/>
              </a:ext>
            </a:extLst>
          </p:cNvPr>
          <p:cNvGrpSpPr/>
          <p:nvPr/>
        </p:nvGrpSpPr>
        <p:grpSpPr>
          <a:xfrm>
            <a:off x="2280920" y="3116580"/>
            <a:ext cx="4013200" cy="421640"/>
            <a:chOff x="2971800" y="2400300"/>
            <a:chExt cx="4013200" cy="421640"/>
          </a:xfrm>
        </p:grpSpPr>
        <p:cxnSp>
          <p:nvCxnSpPr>
            <p:cNvPr id="32" name="Straight Connector 31">
              <a:extLst>
                <a:ext uri="{FF2B5EF4-FFF2-40B4-BE49-F238E27FC236}">
                  <a16:creationId xmlns:a16="http://schemas.microsoft.com/office/drawing/2014/main" id="{3791AC42-0038-8040-0D6A-91BBFC467A3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570C42C-4FE7-40C6-7FBB-2BA371533AB0}"/>
                </a:ext>
              </a:extLst>
            </p:cNvPr>
            <p:cNvCxnSpPr>
              <a:cxnSpLocks/>
            </p:cNvCxnSpPr>
            <p:nvPr/>
          </p:nvCxnSpPr>
          <p:spPr>
            <a:xfrm>
              <a:off x="2971800" y="2628900"/>
              <a:ext cx="3997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15FFE46-2EB8-A932-73EA-14B6ECFC901A}"/>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CD8325A-9E0A-DA08-07E1-2A61073667F8}"/>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D91C0FF-09F4-35F3-3DD8-BF3FB3DA7550}"/>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31E012B-608B-3D60-9427-82ACE4B268D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86CD27B-3DDC-184C-382E-E826D2231D68}"/>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C9805B-C116-57AA-FBAB-7ADB3E6A1A92}"/>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4FEC4-B899-4731-1A4D-5ADE0B9E1160}"/>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5540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5632311"/>
          </a:xfrm>
          <a:prstGeom prst="rect">
            <a:avLst/>
          </a:prstGeom>
          <a:noFill/>
        </p:spPr>
        <p:txBody>
          <a:bodyPr wrap="square" rtlCol="0">
            <a:spAutoFit/>
          </a:bodyPr>
          <a:lstStyle/>
          <a:p>
            <a:pPr lvl="0"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lvl="0" algn="ctr"/>
            <a:r>
              <a:rPr lang="vi-VN" sz="3600" dirty="0">
                <a:solidFill>
                  <a:srgbClr val="FF0000"/>
                </a:solidFill>
                <a:latin typeface="Cambria" panose="02040503050406030204" pitchFamily="18" charset="0"/>
                <a:ea typeface="Cambria" panose="02040503050406030204" pitchFamily="18" charset="0"/>
              </a:rPr>
              <a:t>Tổng số phần bằng nhau là:</a:t>
            </a:r>
          </a:p>
          <a:p>
            <a:pPr lvl="0" algn="ctr"/>
            <a:r>
              <a:rPr lang="vi-VN" sz="3600" dirty="0">
                <a:solidFill>
                  <a:srgbClr val="FF0000"/>
                </a:solidFill>
                <a:latin typeface="Cambria" panose="02040503050406030204" pitchFamily="18" charset="0"/>
                <a:ea typeface="Cambria" panose="02040503050406030204" pitchFamily="18" charset="0"/>
              </a:rPr>
              <a:t>7 + 10 = 17 (phần)</a:t>
            </a:r>
          </a:p>
          <a:p>
            <a:pPr lvl="0" algn="ctr"/>
            <a:r>
              <a:rPr lang="vi-VN" sz="3600" dirty="0">
                <a:solidFill>
                  <a:srgbClr val="FF0000"/>
                </a:solidFill>
                <a:latin typeface="Cambria" panose="02040503050406030204" pitchFamily="18" charset="0"/>
                <a:ea typeface="Cambria" panose="02040503050406030204" pitchFamily="18" charset="0"/>
              </a:rPr>
              <a:t>Số gà là:</a:t>
            </a:r>
          </a:p>
          <a:p>
            <a:pPr lvl="0" algn="ctr"/>
            <a:r>
              <a:rPr lang="vi-VN" sz="3600" dirty="0">
                <a:solidFill>
                  <a:srgbClr val="FF0000"/>
                </a:solidFill>
                <a:latin typeface="Cambria" panose="02040503050406030204" pitchFamily="18" charset="0"/>
                <a:ea typeface="Cambria" panose="02040503050406030204" pitchFamily="18" charset="0"/>
              </a:rPr>
              <a:t>34 000 : 17 × 7 = 14 000 (con)</a:t>
            </a:r>
          </a:p>
          <a:p>
            <a:pPr lvl="0" algn="ctr"/>
            <a:r>
              <a:rPr lang="vi-VN" sz="3600" dirty="0">
                <a:solidFill>
                  <a:srgbClr val="FF0000"/>
                </a:solidFill>
                <a:latin typeface="Cambria" panose="02040503050406030204" pitchFamily="18" charset="0"/>
                <a:ea typeface="Cambria" panose="02040503050406030204" pitchFamily="18" charset="0"/>
              </a:rPr>
              <a:t>Số vịt là:</a:t>
            </a:r>
          </a:p>
          <a:p>
            <a:pPr lvl="0" algn="ctr"/>
            <a:r>
              <a:rPr lang="vi-VN" sz="3600" dirty="0">
                <a:solidFill>
                  <a:srgbClr val="FF0000"/>
                </a:solidFill>
                <a:latin typeface="Cambria" panose="02040503050406030204" pitchFamily="18" charset="0"/>
                <a:ea typeface="Cambria" panose="02040503050406030204" pitchFamily="18" charset="0"/>
              </a:rPr>
              <a:t>34 000 – 14 000 = 20 000 (con)</a:t>
            </a:r>
          </a:p>
          <a:p>
            <a:pPr lvl="0" algn="ctr"/>
            <a:r>
              <a:rPr lang="vi-VN" sz="3600" dirty="0">
                <a:solidFill>
                  <a:srgbClr val="FF0000"/>
                </a:solidFill>
                <a:latin typeface="Cambria" panose="02040503050406030204" pitchFamily="18" charset="0"/>
                <a:ea typeface="Cambria" panose="02040503050406030204" pitchFamily="18" charset="0"/>
              </a:rPr>
              <a:t>Số gà ít hơn số vịt số con là:</a:t>
            </a:r>
          </a:p>
          <a:p>
            <a:pPr lvl="0" algn="ctr"/>
            <a:r>
              <a:rPr lang="vi-VN" sz="3600" dirty="0">
                <a:solidFill>
                  <a:srgbClr val="FF0000"/>
                </a:solidFill>
                <a:latin typeface="Cambria" panose="02040503050406030204" pitchFamily="18" charset="0"/>
                <a:ea typeface="Cambria" panose="02040503050406030204" pitchFamily="18" charset="0"/>
              </a:rPr>
              <a:t>20 000 – 14 000 = 6 000 (con)</a:t>
            </a:r>
          </a:p>
          <a:p>
            <a:pPr lvl="0" algn="ctr"/>
            <a:r>
              <a:rPr lang="vi-VN" sz="3600" dirty="0">
                <a:solidFill>
                  <a:srgbClr val="FF0000"/>
                </a:solidFill>
                <a:latin typeface="Cambria" panose="02040503050406030204" pitchFamily="18" charset="0"/>
                <a:ea typeface="Cambria" panose="02040503050406030204" pitchFamily="18" charset="0"/>
              </a:rPr>
              <a:t>Đáp số: 6 000 con.</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5523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descr="Free vector tre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56761" y="2536688"/>
            <a:ext cx="5194169" cy="4447404"/>
          </a:xfrm>
          <a:prstGeom prst="rect">
            <a:avLst/>
          </a:prstGeom>
          <a:noFill/>
          <a:extLst>
            <a:ext uri="{909E8E84-426E-40DD-AFC4-6F175D3DCCD1}">
              <a14:hiddenFill xmlns:a14="http://schemas.microsoft.com/office/drawing/2010/main">
                <a:solidFill>
                  <a:srgbClr val="FFFFFF"/>
                </a:solidFill>
              </a14:hiddenFill>
            </a:ext>
          </a:extLst>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91500" y="6966856"/>
            <a:ext cx="609600" cy="609600"/>
          </a:xfrm>
          <a:prstGeom prst="rect">
            <a:avLst/>
          </a:prstGeom>
        </p:spPr>
      </p:pic>
      <p:grpSp>
        <p:nvGrpSpPr>
          <p:cNvPr id="7" name="Group 6">
            <a:extLst>
              <a:ext uri="{FF2B5EF4-FFF2-40B4-BE49-F238E27FC236}">
                <a16:creationId xmlns:a16="http://schemas.microsoft.com/office/drawing/2014/main" id="{09A5A884-99A5-FBCC-5124-102FBF3D51AC}"/>
              </a:ext>
            </a:extLst>
          </p:cNvPr>
          <p:cNvGrpSpPr/>
          <p:nvPr/>
        </p:nvGrpSpPr>
        <p:grpSpPr>
          <a:xfrm>
            <a:off x="12192000" y="-1"/>
            <a:ext cx="12186960" cy="7108552"/>
            <a:chOff x="12192000" y="-1"/>
            <a:chExt cx="12186960" cy="7108552"/>
          </a:xfrm>
        </p:grpSpPr>
        <p:pic>
          <p:nvPicPr>
            <p:cNvPr id="3" name="Picture 2">
              <a:extLst>
                <a:ext uri="{FF2B5EF4-FFF2-40B4-BE49-F238E27FC236}">
                  <a16:creationId xmlns:a16="http://schemas.microsoft.com/office/drawing/2014/main" id="{1878CF66-8683-5348-00B5-FF7130D3FDA8}"/>
                </a:ext>
              </a:extLst>
            </p:cNvPr>
            <p:cNvPicPr>
              <a:picLocks noChangeAspect="1"/>
            </p:cNvPicPr>
            <p:nvPr/>
          </p:nvPicPr>
          <p:blipFill>
            <a:blip r:embed="rId8"/>
            <a:stretch>
              <a:fillRect/>
            </a:stretch>
          </p:blipFill>
          <p:spPr>
            <a:xfrm>
              <a:off x="12192000" y="-1"/>
              <a:ext cx="12186960" cy="7108552"/>
            </a:xfrm>
            <a:prstGeom prst="rect">
              <a:avLst/>
            </a:prstGeom>
          </p:spPr>
        </p:pic>
        <p:pic>
          <p:nvPicPr>
            <p:cNvPr id="5" name="Picture 4">
              <a:extLst>
                <a:ext uri="{FF2B5EF4-FFF2-40B4-BE49-F238E27FC236}">
                  <a16:creationId xmlns:a16="http://schemas.microsoft.com/office/drawing/2014/main" id="{1778056F-7509-582B-BB49-5087303F614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8869437" y="3016442"/>
              <a:ext cx="3675252" cy="3675252"/>
            </a:xfrm>
            <a:prstGeom prst="rect">
              <a:avLst/>
            </a:prstGeom>
          </p:spPr>
        </p:pic>
      </p:grpSp>
      <p:pic>
        <p:nvPicPr>
          <p:cNvPr id="8" name="Picture 7"/>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106894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42" presetClass="path" presetSubtype="0" accel="50000" decel="50000" fill="hold" nodeType="withEffect">
                                  <p:stCondLst>
                                    <p:cond delay="0"/>
                                  </p:stCondLst>
                                  <p:childTnLst>
                                    <p:animMotion origin="layout" path="M 4.16667E-7 2.96296E-6 L -1 -0.01829 " pathEditMode="relative" rAng="0" ptsTypes="AA">
                                      <p:cBhvr>
                                        <p:cTn id="18" dur="2000" fill="hold"/>
                                        <p:tgtEl>
                                          <p:spTgt spid="7"/>
                                        </p:tgtEl>
                                        <p:attrNameLst>
                                          <p:attrName>ppt_x</p:attrName>
                                          <p:attrName>ppt_y</p:attrName>
                                        </p:attrNameLst>
                                      </p:cBhvr>
                                      <p:rCtr x="-49987" y="139"/>
                                    </p:animMotion>
                                  </p:childTnLst>
                                </p:cTn>
                              </p:par>
                              <p:par>
                                <p:cTn id="19" presetID="32" presetClass="emph" presetSubtype="0" fill="hold" nodeType="withEffect">
                                  <p:stCondLst>
                                    <p:cond delay="0"/>
                                  </p:stCondLst>
                                  <p:childTnLst>
                                    <p:animRot by="120000">
                                      <p:cBhvr>
                                        <p:cTn id="20" dur="430" fill="hold">
                                          <p:stCondLst>
                                            <p:cond delay="0"/>
                                          </p:stCondLst>
                                        </p:cTn>
                                        <p:tgtEl>
                                          <p:spTgt spid="8"/>
                                        </p:tgtEl>
                                        <p:attrNameLst>
                                          <p:attrName>r</p:attrName>
                                        </p:attrNameLst>
                                      </p:cBhvr>
                                    </p:animRot>
                                    <p:animRot by="-240000">
                                      <p:cBhvr>
                                        <p:cTn id="21" dur="860" fill="hold">
                                          <p:stCondLst>
                                            <p:cond delay="860"/>
                                          </p:stCondLst>
                                        </p:cTn>
                                        <p:tgtEl>
                                          <p:spTgt spid="8"/>
                                        </p:tgtEl>
                                        <p:attrNameLst>
                                          <p:attrName>r</p:attrName>
                                        </p:attrNameLst>
                                      </p:cBhvr>
                                    </p:animRot>
                                    <p:animRot by="240000">
                                      <p:cBhvr>
                                        <p:cTn id="22" dur="860" fill="hold">
                                          <p:stCondLst>
                                            <p:cond delay="1720"/>
                                          </p:stCondLst>
                                        </p:cTn>
                                        <p:tgtEl>
                                          <p:spTgt spid="8"/>
                                        </p:tgtEl>
                                        <p:attrNameLst>
                                          <p:attrName>r</p:attrName>
                                        </p:attrNameLst>
                                      </p:cBhvr>
                                    </p:animRot>
                                    <p:animRot by="-240000">
                                      <p:cBhvr>
                                        <p:cTn id="23" dur="860" fill="hold">
                                          <p:stCondLst>
                                            <p:cond delay="2580"/>
                                          </p:stCondLst>
                                        </p:cTn>
                                        <p:tgtEl>
                                          <p:spTgt spid="8"/>
                                        </p:tgtEl>
                                        <p:attrNameLst>
                                          <p:attrName>r</p:attrName>
                                        </p:attrNameLst>
                                      </p:cBhvr>
                                    </p:animRot>
                                    <p:animRot by="120000">
                                      <p:cBhvr>
                                        <p:cTn id="24" dur="860" fill="hold">
                                          <p:stCondLst>
                                            <p:cond delay="344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55983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4</a:t>
            </a:r>
          </a:p>
        </p:txBody>
      </p:sp>
      <mc:AlternateContent xmlns:mc="http://schemas.openxmlformats.org/markup-compatibility/2006" xmlns:a14="http://schemas.microsoft.com/office/drawing/2010/main">
        <mc:Choice Requires="a14">
          <p:sp>
            <p:nvSpPr>
              <p:cNvPr id="2" name="Hình chữ nhật 12">
                <a:extLst>
                  <a:ext uri="{FF2B5EF4-FFF2-40B4-BE49-F238E27FC236}">
                    <a16:creationId xmlns:a16="http://schemas.microsoft.com/office/drawing/2014/main" id="{6181D11C-D4D5-B41D-E576-F5BC2EBBF92B}"/>
                  </a:ext>
                </a:extLst>
              </p:cNvPr>
              <p:cNvSpPr/>
              <p:nvPr/>
            </p:nvSpPr>
            <p:spPr>
              <a:xfrm>
                <a:off x="1209041" y="479507"/>
                <a:ext cx="6878319" cy="4459491"/>
              </a:xfrm>
              <a:prstGeom prst="rect">
                <a:avLst/>
              </a:prstGeom>
              <a:noFill/>
            </p:spPr>
            <p:txBody>
              <a:bodyPr wrap="square" lIns="91440" tIns="45720" rIns="91440" bIns="45720">
                <a:spAutoFit/>
              </a:bodyPr>
              <a:lstStyle/>
              <a:p>
                <a:pPr lvl="0" algn="just">
                  <a:defRPr/>
                </a:pP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Một mảnh đất dạng hình chữ nhật có chu vi 130 m và chiều rộng bằng </a:t>
                </a:r>
                <a14:m>
                  <m:oMath xmlns:m="http://schemas.openxmlformats.org/officeDocument/2006/math">
                    <m:f>
                      <m:fPr>
                        <m:ctrlPr>
                          <a:rPr lang="vi-VN" sz="3000" b="1" i="1" smtClean="0">
                            <a:solidFill>
                              <a:srgbClr val="002060"/>
                            </a:solidFill>
                            <a:latin typeface="Cambria Math" panose="02040503050406030204" pitchFamily="18" charset="0"/>
                            <a:cs typeface="Arial" panose="020B0604020202020204" pitchFamily="34" charset="0"/>
                          </a:rPr>
                        </m:ctrlPr>
                      </m:fPr>
                      <m:num>
                        <m:r>
                          <a:rPr lang="en-US" sz="3000" b="1" i="1" smtClean="0">
                            <a:solidFill>
                              <a:srgbClr val="002060"/>
                            </a:solidFill>
                            <a:latin typeface="Cambria Math" panose="02040503050406030204" pitchFamily="18" charset="0"/>
                            <a:cs typeface="Arial" panose="020B0604020202020204" pitchFamily="34" charset="0"/>
                          </a:rPr>
                          <m:t>𝟓</m:t>
                        </m:r>
                      </m:num>
                      <m:den>
                        <m:r>
                          <a:rPr lang="en-US" sz="3000" b="1" i="1" smtClean="0">
                            <a:solidFill>
                              <a:srgbClr val="002060"/>
                            </a:solidFill>
                            <a:latin typeface="Cambria Math" panose="02040503050406030204" pitchFamily="18" charset="0"/>
                            <a:cs typeface="Arial" panose="020B0604020202020204" pitchFamily="34" charset="0"/>
                          </a:rPr>
                          <m:t>𝟖</m:t>
                        </m:r>
                      </m:den>
                    </m:f>
                  </m:oMath>
                </a14:m>
                <a:r>
                  <a:rPr lang="en-US" sz="3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3000" dirty="0">
                    <a:solidFill>
                      <a:srgbClr val="000000"/>
                    </a:solidFill>
                    <a:latin typeface="Cambria" panose="02040503050406030204" pitchFamily="18" charset="0"/>
                    <a:ea typeface="Cambria" panose="02040503050406030204" pitchFamily="18" charset="0"/>
                    <a:cs typeface="Arial" panose="020B0604020202020204" pitchFamily="34" charset="0"/>
                  </a:rPr>
                  <a:t>chiều dài. Người ta mở chiều dài thêm 10 m, chiều rộng thêm 20 m để được mảnh đất dạng hình chữ nhật mới (như hình vẽ).</a:t>
                </a:r>
                <a:r>
                  <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rPr>
                  <a:t> </a:t>
                </a:r>
                <a:r>
                  <a:rPr lang="en-US" sz="3000" dirty="0" err="1">
                    <a:solidFill>
                      <a:srgbClr val="000000"/>
                    </a:solidFill>
                    <a:latin typeface="Cambria" panose="02040503050406030204" pitchFamily="18" charset="0"/>
                    <a:ea typeface="Cambria" panose="02040503050406030204" pitchFamily="18" charset="0"/>
                    <a:cs typeface="Arial" panose="020B0604020202020204" pitchFamily="34" charset="0"/>
                  </a:rPr>
                  <a:t>Tính</a:t>
                </a:r>
                <a:endParaRPr lang="en-US" sz="3000" dirty="0">
                  <a:solidFill>
                    <a:srgbClr val="000000"/>
                  </a:solidFill>
                  <a:latin typeface="Cambria" panose="02040503050406030204" pitchFamily="18" charset="0"/>
                  <a:ea typeface="Cambria" panose="02040503050406030204" pitchFamily="18" charset="0"/>
                  <a:cs typeface="Arial" panose="020B0604020202020204" pitchFamily="34" charset="0"/>
                </a:endParaRP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dài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chiều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rộng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ban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đầu</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lvl="0" algn="ju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Diện</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tích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mảnh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đất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dạng</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hình</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chữ</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nhật</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mới</a:t>
                </a: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p>
            </p:txBody>
          </p:sp>
        </mc:Choice>
        <mc:Fallback xmlns="">
          <p:sp>
            <p:nvSpPr>
              <p:cNvPr id="2" name="Hình chữ nhật 12">
                <a:extLst>
                  <a:ext uri="{FF2B5EF4-FFF2-40B4-BE49-F238E27FC236}">
                    <a16:creationId xmlns:a16="http://schemas.microsoft.com/office/drawing/2014/main" id="{6181D11C-D4D5-B41D-E576-F5BC2EBBF92B}"/>
                  </a:ext>
                </a:extLst>
              </p:cNvPr>
              <p:cNvSpPr>
                <a:spLocks noRot="1" noChangeAspect="1" noMove="1" noResize="1" noEditPoints="1" noAdjustHandles="1" noChangeArrowheads="1" noChangeShapeType="1" noTextEdit="1"/>
              </p:cNvSpPr>
              <p:nvPr/>
            </p:nvSpPr>
            <p:spPr>
              <a:xfrm>
                <a:off x="1209041" y="479507"/>
                <a:ext cx="6878319" cy="4459491"/>
              </a:xfrm>
              <a:prstGeom prst="rect">
                <a:avLst/>
              </a:prstGeom>
              <a:blipFill>
                <a:blip r:embed="rId2"/>
                <a:stretch>
                  <a:fillRect l="-2037" t="-1778" r="-3189" b="-3283"/>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4A06565B-1117-B063-249F-7365AB746B32}"/>
              </a:ext>
            </a:extLst>
          </p:cNvPr>
          <p:cNvPicPr>
            <a:picLocks noChangeAspect="1"/>
          </p:cNvPicPr>
          <p:nvPr/>
        </p:nvPicPr>
        <p:blipFill>
          <a:blip r:embed="rId3"/>
          <a:stretch>
            <a:fillRect/>
          </a:stretch>
        </p:blipFill>
        <p:spPr>
          <a:xfrm>
            <a:off x="8248125" y="692467"/>
            <a:ext cx="3308239" cy="2721293"/>
          </a:xfrm>
          <a:prstGeom prst="rect">
            <a:avLst/>
          </a:prstGeom>
        </p:spPr>
      </p:pic>
    </p:spTree>
    <p:extLst>
      <p:ext uri="{BB962C8B-B14F-4D97-AF65-F5344CB8AC3E}">
        <p14:creationId xmlns:p14="http://schemas.microsoft.com/office/powerpoint/2010/main" val="41735491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giải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a:p>
            <a:pPr lvl="0" algn="ctr"/>
            <a:r>
              <a:rPr lang="vi-VN" sz="3600" dirty="0">
                <a:solidFill>
                  <a:srgbClr val="FF0000"/>
                </a:solidFill>
                <a:latin typeface="Cambria" panose="02040503050406030204" pitchFamily="18" charset="0"/>
                <a:ea typeface="Cambria" panose="02040503050406030204" pitchFamily="18" charset="0"/>
              </a:rPr>
              <a:t>a) Nửa chu vi hình chữ nhật ban đầu là:</a:t>
            </a:r>
          </a:p>
          <a:p>
            <a:pPr lvl="0" algn="ctr"/>
            <a:r>
              <a:rPr lang="vi-VN" sz="3600" dirty="0">
                <a:solidFill>
                  <a:srgbClr val="FF0000"/>
                </a:solidFill>
                <a:latin typeface="Cambria" panose="02040503050406030204" pitchFamily="18" charset="0"/>
                <a:ea typeface="Cambria" panose="02040503050406030204" pitchFamily="18" charset="0"/>
              </a:rPr>
              <a:t>130 : 2 = 65 (m)</a:t>
            </a: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F96AE695-EE75-1131-C334-25071EADF4C5}"/>
              </a:ext>
            </a:extLst>
          </p:cNvPr>
          <p:cNvSpPr txBox="1"/>
          <p:nvPr/>
        </p:nvSpPr>
        <p:spPr>
          <a:xfrm>
            <a:off x="2829560" y="264414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Ta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sơ</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đồ</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54569910-47F3-71CA-8301-65802795AD71}"/>
              </a:ext>
            </a:extLst>
          </p:cNvPr>
          <p:cNvSpPr txBox="1"/>
          <p:nvPr/>
        </p:nvSpPr>
        <p:spPr>
          <a:xfrm>
            <a:off x="934720" y="3487420"/>
            <a:ext cx="3048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rộng</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8D80590-05FE-6594-D35C-F71E0F6F0114}"/>
              </a:ext>
            </a:extLst>
          </p:cNvPr>
          <p:cNvSpPr txBox="1"/>
          <p:nvPr/>
        </p:nvSpPr>
        <p:spPr>
          <a:xfrm>
            <a:off x="1148080" y="4254500"/>
            <a:ext cx="3627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Chiều</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dài</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nvGrpSpPr>
          <p:cNvPr id="6" name="Group 5">
            <a:extLst>
              <a:ext uri="{FF2B5EF4-FFF2-40B4-BE49-F238E27FC236}">
                <a16:creationId xmlns:a16="http://schemas.microsoft.com/office/drawing/2014/main" id="{3E2E4643-55B2-61C4-E2E7-C7DCF5B551A3}"/>
              </a:ext>
            </a:extLst>
          </p:cNvPr>
          <p:cNvGrpSpPr/>
          <p:nvPr/>
        </p:nvGrpSpPr>
        <p:grpSpPr>
          <a:xfrm>
            <a:off x="3032760" y="3644900"/>
            <a:ext cx="2915920" cy="421640"/>
            <a:chOff x="2971800" y="2400300"/>
            <a:chExt cx="2915920" cy="421640"/>
          </a:xfrm>
        </p:grpSpPr>
        <p:cxnSp>
          <p:nvCxnSpPr>
            <p:cNvPr id="8" name="Straight Connector 7">
              <a:extLst>
                <a:ext uri="{FF2B5EF4-FFF2-40B4-BE49-F238E27FC236}">
                  <a16:creationId xmlns:a16="http://schemas.microsoft.com/office/drawing/2014/main" id="{D57F3F57-52A5-4C41-C600-1573BC1B8EB5}"/>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488358C-F07C-054B-0182-43415D85B15B}"/>
                </a:ext>
              </a:extLst>
            </p:cNvPr>
            <p:cNvCxnSpPr>
              <a:cxnSpLocks/>
            </p:cNvCxnSpPr>
            <p:nvPr/>
          </p:nvCxnSpPr>
          <p:spPr>
            <a:xfrm>
              <a:off x="2971800" y="2628900"/>
              <a:ext cx="29108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65957F-01CE-3DD5-99D3-50717BBBAE88}"/>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053E4-9193-9580-D2D9-757F5BACB0DB}"/>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804854E-00F6-4C90-2FF4-E373C1F0452F}"/>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C32AC6E-E315-6683-B15E-9F51B645E82A}"/>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2C76F7D-7808-F9CA-189D-AA0B499F2904}"/>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0" name="Right Brace 19">
            <a:extLst>
              <a:ext uri="{FF2B5EF4-FFF2-40B4-BE49-F238E27FC236}">
                <a16:creationId xmlns:a16="http://schemas.microsoft.com/office/drawing/2014/main" id="{CBD68200-7ACE-8FA9-3F2E-3421D7B66051}"/>
              </a:ext>
            </a:extLst>
          </p:cNvPr>
          <p:cNvSpPr/>
          <p:nvPr/>
        </p:nvSpPr>
        <p:spPr>
          <a:xfrm>
            <a:off x="7945120" y="35788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6F32E3E-965B-9293-E620-71A2035348FD}"/>
              </a:ext>
            </a:extLst>
          </p:cNvPr>
          <p:cNvSpPr txBox="1"/>
          <p:nvPr/>
        </p:nvSpPr>
        <p:spPr>
          <a:xfrm>
            <a:off x="8412480" y="3807460"/>
            <a:ext cx="30480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65 m</a:t>
            </a:r>
          </a:p>
        </p:txBody>
      </p:sp>
      <p:cxnSp>
        <p:nvCxnSpPr>
          <p:cNvPr id="22" name="Straight Connector 21">
            <a:extLst>
              <a:ext uri="{FF2B5EF4-FFF2-40B4-BE49-F238E27FC236}">
                <a16:creationId xmlns:a16="http://schemas.microsoft.com/office/drawing/2014/main" id="{C3308D8F-6126-6D88-45E7-803974B887FB}"/>
              </a:ext>
            </a:extLst>
          </p:cNvPr>
          <p:cNvCxnSpPr>
            <a:cxnSpLocks/>
          </p:cNvCxnSpPr>
          <p:nvPr/>
        </p:nvCxnSpPr>
        <p:spPr>
          <a:xfrm>
            <a:off x="5948680" y="4094480"/>
            <a:ext cx="0" cy="30226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A43257A-603A-50BD-4674-4222A0ED84CD}"/>
              </a:ext>
            </a:extLst>
          </p:cNvPr>
          <p:cNvGrpSpPr/>
          <p:nvPr/>
        </p:nvGrpSpPr>
        <p:grpSpPr>
          <a:xfrm>
            <a:off x="3022600" y="4396740"/>
            <a:ext cx="4566920" cy="421640"/>
            <a:chOff x="2971800" y="2400300"/>
            <a:chExt cx="4566920" cy="421640"/>
          </a:xfrm>
        </p:grpSpPr>
        <p:cxnSp>
          <p:nvCxnSpPr>
            <p:cNvPr id="24" name="Straight Connector 23">
              <a:extLst>
                <a:ext uri="{FF2B5EF4-FFF2-40B4-BE49-F238E27FC236}">
                  <a16:creationId xmlns:a16="http://schemas.microsoft.com/office/drawing/2014/main" id="{90745AF6-00BA-C22B-F4BB-82A6EDE26D2A}"/>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CFFA61A-CC77-732F-C864-3173CDA5C965}"/>
                </a:ext>
              </a:extLst>
            </p:cNvPr>
            <p:cNvCxnSpPr>
              <a:cxnSpLocks/>
            </p:cNvCxnSpPr>
            <p:nvPr/>
          </p:nvCxnSpPr>
          <p:spPr>
            <a:xfrm>
              <a:off x="2971800" y="2628900"/>
              <a:ext cx="456692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3FA9EB0-E1A8-CED6-F048-FC93450590F5}"/>
                </a:ext>
              </a:extLst>
            </p:cNvPr>
            <p:cNvCxnSpPr>
              <a:cxnSpLocks/>
            </p:cNvCxnSpPr>
            <p:nvPr/>
          </p:nvCxnSpPr>
          <p:spPr>
            <a:xfrm>
              <a:off x="36220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37E4F15-63C5-AC6B-D502-98DAA0361349}"/>
                </a:ext>
              </a:extLst>
            </p:cNvPr>
            <p:cNvCxnSpPr>
              <a:cxnSpLocks/>
            </p:cNvCxnSpPr>
            <p:nvPr/>
          </p:nvCxnSpPr>
          <p:spPr>
            <a:xfrm>
              <a:off x="418084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CC1C19D-01A6-65B8-F143-6E2B5BB9C03C}"/>
                </a:ext>
              </a:extLst>
            </p:cNvPr>
            <p:cNvCxnSpPr>
              <a:cxnSpLocks/>
            </p:cNvCxnSpPr>
            <p:nvPr/>
          </p:nvCxnSpPr>
          <p:spPr>
            <a:xfrm>
              <a:off x="5887720" y="242062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6A75D00-CF2A-800E-07F8-6023E450AB1E}"/>
                </a:ext>
              </a:extLst>
            </p:cNvPr>
            <p:cNvCxnSpPr>
              <a:cxnSpLocks/>
            </p:cNvCxnSpPr>
            <p:nvPr/>
          </p:nvCxnSpPr>
          <p:spPr>
            <a:xfrm>
              <a:off x="4729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761010-C0EA-FC60-0457-BE70EFA427CC}"/>
                </a:ext>
              </a:extLst>
            </p:cNvPr>
            <p:cNvCxnSpPr>
              <a:cxnSpLocks/>
            </p:cNvCxnSpPr>
            <p:nvPr/>
          </p:nvCxnSpPr>
          <p:spPr>
            <a:xfrm>
              <a:off x="532892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9DFD02-F1BD-7DC0-D40D-2BC70A103929}"/>
                </a:ext>
              </a:extLst>
            </p:cNvPr>
            <p:cNvCxnSpPr>
              <a:cxnSpLocks/>
            </p:cNvCxnSpPr>
            <p:nvPr/>
          </p:nvCxnSpPr>
          <p:spPr>
            <a:xfrm>
              <a:off x="6436360" y="243078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A7A0EFB-25CC-6AE2-7876-C4108CE5E7DF}"/>
                </a:ext>
              </a:extLst>
            </p:cNvPr>
            <p:cNvCxnSpPr>
              <a:cxnSpLocks/>
            </p:cNvCxnSpPr>
            <p:nvPr/>
          </p:nvCxnSpPr>
          <p:spPr>
            <a:xfrm>
              <a:off x="698500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572B00F-6733-1B67-41C3-2E4104BDB397}"/>
                </a:ext>
              </a:extLst>
            </p:cNvPr>
            <p:cNvCxnSpPr>
              <a:cxnSpLocks/>
            </p:cNvCxnSpPr>
            <p:nvPr/>
          </p:nvCxnSpPr>
          <p:spPr>
            <a:xfrm>
              <a:off x="7523480" y="24409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4534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P spid="20" grpId="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808720" cy="4524315"/>
          </a:xfrm>
          <a:prstGeom prst="rect">
            <a:avLst/>
          </a:prstGeom>
          <a:noFill/>
        </p:spPr>
        <p:txBody>
          <a:bodyPr wrap="square" rtlCol="0">
            <a:spAutoFit/>
          </a:bodyPr>
          <a:lstStyle/>
          <a:p>
            <a:pPr lvl="0"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5 + 8 = 13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13 × 8 = 40 (m)</a:t>
            </a:r>
          </a:p>
          <a:p>
            <a:pPr lvl="0" algn="ct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ban </a:t>
            </a:r>
            <a:r>
              <a:rPr lang="en-US" sz="3600" dirty="0" err="1">
                <a:solidFill>
                  <a:srgbClr val="FF0000"/>
                </a:solidFill>
                <a:latin typeface="Cambria" panose="02040503050406030204" pitchFamily="18" charset="0"/>
                <a:ea typeface="Cambria" panose="02040503050406030204" pitchFamily="18" charset="0"/>
              </a:rPr>
              <a:t>đầu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lvl="0" algn="ctr"/>
            <a:r>
              <a:rPr lang="en-US" sz="3600" dirty="0">
                <a:solidFill>
                  <a:srgbClr val="FF0000"/>
                </a:solidFill>
                <a:latin typeface="Cambria" panose="02040503050406030204" pitchFamily="18" charset="0"/>
                <a:ea typeface="Cambria" panose="02040503050406030204" pitchFamily="18" charset="0"/>
              </a:rPr>
              <a:t>65 – 40 = 25 (m)</a:t>
            </a:r>
          </a:p>
          <a:p>
            <a:pPr lvl="0"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dài</a:t>
            </a:r>
            <a:r>
              <a:rPr lang="en-US" sz="3600" dirty="0">
                <a:solidFill>
                  <a:srgbClr val="FF0000"/>
                </a:solidFill>
                <a:latin typeface="Cambria" panose="02040503050406030204" pitchFamily="18" charset="0"/>
                <a:ea typeface="Cambria" panose="02040503050406030204" pitchFamily="18" charset="0"/>
              </a:rPr>
              <a:t>: 40 m;</a:t>
            </a:r>
          </a:p>
          <a:p>
            <a:pPr lvl="0" algn="ct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Chiều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rộng</a:t>
            </a:r>
            <a:r>
              <a:rPr lang="en-US" sz="3600" dirty="0">
                <a:solidFill>
                  <a:srgbClr val="FF0000"/>
                </a:solidFill>
                <a:latin typeface="Cambria" panose="02040503050406030204" pitchFamily="18" charset="0"/>
                <a:ea typeface="Cambria" panose="02040503050406030204" pitchFamily="18" charset="0"/>
              </a:rPr>
              <a:t>: 25 m.</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98055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955040" y="711200"/>
            <a:ext cx="10353040" cy="4401205"/>
          </a:xfrm>
          <a:prstGeom prst="rect">
            <a:avLst/>
          </a:prstGeom>
          <a:noFill/>
        </p:spPr>
        <p:txBody>
          <a:bodyPr wrap="square" rtlCol="0">
            <a:spAutoFit/>
          </a:bodyPr>
          <a:lstStyle/>
          <a:p>
            <a:pPr algn="ctr"/>
            <a:r>
              <a:rPr lang="en-US" sz="4000" dirty="0">
                <a:solidFill>
                  <a:srgbClr val="FF0000"/>
                </a:solidFill>
                <a:latin typeface="Cambria" panose="02040503050406030204" pitchFamily="18" charset="0"/>
                <a:ea typeface="Cambria" panose="02040503050406030204" pitchFamily="18" charset="0"/>
              </a:rPr>
              <a:t>b) </a:t>
            </a: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dài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40 + 10 = 50 (m)</a:t>
            </a:r>
          </a:p>
          <a:p>
            <a:pPr algn="ctr"/>
            <a:r>
              <a:rPr lang="en-US" sz="4000" dirty="0" err="1">
                <a:solidFill>
                  <a:srgbClr val="FF0000"/>
                </a:solidFill>
                <a:latin typeface="Cambria" panose="02040503050406030204" pitchFamily="18" charset="0"/>
                <a:ea typeface="Cambria" panose="02040503050406030204" pitchFamily="18" charset="0"/>
              </a:rPr>
              <a:t>Chiều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rộng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25 + 20 = 45 (m)</a:t>
            </a:r>
          </a:p>
          <a:p>
            <a:pPr algn="ctr"/>
            <a:r>
              <a:rPr lang="en-US" sz="4000" dirty="0" err="1">
                <a:solidFill>
                  <a:srgbClr val="FF0000"/>
                </a:solidFill>
                <a:latin typeface="Cambria" panose="02040503050406030204" pitchFamily="18" charset="0"/>
                <a:ea typeface="Cambria" panose="02040503050406030204" pitchFamily="18" charset="0"/>
              </a:rPr>
              <a:t>Diện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tích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mảnh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đất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dạng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chữ</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nhật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mới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là</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a:solidFill>
                  <a:srgbClr val="FF0000"/>
                </a:solidFill>
                <a:latin typeface="Cambria" panose="02040503050406030204" pitchFamily="18" charset="0"/>
                <a:ea typeface="Cambria" panose="02040503050406030204" pitchFamily="18" charset="0"/>
              </a:rPr>
              <a:t>50 × 45 =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a:p>
            <a:pPr algn="ctr"/>
            <a:r>
              <a:rPr lang="en-US" sz="4000" dirty="0" err="1">
                <a:solidFill>
                  <a:srgbClr val="FF0000"/>
                </a:solidFill>
                <a:latin typeface="Cambria" panose="02040503050406030204" pitchFamily="18" charset="0"/>
                <a:ea typeface="Cambria" panose="02040503050406030204" pitchFamily="18" charset="0"/>
              </a:rPr>
              <a:t>Đáp</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2 250 m</a:t>
            </a:r>
            <a:r>
              <a:rPr lang="en-US" sz="4000" baseline="30000" dirty="0">
                <a:solidFill>
                  <a:srgbClr val="FF0000"/>
                </a:solidFill>
                <a:latin typeface="Cambria" panose="02040503050406030204" pitchFamily="18" charset="0"/>
                <a:ea typeface="Cambria" panose="02040503050406030204" pitchFamily="18" charset="0"/>
              </a:rPr>
              <a:t>2</a:t>
            </a:r>
            <a:r>
              <a:rPr lang="en-US" sz="40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4123244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
            <a:ext cx="12192000" cy="6858001"/>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 y="-1"/>
            <a:ext cx="12184969" cy="6858001"/>
          </a:xfrm>
          <a:prstGeom prst="rect">
            <a:avLst/>
          </a:prstGeom>
        </p:spPr>
      </p:pic>
      <p:pic>
        <p:nvPicPr>
          <p:cNvPr id="1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5286703" y="3095457"/>
            <a:ext cx="3717211" cy="3762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0" y="4156"/>
            <a:ext cx="12184969" cy="6853844"/>
          </a:xfrm>
          <a:prstGeom prst="rect">
            <a:avLst/>
          </a:prstGeom>
        </p:spPr>
      </p:pic>
      <p:pic>
        <p:nvPicPr>
          <p:cNvPr id="17"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91500" y="6966856"/>
            <a:ext cx="609600" cy="609600"/>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
        <p:nvSpPr>
          <p:cNvPr id="21" name="Rectangle 20"/>
          <p:cNvSpPr/>
          <p:nvPr/>
        </p:nvSpPr>
        <p:spPr>
          <a:xfrm>
            <a:off x="4171950" y="1313382"/>
            <a:ext cx="6324600" cy="63094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Chúc</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mừng</a:t>
            </a:r>
            <a:r>
              <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 </a:t>
            </a:r>
            <a:r>
              <a:rPr kumimoji="0" lang="en-US" sz="3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rPr>
              <a:t>bạn</a:t>
            </a:r>
            <a:endParaRPr kumimoji="0" lang="en-US" sz="3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3 Nokia" panose="02040603050506020204" pitchFamily="18" charset="0"/>
              <a:ea typeface="+mn-ea"/>
              <a:cs typeface="+mn-cs"/>
            </a:endParaRPr>
          </a:p>
        </p:txBody>
      </p:sp>
      <p:sp>
        <p:nvSpPr>
          <p:cNvPr id="22" name="Rectangle 21"/>
          <p:cNvSpPr/>
          <p:nvPr/>
        </p:nvSpPr>
        <p:spPr>
          <a:xfrm>
            <a:off x="4019550" y="2273268"/>
            <a:ext cx="6477000" cy="232371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đã</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giúp</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bạn</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thú</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vượt</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qua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các</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chướng</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ngại</a:t>
            </a:r>
            <a:r>
              <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 </a:t>
            </a:r>
            <a:r>
              <a:rPr kumimoji="0" lang="en-US" sz="4500" b="1" i="0" u="none" strike="noStrike" kern="1200" cap="none" spc="0" normalizeH="0" baseline="0" noProof="0" dirty="0" err="1">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rPr>
              <a:t>vật</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9Slide05 Dear Saturday" panose="02000505000000020004" pitchFamily="2" charset="0"/>
              <a:ea typeface="+mn-ea"/>
              <a:cs typeface="+mn-cs"/>
            </a:endParaRPr>
          </a:p>
        </p:txBody>
      </p:sp>
    </p:spTree>
    <p:extLst>
      <p:ext uri="{BB962C8B-B14F-4D97-AF65-F5344CB8AC3E}">
        <p14:creationId xmlns:p14="http://schemas.microsoft.com/office/powerpoint/2010/main" val="6268796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2000"/>
                                        <p:tgtEl>
                                          <p:spTgt spid="12"/>
                                        </p:tgtEl>
                                        <p:attrNameLst>
                                          <p:attrName>ppt_w</p:attrName>
                                        </p:attrNameLst>
                                      </p:cBhvr>
                                      <p:tavLst>
                                        <p:tav tm="0">
                                          <p:val>
                                            <p:strVal val="ppt_w"/>
                                          </p:val>
                                        </p:tav>
                                        <p:tav tm="100000">
                                          <p:val>
                                            <p:fltVal val="0"/>
                                          </p:val>
                                        </p:tav>
                                      </p:tavLst>
                                    </p:anim>
                                    <p:anim calcmode="lin" valueType="num">
                                      <p:cBhvr>
                                        <p:cTn id="7" dur="2000"/>
                                        <p:tgtEl>
                                          <p:spTgt spid="12"/>
                                        </p:tgtEl>
                                        <p:attrNameLst>
                                          <p:attrName>ppt_h</p:attrName>
                                        </p:attrNameLst>
                                      </p:cBhvr>
                                      <p:tavLst>
                                        <p:tav tm="0">
                                          <p:val>
                                            <p:strVal val="ppt_h"/>
                                          </p:val>
                                        </p:tav>
                                        <p:tav tm="100000">
                                          <p:val>
                                            <p:fltVal val="0"/>
                                          </p:val>
                                        </p:tav>
                                      </p:tavLst>
                                    </p:anim>
                                    <p:anim calcmode="lin" valueType="num">
                                      <p:cBhvr>
                                        <p:cTn id="8" dur="2000"/>
                                        <p:tgtEl>
                                          <p:spTgt spid="12"/>
                                        </p:tgtEl>
                                        <p:attrNameLst>
                                          <p:attrName>style.rotation</p:attrName>
                                        </p:attrNameLst>
                                      </p:cBhvr>
                                      <p:tavLst>
                                        <p:tav tm="0">
                                          <p:val>
                                            <p:fltVal val="0"/>
                                          </p:val>
                                        </p:tav>
                                        <p:tav tm="100000">
                                          <p:val>
                                            <p:fltVal val="90"/>
                                          </p:val>
                                        </p:tav>
                                      </p:tavLst>
                                    </p:anim>
                                    <p:animEffect transition="out" filter="fade">
                                      <p:cBhvr>
                                        <p:cTn id="9" dur="2000"/>
                                        <p:tgtEl>
                                          <p:spTgt spid="12"/>
                                        </p:tgtEl>
                                      </p:cBhvr>
                                    </p:animEffect>
                                    <p:set>
                                      <p:cBhvr>
                                        <p:cTn id="10" dur="1" fill="hold">
                                          <p:stCondLst>
                                            <p:cond delay="1999"/>
                                          </p:stCondLst>
                                        </p:cTn>
                                        <p:tgtEl>
                                          <p:spTgt spid="12"/>
                                        </p:tgtEl>
                                        <p:attrNameLst>
                                          <p:attrName>style.visibility</p:attrName>
                                        </p:attrNameLst>
                                      </p:cBhvr>
                                      <p:to>
                                        <p:strVal val="hidden"/>
                                      </p:to>
                                    </p:set>
                                  </p:childTnLst>
                                </p:cTn>
                              </p:par>
                              <p:par>
                                <p:cTn id="11" presetID="1" presetClass="mediacall" presetSubtype="0" fill="hold" nodeType="withEffect">
                                  <p:stCondLst>
                                    <p:cond delay="0"/>
                                  </p:stCondLst>
                                  <p:childTnLst>
                                    <p:cmd type="call" cmd="playFrom(0.0)">
                                      <p:cBhvr>
                                        <p:cTn id="12" dur="22909" fill="hold"/>
                                        <p:tgtEl>
                                          <p:spTgt spid="17"/>
                                        </p:tgtEl>
                                      </p:cBhvr>
                                    </p:cmd>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974 0 " pathEditMode="relative" rAng="0" ptsTypes="AA">
                                      <p:cBhvr>
                                        <p:cTn id="16" dur="4200" fill="hold"/>
                                        <p:tgtEl>
                                          <p:spTgt spid="2"/>
                                        </p:tgtEl>
                                        <p:attrNameLst>
                                          <p:attrName>ppt_x</p:attrName>
                                          <p:attrName>ppt_y</p:attrName>
                                        </p:attrNameLst>
                                      </p:cBhvr>
                                      <p:rCtr x="-49987" y="0"/>
                                    </p:animMotion>
                                  </p:childTnLst>
                                </p:cTn>
                              </p:par>
                              <p:par>
                                <p:cTn id="17" presetID="35" presetClass="path" presetSubtype="0" accel="50000" decel="50000" fill="hold" nodeType="withEffect">
                                  <p:stCondLst>
                                    <p:cond delay="0"/>
                                  </p:stCondLst>
                                  <p:childTnLst>
                                    <p:animMotion origin="layout" path="M 4.16667E-7 -1.48148E-6 L -1 -0.00023 " pathEditMode="relative" rAng="0" ptsTypes="AA">
                                      <p:cBhvr>
                                        <p:cTn id="18" dur="4200" fill="hold"/>
                                        <p:tgtEl>
                                          <p:spTgt spid="6"/>
                                        </p:tgtEl>
                                        <p:attrNameLst>
                                          <p:attrName>ppt_x</p:attrName>
                                          <p:attrName>ppt_y</p:attrName>
                                        </p:attrNameLst>
                                      </p:cBhvr>
                                      <p:rCtr x="-49674" y="-23"/>
                                    </p:animMotion>
                                  </p:childTnLst>
                                </p:cTn>
                              </p:par>
                              <p:par>
                                <p:cTn id="19" presetID="32" presetClass="emph" presetSubtype="0" fill="hold" nodeType="withEffect">
                                  <p:stCondLst>
                                    <p:cond delay="0"/>
                                  </p:stCondLst>
                                  <p:childTnLst>
                                    <p:animRot by="120000">
                                      <p:cBhvr>
                                        <p:cTn id="20" dur="430" fill="hold">
                                          <p:stCondLst>
                                            <p:cond delay="0"/>
                                          </p:stCondLst>
                                        </p:cTn>
                                        <p:tgtEl>
                                          <p:spTgt spid="20"/>
                                        </p:tgtEl>
                                        <p:attrNameLst>
                                          <p:attrName>r</p:attrName>
                                        </p:attrNameLst>
                                      </p:cBhvr>
                                    </p:animRot>
                                    <p:animRot by="-240000">
                                      <p:cBhvr>
                                        <p:cTn id="21" dur="860" fill="hold">
                                          <p:stCondLst>
                                            <p:cond delay="860"/>
                                          </p:stCondLst>
                                        </p:cTn>
                                        <p:tgtEl>
                                          <p:spTgt spid="20"/>
                                        </p:tgtEl>
                                        <p:attrNameLst>
                                          <p:attrName>r</p:attrName>
                                        </p:attrNameLst>
                                      </p:cBhvr>
                                    </p:animRot>
                                    <p:animRot by="240000">
                                      <p:cBhvr>
                                        <p:cTn id="22" dur="860" fill="hold">
                                          <p:stCondLst>
                                            <p:cond delay="1720"/>
                                          </p:stCondLst>
                                        </p:cTn>
                                        <p:tgtEl>
                                          <p:spTgt spid="20"/>
                                        </p:tgtEl>
                                        <p:attrNameLst>
                                          <p:attrName>r</p:attrName>
                                        </p:attrNameLst>
                                      </p:cBhvr>
                                    </p:animRot>
                                    <p:animRot by="-240000">
                                      <p:cBhvr>
                                        <p:cTn id="23" dur="860" fill="hold">
                                          <p:stCondLst>
                                            <p:cond delay="2580"/>
                                          </p:stCondLst>
                                        </p:cTn>
                                        <p:tgtEl>
                                          <p:spTgt spid="20"/>
                                        </p:tgtEl>
                                        <p:attrNameLst>
                                          <p:attrName>r</p:attrName>
                                        </p:attrNameLst>
                                      </p:cBhvr>
                                    </p:animRot>
                                    <p:animRot by="120000">
                                      <p:cBhvr>
                                        <p:cTn id="24" dur="860" fill="hold">
                                          <p:stCondLst>
                                            <p:cond delay="3440"/>
                                          </p:stCondLst>
                                        </p:cTn>
                                        <p:tgtEl>
                                          <p:spTgt spid="2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17"/>
                </p:tgtEl>
              </p:cMediaNode>
            </p:audio>
          </p:childTnLst>
        </p:cTn>
      </p:par>
    </p:tnLst>
    <p:bldLst>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Nhac-nen-powerpoint-vui-nh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 y="6248400"/>
            <a:ext cx="609600" cy="609600"/>
          </a:xfrm>
          <a:prstGeom prst="rect">
            <a:avLst/>
          </a:prstGeom>
        </p:spPr>
      </p:pic>
      <p:pic>
        <p:nvPicPr>
          <p:cNvPr id="2" name="Picture 1">
            <a:extLst>
              <a:ext uri="{FF2B5EF4-FFF2-40B4-BE49-F238E27FC236}">
                <a16:creationId xmlns:a16="http://schemas.microsoft.com/office/drawing/2014/main" id="{5CE5BF5C-9151-412B-56A7-A4102B82A452}"/>
              </a:ext>
            </a:extLst>
          </p:cNvPr>
          <p:cNvPicPr>
            <a:picLocks noChangeAspect="1"/>
          </p:cNvPicPr>
          <p:nvPr/>
        </p:nvPicPr>
        <p:blipFill>
          <a:blip r:embed="rId5"/>
          <a:stretch>
            <a:fillRect/>
          </a:stretch>
        </p:blipFill>
        <p:spPr>
          <a:xfrm>
            <a:off x="3191004" y="1363268"/>
            <a:ext cx="5809992" cy="3090940"/>
          </a:xfrm>
          <a:prstGeom prst="rect">
            <a:avLst/>
          </a:prstGeom>
        </p:spPr>
      </p:pic>
    </p:spTree>
    <p:extLst>
      <p:ext uri="{BB962C8B-B14F-4D97-AF65-F5344CB8AC3E}">
        <p14:creationId xmlns:p14="http://schemas.microsoft.com/office/powerpoint/2010/main" val="159008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494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2200"/>
            <a:ext cx="12192000" cy="6910200"/>
          </a:xfrm>
          <a:prstGeom prst="rect">
            <a:avLst/>
          </a:prstGeom>
        </p:spPr>
      </p:pic>
      <p:sp>
        <p:nvSpPr>
          <p:cNvPr id="16" name="Rounded Rectangular Callout 15"/>
          <p:cNvSpPr/>
          <p:nvPr/>
        </p:nvSpPr>
        <p:spPr>
          <a:xfrm>
            <a:off x="6899563" y="66678"/>
            <a:ext cx="5181740" cy="1291067"/>
          </a:xfrm>
          <a:prstGeom prst="wedgeRoundRectCallout">
            <a:avLst>
              <a:gd name="adj1" fmla="val -8400"/>
              <a:gd name="adj2" fmla="val 70794"/>
              <a:gd name="adj3" fmla="val 16667"/>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err="1">
                <a:solidFill>
                  <a:srgbClr val="0070C0"/>
                </a:solidFill>
                <a:latin typeface="Arial" panose="020B0604020202020204" pitchFamily="34" charset="0"/>
                <a:cs typeface="Arial" panose="020B0604020202020204" pitchFamily="34" charset="0"/>
              </a:rPr>
              <a:t>Hãy</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giúp</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bạn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thú</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về</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đến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nơi</a:t>
            </a:r>
            <a:r>
              <a:rPr lang="en-US" sz="2600" b="1" dirty="0">
                <a:solidFill>
                  <a:srgbClr val="0070C0"/>
                </a:solidFill>
                <a:latin typeface="Arial" panose="020B0604020202020204" pitchFamily="34" charset="0"/>
                <a:cs typeface="Arial" panose="020B0604020202020204" pitchFamily="34" charset="0"/>
              </a:rPr>
              <a:t> an </a:t>
            </a:r>
            <a:r>
              <a:rPr lang="en-US" sz="2600" b="1" dirty="0" err="1">
                <a:solidFill>
                  <a:srgbClr val="0070C0"/>
                </a:solidFill>
                <a:latin typeface="Arial" panose="020B0604020202020204" pitchFamily="34" charset="0"/>
                <a:cs typeface="Arial" panose="020B0604020202020204" pitchFamily="34" charset="0"/>
              </a:rPr>
              <a:t>toàn</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bằng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cách</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vượt</a:t>
            </a:r>
            <a:r>
              <a:rPr lang="en-US" sz="2600" b="1" dirty="0">
                <a:solidFill>
                  <a:srgbClr val="0070C0"/>
                </a:solidFill>
                <a:latin typeface="Arial" panose="020B0604020202020204" pitchFamily="34" charset="0"/>
                <a:cs typeface="Arial" panose="020B0604020202020204" pitchFamily="34" charset="0"/>
              </a:rPr>
              <a:t> qua </a:t>
            </a:r>
            <a:r>
              <a:rPr lang="en-US" sz="2600" b="1" dirty="0" err="1">
                <a:solidFill>
                  <a:srgbClr val="0070C0"/>
                </a:solidFill>
                <a:latin typeface="Arial" panose="020B0604020202020204" pitchFamily="34" charset="0"/>
                <a:cs typeface="Arial" panose="020B0604020202020204" pitchFamily="34" charset="0"/>
              </a:rPr>
              <a:t>các</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chướng</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ngại</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vật</a:t>
            </a:r>
            <a:r>
              <a:rPr lang="en-US" sz="2600" b="1" dirty="0">
                <a:solidFill>
                  <a:srgbClr val="0070C0"/>
                </a:solidFill>
                <a:latin typeface="Arial" panose="020B0604020202020204" pitchFamily="34" charset="0"/>
                <a:cs typeface="Arial" panose="020B0604020202020204" pitchFamily="34" charset="0"/>
              </a:rPr>
              <a:t> </a:t>
            </a:r>
            <a:r>
              <a:rPr lang="en-US" sz="2600" b="1" dirty="0" err="1">
                <a:solidFill>
                  <a:srgbClr val="0070C0"/>
                </a:solidFill>
                <a:latin typeface="Arial" panose="020B0604020202020204" pitchFamily="34" charset="0"/>
                <a:cs typeface="Arial" panose="020B0604020202020204" pitchFamily="34" charset="0"/>
              </a:rPr>
              <a:t>nhé</a:t>
            </a:r>
            <a:r>
              <a:rPr lang="en-US" sz="2600" b="1" dirty="0">
                <a:solidFill>
                  <a:srgbClr val="0070C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0C966D25-689C-E862-B500-41ADE730A588}"/>
              </a:ext>
            </a:extLst>
          </p:cNvPr>
          <p:cNvPicPr>
            <a:picLocks noChangeAspect="1"/>
          </p:cNvPicPr>
          <p:nvPr/>
        </p:nvPicPr>
        <p:blipFill>
          <a:blip r:embed="rId3"/>
          <a:stretch>
            <a:fillRect/>
          </a:stretch>
        </p:blipFill>
        <p:spPr>
          <a:xfrm>
            <a:off x="-269954" y="1680630"/>
            <a:ext cx="7169517" cy="3444539"/>
          </a:xfrm>
          <a:prstGeom prst="rect">
            <a:avLst/>
          </a:prstGeom>
        </p:spPr>
      </p:pic>
    </p:spTree>
    <p:extLst>
      <p:ext uri="{BB962C8B-B14F-4D97-AF65-F5344CB8AC3E}">
        <p14:creationId xmlns:p14="http://schemas.microsoft.com/office/powerpoint/2010/main" val="1456604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835018" y="499117"/>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Arial" panose="020B0604020202020204" pitchFamily="34" charset="0"/>
                <a:cs typeface="Arial" panose="020B0604020202020204" pitchFamily="34" charset="0"/>
              </a:rPr>
              <a:t>1</a:t>
            </a:r>
          </a:p>
        </p:txBody>
      </p:sp>
      <mc:AlternateContent xmlns:mc="http://schemas.openxmlformats.org/markup-compatibility/2006" xmlns:a14="http://schemas.microsoft.com/office/drawing/2010/main">
        <mc:Choice Requires="a14">
          <p:sp>
            <p:nvSpPr>
              <p:cNvPr id="9" name="Hình chữ nhật 12">
                <a:extLst>
                  <a:ext uri="{FF2B5EF4-FFF2-40B4-BE49-F238E27FC236}">
                    <a16:creationId xmlns:a16="http://schemas.microsoft.com/office/drawing/2014/main" id="{E3669699-AF3F-FD89-0FDF-D389FE16B7B9}"/>
                  </a:ext>
                </a:extLst>
              </p:cNvPr>
              <p:cNvSpPr/>
              <p:nvPr/>
            </p:nvSpPr>
            <p:spPr>
              <a:xfrm>
                <a:off x="1549578" y="367534"/>
                <a:ext cx="9951542" cy="2032416"/>
              </a:xfrm>
              <a:prstGeom prst="rect">
                <a:avLst/>
              </a:prstGeom>
              <a:noFill/>
            </p:spPr>
            <p:txBody>
              <a:bodyPr wrap="square" lIns="91440" tIns="45720" rIns="91440" bIns="45720">
                <a:spAutoFit/>
              </a:bodyPr>
              <a:lstStyle/>
              <a:p>
                <a:pPr algn="just"/>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Đường từ nhà đến trường, bạn Páo qua một đoạn đường dài 1 400 m gồm đoạn lên dốc và đoạn xuống dốc. Biết độ dài đoạn lên dốc bằng </a:t>
                </a:r>
                <a14:m>
                  <m:oMath xmlns:m="http://schemas.openxmlformats.org/officeDocument/2006/math">
                    <m:f>
                      <m:fPr>
                        <m:ctrlPr>
                          <a:rPr lang="vi-VN" sz="2800" b="1" i="1" smtClean="0">
                            <a:solidFill>
                              <a:srgbClr val="002060"/>
                            </a:solidFill>
                            <a:latin typeface="Cambria Math" panose="02040503050406030204" pitchFamily="18" charset="0"/>
                            <a:cs typeface="Arial" panose="020B0604020202020204" pitchFamily="34" charset="0"/>
                          </a:rPr>
                        </m:ctrlPr>
                      </m:fPr>
                      <m:num>
                        <m:r>
                          <a:rPr lang="en-US" sz="2800" b="1" i="1" smtClean="0">
                            <a:solidFill>
                              <a:srgbClr val="002060"/>
                            </a:solidFill>
                            <a:latin typeface="Cambria Math" panose="02040503050406030204" pitchFamily="18" charset="0"/>
                            <a:cs typeface="Arial" panose="020B0604020202020204" pitchFamily="34" charset="0"/>
                          </a:rPr>
                          <m:t>𝟑</m:t>
                        </m:r>
                      </m:num>
                      <m:den>
                        <m:r>
                          <a:rPr lang="en-US" sz="2800" b="1" i="1" smtClean="0">
                            <a:solidFill>
                              <a:srgbClr val="002060"/>
                            </a:solidFill>
                            <a:latin typeface="Cambria Math" panose="02040503050406030204" pitchFamily="18" charset="0"/>
                            <a:cs typeface="Arial" panose="020B0604020202020204" pitchFamily="34" charset="0"/>
                          </a:rPr>
                          <m:t>𝟒</m:t>
                        </m:r>
                      </m:den>
                    </m:f>
                  </m:oMath>
                </a14:m>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độ dài đoạn xuống dốc. Hỏi mỗi đoạn lên dốc, xuống dốc dài bao nhiêu mét?</a:t>
                </a:r>
                <a:endPar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mc:Choice>
        <mc:Fallback xmlns="">
          <p:sp>
            <p:nvSpPr>
              <p:cNvPr id="9" name="Hình chữ nhật 12">
                <a:extLst>
                  <a:ext uri="{FF2B5EF4-FFF2-40B4-BE49-F238E27FC236}">
                    <a16:creationId xmlns:a16="http://schemas.microsoft.com/office/drawing/2014/main" id="{E3669699-AF3F-FD89-0FDF-D389FE16B7B9}"/>
                  </a:ext>
                </a:extLst>
              </p:cNvPr>
              <p:cNvSpPr>
                <a:spLocks noRot="1" noChangeAspect="1" noMove="1" noResize="1" noEditPoints="1" noAdjustHandles="1" noChangeArrowheads="1" noChangeShapeType="1" noTextEdit="1"/>
              </p:cNvSpPr>
              <p:nvPr/>
            </p:nvSpPr>
            <p:spPr>
              <a:xfrm>
                <a:off x="1549578" y="367534"/>
                <a:ext cx="9951542" cy="2032416"/>
              </a:xfrm>
              <a:prstGeom prst="rect">
                <a:avLst/>
              </a:prstGeom>
              <a:blipFill>
                <a:blip r:embed="rId4"/>
                <a:stretch>
                  <a:fillRect l="-1225" t="-2994" r="-1225" b="-5988"/>
                </a:stretch>
              </a:blipFill>
            </p:spPr>
            <p:txBody>
              <a:bodyPr/>
              <a:lstStyle/>
              <a:p>
                <a:r>
                  <a:rPr lang="en-US">
                    <a:noFill/>
                  </a:rPr>
                  <a:t> </a:t>
                </a:r>
              </a:p>
            </p:txBody>
          </p:sp>
        </mc:Fallback>
      </mc:AlternateContent>
      <p:pic>
        <p:nvPicPr>
          <p:cNvPr id="11" name="vidu-high-performance--4-2024-11-11T12_43_05Z">
            <a:hlinkClick r:id="" action="ppaction://media"/>
            <a:extLst>
              <a:ext uri="{FF2B5EF4-FFF2-40B4-BE49-F238E27FC236}">
                <a16:creationId xmlns:a16="http://schemas.microsoft.com/office/drawing/2014/main" id="{BCD7BB11-3019-AF30-3467-3342E9BFBA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4319" y="2748280"/>
            <a:ext cx="9856611" cy="3225800"/>
          </a:xfrm>
          <a:prstGeom prst="rect">
            <a:avLst/>
          </a:prstGeom>
        </p:spPr>
      </p:pic>
    </p:spTree>
    <p:extLst>
      <p:ext uri="{BB962C8B-B14F-4D97-AF65-F5344CB8AC3E}">
        <p14:creationId xmlns:p14="http://schemas.microsoft.com/office/powerpoint/2010/main" val="642468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7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1"/>
                                        </p:tgtEl>
                                      </p:cBhvr>
                                    </p:cmd>
                                  </p:childTnLst>
                                </p:cTn>
                              </p:par>
                            </p:childTnLst>
                          </p:cTn>
                        </p:par>
                      </p:childTnLst>
                    </p:cTn>
                  </p:par>
                </p:childTnLst>
              </p:cTn>
              <p:nextCondLst>
                <p:cond evt="onClick" delay="0">
                  <p:tgtEl>
                    <p:spTgt spid="11"/>
                  </p:tgtEl>
                </p:cond>
              </p:nextCondLst>
            </p:seq>
            <p:video>
              <p:cMediaNode vol="80000">
                <p:cTn id="20" fill="hold" display="0">
                  <p:stCondLst>
                    <p:cond delay="indefinite"/>
                  </p:stCondLst>
                </p:cTn>
                <p:tgtEl>
                  <p:spTgt spid="11"/>
                </p:tgtEl>
              </p:cMediaNode>
            </p:video>
          </p:childTnLst>
        </p:cTn>
      </p:par>
    </p:tnLst>
    <p:bldLst>
      <p:bldP spid="8"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F58F663-2178-CBFB-2B47-08E32270CE97}"/>
              </a:ext>
            </a:extLst>
          </p:cNvPr>
          <p:cNvSpPr txBox="1"/>
          <p:nvPr/>
        </p:nvSpPr>
        <p:spPr>
          <a:xfrm>
            <a:off x="5547360" y="97790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FC4D11BB-E55A-0E82-2D2B-63F934F9839D}"/>
              </a:ext>
            </a:extLst>
          </p:cNvPr>
          <p:cNvSpPr txBox="1"/>
          <p:nvPr/>
        </p:nvSpPr>
        <p:spPr>
          <a:xfrm>
            <a:off x="1965960" y="17399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6B52FD6D-7EEF-E17C-7EF6-53103A7C47D0}"/>
              </a:ext>
            </a:extLst>
          </p:cNvPr>
          <p:cNvSpPr txBox="1"/>
          <p:nvPr/>
        </p:nvSpPr>
        <p:spPr>
          <a:xfrm>
            <a:off x="721360" y="2522220"/>
            <a:ext cx="3048000" cy="707886"/>
          </a:xfrm>
          <a:prstGeom prst="rect">
            <a:avLst/>
          </a:prstGeom>
          <a:noFill/>
        </p:spPr>
        <p:txBody>
          <a:bodyPr wrap="square" rtlCol="0">
            <a:spAutoFit/>
          </a:bodyPr>
          <a:lstStyle/>
          <a:p>
            <a:r>
              <a:rPr lang="en-US" sz="4000" dirty="0" err="1">
                <a:solidFill>
                  <a:srgbClr val="FF0000"/>
                </a:solidFill>
                <a:latin typeface="Cambria" panose="02040503050406030204" pitchFamily="18" charset="0"/>
                <a:ea typeface="Cambria" panose="02040503050406030204" pitchFamily="18" charset="0"/>
              </a:rPr>
              <a:t>Đoạn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lên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dốc</a:t>
            </a:r>
            <a:endParaRPr lang="en-US" sz="40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9572188-393B-B1A2-AD5C-43FB83C92F02}"/>
              </a:ext>
            </a:extLst>
          </p:cNvPr>
          <p:cNvSpPr txBox="1"/>
          <p:nvPr/>
        </p:nvSpPr>
        <p:spPr>
          <a:xfrm>
            <a:off x="528320" y="3441700"/>
            <a:ext cx="4033520" cy="646331"/>
          </a:xfrm>
          <a:prstGeom prst="rect">
            <a:avLst/>
          </a:prstGeom>
          <a:noFill/>
        </p:spPr>
        <p:txBody>
          <a:bodyPr wrap="square" rtlCol="0">
            <a:spAutoFit/>
          </a:bodyPr>
          <a:lstStyle/>
          <a:p>
            <a:r>
              <a:rPr lang="en-US" sz="3600" dirty="0" err="1">
                <a:solidFill>
                  <a:srgbClr val="FF0000"/>
                </a:solidFill>
                <a:latin typeface="Cambria" panose="02040503050406030204" pitchFamily="18" charset="0"/>
                <a:ea typeface="Cambria" panose="02040503050406030204" pitchFamily="18" charset="0"/>
              </a:rPr>
              <a:t>Đoạn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xuống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dốc</a:t>
            </a:r>
            <a:endParaRPr lang="en-US" sz="3600" dirty="0">
              <a:solidFill>
                <a:srgbClr val="FF0000"/>
              </a:solidFill>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59EAD411-516C-14E0-5D14-1F73A206EEF6}"/>
              </a:ext>
            </a:extLst>
          </p:cNvPr>
          <p:cNvGrpSpPr/>
          <p:nvPr/>
        </p:nvGrpSpPr>
        <p:grpSpPr>
          <a:xfrm>
            <a:off x="3794760" y="2720340"/>
            <a:ext cx="3175000" cy="391160"/>
            <a:chOff x="2971800" y="2390140"/>
            <a:chExt cx="3175000" cy="391160"/>
          </a:xfrm>
        </p:grpSpPr>
        <p:cxnSp>
          <p:nvCxnSpPr>
            <p:cNvPr id="16" name="Straight Connector 15">
              <a:extLst>
                <a:ext uri="{FF2B5EF4-FFF2-40B4-BE49-F238E27FC236}">
                  <a16:creationId xmlns:a16="http://schemas.microsoft.com/office/drawing/2014/main" id="{810F2E67-A8B0-6B7B-60FF-E6D8D4B92FAD}"/>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C2D40B-4E96-8D3B-B7F8-8913D5DFA506}"/>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45C26C1-7727-EF8B-C49E-1B2AC9F3A0B6}"/>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7248DBF-D3F0-2084-3035-6DAF58692711}"/>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43CF460-1F8F-1004-91F8-A0A783E18D08}"/>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7E3D1C95-FC78-A5BE-8677-3EDCDCE16A68}"/>
              </a:ext>
            </a:extLst>
          </p:cNvPr>
          <p:cNvGrpSpPr/>
          <p:nvPr/>
        </p:nvGrpSpPr>
        <p:grpSpPr>
          <a:xfrm>
            <a:off x="3794760" y="3644900"/>
            <a:ext cx="4267200" cy="381000"/>
            <a:chOff x="2971800" y="2400300"/>
            <a:chExt cx="4267200" cy="381000"/>
          </a:xfrm>
        </p:grpSpPr>
        <p:cxnSp>
          <p:nvCxnSpPr>
            <p:cNvPr id="22" name="Straight Connector 21">
              <a:extLst>
                <a:ext uri="{FF2B5EF4-FFF2-40B4-BE49-F238E27FC236}">
                  <a16:creationId xmlns:a16="http://schemas.microsoft.com/office/drawing/2014/main" id="{9D047469-33C9-8AE9-4517-205F5DB17E56}"/>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2439804-FBD8-A5BE-D827-5F3FE2B5BDDA}"/>
                </a:ext>
              </a:extLst>
            </p:cNvPr>
            <p:cNvCxnSpPr>
              <a:cxnSpLocks/>
            </p:cNvCxnSpPr>
            <p:nvPr/>
          </p:nvCxnSpPr>
          <p:spPr>
            <a:xfrm>
              <a:off x="2971800" y="2628900"/>
              <a:ext cx="425196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5353E9-3A70-D1AB-C0CF-52AEDE8D823A}"/>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48E739C-6BBB-6B60-51BA-268578D38FA3}"/>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F9E97F-757F-C375-C28B-DFBB731DAE15}"/>
                </a:ext>
              </a:extLst>
            </p:cNvPr>
            <p:cNvCxnSpPr>
              <a:cxnSpLocks/>
            </p:cNvCxnSpPr>
            <p:nvPr/>
          </p:nvCxnSpPr>
          <p:spPr>
            <a:xfrm>
              <a:off x="61722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15C2D63-E5B0-5268-C65D-12619A669399}"/>
                </a:ext>
              </a:extLst>
            </p:cNvPr>
            <p:cNvCxnSpPr/>
            <p:nvPr/>
          </p:nvCxnSpPr>
          <p:spPr>
            <a:xfrm>
              <a:off x="72390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9" name="Right Brace 28">
            <a:extLst>
              <a:ext uri="{FF2B5EF4-FFF2-40B4-BE49-F238E27FC236}">
                <a16:creationId xmlns:a16="http://schemas.microsoft.com/office/drawing/2014/main" id="{F0854F70-DBB5-485A-FF44-2534F7483DDC}"/>
              </a:ext>
            </a:extLst>
          </p:cNvPr>
          <p:cNvSpPr/>
          <p:nvPr/>
        </p:nvSpPr>
        <p:spPr>
          <a:xfrm>
            <a:off x="8107680" y="285750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30" name="TextBox 29">
            <a:extLst>
              <a:ext uri="{FF2B5EF4-FFF2-40B4-BE49-F238E27FC236}">
                <a16:creationId xmlns:a16="http://schemas.microsoft.com/office/drawing/2014/main" id="{1191305A-50B8-636C-FBCA-5E3B5CB7FC50}"/>
              </a:ext>
            </a:extLst>
          </p:cNvPr>
          <p:cNvSpPr txBox="1"/>
          <p:nvPr/>
        </p:nvSpPr>
        <p:spPr>
          <a:xfrm>
            <a:off x="8564880" y="308610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1 400 m</a:t>
            </a:r>
          </a:p>
        </p:txBody>
      </p:sp>
      <p:cxnSp>
        <p:nvCxnSpPr>
          <p:cNvPr id="31" name="Straight Connector 30">
            <a:extLst>
              <a:ext uri="{FF2B5EF4-FFF2-40B4-BE49-F238E27FC236}">
                <a16:creationId xmlns:a16="http://schemas.microsoft.com/office/drawing/2014/main" id="{287641EA-359E-4EE1-9CAA-5CC49A635523}"/>
              </a:ext>
            </a:extLst>
          </p:cNvPr>
          <p:cNvCxnSpPr>
            <a:cxnSpLocks/>
          </p:cNvCxnSpPr>
          <p:nvPr/>
        </p:nvCxnSpPr>
        <p:spPr>
          <a:xfrm>
            <a:off x="6974840" y="312166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180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par>
                                <p:cTn id="26" presetID="2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wipe(down)">
                                      <p:cBhvr>
                                        <p:cTn id="4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9"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457" y="295708"/>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F991839-9E2D-788B-16C4-EBE07C91EDF1}"/>
              </a:ext>
            </a:extLst>
          </p:cNvPr>
          <p:cNvSpPr txBox="1"/>
          <p:nvPr/>
        </p:nvSpPr>
        <p:spPr>
          <a:xfrm>
            <a:off x="1686560" y="711200"/>
            <a:ext cx="8717280" cy="5078313"/>
          </a:xfrm>
          <a:prstGeom prst="rect">
            <a:avLst/>
          </a:prstGeom>
          <a:noFill/>
        </p:spPr>
        <p:txBody>
          <a:bodyPr wrap="square" rtlCol="0">
            <a:spAutoFit/>
          </a:bodyPr>
          <a:lstStyle/>
          <a:p>
            <a:pPr algn="ctr"/>
            <a:r>
              <a:rPr lang="en-US" sz="3600" b="1" i="0" dirty="0" err="1">
                <a:solidFill>
                  <a:srgbClr val="FF0000"/>
                </a:solidFill>
                <a:effectLst/>
                <a:latin typeface="Cambria" panose="02040503050406030204" pitchFamily="18" charset="0"/>
                <a:ea typeface="Cambria" panose="02040503050406030204" pitchFamily="18" charset="0"/>
              </a:rPr>
              <a:t>Bài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giải</a:t>
            </a:r>
            <a:r>
              <a:rPr lang="en-US" sz="3600" b="1"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Tổng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bằng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nhau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3 + 4 = 7 (</a:t>
            </a:r>
            <a:r>
              <a:rPr lang="en-US" sz="3600" b="0" i="0" dirty="0" err="1">
                <a:solidFill>
                  <a:srgbClr val="FF0000"/>
                </a:solidFill>
                <a:effectLst/>
                <a:latin typeface="Cambria" panose="02040503050406030204" pitchFamily="18" charset="0"/>
                <a:ea typeface="Cambria" panose="02040503050406030204" pitchFamily="18" charset="0"/>
              </a:rPr>
              <a:t>phần</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7 × 3 = 600 (m)</a:t>
            </a:r>
          </a:p>
          <a:p>
            <a:pPr algn="ctr"/>
            <a:r>
              <a:rPr lang="en-US" sz="3600" b="0" i="0" dirty="0" err="1">
                <a:solidFill>
                  <a:srgbClr val="FF0000"/>
                </a:solidFill>
                <a:effectLst/>
                <a:latin typeface="Cambria" panose="02040503050406030204" pitchFamily="18" charset="0"/>
                <a:ea typeface="Cambria" panose="02040503050406030204" pitchFamily="18" charset="0"/>
              </a:rPr>
              <a:t>Độ</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dài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a:t>
            </a:r>
          </a:p>
          <a:p>
            <a:pPr algn="ctr"/>
            <a:r>
              <a:rPr lang="en-US" sz="3600" b="0" i="0" dirty="0">
                <a:solidFill>
                  <a:srgbClr val="FF0000"/>
                </a:solidFill>
                <a:effectLst/>
                <a:latin typeface="Cambria" panose="02040503050406030204" pitchFamily="18" charset="0"/>
                <a:ea typeface="Cambria" panose="02040503050406030204" pitchFamily="18" charset="0"/>
              </a:rPr>
              <a:t>1 400 – 600 = 800 (m)</a:t>
            </a:r>
          </a:p>
          <a:p>
            <a:pPr algn="ctr"/>
            <a:r>
              <a:rPr lang="en-US" sz="3600" b="0" i="0" dirty="0" err="1">
                <a:solidFill>
                  <a:srgbClr val="FF0000"/>
                </a:solidFill>
                <a:effectLst/>
                <a:latin typeface="Cambria" panose="02040503050406030204" pitchFamily="18" charset="0"/>
                <a:ea typeface="Cambria" panose="02040503050406030204" pitchFamily="18" charset="0"/>
              </a:rPr>
              <a:t>Đáp</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số</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600 m;</a:t>
            </a:r>
          </a:p>
          <a:p>
            <a:pPr algn="ct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Đoạn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xuống</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dốc</a:t>
            </a:r>
            <a:r>
              <a:rPr lang="en-US" sz="3600" b="0" i="0" dirty="0">
                <a:solidFill>
                  <a:srgbClr val="FF0000"/>
                </a:solidFill>
                <a:effectLst/>
                <a:latin typeface="Cambria" panose="02040503050406030204" pitchFamily="18" charset="0"/>
                <a:ea typeface="Cambria" panose="02040503050406030204" pitchFamily="18" charset="0"/>
              </a:rPr>
              <a:t>: 800 m.</a:t>
            </a:r>
          </a:p>
        </p:txBody>
      </p:sp>
    </p:spTree>
    <p:extLst>
      <p:ext uri="{BB962C8B-B14F-4D97-AF65-F5344CB8AC3E}">
        <p14:creationId xmlns:p14="http://schemas.microsoft.com/office/powerpoint/2010/main" val="16701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4600" y="7271656"/>
            <a:ext cx="609600" cy="609600"/>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84967" cy="6858000"/>
          </a:xfrm>
          <a:prstGeom prst="rect">
            <a:avLst/>
          </a:prstGeom>
        </p:spPr>
      </p:pic>
      <p:pic>
        <p:nvPicPr>
          <p:cNvPr id="8" name="Picture 2" descr="Free vector pile of stones on white background"/>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0881" y="4287076"/>
            <a:ext cx="3373999" cy="2570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12192000" y="-1"/>
            <a:ext cx="12186960" cy="7108552"/>
          </a:xfrm>
          <a:prstGeom prst="rect">
            <a:avLst/>
          </a:prstGeom>
        </p:spPr>
      </p:pic>
      <p:pic>
        <p:nvPicPr>
          <p:cNvPr id="10" name="Picture 9"/>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9C2A6A8A-9262-ED71-1437-FD7102424AA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4160" y="0"/>
            <a:ext cx="1638830" cy="1638830"/>
          </a:xfrm>
          <a:prstGeom prst="rect">
            <a:avLst/>
          </a:prstGeom>
        </p:spPr>
      </p:pic>
    </p:spTree>
    <p:extLst>
      <p:ext uri="{BB962C8B-B14F-4D97-AF65-F5344CB8AC3E}">
        <p14:creationId xmlns:p14="http://schemas.microsoft.com/office/powerpoint/2010/main" val="3054043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500"/>
                                  </p:stCondLst>
                                  <p:childTnLst>
                                    <p:anim calcmode="lin" valueType="num">
                                      <p:cBhvr>
                                        <p:cTn id="8" dur="2000"/>
                                        <p:tgtEl>
                                          <p:spTgt spid="8"/>
                                        </p:tgtEl>
                                        <p:attrNameLst>
                                          <p:attrName>ppt_w</p:attrName>
                                        </p:attrNameLst>
                                      </p:cBhvr>
                                      <p:tavLst>
                                        <p:tav tm="0">
                                          <p:val>
                                            <p:strVal val="ppt_w"/>
                                          </p:val>
                                        </p:tav>
                                        <p:tav tm="100000">
                                          <p:val>
                                            <p:fltVal val="0"/>
                                          </p:val>
                                        </p:tav>
                                      </p:tavLst>
                                    </p:anim>
                                    <p:anim calcmode="lin" valueType="num">
                                      <p:cBhvr>
                                        <p:cTn id="9" dur="2000"/>
                                        <p:tgtEl>
                                          <p:spTgt spid="8"/>
                                        </p:tgtEl>
                                        <p:attrNameLst>
                                          <p:attrName>ppt_h</p:attrName>
                                        </p:attrNameLst>
                                      </p:cBhvr>
                                      <p:tavLst>
                                        <p:tav tm="0">
                                          <p:val>
                                            <p:strVal val="ppt_h"/>
                                          </p:val>
                                        </p:tav>
                                        <p:tav tm="100000">
                                          <p:val>
                                            <p:fltVal val="0"/>
                                          </p:val>
                                        </p:tav>
                                      </p:tavLst>
                                    </p:anim>
                                    <p:anim calcmode="lin" valueType="num">
                                      <p:cBhvr>
                                        <p:cTn id="10" dur="2000"/>
                                        <p:tgtEl>
                                          <p:spTgt spid="8"/>
                                        </p:tgtEl>
                                        <p:attrNameLst>
                                          <p:attrName>style.rotation</p:attrName>
                                        </p:attrNameLst>
                                      </p:cBhvr>
                                      <p:tavLst>
                                        <p:tav tm="0">
                                          <p:val>
                                            <p:fltVal val="0"/>
                                          </p:val>
                                        </p:tav>
                                        <p:tav tm="100000">
                                          <p:val>
                                            <p:fltVal val="90"/>
                                          </p:val>
                                        </p:tav>
                                      </p:tavLst>
                                    </p:anim>
                                    <p:animEffect transition="out" filter="fade">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4.16667E-7 0 L -0.99844 0 " pathEditMode="relative" rAng="0" ptsTypes="AA">
                                      <p:cBhvr>
                                        <p:cTn id="16" dur="4000" fill="hold"/>
                                        <p:tgtEl>
                                          <p:spTgt spid="2"/>
                                        </p:tgtEl>
                                        <p:attrNameLst>
                                          <p:attrName>ppt_x</p:attrName>
                                          <p:attrName>ppt_y</p:attrName>
                                        </p:attrNameLst>
                                      </p:cBhvr>
                                      <p:rCtr x="-49922" y="0"/>
                                    </p:animMotion>
                                  </p:childTnLst>
                                </p:cTn>
                              </p:par>
                              <p:par>
                                <p:cTn id="17" presetID="35" presetClass="path" presetSubtype="0" accel="50000" decel="50000" fill="hold" nodeType="withEffect">
                                  <p:stCondLst>
                                    <p:cond delay="0"/>
                                  </p:stCondLst>
                                  <p:childTnLst>
                                    <p:animMotion origin="layout" path="M 4.16667E-7 0.01389 L -1 -0.0044 " pathEditMode="relative" rAng="0" ptsTypes="AA">
                                      <p:cBhvr>
                                        <p:cTn id="18" dur="4000" fill="hold"/>
                                        <p:tgtEl>
                                          <p:spTgt spid="7"/>
                                        </p:tgtEl>
                                        <p:attrNameLst>
                                          <p:attrName>ppt_x</p:attrName>
                                          <p:attrName>ppt_y</p:attrName>
                                        </p:attrNameLst>
                                      </p:cBhvr>
                                      <p:rCtr x="-50000" y="-926"/>
                                    </p:animMotion>
                                  </p:childTnLst>
                                </p:cTn>
                              </p:par>
                              <p:par>
                                <p:cTn id="19" presetID="32" presetClass="emph" presetSubtype="0" fill="hold" nodeType="withEffect">
                                  <p:stCondLst>
                                    <p:cond delay="0"/>
                                  </p:stCondLst>
                                  <p:childTnLst>
                                    <p:animRot by="120000">
                                      <p:cBhvr>
                                        <p:cTn id="20" dur="410" fill="hold">
                                          <p:stCondLst>
                                            <p:cond delay="0"/>
                                          </p:stCondLst>
                                        </p:cTn>
                                        <p:tgtEl>
                                          <p:spTgt spid="10"/>
                                        </p:tgtEl>
                                        <p:attrNameLst>
                                          <p:attrName>r</p:attrName>
                                        </p:attrNameLst>
                                      </p:cBhvr>
                                    </p:animRot>
                                    <p:animRot by="-240000">
                                      <p:cBhvr>
                                        <p:cTn id="21" dur="820" fill="hold">
                                          <p:stCondLst>
                                            <p:cond delay="820"/>
                                          </p:stCondLst>
                                        </p:cTn>
                                        <p:tgtEl>
                                          <p:spTgt spid="10"/>
                                        </p:tgtEl>
                                        <p:attrNameLst>
                                          <p:attrName>r</p:attrName>
                                        </p:attrNameLst>
                                      </p:cBhvr>
                                    </p:animRot>
                                    <p:animRot by="240000">
                                      <p:cBhvr>
                                        <p:cTn id="22" dur="820" fill="hold">
                                          <p:stCondLst>
                                            <p:cond delay="1640"/>
                                          </p:stCondLst>
                                        </p:cTn>
                                        <p:tgtEl>
                                          <p:spTgt spid="10"/>
                                        </p:tgtEl>
                                        <p:attrNameLst>
                                          <p:attrName>r</p:attrName>
                                        </p:attrNameLst>
                                      </p:cBhvr>
                                    </p:animRot>
                                    <p:animRot by="-240000">
                                      <p:cBhvr>
                                        <p:cTn id="23" dur="820" fill="hold">
                                          <p:stCondLst>
                                            <p:cond delay="2460"/>
                                          </p:stCondLst>
                                        </p:cTn>
                                        <p:tgtEl>
                                          <p:spTgt spid="10"/>
                                        </p:tgtEl>
                                        <p:attrNameLst>
                                          <p:attrName>r</p:attrName>
                                        </p:attrNameLst>
                                      </p:cBhvr>
                                    </p:animRot>
                                    <p:animRot by="120000">
                                      <p:cBhvr>
                                        <p:cTn id="24" dur="820" fill="hold">
                                          <p:stCondLst>
                                            <p:cond delay="3280"/>
                                          </p:stCondLst>
                                        </p:cTn>
                                        <p:tgtEl>
                                          <p:spTgt spid="10"/>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0"/>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Hình Bầu dục 11">
            <a:extLst>
              <a:ext uri="{FF2B5EF4-FFF2-40B4-BE49-F238E27FC236}">
                <a16:creationId xmlns:a16="http://schemas.microsoft.com/office/drawing/2014/main" id="{26052696-93B8-42CC-168C-3394A48C7BEB}"/>
              </a:ext>
            </a:extLst>
          </p:cNvPr>
          <p:cNvSpPr/>
          <p:nvPr/>
        </p:nvSpPr>
        <p:spPr>
          <a:xfrm>
            <a:off x="773197" y="642770"/>
            <a:ext cx="606188" cy="60618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a:t>
            </a:r>
          </a:p>
        </p:txBody>
      </p:sp>
      <p:sp>
        <p:nvSpPr>
          <p:cNvPr id="9" name="Hình chữ nhật 12">
            <a:extLst>
              <a:ext uri="{FF2B5EF4-FFF2-40B4-BE49-F238E27FC236}">
                <a16:creationId xmlns:a16="http://schemas.microsoft.com/office/drawing/2014/main" id="{E3669699-AF3F-FD89-0FDF-D389FE16B7B9}"/>
              </a:ext>
            </a:extLst>
          </p:cNvPr>
          <p:cNvSpPr/>
          <p:nvPr/>
        </p:nvSpPr>
        <p:spPr>
          <a:xfrm>
            <a:off x="1467437" y="602627"/>
            <a:ext cx="9886772" cy="1569660"/>
          </a:xfrm>
          <a:prstGeom prst="rect">
            <a:avLst/>
          </a:prstGeom>
          <a:noFill/>
        </p:spPr>
        <p:txBody>
          <a:bodyPr wrap="square" lIns="91440" tIns="45720" rIns="91440" bIns="45720">
            <a:spAutoFit/>
          </a:bodyPr>
          <a:lstStyle/>
          <a:p>
            <a:pPr lvl="0" algn="just">
              <a:defRPr/>
            </a:pPr>
            <a:r>
              <a:rPr lang="pt-BR" sz="3200" dirty="0">
                <a:solidFill>
                  <a:srgbClr val="000000"/>
                </a:solidFill>
                <a:latin typeface="Arial" panose="020B0604020202020204" pitchFamily="34" charset="0"/>
                <a:cs typeface="Arial" panose="020B0604020202020204" pitchFamily="34" charset="0"/>
              </a:rPr>
              <a:t>Trong một gian hàng siêu thị điện máy có 36 chiếc ti vi gồm ti vi 75 inch và ti vi 55 inch. Tìm số ti vi mỗi loại, biết số ti vi 55 inch gấp 3 lần số ti vi 75 inch.</a:t>
            </a:r>
            <a:endParaRPr kumimoji="0" lang="pt-BR"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651CFD15-7ECA-F0FD-2DBE-F226ADDD13E8}"/>
              </a:ext>
            </a:extLst>
          </p:cNvPr>
          <p:cNvSpPr txBox="1"/>
          <p:nvPr/>
        </p:nvSpPr>
        <p:spPr>
          <a:xfrm>
            <a:off x="5679440" y="2268220"/>
            <a:ext cx="3048000" cy="769441"/>
          </a:xfrm>
          <a:prstGeom prst="rect">
            <a:avLst/>
          </a:prstGeom>
          <a:noFill/>
        </p:spPr>
        <p:txBody>
          <a:bodyPr wrap="square" rtlCol="0">
            <a:spAutoFit/>
          </a:bodyPr>
          <a:lstStyle/>
          <a:p>
            <a:r>
              <a:rPr lang="en-US" sz="4400" dirty="0" err="1">
                <a:solidFill>
                  <a:srgbClr val="FF0000"/>
                </a:solidFill>
                <a:latin typeface="Cambria" panose="02040503050406030204" pitchFamily="18" charset="0"/>
                <a:ea typeface="Cambria" panose="02040503050406030204" pitchFamily="18" charset="0"/>
              </a:rPr>
              <a:t>Tóm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tắt</a:t>
            </a:r>
            <a:r>
              <a:rPr lang="en-US" sz="4400" dirty="0">
                <a:solidFill>
                  <a:srgbClr val="FF0000"/>
                </a:solidFill>
                <a:latin typeface="Cambria" panose="02040503050406030204" pitchFamily="18" charset="0"/>
                <a:ea typeface="Cambria" panose="02040503050406030204" pitchFamily="18" charset="0"/>
              </a:rPr>
              <a:t>:</a:t>
            </a:r>
          </a:p>
        </p:txBody>
      </p:sp>
      <p:sp>
        <p:nvSpPr>
          <p:cNvPr id="3" name="TextBox 2">
            <a:extLst>
              <a:ext uri="{FF2B5EF4-FFF2-40B4-BE49-F238E27FC236}">
                <a16:creationId xmlns:a16="http://schemas.microsoft.com/office/drawing/2014/main" id="{D5F7C65C-2037-9FC4-330C-F98497920000}"/>
              </a:ext>
            </a:extLst>
          </p:cNvPr>
          <p:cNvSpPr txBox="1"/>
          <p:nvPr/>
        </p:nvSpPr>
        <p:spPr>
          <a:xfrm>
            <a:off x="2098040" y="303022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Ta </a:t>
            </a:r>
            <a:r>
              <a:rPr lang="en-US" sz="4400" dirty="0" err="1">
                <a:solidFill>
                  <a:srgbClr val="FF0000"/>
                </a:solidFill>
                <a:latin typeface="Cambria" panose="02040503050406030204" pitchFamily="18" charset="0"/>
                <a:ea typeface="Cambria" panose="02040503050406030204" pitchFamily="18" charset="0"/>
              </a:rPr>
              <a:t>có</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sơ</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đồ</a:t>
            </a:r>
            <a:r>
              <a:rPr lang="en-US" sz="4400" dirty="0">
                <a:solidFill>
                  <a:srgbClr val="FF0000"/>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7C06B496-8257-617C-EACF-540A7D359836}"/>
              </a:ext>
            </a:extLst>
          </p:cNvPr>
          <p:cNvSpPr txBox="1"/>
          <p:nvPr/>
        </p:nvSpPr>
        <p:spPr>
          <a:xfrm>
            <a:off x="853440" y="3812540"/>
            <a:ext cx="304800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55 inch</a:t>
            </a:r>
          </a:p>
        </p:txBody>
      </p:sp>
      <p:sp>
        <p:nvSpPr>
          <p:cNvPr id="6" name="TextBox 5">
            <a:extLst>
              <a:ext uri="{FF2B5EF4-FFF2-40B4-BE49-F238E27FC236}">
                <a16:creationId xmlns:a16="http://schemas.microsoft.com/office/drawing/2014/main" id="{9D5CA2C0-F030-04C0-E392-672B22FAD69E}"/>
              </a:ext>
            </a:extLst>
          </p:cNvPr>
          <p:cNvSpPr txBox="1"/>
          <p:nvPr/>
        </p:nvSpPr>
        <p:spPr>
          <a:xfrm>
            <a:off x="1066800" y="4732020"/>
            <a:ext cx="3627120" cy="707886"/>
          </a:xfrm>
          <a:prstGeom prst="rect">
            <a:avLst/>
          </a:prstGeom>
          <a:noFill/>
        </p:spPr>
        <p:txBody>
          <a:bodyPr wrap="square" rtlCol="0">
            <a:spAutoFit/>
          </a:bodyPr>
          <a:lstStyle/>
          <a:p>
            <a:r>
              <a:rPr lang="en-US" sz="4000" dirty="0">
                <a:solidFill>
                  <a:srgbClr val="FF0000"/>
                </a:solidFill>
                <a:latin typeface="Cambria" panose="02040503050406030204" pitchFamily="18" charset="0"/>
                <a:ea typeface="Cambria" panose="02040503050406030204" pitchFamily="18" charset="0"/>
              </a:rPr>
              <a:t>Tivi 75 inch</a:t>
            </a:r>
          </a:p>
        </p:txBody>
      </p:sp>
      <p:grpSp>
        <p:nvGrpSpPr>
          <p:cNvPr id="10" name="Group 9">
            <a:extLst>
              <a:ext uri="{FF2B5EF4-FFF2-40B4-BE49-F238E27FC236}">
                <a16:creationId xmlns:a16="http://schemas.microsoft.com/office/drawing/2014/main" id="{463ACD48-F8C7-2CF2-911C-380AB073CB28}"/>
              </a:ext>
            </a:extLst>
          </p:cNvPr>
          <p:cNvGrpSpPr/>
          <p:nvPr/>
        </p:nvGrpSpPr>
        <p:grpSpPr>
          <a:xfrm>
            <a:off x="3926840" y="4010660"/>
            <a:ext cx="3175000" cy="391160"/>
            <a:chOff x="2971800" y="2390140"/>
            <a:chExt cx="3175000" cy="391160"/>
          </a:xfrm>
        </p:grpSpPr>
        <p:cxnSp>
          <p:nvCxnSpPr>
            <p:cNvPr id="11" name="Straight Connector 10">
              <a:extLst>
                <a:ext uri="{FF2B5EF4-FFF2-40B4-BE49-F238E27FC236}">
                  <a16:creationId xmlns:a16="http://schemas.microsoft.com/office/drawing/2014/main" id="{497C81BD-1037-AD86-82EE-949E27FFFE92}"/>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BC8F6E-3122-ED5E-0DD7-F8898585ECB2}"/>
                </a:ext>
              </a:extLst>
            </p:cNvPr>
            <p:cNvCxnSpPr>
              <a:cxnSpLocks/>
            </p:cNvCxnSpPr>
            <p:nvPr/>
          </p:nvCxnSpPr>
          <p:spPr>
            <a:xfrm>
              <a:off x="2971800" y="2628900"/>
              <a:ext cx="31750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FB204D-26A7-F517-D06E-7FDD4DE8CA91}"/>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35F2AE1-F002-BD9D-3A87-ADB089CEC54A}"/>
                </a:ext>
              </a:extLst>
            </p:cNvPr>
            <p:cNvCxnSpPr>
              <a:cxnSpLocks/>
            </p:cNvCxnSpPr>
            <p:nvPr/>
          </p:nvCxnSpPr>
          <p:spPr>
            <a:xfrm>
              <a:off x="51054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5F57DFB-E042-B3E7-2AFC-CCDB04BDE387}"/>
                </a:ext>
              </a:extLst>
            </p:cNvPr>
            <p:cNvCxnSpPr>
              <a:cxnSpLocks/>
            </p:cNvCxnSpPr>
            <p:nvPr/>
          </p:nvCxnSpPr>
          <p:spPr>
            <a:xfrm>
              <a:off x="6131560" y="239014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3A4FC1B8-B3A4-91B4-3914-10A0DD7EBAD8}"/>
              </a:ext>
            </a:extLst>
          </p:cNvPr>
          <p:cNvGrpSpPr/>
          <p:nvPr/>
        </p:nvGrpSpPr>
        <p:grpSpPr>
          <a:xfrm>
            <a:off x="3926840" y="4935220"/>
            <a:ext cx="1092200" cy="381000"/>
            <a:chOff x="2971800" y="2400300"/>
            <a:chExt cx="1092200" cy="381000"/>
          </a:xfrm>
        </p:grpSpPr>
        <p:cxnSp>
          <p:nvCxnSpPr>
            <p:cNvPr id="20" name="Straight Connector 19">
              <a:extLst>
                <a:ext uri="{FF2B5EF4-FFF2-40B4-BE49-F238E27FC236}">
                  <a16:creationId xmlns:a16="http://schemas.microsoft.com/office/drawing/2014/main" id="{644EA1BD-AABD-C398-FD07-BD9C104F06D1}"/>
                </a:ext>
              </a:extLst>
            </p:cNvPr>
            <p:cNvCxnSpPr/>
            <p:nvPr/>
          </p:nvCxnSpPr>
          <p:spPr>
            <a:xfrm>
              <a:off x="29718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2A2A483-7D53-B522-B88B-6EDFC28F99F9}"/>
                </a:ext>
              </a:extLst>
            </p:cNvPr>
            <p:cNvCxnSpPr>
              <a:cxnSpLocks/>
            </p:cNvCxnSpPr>
            <p:nvPr/>
          </p:nvCxnSpPr>
          <p:spPr>
            <a:xfrm>
              <a:off x="2971800" y="2628900"/>
              <a:ext cx="109220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3A93F4F-97B4-594C-6DEB-FF47969307BB}"/>
                </a:ext>
              </a:extLst>
            </p:cNvPr>
            <p:cNvCxnSpPr>
              <a:cxnSpLocks/>
            </p:cNvCxnSpPr>
            <p:nvPr/>
          </p:nvCxnSpPr>
          <p:spPr>
            <a:xfrm>
              <a:off x="4038600" y="2400300"/>
              <a:ext cx="0" cy="38100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26" name="Right Brace 25">
            <a:extLst>
              <a:ext uri="{FF2B5EF4-FFF2-40B4-BE49-F238E27FC236}">
                <a16:creationId xmlns:a16="http://schemas.microsoft.com/office/drawing/2014/main" id="{6A5155CA-4A18-DB33-7D24-5D93DFA398FE}"/>
              </a:ext>
            </a:extLst>
          </p:cNvPr>
          <p:cNvSpPr/>
          <p:nvPr/>
        </p:nvSpPr>
        <p:spPr>
          <a:xfrm>
            <a:off x="7264400" y="4036060"/>
            <a:ext cx="457200" cy="1143000"/>
          </a:xfrm>
          <a:prstGeom prst="rightBrace">
            <a:avLst>
              <a:gd name="adj1" fmla="val 11904"/>
              <a:gd name="adj2" fmla="val 50000"/>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sp>
        <p:nvSpPr>
          <p:cNvPr id="27" name="TextBox 26">
            <a:extLst>
              <a:ext uri="{FF2B5EF4-FFF2-40B4-BE49-F238E27FC236}">
                <a16:creationId xmlns:a16="http://schemas.microsoft.com/office/drawing/2014/main" id="{F9A67CAC-B386-99D4-F630-E7D99AA87010}"/>
              </a:ext>
            </a:extLst>
          </p:cNvPr>
          <p:cNvSpPr txBox="1"/>
          <p:nvPr/>
        </p:nvSpPr>
        <p:spPr>
          <a:xfrm>
            <a:off x="7731760" y="4264660"/>
            <a:ext cx="3048000" cy="769441"/>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36 </a:t>
            </a:r>
            <a:r>
              <a:rPr lang="en-US" sz="4400" dirty="0" err="1">
                <a:solidFill>
                  <a:srgbClr val="FF0000"/>
                </a:solidFill>
                <a:latin typeface="Cambria" panose="02040503050406030204" pitchFamily="18" charset="0"/>
                <a:ea typeface="Cambria" panose="02040503050406030204" pitchFamily="18" charset="0"/>
              </a:rPr>
              <a:t>chiếc</a:t>
            </a:r>
            <a:endParaRPr lang="en-US" sz="4400" dirty="0">
              <a:solidFill>
                <a:srgbClr val="FF0000"/>
              </a:solidFill>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D0B36E95-F328-FB37-D9A1-6FA984C5D0CB}"/>
              </a:ext>
            </a:extLst>
          </p:cNvPr>
          <p:cNvCxnSpPr>
            <a:cxnSpLocks/>
          </p:cNvCxnSpPr>
          <p:nvPr/>
        </p:nvCxnSpPr>
        <p:spPr>
          <a:xfrm>
            <a:off x="5003800" y="4452620"/>
            <a:ext cx="0" cy="533400"/>
          </a:xfrm>
          <a:prstGeom prst="line">
            <a:avLst/>
          </a:prstGeom>
          <a:ln w="57150">
            <a:solidFill>
              <a:srgbClr val="00206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0425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6"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4389" y="290947"/>
            <a:ext cx="11427086" cy="6266584"/>
          </a:xfrm>
          <a:prstGeom prst="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2F8F31F-F64F-E4AD-5A20-9B509527D146}"/>
              </a:ext>
            </a:extLst>
          </p:cNvPr>
          <p:cNvSpPr txBox="1"/>
          <p:nvPr/>
        </p:nvSpPr>
        <p:spPr>
          <a:xfrm>
            <a:off x="1686560" y="711200"/>
            <a:ext cx="8717280" cy="5078313"/>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rPr>
              <a:t>Bài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giải</a:t>
            </a:r>
            <a:r>
              <a:rPr lang="en-US" sz="3600" b="1"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Tổng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bằng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nhau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 + 1 = 4 (</a:t>
            </a:r>
            <a:r>
              <a:rPr lang="en-US" sz="3600" dirty="0" err="1">
                <a:solidFill>
                  <a:srgbClr val="FF0000"/>
                </a:solidFill>
                <a:latin typeface="Cambria" panose="02040503050406030204" pitchFamily="18" charset="0"/>
                <a:ea typeface="Cambria" panose="02040503050406030204" pitchFamily="18" charset="0"/>
              </a:rPr>
              <a:t>phần</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4 × 3 =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 </a:t>
            </a:r>
            <a:r>
              <a:rPr lang="en-US" sz="3600" dirty="0" err="1">
                <a:solidFill>
                  <a:srgbClr val="FF0000"/>
                </a:solidFill>
                <a:latin typeface="Cambria" panose="02040503050406030204" pitchFamily="18" charset="0"/>
                <a:ea typeface="Cambria" panose="02040503050406030204" pitchFamily="18" charset="0"/>
              </a:rPr>
              <a:t>là</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a:solidFill>
                  <a:srgbClr val="FF0000"/>
                </a:solidFill>
                <a:latin typeface="Cambria" panose="02040503050406030204" pitchFamily="18" charset="0"/>
                <a:ea typeface="Cambria" panose="02040503050406030204" pitchFamily="18" charset="0"/>
              </a:rPr>
              <a:t>36 – 27 =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a:t>
            </a:r>
          </a:p>
          <a:p>
            <a:pPr algn="ctr"/>
            <a:r>
              <a:rPr lang="en-US" sz="3600" dirty="0" err="1">
                <a:solidFill>
                  <a:srgbClr val="FF0000"/>
                </a:solidFill>
                <a:latin typeface="Cambria" panose="02040503050406030204" pitchFamily="18" charset="0"/>
                <a:ea typeface="Cambria" panose="02040503050406030204" pitchFamily="18" charset="0"/>
              </a:rPr>
              <a:t>Đáp</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số</a:t>
            </a:r>
            <a:r>
              <a:rPr lang="en-US" sz="3600" dirty="0">
                <a:solidFill>
                  <a:srgbClr val="FF0000"/>
                </a:solidFill>
                <a:latin typeface="Cambria" panose="02040503050406030204" pitchFamily="18" charset="0"/>
                <a:ea typeface="Cambria" panose="02040503050406030204" pitchFamily="18" charset="0"/>
              </a:rPr>
              <a:t>: 27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55 inch;</a:t>
            </a:r>
          </a:p>
          <a:p>
            <a:pPr algn="ctr"/>
            <a:r>
              <a:rPr lang="en-US" sz="3600" dirty="0">
                <a:solidFill>
                  <a:srgbClr val="FF0000"/>
                </a:solidFill>
                <a:latin typeface="Cambria" panose="02040503050406030204" pitchFamily="18" charset="0"/>
                <a:ea typeface="Cambria" panose="02040503050406030204" pitchFamily="18" charset="0"/>
              </a:rPr>
              <a:t>           9 </a:t>
            </a:r>
            <a:r>
              <a:rPr lang="en-US" sz="3600" dirty="0" err="1">
                <a:solidFill>
                  <a:srgbClr val="FF0000"/>
                </a:solidFill>
                <a:latin typeface="Cambria" panose="02040503050406030204" pitchFamily="18" charset="0"/>
                <a:ea typeface="Cambria" panose="02040503050406030204" pitchFamily="18" charset="0"/>
              </a:rPr>
              <a:t>chiếc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ti</a:t>
            </a:r>
            <a:r>
              <a:rPr lang="en-US" sz="3600" dirty="0">
                <a:solidFill>
                  <a:srgbClr val="FF0000"/>
                </a:solidFill>
                <a:latin typeface="Cambria" panose="02040503050406030204" pitchFamily="18" charset="0"/>
                <a:ea typeface="Cambria" panose="02040503050406030204" pitchFamily="18" charset="0"/>
              </a:rPr>
              <a:t> vi 75 inch.</a:t>
            </a:r>
            <a:endParaRPr lang="en-US" sz="360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92450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ke Rid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7271656"/>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10" name="Picture 4" descr="Vector water spill puddle blue liquid various shape in flat cartoon style vector fluid design element isolted on white background"/>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59681" y="4454251"/>
            <a:ext cx="5043567" cy="25298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a:stretch>
            <a:fillRect/>
          </a:stretch>
        </p:blipFill>
        <p:spPr>
          <a:xfrm>
            <a:off x="12192000" y="0"/>
            <a:ext cx="12193057" cy="7004911"/>
          </a:xfrm>
          <a:prstGeom prst="rect">
            <a:avLst/>
          </a:prstGeom>
        </p:spPr>
      </p:pic>
      <p:pic>
        <p:nvPicPr>
          <p:cNvPr id="12" name="Picture 11"/>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5758" b="99697" l="28691" r="78945">
                        <a14:foregroundMark x1="29564" y1="38667" x2="29673" y2="65758"/>
                        <a14:foregroundMark x1="35673" y1="38848" x2="35055" y2="68424"/>
                        <a14:foregroundMark x1="38327" y1="50303" x2="36327" y2="67636"/>
                        <a14:foregroundMark x1="37418" y1="70727" x2="32545" y2="99697"/>
                        <a14:foregroundMark x1="39200" y1="85333" x2="35418" y2="99091"/>
                        <a14:foregroundMark x1="33200" y1="84061" x2="28691" y2="91152"/>
                        <a14:foregroundMark x1="67564" y1="82848" x2="64436" y2="92848"/>
                        <a14:foregroundMark x1="69055" y1="84909" x2="69055" y2="92000"/>
                        <a14:foregroundMark x1="74436" y1="87818" x2="70073" y2="99091"/>
                        <a14:foregroundMark x1="66945" y1="94061" x2="65927" y2="97212"/>
                        <a14:foregroundMark x1="71309" y1="83212" x2="73418" y2="85515"/>
                        <a14:foregroundMark x1="76800" y1="73879" x2="76182" y2="89515"/>
                        <a14:foregroundMark x1="77818" y1="86364" x2="74436" y2="85515"/>
                        <a14:foregroundMark x1="39564" y1="90970" x2="62945" y2="90303"/>
                        <a14:foregroundMark x1="32327" y1="92182" x2="29673" y2="95333"/>
                        <a14:foregroundMark x1="32691" y1="35758" x2="56691" y2="35758"/>
                        <a14:foregroundMark x1="31818" y1="47818" x2="33418" y2="59515"/>
                        <a14:foregroundMark x1="41200" y1="43636" x2="39309" y2="56545"/>
                        <a14:foregroundMark x1="40691" y1="51758" x2="39200" y2="58424"/>
                        <a14:foregroundMark x1="37309" y1="45515" x2="31927" y2="45515"/>
                        <a14:foregroundMark x1="33564" y1="40727" x2="38073" y2="41333"/>
                        <a14:foregroundMark x1="61055" y1="46364" x2="60436" y2="50727"/>
                        <a14:foregroundMark x1="65673" y1="54485" x2="66182" y2="56788"/>
                        <a14:foregroundMark x1="65418" y1="59879" x2="65818" y2="60303"/>
                        <a14:foregroundMark x1="57818" y1="65091" x2="57418" y2="71333"/>
                        <a14:foregroundMark x1="78945" y1="88061" x2="76545" y2="89515"/>
                        <a14:foregroundMark x1="45927" y1="53879" x2="49055" y2="53879"/>
                        <a14:foregroundMark x1="57200" y1="45091" x2="57200" y2="51152"/>
                        <a14:foregroundMark x1="30800" y1="53879" x2="33818" y2="59091"/>
                        <a14:foregroundMark x1="37564" y1="46545" x2="37055" y2="52848"/>
                        <a14:foregroundMark x1="37309" y1="49879" x2="36327" y2="55939"/>
                        <a14:foregroundMark x1="41309" y1="53212" x2="38691" y2="59515"/>
                        <a14:backgroundMark x1="34800" y1="92848" x2="34800" y2="94485"/>
                        <a14:backgroundMark x1="35927" y1="86545" x2="35927" y2="86545"/>
                        <a14:backgroundMark x1="36182" y1="88061" x2="34436" y2="86364"/>
                        <a14:backgroundMark x1="56545" y1="57394" x2="56691" y2="59515"/>
                      </a14:backgroundRemoval>
                    </a14:imgEffect>
                  </a14:imgLayer>
                </a14:imgProps>
              </a:ext>
              <a:ext uri="{28A0092B-C50C-407E-A947-70E740481C1C}">
                <a14:useLocalDpi xmlns:a14="http://schemas.microsoft.com/office/drawing/2010/main" val="0"/>
              </a:ext>
            </a:extLst>
          </a:blip>
          <a:srcRect l="27454" t="32929" r="20666"/>
          <a:stretch/>
        </p:blipFill>
        <p:spPr>
          <a:xfrm>
            <a:off x="166255" y="3504941"/>
            <a:ext cx="4322618" cy="3353059"/>
          </a:xfrm>
          <a:prstGeom prst="rect">
            <a:avLst/>
          </a:prstGeom>
        </p:spPr>
      </p:pic>
    </p:spTree>
    <p:extLst>
      <p:ext uri="{BB962C8B-B14F-4D97-AF65-F5344CB8AC3E}">
        <p14:creationId xmlns:p14="http://schemas.microsoft.com/office/powerpoint/2010/main" val="828617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909" fill="hold"/>
                                        <p:tgtEl>
                                          <p:spTgt spid="11"/>
                                        </p:tgtEl>
                                      </p:cBhvr>
                                    </p:cmd>
                                  </p:childTnLst>
                                </p:cTn>
                              </p:par>
                              <p:par>
                                <p:cTn id="7" presetID="31" presetClass="exit" presetSubtype="0" fill="hold" nodeType="withEffect">
                                  <p:stCondLst>
                                    <p:cond delay="1000"/>
                                  </p:stCondLst>
                                  <p:childTnLst>
                                    <p:anim calcmode="lin" valueType="num">
                                      <p:cBhvr>
                                        <p:cTn id="8" dur="2000"/>
                                        <p:tgtEl>
                                          <p:spTgt spid="10"/>
                                        </p:tgtEl>
                                        <p:attrNameLst>
                                          <p:attrName>ppt_w</p:attrName>
                                        </p:attrNameLst>
                                      </p:cBhvr>
                                      <p:tavLst>
                                        <p:tav tm="0">
                                          <p:val>
                                            <p:strVal val="ppt_w"/>
                                          </p:val>
                                        </p:tav>
                                        <p:tav tm="100000">
                                          <p:val>
                                            <p:fltVal val="0"/>
                                          </p:val>
                                        </p:tav>
                                      </p:tavLst>
                                    </p:anim>
                                    <p:anim calcmode="lin" valueType="num">
                                      <p:cBhvr>
                                        <p:cTn id="9" dur="2000"/>
                                        <p:tgtEl>
                                          <p:spTgt spid="10"/>
                                        </p:tgtEl>
                                        <p:attrNameLst>
                                          <p:attrName>ppt_h</p:attrName>
                                        </p:attrNameLst>
                                      </p:cBhvr>
                                      <p:tavLst>
                                        <p:tav tm="0">
                                          <p:val>
                                            <p:strVal val="ppt_h"/>
                                          </p:val>
                                        </p:tav>
                                        <p:tav tm="100000">
                                          <p:val>
                                            <p:fltVal val="0"/>
                                          </p:val>
                                        </p:tav>
                                      </p:tavLst>
                                    </p:anim>
                                    <p:anim calcmode="lin" valueType="num">
                                      <p:cBhvr>
                                        <p:cTn id="10" dur="2000"/>
                                        <p:tgtEl>
                                          <p:spTgt spid="10"/>
                                        </p:tgtEl>
                                        <p:attrNameLst>
                                          <p:attrName>style.rotation</p:attrName>
                                        </p:attrNameLst>
                                      </p:cBhvr>
                                      <p:tavLst>
                                        <p:tav tm="0">
                                          <p:val>
                                            <p:fltVal val="0"/>
                                          </p:val>
                                        </p:tav>
                                        <p:tav tm="100000">
                                          <p:val>
                                            <p:fltVal val="90"/>
                                          </p:val>
                                        </p:tav>
                                      </p:tavLst>
                                    </p:anim>
                                    <p:animEffect transition="out" filter="fade">
                                      <p:cBhvr>
                                        <p:cTn id="11" dur="2000"/>
                                        <p:tgtEl>
                                          <p:spTgt spid="10"/>
                                        </p:tgtEl>
                                      </p:cBhvr>
                                    </p:animEffect>
                                    <p:set>
                                      <p:cBhvr>
                                        <p:cTn id="12" dur="1" fill="hold">
                                          <p:stCondLst>
                                            <p:cond delay="1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nodeType="clickEffect">
                                  <p:stCondLst>
                                    <p:cond delay="0"/>
                                  </p:stCondLst>
                                  <p:childTnLst>
                                    <p:animMotion origin="layout" path="M 0 0 L -0.9987 0 " pathEditMode="relative" rAng="0" ptsTypes="AA">
                                      <p:cBhvr>
                                        <p:cTn id="16" dur="4000" fill="hold"/>
                                        <p:tgtEl>
                                          <p:spTgt spid="3"/>
                                        </p:tgtEl>
                                        <p:attrNameLst>
                                          <p:attrName>ppt_x</p:attrName>
                                          <p:attrName>ppt_y</p:attrName>
                                        </p:attrNameLst>
                                      </p:cBhvr>
                                      <p:rCtr x="-49935" y="0"/>
                                    </p:animMotion>
                                  </p:childTnLst>
                                </p:cTn>
                              </p:par>
                              <p:par>
                                <p:cTn id="17" presetID="35" presetClass="path" presetSubtype="0" accel="50000" decel="50000" fill="hold" nodeType="withEffect">
                                  <p:stCondLst>
                                    <p:cond delay="0"/>
                                  </p:stCondLst>
                                  <p:childTnLst>
                                    <p:animMotion origin="layout" path="M 0 0.00926 L -1 -0.00371 " pathEditMode="relative" rAng="0" ptsTypes="AA">
                                      <p:cBhvr>
                                        <p:cTn id="18" dur="4000" fill="hold"/>
                                        <p:tgtEl>
                                          <p:spTgt spid="6"/>
                                        </p:tgtEl>
                                        <p:attrNameLst>
                                          <p:attrName>ppt_x</p:attrName>
                                          <p:attrName>ppt_y</p:attrName>
                                        </p:attrNameLst>
                                      </p:cBhvr>
                                      <p:rCtr x="-50000" y="-648"/>
                                    </p:animMotion>
                                  </p:childTnLst>
                                </p:cTn>
                              </p:par>
                              <p:par>
                                <p:cTn id="19" presetID="32" presetClass="emph" presetSubtype="0" fill="hold" nodeType="withEffect">
                                  <p:stCondLst>
                                    <p:cond delay="0"/>
                                  </p:stCondLst>
                                  <p:childTnLst>
                                    <p:animRot by="120000">
                                      <p:cBhvr>
                                        <p:cTn id="20" dur="410" fill="hold">
                                          <p:stCondLst>
                                            <p:cond delay="0"/>
                                          </p:stCondLst>
                                        </p:cTn>
                                        <p:tgtEl>
                                          <p:spTgt spid="12"/>
                                        </p:tgtEl>
                                        <p:attrNameLst>
                                          <p:attrName>r</p:attrName>
                                        </p:attrNameLst>
                                      </p:cBhvr>
                                    </p:animRot>
                                    <p:animRot by="-240000">
                                      <p:cBhvr>
                                        <p:cTn id="21" dur="820" fill="hold">
                                          <p:stCondLst>
                                            <p:cond delay="820"/>
                                          </p:stCondLst>
                                        </p:cTn>
                                        <p:tgtEl>
                                          <p:spTgt spid="12"/>
                                        </p:tgtEl>
                                        <p:attrNameLst>
                                          <p:attrName>r</p:attrName>
                                        </p:attrNameLst>
                                      </p:cBhvr>
                                    </p:animRot>
                                    <p:animRot by="240000">
                                      <p:cBhvr>
                                        <p:cTn id="22" dur="820" fill="hold">
                                          <p:stCondLst>
                                            <p:cond delay="1640"/>
                                          </p:stCondLst>
                                        </p:cTn>
                                        <p:tgtEl>
                                          <p:spTgt spid="12"/>
                                        </p:tgtEl>
                                        <p:attrNameLst>
                                          <p:attrName>r</p:attrName>
                                        </p:attrNameLst>
                                      </p:cBhvr>
                                    </p:animRot>
                                    <p:animRot by="-240000">
                                      <p:cBhvr>
                                        <p:cTn id="23" dur="820" fill="hold">
                                          <p:stCondLst>
                                            <p:cond delay="2460"/>
                                          </p:stCondLst>
                                        </p:cTn>
                                        <p:tgtEl>
                                          <p:spTgt spid="12"/>
                                        </p:tgtEl>
                                        <p:attrNameLst>
                                          <p:attrName>r</p:attrName>
                                        </p:attrNameLst>
                                      </p:cBhvr>
                                    </p:animRot>
                                    <p:animRot by="120000">
                                      <p:cBhvr>
                                        <p:cTn id="24" dur="820" fill="hold">
                                          <p:stCondLst>
                                            <p:cond delay="3280"/>
                                          </p:stCondLst>
                                        </p:cTn>
                                        <p:tgtEl>
                                          <p:spTgt spid="12"/>
                                        </p:tgtEl>
                                        <p:attrNameLst>
                                          <p:attrName>r</p:attrName>
                                        </p:attrNameLst>
                                      </p:cBhvr>
                                    </p:animRot>
                                  </p:childTnLst>
                                </p:cTn>
                              </p:par>
                            </p:childTnLst>
                          </p:cTn>
                        </p:par>
                        <p:par>
                          <p:cTn id="25" fill="hold">
                            <p:stCondLst>
                              <p:cond delay="4100"/>
                            </p:stCondLst>
                            <p:childTnLst>
                              <p:par>
                                <p:cTn id="26" presetID="63" presetClass="path" presetSubtype="0" accel="50000" decel="50000" fill="hold" nodeType="afterEffect">
                                  <p:stCondLst>
                                    <p:cond delay="0"/>
                                  </p:stCondLst>
                                  <p:childTnLst>
                                    <p:animMotion origin="layout" path="M 4.58333E-6 4.44444E-6 L 0.20351 -0.00394 " pathEditMode="relative" rAng="0" ptsTypes="AA">
                                      <p:cBhvr>
                                        <p:cTn id="27" dur="2000" fill="hold"/>
                                        <p:tgtEl>
                                          <p:spTgt spid="12"/>
                                        </p:tgtEl>
                                        <p:attrNameLst>
                                          <p:attrName>ppt_x</p:attrName>
                                          <p:attrName>ppt_y</p:attrName>
                                        </p:attrNameLst>
                                      </p:cBhvr>
                                      <p:rCtr x="10169" y="-208"/>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721</TotalTime>
  <Words>682</Words>
  <Application>Microsoft Office PowerPoint</Application>
  <PresentationFormat>Widescreen</PresentationFormat>
  <Paragraphs>84</Paragraphs>
  <Slides>19</Slides>
  <Notes>3</Notes>
  <HiddenSlides>0</HiddenSlides>
  <MMClips>7</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#9Slide03 Nokia</vt:lpstr>
      <vt:lpstr>#9Slide03 SFU Futura_05</vt:lpstr>
      <vt:lpstr>#9Slide05 Dear Saturday</vt: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17</cp:revision>
  <dcterms:created xsi:type="dcterms:W3CDTF">2023-12-26T14:46:41Z</dcterms:created>
  <dcterms:modified xsi:type="dcterms:W3CDTF">2025-02-16T13:17:56Z</dcterms:modified>
  <cp:category>9Slide.vn</cp:category>
</cp:coreProperties>
</file>