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</p:sldMasterIdLst>
  <p:notesMasterIdLst>
    <p:notesMasterId r:id="rId24"/>
  </p:notesMasterIdLst>
  <p:sldIdLst>
    <p:sldId id="355" r:id="rId2"/>
    <p:sldId id="359" r:id="rId3"/>
    <p:sldId id="381" r:id="rId4"/>
    <p:sldId id="360" r:id="rId5"/>
    <p:sldId id="361" r:id="rId6"/>
    <p:sldId id="362" r:id="rId7"/>
    <p:sldId id="384" r:id="rId8"/>
    <p:sldId id="363" r:id="rId9"/>
    <p:sldId id="385" r:id="rId10"/>
    <p:sldId id="386" r:id="rId11"/>
    <p:sldId id="387" r:id="rId12"/>
    <p:sldId id="389" r:id="rId13"/>
    <p:sldId id="390" r:id="rId14"/>
    <p:sldId id="364" r:id="rId15"/>
    <p:sldId id="369" r:id="rId16"/>
    <p:sldId id="370" r:id="rId17"/>
    <p:sldId id="388" r:id="rId18"/>
    <p:sldId id="365" r:id="rId19"/>
    <p:sldId id="366" r:id="rId20"/>
    <p:sldId id="367" r:id="rId21"/>
    <p:sldId id="368" r:id="rId22"/>
    <p:sldId id="380" r:id="rId23"/>
  </p:sldIdLst>
  <p:sldSz cx="6858000" cy="5143500"/>
  <p:notesSz cx="6858000" cy="9144000"/>
  <p:embeddedFontLst>
    <p:embeddedFont>
      <p:font typeface="Cambria" panose="02040503050406030204" pitchFamily="18" charset="0"/>
      <p:regular r:id="rId25"/>
      <p:bold r:id="rId26"/>
      <p:italic r:id="rId27"/>
      <p:boldItalic r:id="rId28"/>
    </p:embeddedFont>
    <p:embeddedFont>
      <p:font typeface="HP001 4 hàng" panose="020B0603050302020204" pitchFamily="34" charset="0"/>
      <p:regular r:id="rId29"/>
      <p:bold r:id="rId30"/>
    </p:embeddedFont>
    <p:embeddedFont>
      <p:font typeface="Kalam" panose="020B0604020202020204" charset="0"/>
      <p:regular r:id="rId31"/>
      <p:bold r:id="rId32"/>
    </p:embeddedFont>
    <p:embeddedFont>
      <p:font typeface="Montserrat" panose="00000500000000000000" pitchFamily="2" charset="0"/>
      <p:regular r:id="rId33"/>
      <p:bold r:id="rId34"/>
      <p:italic r:id="rId35"/>
      <p:boldItalic r:id="rId36"/>
    </p:embeddedFont>
    <p:embeddedFont>
      <p:font typeface="UTM Avo" panose="02040603050506020204" pitchFamily="18" charset="0"/>
      <p:regular r:id="rId37"/>
      <p:bold r:id="rId38"/>
      <p:italic r:id="rId39"/>
      <p:boldItalic r:id="rId40"/>
    </p:embeddedFont>
    <p:embeddedFont>
      <p:font typeface="UTM Cookies" panose="02040603050506020204" pitchFamily="18" charset="0"/>
      <p:regular r:id="rId4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D02BE"/>
    <a:srgbClr val="7EA131"/>
    <a:srgbClr val="000000"/>
    <a:srgbClr val="CC7500"/>
    <a:srgbClr val="1E5CC1"/>
    <a:srgbClr val="FB5B53"/>
    <a:srgbClr val="FB4C43"/>
    <a:srgbClr val="6FC9C7"/>
    <a:srgbClr val="FFCC00"/>
    <a:srgbClr val="B7D5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8A10E9E-05DE-497A-B104-E80DA98F5660}">
  <a:tblStyle styleId="{98A10E9E-05DE-497A-B104-E80DA98F566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94" autoAdjust="0"/>
    <p:restoredTop sz="94364" autoAdjust="0"/>
  </p:normalViewPr>
  <p:slideViewPr>
    <p:cSldViewPr snapToGrid="0">
      <p:cViewPr varScale="1">
        <p:scale>
          <a:sx n="79" d="100"/>
          <a:sy n="79" d="100"/>
        </p:scale>
        <p:origin x="1424" y="36"/>
      </p:cViewPr>
      <p:guideLst>
        <p:guide orient="horz" pos="162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41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3831847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B6D33800-9EF5-458B-9C8B-85636545FB54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22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5808236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44844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653321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44844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1343478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7250" y="841772"/>
            <a:ext cx="5143500" cy="1790700"/>
          </a:xfrm>
        </p:spPr>
        <p:txBody>
          <a:bodyPr anchor="b"/>
          <a:lstStyle>
            <a:lvl1pPr algn="ctr">
              <a:defRPr sz="3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2701528"/>
            <a:ext cx="5143500" cy="1241822"/>
          </a:xfrm>
        </p:spPr>
        <p:txBody>
          <a:bodyPr/>
          <a:lstStyle>
            <a:lvl1pPr marL="0" indent="0" algn="ctr">
              <a:buNone/>
              <a:defRPr sz="1500"/>
            </a:lvl1pPr>
            <a:lvl2pPr marL="288036" indent="0" algn="ctr">
              <a:buNone/>
              <a:defRPr sz="1300"/>
            </a:lvl2pPr>
            <a:lvl3pPr marL="576072" indent="0" algn="ctr">
              <a:buNone/>
              <a:defRPr sz="1100"/>
            </a:lvl3pPr>
            <a:lvl4pPr marL="864108" indent="0" algn="ctr">
              <a:buNone/>
              <a:defRPr sz="1000"/>
            </a:lvl4pPr>
            <a:lvl5pPr marL="1152144" indent="0" algn="ctr">
              <a:buNone/>
              <a:defRPr sz="1000"/>
            </a:lvl5pPr>
            <a:lvl6pPr marL="1440180" indent="0" algn="ctr">
              <a:buNone/>
              <a:defRPr sz="1000"/>
            </a:lvl6pPr>
            <a:lvl7pPr marL="1728216" indent="0" algn="ctr">
              <a:buNone/>
              <a:defRPr sz="1000"/>
            </a:lvl7pPr>
            <a:lvl8pPr marL="2016252" indent="0" algn="ctr">
              <a:buNone/>
              <a:defRPr sz="1000"/>
            </a:lvl8pPr>
            <a:lvl9pPr marL="2304288" indent="0" algn="ctr">
              <a:buNone/>
              <a:defRPr sz="1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1488" y="4767263"/>
            <a:ext cx="1543050" cy="273844"/>
          </a:xfrm>
          <a:prstGeom prst="rect">
            <a:avLst/>
          </a:prstGeom>
        </p:spPr>
        <p:txBody>
          <a:bodyPr lIns="57607" tIns="28804" rIns="57607" bIns="28804"/>
          <a:lstStyle/>
          <a:p>
            <a:fld id="{F24B8BBD-A89F-4C03-8BF2-F84B387725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71713" y="4767263"/>
            <a:ext cx="2314575" cy="273844"/>
          </a:xfrm>
          <a:prstGeom prst="rect">
            <a:avLst/>
          </a:prstGeom>
        </p:spPr>
        <p:txBody>
          <a:bodyPr lIns="57607" tIns="28804" rIns="57607" bIns="28804"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843463" y="4767263"/>
            <a:ext cx="1543050" cy="273844"/>
          </a:xfrm>
          <a:prstGeom prst="rect">
            <a:avLst/>
          </a:prstGeom>
        </p:spPr>
        <p:txBody>
          <a:bodyPr lIns="57607" tIns="28804" rIns="57607" bIns="28804"/>
          <a:lstStyle/>
          <a:p>
            <a:fld id="{5A4A9C10-21C4-44E5-A46E-E83D9AB0E2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2635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/>
          <p:cNvSpPr txBox="1"/>
          <p:nvPr userDrawn="1"/>
        </p:nvSpPr>
        <p:spPr>
          <a:xfrm>
            <a:off x="44844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40135561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407200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7639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76365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3959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964806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0257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4000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34919" y="539500"/>
            <a:ext cx="5788125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34956" y="1187600"/>
            <a:ext cx="5788125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" name="TextBox 3"/>
          <p:cNvSpPr txBox="1"/>
          <p:nvPr userDrawn="1"/>
        </p:nvSpPr>
        <p:spPr>
          <a:xfrm>
            <a:off x="44844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FeistyForwarders_0968120672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0" r:id="rId1"/>
    <p:sldLayoutId id="2147483695" r:id="rId2"/>
    <p:sldLayoutId id="2147483685" r:id="rId3"/>
    <p:sldLayoutId id="2147483691" r:id="rId4"/>
    <p:sldLayoutId id="2147483687" r:id="rId5"/>
    <p:sldLayoutId id="2147483692" r:id="rId6"/>
    <p:sldLayoutId id="2147483686" r:id="rId7"/>
    <p:sldLayoutId id="2147483693" r:id="rId8"/>
    <p:sldLayoutId id="2147483688" r:id="rId9"/>
    <p:sldLayoutId id="2147483694" r:id="rId10"/>
    <p:sldLayoutId id="2147483696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jpe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9.jpeg"/><Relationship Id="rId12" Type="http://schemas.openxmlformats.org/officeDocument/2006/relationships/image" Target="../media/image24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.jpeg"/><Relationship Id="rId11" Type="http://schemas.openxmlformats.org/officeDocument/2006/relationships/image" Target="../media/image23.jpeg"/><Relationship Id="rId5" Type="http://schemas.microsoft.com/office/2007/relationships/hdphoto" Target="../media/hdphoto6.wdp"/><Relationship Id="rId15" Type="http://schemas.openxmlformats.org/officeDocument/2006/relationships/image" Target="../media/image27.jpeg"/><Relationship Id="rId10" Type="http://schemas.openxmlformats.org/officeDocument/2006/relationships/image" Target="../media/image22.png"/><Relationship Id="rId4" Type="http://schemas.openxmlformats.org/officeDocument/2006/relationships/image" Target="../media/image17.png"/><Relationship Id="rId9" Type="http://schemas.openxmlformats.org/officeDocument/2006/relationships/image" Target="../media/image21.jpeg"/><Relationship Id="rId1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6" Type="http://schemas.microsoft.com/office/2007/relationships/hdphoto" Target="../media/hdphoto5.wdp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5" Type="http://schemas.openxmlformats.org/officeDocument/2006/relationships/image" Target="../media/image14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D1A59C5F-5E2A-465C-A839-19558C4E4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81" y="372137"/>
            <a:ext cx="1286541" cy="1286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14690" y="1658678"/>
            <a:ext cx="182572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B5B53"/>
                </a:solidFill>
                <a:latin typeface="UTM Cookies" panose="02040603050506020204" pitchFamily="18" charset="0"/>
              </a:rPr>
              <a:t>HÀNH TINH XANH CỦA EM</a:t>
            </a:r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72" r="3102" b="788"/>
          <a:stretch/>
        </p:blipFill>
        <p:spPr>
          <a:xfrm>
            <a:off x="2022374" y="471948"/>
            <a:ext cx="4350836" cy="4260536"/>
          </a:xfrm>
          <a:prstGeom prst="ellipse">
            <a:avLst/>
          </a:prstGeom>
          <a:effectLst>
            <a:glow rad="101600">
              <a:srgbClr val="92D050">
                <a:alpha val="6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1785047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39379E3-F72F-364A-B033-9BD22226F102}"/>
              </a:ext>
            </a:extLst>
          </p:cNvPr>
          <p:cNvSpPr txBox="1"/>
          <p:nvPr/>
        </p:nvSpPr>
        <p:spPr>
          <a:xfrm>
            <a:off x="1767486" y="618785"/>
            <a:ext cx="53658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Các từ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cần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giải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nghĩa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9984686-D9C8-1541-B1BE-DF75E6CE61B6}"/>
              </a:ext>
            </a:extLst>
          </p:cNvPr>
          <p:cNvSpPr/>
          <p:nvPr/>
        </p:nvSpPr>
        <p:spPr>
          <a:xfrm>
            <a:off x="438459" y="1807251"/>
            <a:ext cx="262737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>
                <a:latin typeface="UTM Avo" panose="02040603050506020204" pitchFamily="18" charset="0"/>
              </a:rPr>
              <a:t>     </a:t>
            </a:r>
            <a:r>
              <a:rPr lang="en-US" sz="2000" dirty="0">
                <a:latin typeface="UTM Avo" panose="02040603050506020204" pitchFamily="18" charset="0"/>
              </a:rPr>
              <a:t>(</a:t>
            </a:r>
            <a:r>
              <a:rPr lang="en-US" sz="2000" dirty="0" err="1">
                <a:latin typeface="UTM Avo" panose="02040603050506020204" pitchFamily="18" charset="0"/>
              </a:rPr>
              <a:t>Nhặt</a:t>
            </a:r>
            <a:r>
              <a:rPr lang="en-US" sz="2000" dirty="0">
                <a:latin typeface="UTM Avo" panose="02040603050506020204" pitchFamily="18" charset="0"/>
              </a:rPr>
              <a:t>) </a:t>
            </a:r>
            <a:r>
              <a:rPr lang="en-US" sz="2000" dirty="0" err="1">
                <a:latin typeface="UTM Avo" panose="02040603050506020204" pitchFamily="18" charset="0"/>
              </a:rPr>
              <a:t>lân</a:t>
            </a:r>
            <a:r>
              <a:rPr lang="en-US" sz="2000" dirty="0">
                <a:latin typeface="UTM Avo" panose="02040603050506020204" pitchFamily="18" charset="0"/>
              </a:rPr>
              <a:t> la</a:t>
            </a:r>
            <a:endParaRPr lang="vi-VN" sz="20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50DC3C9-D8FE-8343-84BC-BA7E05AFEB0D}"/>
              </a:ext>
            </a:extLst>
          </p:cNvPr>
          <p:cNvSpPr/>
          <p:nvPr/>
        </p:nvSpPr>
        <p:spPr>
          <a:xfrm>
            <a:off x="496493" y="2445349"/>
            <a:ext cx="262737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>
                <a:latin typeface="UTM Avo" panose="02040603050506020204" pitchFamily="18" charset="0"/>
              </a:rPr>
              <a:t>     </a:t>
            </a:r>
            <a:r>
              <a:rPr lang="en-US" sz="2000" dirty="0" err="1">
                <a:latin typeface="UTM Avo" panose="02040603050506020204" pitchFamily="18" charset="0"/>
              </a:rPr>
              <a:t>Nhấp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nhem</a:t>
            </a:r>
            <a:endParaRPr lang="vi-VN" sz="2000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72DEC70-6CE3-A84E-B133-9B8831666FB9}"/>
              </a:ext>
            </a:extLst>
          </p:cNvPr>
          <p:cNvSpPr/>
          <p:nvPr/>
        </p:nvSpPr>
        <p:spPr>
          <a:xfrm>
            <a:off x="608135" y="1967292"/>
            <a:ext cx="233916" cy="23391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20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8FA0106-3394-A74C-9895-B3A17E410635}"/>
              </a:ext>
            </a:extLst>
          </p:cNvPr>
          <p:cNvSpPr/>
          <p:nvPr/>
        </p:nvSpPr>
        <p:spPr>
          <a:xfrm>
            <a:off x="608135" y="2653015"/>
            <a:ext cx="233916" cy="23391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20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4B2AE07-AE20-3040-9F7E-25ABBA398403}"/>
              </a:ext>
            </a:extLst>
          </p:cNvPr>
          <p:cNvSpPr/>
          <p:nvPr/>
        </p:nvSpPr>
        <p:spPr>
          <a:xfrm>
            <a:off x="2088200" y="1798421"/>
            <a:ext cx="5531799" cy="4954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>
                <a:solidFill>
                  <a:srgbClr val="C00000"/>
                </a:solidFill>
                <a:latin typeface="UTM Avo" panose="02040603050506020204" pitchFamily="18" charset="0"/>
              </a:rPr>
              <a:t>    : </a:t>
            </a:r>
            <a:r>
              <a:rPr lang="en-US" sz="2000" dirty="0" err="1">
                <a:solidFill>
                  <a:srgbClr val="C00000"/>
                </a:solidFill>
                <a:latin typeface="UTM Avo" panose="02040603050506020204" pitchFamily="18" charset="0"/>
              </a:rPr>
              <a:t>nhặt</a:t>
            </a:r>
            <a:r>
              <a:rPr lang="en-US" sz="2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UTM Avo" panose="02040603050506020204" pitchFamily="18" charset="0"/>
              </a:rPr>
              <a:t>loanh</a:t>
            </a:r>
            <a:r>
              <a:rPr lang="en-US" sz="2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UTM Avo" panose="02040603050506020204" pitchFamily="18" charset="0"/>
              </a:rPr>
              <a:t>quanh</a:t>
            </a:r>
            <a:r>
              <a:rPr lang="en-US" sz="2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UTM Avo" panose="02040603050506020204" pitchFamily="18" charset="0"/>
              </a:rPr>
              <a:t>không</a:t>
            </a:r>
            <a:r>
              <a:rPr lang="en-US" sz="2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UTM Avo" panose="02040603050506020204" pitchFamily="18" charset="0"/>
              </a:rPr>
              <a:t>đi</a:t>
            </a:r>
            <a:r>
              <a:rPr lang="en-US" sz="2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UTM Avo" panose="02040603050506020204" pitchFamily="18" charset="0"/>
              </a:rPr>
              <a:t>xa</a:t>
            </a:r>
            <a:endParaRPr lang="vi-VN" sz="2000" dirty="0">
              <a:solidFill>
                <a:srgbClr val="C00000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4B2AE07-AE20-3040-9F7E-25ABBA398403}"/>
              </a:ext>
            </a:extLst>
          </p:cNvPr>
          <p:cNvSpPr/>
          <p:nvPr/>
        </p:nvSpPr>
        <p:spPr>
          <a:xfrm>
            <a:off x="2126300" y="2434664"/>
            <a:ext cx="424592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>
                <a:solidFill>
                  <a:srgbClr val="C00000"/>
                </a:solidFill>
                <a:latin typeface="UTM Avo" panose="02040603050506020204" pitchFamily="18" charset="0"/>
              </a:rPr>
              <a:t>    : (</a:t>
            </a:r>
            <a:r>
              <a:rPr lang="en-US" sz="2000" dirty="0" err="1">
                <a:solidFill>
                  <a:srgbClr val="C00000"/>
                </a:solidFill>
                <a:latin typeface="UTM Avo" panose="02040603050506020204" pitchFamily="18" charset="0"/>
              </a:rPr>
              <a:t>mắt</a:t>
            </a:r>
            <a:r>
              <a:rPr lang="en-US" sz="2000" dirty="0">
                <a:solidFill>
                  <a:srgbClr val="C00000"/>
                </a:solidFill>
                <a:latin typeface="UTM Avo" panose="02040603050506020204" pitchFamily="18" charset="0"/>
              </a:rPr>
              <a:t>) </a:t>
            </a:r>
            <a:r>
              <a:rPr lang="en-US" sz="2000" dirty="0" err="1">
                <a:solidFill>
                  <a:srgbClr val="C00000"/>
                </a:solidFill>
                <a:latin typeface="UTM Avo" panose="02040603050506020204" pitchFamily="18" charset="0"/>
              </a:rPr>
              <a:t>lúc</a:t>
            </a:r>
            <a:r>
              <a:rPr lang="en-US" sz="2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UTM Avo" panose="02040603050506020204" pitchFamily="18" charset="0"/>
              </a:rPr>
              <a:t>nhắm</a:t>
            </a:r>
            <a:r>
              <a:rPr lang="en-US" sz="2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UTM Avo" panose="02040603050506020204" pitchFamily="18" charset="0"/>
              </a:rPr>
              <a:t>lúc</a:t>
            </a:r>
            <a:r>
              <a:rPr lang="en-US" sz="2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UTM Avo" panose="02040603050506020204" pitchFamily="18" charset="0"/>
              </a:rPr>
              <a:t>mở</a:t>
            </a:r>
            <a:r>
              <a:rPr lang="en-US" sz="2000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2000" dirty="0" err="1">
                <a:solidFill>
                  <a:srgbClr val="C00000"/>
                </a:solidFill>
                <a:latin typeface="UTM Avo" panose="02040603050506020204" pitchFamily="18" charset="0"/>
              </a:rPr>
              <a:t>khi</a:t>
            </a:r>
            <a:r>
              <a:rPr lang="en-US" sz="2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</a:p>
          <a:p>
            <a:pPr algn="just">
              <a:lnSpc>
                <a:spcPct val="150000"/>
              </a:lnSpc>
            </a:pPr>
            <a:r>
              <a:rPr lang="en-US" sz="2000" dirty="0" err="1">
                <a:solidFill>
                  <a:srgbClr val="C00000"/>
                </a:solidFill>
                <a:latin typeface="UTM Avo" panose="02040603050506020204" pitchFamily="18" charset="0"/>
              </a:rPr>
              <a:t>sáng</a:t>
            </a:r>
            <a:r>
              <a:rPr lang="en-US" sz="2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UTM Avo" panose="02040603050506020204" pitchFamily="18" charset="0"/>
              </a:rPr>
              <a:t>khi</a:t>
            </a:r>
            <a:r>
              <a:rPr lang="en-US" sz="2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UTM Avo" panose="02040603050506020204" pitchFamily="18" charset="0"/>
              </a:rPr>
              <a:t>tối</a:t>
            </a:r>
            <a:r>
              <a:rPr lang="en-US" sz="2000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2000" dirty="0" err="1">
                <a:solidFill>
                  <a:srgbClr val="C00000"/>
                </a:solidFill>
                <a:latin typeface="UTM Avo" panose="02040603050506020204" pitchFamily="18" charset="0"/>
              </a:rPr>
              <a:t>không</a:t>
            </a:r>
            <a:r>
              <a:rPr lang="en-US" sz="2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UTM Avo" panose="02040603050506020204" pitchFamily="18" charset="0"/>
              </a:rPr>
              <a:t>sáng</a:t>
            </a:r>
            <a:r>
              <a:rPr lang="en-US" sz="2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UTM Avo" panose="02040603050506020204" pitchFamily="18" charset="0"/>
              </a:rPr>
              <a:t>rõ</a:t>
            </a:r>
            <a:r>
              <a:rPr lang="en-US" sz="2000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  <a:endParaRPr lang="vi-VN" sz="2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65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7" grpId="0" animBg="1"/>
      <p:bldP spid="8" grpId="0" animBg="1"/>
      <p:bldP spid="17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35794" y="366713"/>
            <a:ext cx="582308" cy="5251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1400175" y="284729"/>
            <a:ext cx="227193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>
                <a:solidFill>
                  <a:srgbClr val="C00000"/>
                </a:solidFill>
                <a:latin typeface="UTM Avo" panose="02040603050506020204" pitchFamily="18" charset="0"/>
              </a:rPr>
              <a:t>VÈ CHIM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377029" y="838727"/>
            <a:ext cx="2318229" cy="4016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700" dirty="0">
                <a:latin typeface="UTM Avo" panose="02040603050506020204" pitchFamily="18" charset="0"/>
              </a:rPr>
              <a:t>Hay </a:t>
            </a:r>
            <a:r>
              <a:rPr lang="en-US" sz="1700" dirty="0" err="1">
                <a:latin typeface="UTM Avo" panose="02040603050506020204" pitchFamily="18" charset="0"/>
              </a:rPr>
              <a:t>chạy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lon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xon</a:t>
            </a:r>
            <a:endParaRPr lang="en-US" sz="17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700" dirty="0" err="1">
                <a:latin typeface="UTM Avo" panose="02040603050506020204" pitchFamily="18" charset="0"/>
              </a:rPr>
              <a:t>Là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gà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mới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nở</a:t>
            </a:r>
            <a:endParaRPr lang="en-US" sz="17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700" dirty="0" err="1">
                <a:latin typeface="UTM Avo" panose="02040603050506020204" pitchFamily="18" charset="0"/>
              </a:rPr>
              <a:t>Vừa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đi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vừa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nhảy</a:t>
            </a:r>
            <a:endParaRPr lang="en-US" sz="17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700" dirty="0" err="1">
                <a:latin typeface="UTM Avo" panose="02040603050506020204" pitchFamily="18" charset="0"/>
              </a:rPr>
              <a:t>Là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em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sáo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xinh</a:t>
            </a:r>
            <a:endParaRPr lang="en-US" sz="17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700" dirty="0">
                <a:latin typeface="UTM Avo" panose="02040603050506020204" pitchFamily="18" charset="0"/>
              </a:rPr>
              <a:t>Hay </a:t>
            </a:r>
            <a:r>
              <a:rPr lang="en-US" sz="1700" dirty="0" err="1">
                <a:latin typeface="UTM Avo" panose="02040603050506020204" pitchFamily="18" charset="0"/>
              </a:rPr>
              <a:t>nói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linh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tinh</a:t>
            </a:r>
            <a:endParaRPr lang="en-US" sz="17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700" dirty="0" err="1">
                <a:latin typeface="UTM Avo" panose="02040603050506020204" pitchFamily="18" charset="0"/>
              </a:rPr>
              <a:t>Là</a:t>
            </a:r>
            <a:r>
              <a:rPr lang="en-US" sz="1700" dirty="0">
                <a:latin typeface="UTM Avo" panose="02040603050506020204" pitchFamily="18" charset="0"/>
              </a:rPr>
              <a:t> con </a:t>
            </a:r>
            <a:r>
              <a:rPr lang="en-US" sz="1700" dirty="0" err="1">
                <a:latin typeface="UTM Avo" panose="02040603050506020204" pitchFamily="18" charset="0"/>
              </a:rPr>
              <a:t>liếu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điếu</a:t>
            </a:r>
            <a:endParaRPr lang="en-US" sz="17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700" dirty="0">
                <a:latin typeface="UTM Avo" panose="02040603050506020204" pitchFamily="18" charset="0"/>
              </a:rPr>
              <a:t>Hay </a:t>
            </a:r>
            <a:r>
              <a:rPr lang="en-US" sz="1700" dirty="0" err="1">
                <a:latin typeface="UTM Avo" panose="02040603050506020204" pitchFamily="18" charset="0"/>
              </a:rPr>
              <a:t>nghịch</a:t>
            </a:r>
            <a:r>
              <a:rPr lang="en-US" sz="1700" dirty="0">
                <a:latin typeface="UTM Avo" panose="02040603050506020204" pitchFamily="18" charset="0"/>
              </a:rPr>
              <a:t> hay </a:t>
            </a:r>
            <a:r>
              <a:rPr lang="en-US" sz="1700" dirty="0" err="1">
                <a:latin typeface="UTM Avo" panose="02040603050506020204" pitchFamily="18" charset="0"/>
              </a:rPr>
              <a:t>tếu</a:t>
            </a:r>
            <a:endParaRPr lang="en-US" sz="17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700" dirty="0" err="1">
                <a:latin typeface="UTM Avo" panose="02040603050506020204" pitchFamily="18" charset="0"/>
              </a:rPr>
              <a:t>Là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cậu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chìa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vôi</a:t>
            </a:r>
            <a:endParaRPr lang="en-US" sz="17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700" dirty="0">
                <a:latin typeface="UTM Avo" panose="02040603050506020204" pitchFamily="18" charset="0"/>
              </a:rPr>
              <a:t>Hay </a:t>
            </a:r>
            <a:r>
              <a:rPr lang="en-US" sz="1700" dirty="0" err="1">
                <a:latin typeface="UTM Avo" panose="02040603050506020204" pitchFamily="18" charset="0"/>
              </a:rPr>
              <a:t>chao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đớp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mồi</a:t>
            </a:r>
            <a:endParaRPr lang="en-US" sz="17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700" dirty="0" err="1">
                <a:latin typeface="UTM Avo" panose="02040603050506020204" pitchFamily="18" charset="0"/>
              </a:rPr>
              <a:t>Là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chim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chèo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bẻo</a:t>
            </a:r>
            <a:endParaRPr lang="en-US" sz="1700" dirty="0">
              <a:latin typeface="UTM Avo" panose="0204060305050602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918857" y="366713"/>
            <a:ext cx="3160057" cy="44088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700" dirty="0" err="1">
                <a:latin typeface="UTM Avo" panose="02040603050506020204" pitchFamily="18" charset="0"/>
              </a:rPr>
              <a:t>Tính</a:t>
            </a:r>
            <a:r>
              <a:rPr lang="en-US" sz="1700" dirty="0">
                <a:latin typeface="UTM Avo" panose="02040603050506020204" pitchFamily="18" charset="0"/>
              </a:rPr>
              <a:t> hay </a:t>
            </a:r>
            <a:r>
              <a:rPr lang="en-US" sz="1700" dirty="0" err="1">
                <a:latin typeface="UTM Avo" panose="02040603050506020204" pitchFamily="18" charset="0"/>
              </a:rPr>
              <a:t>mách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lẻo</a:t>
            </a:r>
            <a:endParaRPr lang="en-US" sz="17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700" dirty="0" err="1">
                <a:latin typeface="UTM Avo" panose="02040603050506020204" pitchFamily="18" charset="0"/>
              </a:rPr>
              <a:t>Thím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khách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trước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nhà</a:t>
            </a:r>
            <a:endParaRPr lang="en-US" sz="17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700" dirty="0">
                <a:latin typeface="UTM Avo" panose="02040603050506020204" pitchFamily="18" charset="0"/>
              </a:rPr>
              <a:t>Hay </a:t>
            </a:r>
            <a:r>
              <a:rPr lang="en-US" sz="1700" dirty="0" err="1">
                <a:latin typeface="UTM Avo" panose="02040603050506020204" pitchFamily="18" charset="0"/>
              </a:rPr>
              <a:t>nhặt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lân</a:t>
            </a:r>
            <a:r>
              <a:rPr lang="en-US" sz="1700" dirty="0">
                <a:latin typeface="UTM Avo" panose="02040603050506020204" pitchFamily="18" charset="0"/>
              </a:rPr>
              <a:t> la</a:t>
            </a:r>
          </a:p>
          <a:p>
            <a:pPr algn="just">
              <a:lnSpc>
                <a:spcPct val="150000"/>
              </a:lnSpc>
            </a:pPr>
            <a:r>
              <a:rPr lang="en-US" sz="1700" dirty="0" err="1">
                <a:latin typeface="UTM Avo" panose="02040603050506020204" pitchFamily="18" charset="0"/>
              </a:rPr>
              <a:t>Là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bà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chim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sẻ</a:t>
            </a:r>
            <a:endParaRPr lang="en-US" sz="17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700" dirty="0" err="1">
                <a:latin typeface="UTM Avo" panose="02040603050506020204" pitchFamily="18" charset="0"/>
              </a:rPr>
              <a:t>Có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tình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có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nghĩa</a:t>
            </a:r>
            <a:endParaRPr lang="en-US" sz="17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700" dirty="0" err="1">
                <a:latin typeface="UTM Avo" panose="02040603050506020204" pitchFamily="18" charset="0"/>
              </a:rPr>
              <a:t>Là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mẹ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chim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sâu</a:t>
            </a:r>
            <a:endParaRPr lang="en-US" sz="17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700" dirty="0" err="1">
                <a:latin typeface="UTM Avo" panose="02040603050506020204" pitchFamily="18" charset="0"/>
              </a:rPr>
              <a:t>Giục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hè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đến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mau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</a:p>
          <a:p>
            <a:pPr algn="just">
              <a:lnSpc>
                <a:spcPct val="150000"/>
              </a:lnSpc>
            </a:pPr>
            <a:r>
              <a:rPr lang="en-US" sz="1700" dirty="0" err="1">
                <a:latin typeface="UTM Avo" panose="02040603050506020204" pitchFamily="18" charset="0"/>
              </a:rPr>
              <a:t>Là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cô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tu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hú</a:t>
            </a:r>
            <a:endParaRPr lang="en-US" sz="17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700" dirty="0" err="1">
                <a:latin typeface="UTM Avo" panose="02040603050506020204" pitchFamily="18" charset="0"/>
              </a:rPr>
              <a:t>Nhấp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nhem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buồn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ngủ</a:t>
            </a:r>
            <a:endParaRPr lang="en-US" sz="17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700" dirty="0" err="1">
                <a:latin typeface="UTM Avo" panose="02040603050506020204" pitchFamily="18" charset="0"/>
              </a:rPr>
              <a:t>Là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bác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cú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mèo</a:t>
            </a:r>
            <a:r>
              <a:rPr lang="en-US" sz="1700" dirty="0">
                <a:latin typeface="UTM Avo" panose="02040603050506020204" pitchFamily="18" charset="0"/>
              </a:rPr>
              <a:t>…</a:t>
            </a:r>
          </a:p>
          <a:p>
            <a:pPr algn="just">
              <a:lnSpc>
                <a:spcPct val="150000"/>
              </a:lnSpc>
            </a:pPr>
            <a:r>
              <a:rPr lang="en-US" sz="1700" dirty="0">
                <a:latin typeface="UTM Avo" panose="02040603050506020204" pitchFamily="18" charset="0"/>
              </a:rPr>
              <a:t>               (</a:t>
            </a:r>
            <a:r>
              <a:rPr lang="en-US" sz="1700" dirty="0" err="1">
                <a:latin typeface="UTM Avo" panose="02040603050506020204" pitchFamily="18" charset="0"/>
              </a:rPr>
              <a:t>Đồng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dao</a:t>
            </a:r>
            <a:r>
              <a:rPr lang="en-US" sz="1700" dirty="0">
                <a:latin typeface="UTM Avo" panose="02040603050506020204" pitchFamily="18" charset="0"/>
              </a:rPr>
              <a:t>)</a:t>
            </a:r>
            <a:endParaRPr lang="vi-VN" sz="1700" dirty="0">
              <a:latin typeface="UTM Avo" panose="0204060305050602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6BD7BCD-94CA-D343-AEAC-E9536830F3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717" y="891885"/>
            <a:ext cx="304770" cy="28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029C62-412F-CD48-8690-F39AAE9A3BAC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857" y="485299"/>
            <a:ext cx="288000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88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35794" y="366713"/>
            <a:ext cx="582308" cy="525172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48475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95572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0BD51FB-2AA2-490B-9ADC-A07AD73D961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843463" y="4767263"/>
            <a:ext cx="1543050" cy="273844"/>
          </a:xfrm>
          <a:prstGeom prst="rect">
            <a:avLst/>
          </a:prstGeom>
        </p:spPr>
        <p:txBody>
          <a:bodyPr lIns="43205" tIns="21603" rIns="43205" bIns="21603"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C96BAE-4B39-4422-B17B-05088D5C6791}"/>
              </a:ext>
            </a:extLst>
          </p:cNvPr>
          <p:cNvSpPr txBox="1"/>
          <p:nvPr/>
        </p:nvSpPr>
        <p:spPr>
          <a:xfrm>
            <a:off x="581901" y="2247152"/>
            <a:ext cx="5676900" cy="90540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lIns="43205" tIns="21603" rIns="43205" bIns="21603">
            <a:spAutoFit/>
          </a:bodyPr>
          <a:lstStyle/>
          <a:p>
            <a:r>
              <a:rPr lang="nl-NL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Một số loài chim cũng có đặc điểm, tính nết giống như con người.</a:t>
            </a:r>
            <a:r>
              <a:rPr lang="en-US" sz="2500" dirty="0">
                <a:solidFill>
                  <a:srgbClr val="C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6" name="文本框 7">
            <a:extLst>
              <a:ext uri="{FF2B5EF4-FFF2-40B4-BE49-F238E27FC236}">
                <a16:creationId xmlns:a16="http://schemas.microsoft.com/office/drawing/2014/main" id="{9BEC8876-20E8-4B75-B15D-EAD714E138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723" y="1315074"/>
            <a:ext cx="2448478" cy="689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3205" tIns="21603" rIns="43205" bIns="21603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431957"/>
            <a:r>
              <a:rPr lang="en-US" altLang="zh-CN" sz="4200" b="1" dirty="0" err="1">
                <a:solidFill>
                  <a:srgbClr val="3668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altLang="zh-CN" sz="4200" b="1" dirty="0">
                <a:solidFill>
                  <a:srgbClr val="3668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dung:</a:t>
            </a:r>
          </a:p>
        </p:txBody>
      </p:sp>
    </p:spTree>
    <p:extLst>
      <p:ext uri="{BB962C8B-B14F-4D97-AF65-F5344CB8AC3E}">
        <p14:creationId xmlns:p14="http://schemas.microsoft.com/office/powerpoint/2010/main" val="1953716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95299" y="362770"/>
            <a:ext cx="3042331" cy="728662"/>
            <a:chOff x="495299" y="362770"/>
            <a:chExt cx="3042331" cy="728662"/>
          </a:xfrm>
        </p:grpSpPr>
        <p:pic>
          <p:nvPicPr>
            <p:cNvPr id="3" name="Picture 2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65" t="20433" r="84827" b="75049"/>
            <a:stretch/>
          </p:blipFill>
          <p:spPr bwMode="auto">
            <a:xfrm>
              <a:off x="495299" y="362770"/>
              <a:ext cx="747713" cy="728662"/>
            </a:xfrm>
            <a:prstGeom prst="roundRect">
              <a:avLst>
                <a:gd name="adj" fmla="val 33007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1112646" y="500147"/>
              <a:ext cx="2424984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8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TRẢ LỜI CÂU HỎI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495299" y="943951"/>
            <a:ext cx="590550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b="1" dirty="0">
                <a:latin typeface="UTM Avo" panose="02040603050506020204" pitchFamily="18" charset="0"/>
              </a:rPr>
              <a:t>1.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Tên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các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loài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chim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được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nhắc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đến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trong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bài</a:t>
            </a:r>
            <a:r>
              <a:rPr lang="en-US" sz="1800" dirty="0">
                <a:latin typeface="UTM Avo" panose="02040603050506020204" pitchFamily="18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1800" dirty="0" err="1">
                <a:solidFill>
                  <a:srgbClr val="C00000"/>
                </a:solidFill>
                <a:latin typeface="UTM Avo" panose="02040603050506020204" pitchFamily="18" charset="0"/>
              </a:rPr>
              <a:t>gà</a:t>
            </a:r>
            <a:r>
              <a:rPr lang="en-US" sz="1800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800" dirty="0" err="1">
                <a:solidFill>
                  <a:srgbClr val="C00000"/>
                </a:solidFill>
                <a:latin typeface="UTM Avo" panose="02040603050506020204" pitchFamily="18" charset="0"/>
              </a:rPr>
              <a:t>sáo</a:t>
            </a:r>
            <a:r>
              <a:rPr lang="en-US" sz="1800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800" dirty="0" err="1">
                <a:solidFill>
                  <a:srgbClr val="C00000"/>
                </a:solidFill>
                <a:latin typeface="UTM Avo" panose="02040603050506020204" pitchFamily="18" charset="0"/>
              </a:rPr>
              <a:t>liếu</a:t>
            </a:r>
            <a:r>
              <a:rPr lang="en-US" sz="18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C00000"/>
                </a:solidFill>
                <a:latin typeface="UTM Avo" panose="02040603050506020204" pitchFamily="18" charset="0"/>
              </a:rPr>
              <a:t>điếu</a:t>
            </a:r>
            <a:r>
              <a:rPr lang="en-US" sz="1800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800" dirty="0" err="1">
                <a:solidFill>
                  <a:srgbClr val="C00000"/>
                </a:solidFill>
                <a:latin typeface="UTM Avo" panose="02040603050506020204" pitchFamily="18" charset="0"/>
              </a:rPr>
              <a:t>chìa</a:t>
            </a:r>
            <a:r>
              <a:rPr lang="en-US" sz="18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C00000"/>
                </a:solidFill>
                <a:latin typeface="UTM Avo" panose="02040603050506020204" pitchFamily="18" charset="0"/>
              </a:rPr>
              <a:t>vôi</a:t>
            </a:r>
            <a:r>
              <a:rPr lang="en-US" sz="1800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800" dirty="0" err="1">
                <a:solidFill>
                  <a:srgbClr val="C00000"/>
                </a:solidFill>
                <a:latin typeface="UTM Avo" panose="02040603050506020204" pitchFamily="18" charset="0"/>
              </a:rPr>
              <a:t>chèo</a:t>
            </a:r>
            <a:r>
              <a:rPr lang="en-US" sz="18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C00000"/>
                </a:solidFill>
                <a:latin typeface="UTM Avo" panose="02040603050506020204" pitchFamily="18" charset="0"/>
              </a:rPr>
              <a:t>bẻo</a:t>
            </a:r>
            <a:r>
              <a:rPr lang="en-US" sz="1800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800" dirty="0" err="1">
                <a:solidFill>
                  <a:srgbClr val="C00000"/>
                </a:solidFill>
                <a:latin typeface="UTM Avo" panose="02040603050506020204" pitchFamily="18" charset="0"/>
              </a:rPr>
              <a:t>chim</a:t>
            </a:r>
            <a:r>
              <a:rPr lang="en-US" sz="18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C00000"/>
                </a:solidFill>
                <a:latin typeface="UTM Avo" panose="02040603050506020204" pitchFamily="18" charset="0"/>
              </a:rPr>
              <a:t>khách</a:t>
            </a:r>
            <a:r>
              <a:rPr lang="en-US" sz="1800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800" dirty="0" err="1">
                <a:solidFill>
                  <a:srgbClr val="C00000"/>
                </a:solidFill>
                <a:latin typeface="UTM Avo" panose="02040603050506020204" pitchFamily="18" charset="0"/>
              </a:rPr>
              <a:t>sẻ</a:t>
            </a:r>
            <a:r>
              <a:rPr lang="en-US" sz="1800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800" dirty="0" err="1">
                <a:solidFill>
                  <a:srgbClr val="C00000"/>
                </a:solidFill>
                <a:latin typeface="UTM Avo" panose="02040603050506020204" pitchFamily="18" charset="0"/>
              </a:rPr>
              <a:t>chim</a:t>
            </a:r>
            <a:r>
              <a:rPr lang="en-US" sz="18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C00000"/>
                </a:solidFill>
                <a:latin typeface="UTM Avo" panose="02040603050506020204" pitchFamily="18" charset="0"/>
              </a:rPr>
              <a:t>sâu</a:t>
            </a:r>
            <a:r>
              <a:rPr lang="en-US" sz="1800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800" dirty="0" err="1">
                <a:solidFill>
                  <a:srgbClr val="C00000"/>
                </a:solidFill>
                <a:latin typeface="UTM Avo" panose="02040603050506020204" pitchFamily="18" charset="0"/>
              </a:rPr>
              <a:t>tu</a:t>
            </a:r>
            <a:r>
              <a:rPr lang="en-US" sz="18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C00000"/>
                </a:solidFill>
                <a:latin typeface="UTM Avo" panose="02040603050506020204" pitchFamily="18" charset="0"/>
              </a:rPr>
              <a:t>hú</a:t>
            </a:r>
            <a:r>
              <a:rPr lang="en-US" sz="1800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800" dirty="0" err="1">
                <a:solidFill>
                  <a:srgbClr val="C00000"/>
                </a:solidFill>
                <a:latin typeface="UTM Avo" panose="02040603050506020204" pitchFamily="18" charset="0"/>
              </a:rPr>
              <a:t>cú</a:t>
            </a:r>
            <a:r>
              <a:rPr lang="en-US" sz="18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C00000"/>
                </a:solidFill>
                <a:latin typeface="UTM Avo" panose="02040603050506020204" pitchFamily="18" charset="0"/>
              </a:rPr>
              <a:t>mèo</a:t>
            </a:r>
            <a:r>
              <a:rPr lang="en-US" sz="1800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endParaRPr lang="en-US" sz="1800" dirty="0">
              <a:latin typeface="UTM Avo" panose="02040603050506020204" pitchFamily="18" charset="0"/>
            </a:endParaRPr>
          </a:p>
        </p:txBody>
      </p:sp>
      <p:pic>
        <p:nvPicPr>
          <p:cNvPr id="1026" name="Picture 2" descr="Tiếng Chim Sáo Nâu Hót Hay Và Rõ Không Tạp Âm MP3 - YouTube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94"/>
          <a:stretch/>
        </p:blipFill>
        <p:spPr bwMode="auto">
          <a:xfrm>
            <a:off x="1112646" y="2390775"/>
            <a:ext cx="4650659" cy="233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ò chao, Liếu điếu - Masked Laughingthrush - Garrulax perspicillatu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1524" y="2242943"/>
            <a:ext cx="3352901" cy="2510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y2mate.com - Tiếng chim Liếu Điếu cho anh em đam mê bẫy chi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020338" y="4055569"/>
            <a:ext cx="609600" cy="609600"/>
          </a:xfrm>
          <a:prstGeom prst="rect">
            <a:avLst/>
          </a:prstGeom>
        </p:spPr>
      </p:pic>
      <p:pic>
        <p:nvPicPr>
          <p:cNvPr id="1030" name="Picture 6" descr="Chìa vôi trắng – Wikipedia tiếng Việt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713" y="2242943"/>
            <a:ext cx="3226672" cy="2512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hèo bẻo và hai anh em nhà chào mào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3993" y="2316003"/>
            <a:ext cx="3847962" cy="2483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Tìm hiểu ý nghĩa của giấc mơ thấy chim khách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14" b="14286"/>
          <a:stretch/>
        </p:blipFill>
        <p:spPr bwMode="auto">
          <a:xfrm>
            <a:off x="1733875" y="2185085"/>
            <a:ext cx="3408198" cy="2614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him Sẻ】 Ăn Gì, Cách Nuôi, Giá Bao Nhiêu, Bay Vào Nhà Có Điềm Gì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001" y="2185085"/>
            <a:ext cx="3803945" cy="2608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ướng dẫn cách nuôi chim sâu xanh chuẩn nhất - VNLife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3719" y="2275985"/>
            <a:ext cx="3888659" cy="2496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Phân tích Khi con tu hú của Tố Hữu (11 bài) - Văn mẫu lớp 8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724" y="2244205"/>
            <a:ext cx="4844647" cy="252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Cú mèo là gì và môi trường sống của nó như thế nào?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143" y="2236833"/>
            <a:ext cx="4509808" cy="2563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4607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43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95299" y="362770"/>
            <a:ext cx="3042331" cy="728662"/>
            <a:chOff x="495299" y="362770"/>
            <a:chExt cx="3042331" cy="728662"/>
          </a:xfrm>
        </p:grpSpPr>
        <p:pic>
          <p:nvPicPr>
            <p:cNvPr id="3" name="Picture 2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65" t="20433" r="84827" b="75049"/>
            <a:stretch/>
          </p:blipFill>
          <p:spPr bwMode="auto">
            <a:xfrm>
              <a:off x="495299" y="362770"/>
              <a:ext cx="747713" cy="728662"/>
            </a:xfrm>
            <a:prstGeom prst="roundRect">
              <a:avLst>
                <a:gd name="adj" fmla="val 33007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1112646" y="500147"/>
              <a:ext cx="2424984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8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TRẢ LỜI CÂU HỎI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495299" y="943951"/>
            <a:ext cx="590550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b="1" dirty="0">
                <a:latin typeface="UTM Avo" panose="02040603050506020204" pitchFamily="18" charset="0"/>
              </a:rPr>
              <a:t>1.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Tên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các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loài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chim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được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nhắc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đến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trong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bài</a:t>
            </a:r>
            <a:r>
              <a:rPr lang="en-US" sz="1800" dirty="0">
                <a:latin typeface="UTM Avo" panose="02040603050506020204" pitchFamily="18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1800" dirty="0" err="1">
                <a:solidFill>
                  <a:srgbClr val="C00000"/>
                </a:solidFill>
                <a:latin typeface="UTM Avo" panose="02040603050506020204" pitchFamily="18" charset="0"/>
              </a:rPr>
              <a:t>gà</a:t>
            </a:r>
            <a:r>
              <a:rPr lang="en-US" sz="1800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800" dirty="0" err="1">
                <a:solidFill>
                  <a:srgbClr val="C00000"/>
                </a:solidFill>
                <a:latin typeface="UTM Avo" panose="02040603050506020204" pitchFamily="18" charset="0"/>
              </a:rPr>
              <a:t>sáo</a:t>
            </a:r>
            <a:r>
              <a:rPr lang="en-US" sz="1800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800" dirty="0" err="1">
                <a:solidFill>
                  <a:srgbClr val="C00000"/>
                </a:solidFill>
                <a:latin typeface="UTM Avo" panose="02040603050506020204" pitchFamily="18" charset="0"/>
              </a:rPr>
              <a:t>liếu</a:t>
            </a:r>
            <a:r>
              <a:rPr lang="en-US" sz="18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C00000"/>
                </a:solidFill>
                <a:latin typeface="UTM Avo" panose="02040603050506020204" pitchFamily="18" charset="0"/>
              </a:rPr>
              <a:t>điếu</a:t>
            </a:r>
            <a:r>
              <a:rPr lang="en-US" sz="1800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800" dirty="0" err="1">
                <a:solidFill>
                  <a:srgbClr val="C00000"/>
                </a:solidFill>
                <a:latin typeface="UTM Avo" panose="02040603050506020204" pitchFamily="18" charset="0"/>
              </a:rPr>
              <a:t>chìa</a:t>
            </a:r>
            <a:r>
              <a:rPr lang="en-US" sz="18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C00000"/>
                </a:solidFill>
                <a:latin typeface="UTM Avo" panose="02040603050506020204" pitchFamily="18" charset="0"/>
              </a:rPr>
              <a:t>vôi</a:t>
            </a:r>
            <a:r>
              <a:rPr lang="en-US" sz="1800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800" dirty="0" err="1">
                <a:solidFill>
                  <a:srgbClr val="C00000"/>
                </a:solidFill>
                <a:latin typeface="UTM Avo" panose="02040603050506020204" pitchFamily="18" charset="0"/>
              </a:rPr>
              <a:t>chèo</a:t>
            </a:r>
            <a:r>
              <a:rPr lang="en-US" sz="18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C00000"/>
                </a:solidFill>
                <a:latin typeface="UTM Avo" panose="02040603050506020204" pitchFamily="18" charset="0"/>
              </a:rPr>
              <a:t>bẻo</a:t>
            </a:r>
            <a:r>
              <a:rPr lang="en-US" sz="1800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800" dirty="0" err="1">
                <a:solidFill>
                  <a:srgbClr val="C00000"/>
                </a:solidFill>
                <a:latin typeface="UTM Avo" panose="02040603050506020204" pitchFamily="18" charset="0"/>
              </a:rPr>
              <a:t>chim</a:t>
            </a:r>
            <a:r>
              <a:rPr lang="en-US" sz="18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C00000"/>
                </a:solidFill>
                <a:latin typeface="UTM Avo" panose="02040603050506020204" pitchFamily="18" charset="0"/>
              </a:rPr>
              <a:t>khách</a:t>
            </a:r>
            <a:r>
              <a:rPr lang="en-US" sz="1800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800" dirty="0" err="1">
                <a:solidFill>
                  <a:srgbClr val="C00000"/>
                </a:solidFill>
                <a:latin typeface="UTM Avo" panose="02040603050506020204" pitchFamily="18" charset="0"/>
              </a:rPr>
              <a:t>sẻ</a:t>
            </a:r>
            <a:r>
              <a:rPr lang="en-US" sz="1800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800" dirty="0" err="1">
                <a:solidFill>
                  <a:srgbClr val="C00000"/>
                </a:solidFill>
                <a:latin typeface="UTM Avo" panose="02040603050506020204" pitchFamily="18" charset="0"/>
              </a:rPr>
              <a:t>chim</a:t>
            </a:r>
            <a:r>
              <a:rPr lang="en-US" sz="18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C00000"/>
                </a:solidFill>
                <a:latin typeface="UTM Avo" panose="02040603050506020204" pitchFamily="18" charset="0"/>
              </a:rPr>
              <a:t>sâu</a:t>
            </a:r>
            <a:r>
              <a:rPr lang="en-US" sz="1800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800" dirty="0" err="1">
                <a:solidFill>
                  <a:srgbClr val="C00000"/>
                </a:solidFill>
                <a:latin typeface="UTM Avo" panose="02040603050506020204" pitchFamily="18" charset="0"/>
              </a:rPr>
              <a:t>tu</a:t>
            </a:r>
            <a:r>
              <a:rPr lang="en-US" sz="18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C00000"/>
                </a:solidFill>
                <a:latin typeface="UTM Avo" panose="02040603050506020204" pitchFamily="18" charset="0"/>
              </a:rPr>
              <a:t>hú</a:t>
            </a:r>
            <a:r>
              <a:rPr lang="en-US" sz="1800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800" dirty="0" err="1">
                <a:solidFill>
                  <a:srgbClr val="C00000"/>
                </a:solidFill>
                <a:latin typeface="UTM Avo" panose="02040603050506020204" pitchFamily="18" charset="0"/>
              </a:rPr>
              <a:t>cú</a:t>
            </a:r>
            <a:r>
              <a:rPr lang="en-US" sz="18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C00000"/>
                </a:solidFill>
                <a:latin typeface="UTM Avo" panose="02040603050506020204" pitchFamily="18" charset="0"/>
              </a:rPr>
              <a:t>mèo</a:t>
            </a:r>
            <a:r>
              <a:rPr lang="en-US" sz="1800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endParaRPr lang="en-US" sz="1800" dirty="0">
              <a:latin typeface="UTM Avo" panose="0204060305050602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495298" y="3783420"/>
            <a:ext cx="5905501" cy="864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b="1" dirty="0">
                <a:latin typeface="UTM Avo" panose="02040603050506020204" pitchFamily="18" charset="0"/>
              </a:rPr>
              <a:t>3.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Tìm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từ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ngữ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chỉ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hoạt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động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của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các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loài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chim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trong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bài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vè</a:t>
            </a:r>
            <a:endParaRPr lang="en-US" sz="1800" dirty="0">
              <a:latin typeface="UTM Avo" panose="0204060305050602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495299" y="2345145"/>
            <a:ext cx="5905501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b="1" dirty="0">
                <a:latin typeface="UTM Avo" panose="02040603050506020204" pitchFamily="18" charset="0"/>
              </a:rPr>
              <a:t>2.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Chơi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đố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vui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về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các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loài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chim</a:t>
            </a:r>
            <a:r>
              <a:rPr lang="en-US" sz="1800" dirty="0">
                <a:latin typeface="UTM Avo" panose="0204060305050602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1800" dirty="0">
                <a:solidFill>
                  <a:srgbClr val="C00000"/>
                </a:solidFill>
                <a:latin typeface="UTM Avo" panose="02040603050506020204" pitchFamily="18" charset="0"/>
              </a:rPr>
              <a:t>M: - </a:t>
            </a:r>
            <a:r>
              <a:rPr lang="en-US" sz="1800" dirty="0" err="1">
                <a:solidFill>
                  <a:srgbClr val="C00000"/>
                </a:solidFill>
                <a:latin typeface="UTM Avo" panose="02040603050506020204" pitchFamily="18" charset="0"/>
              </a:rPr>
              <a:t>Chim</a:t>
            </a:r>
            <a:r>
              <a:rPr lang="en-US" sz="18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C00000"/>
                </a:solidFill>
                <a:latin typeface="UTM Avo" panose="02040603050506020204" pitchFamily="18" charset="0"/>
              </a:rPr>
              <a:t>gì</a:t>
            </a:r>
            <a:r>
              <a:rPr lang="en-US" sz="18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C00000"/>
                </a:solidFill>
                <a:latin typeface="UTM Avo" panose="02040603050506020204" pitchFamily="18" charset="0"/>
              </a:rPr>
              <a:t>vừa</a:t>
            </a:r>
            <a:r>
              <a:rPr lang="en-US" sz="18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C00000"/>
                </a:solidFill>
                <a:latin typeface="UTM Avo" panose="02040603050506020204" pitchFamily="18" charset="0"/>
              </a:rPr>
              <a:t>đi</a:t>
            </a:r>
            <a:r>
              <a:rPr lang="en-US" sz="18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C00000"/>
                </a:solidFill>
                <a:latin typeface="UTM Avo" panose="02040603050506020204" pitchFamily="18" charset="0"/>
              </a:rPr>
              <a:t>vừa</a:t>
            </a:r>
            <a:r>
              <a:rPr lang="en-US" sz="18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C00000"/>
                </a:solidFill>
                <a:latin typeface="UTM Avo" panose="02040603050506020204" pitchFamily="18" charset="0"/>
              </a:rPr>
              <a:t>nhảy</a:t>
            </a:r>
            <a:r>
              <a:rPr lang="en-US" sz="1800" dirty="0">
                <a:solidFill>
                  <a:srgbClr val="C00000"/>
                </a:solidFill>
                <a:latin typeface="UTM Avo" panose="02040603050506020204" pitchFamily="18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1800" dirty="0">
                <a:solidFill>
                  <a:srgbClr val="C00000"/>
                </a:solidFill>
                <a:latin typeface="UTM Avo" panose="02040603050506020204" pitchFamily="18" charset="0"/>
              </a:rPr>
              <a:t>     - </a:t>
            </a:r>
            <a:r>
              <a:rPr lang="en-US" sz="1800" dirty="0" err="1">
                <a:solidFill>
                  <a:srgbClr val="C00000"/>
                </a:solidFill>
                <a:latin typeface="UTM Avo" panose="02040603050506020204" pitchFamily="18" charset="0"/>
              </a:rPr>
              <a:t>Chim</a:t>
            </a:r>
            <a:r>
              <a:rPr lang="en-US" sz="18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C00000"/>
                </a:solidFill>
                <a:latin typeface="UTM Avo" panose="02040603050506020204" pitchFamily="18" charset="0"/>
              </a:rPr>
              <a:t>sáo</a:t>
            </a:r>
            <a:r>
              <a:rPr lang="en-US" sz="1800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91586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35794" y="366713"/>
            <a:ext cx="582308" cy="5251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1400175" y="284729"/>
            <a:ext cx="227193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>
                <a:solidFill>
                  <a:srgbClr val="C00000"/>
                </a:solidFill>
                <a:latin typeface="UTM Avo" panose="02040603050506020204" pitchFamily="18" charset="0"/>
              </a:rPr>
              <a:t>VÈ CHIM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377029" y="838727"/>
            <a:ext cx="2318229" cy="4016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700" dirty="0">
                <a:latin typeface="UTM Avo" panose="02040603050506020204" pitchFamily="18" charset="0"/>
              </a:rPr>
              <a:t>Hay </a:t>
            </a:r>
            <a:r>
              <a:rPr lang="en-US" sz="1700" dirty="0" err="1">
                <a:latin typeface="UTM Avo" panose="02040603050506020204" pitchFamily="18" charset="0"/>
              </a:rPr>
              <a:t>chạy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lon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xon</a:t>
            </a:r>
            <a:endParaRPr lang="en-US" sz="17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700" dirty="0" err="1">
                <a:latin typeface="UTM Avo" panose="02040603050506020204" pitchFamily="18" charset="0"/>
              </a:rPr>
              <a:t>Là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gà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mới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nở</a:t>
            </a:r>
            <a:endParaRPr lang="en-US" sz="17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700" dirty="0" err="1">
                <a:latin typeface="UTM Avo" panose="02040603050506020204" pitchFamily="18" charset="0"/>
              </a:rPr>
              <a:t>Vừa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đi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vừa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nhảy</a:t>
            </a:r>
            <a:endParaRPr lang="en-US" sz="17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700" dirty="0" err="1">
                <a:latin typeface="UTM Avo" panose="02040603050506020204" pitchFamily="18" charset="0"/>
              </a:rPr>
              <a:t>Là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em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sáo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xinh</a:t>
            </a:r>
            <a:endParaRPr lang="en-US" sz="17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700" dirty="0">
                <a:latin typeface="UTM Avo" panose="02040603050506020204" pitchFamily="18" charset="0"/>
              </a:rPr>
              <a:t>Hay </a:t>
            </a:r>
            <a:r>
              <a:rPr lang="en-US" sz="1700" dirty="0" err="1">
                <a:latin typeface="UTM Avo" panose="02040603050506020204" pitchFamily="18" charset="0"/>
              </a:rPr>
              <a:t>nói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linh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tinh</a:t>
            </a:r>
            <a:endParaRPr lang="en-US" sz="17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700" dirty="0" err="1">
                <a:latin typeface="UTM Avo" panose="02040603050506020204" pitchFamily="18" charset="0"/>
              </a:rPr>
              <a:t>Là</a:t>
            </a:r>
            <a:r>
              <a:rPr lang="en-US" sz="1700" dirty="0">
                <a:latin typeface="UTM Avo" panose="02040603050506020204" pitchFamily="18" charset="0"/>
              </a:rPr>
              <a:t> con </a:t>
            </a:r>
            <a:r>
              <a:rPr lang="en-US" sz="1700" dirty="0" err="1">
                <a:latin typeface="UTM Avo" panose="02040603050506020204" pitchFamily="18" charset="0"/>
              </a:rPr>
              <a:t>liếu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điếu</a:t>
            </a:r>
            <a:endParaRPr lang="en-US" sz="17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700" dirty="0">
                <a:latin typeface="UTM Avo" panose="02040603050506020204" pitchFamily="18" charset="0"/>
              </a:rPr>
              <a:t>Hay </a:t>
            </a:r>
            <a:r>
              <a:rPr lang="en-US" sz="1700" dirty="0" err="1">
                <a:latin typeface="UTM Avo" panose="02040603050506020204" pitchFamily="18" charset="0"/>
              </a:rPr>
              <a:t>nghịch</a:t>
            </a:r>
            <a:r>
              <a:rPr lang="en-US" sz="1700" dirty="0">
                <a:latin typeface="UTM Avo" panose="02040603050506020204" pitchFamily="18" charset="0"/>
              </a:rPr>
              <a:t> hay </a:t>
            </a:r>
            <a:r>
              <a:rPr lang="en-US" sz="1700" dirty="0" err="1">
                <a:latin typeface="UTM Avo" panose="02040603050506020204" pitchFamily="18" charset="0"/>
              </a:rPr>
              <a:t>tếu</a:t>
            </a:r>
            <a:endParaRPr lang="en-US" sz="17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700" dirty="0" err="1">
                <a:latin typeface="UTM Avo" panose="02040603050506020204" pitchFamily="18" charset="0"/>
              </a:rPr>
              <a:t>Là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cậu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chìa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vôi</a:t>
            </a:r>
            <a:endParaRPr lang="en-US" sz="17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700" dirty="0">
                <a:latin typeface="UTM Avo" panose="02040603050506020204" pitchFamily="18" charset="0"/>
              </a:rPr>
              <a:t>Hay </a:t>
            </a:r>
            <a:r>
              <a:rPr lang="en-US" sz="1700" dirty="0" err="1">
                <a:latin typeface="UTM Avo" panose="02040603050506020204" pitchFamily="18" charset="0"/>
              </a:rPr>
              <a:t>chao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đớp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mồi</a:t>
            </a:r>
            <a:endParaRPr lang="en-US" sz="17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700" dirty="0" err="1">
                <a:latin typeface="UTM Avo" panose="02040603050506020204" pitchFamily="18" charset="0"/>
              </a:rPr>
              <a:t>Là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chim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chèo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bẻo</a:t>
            </a:r>
            <a:endParaRPr lang="en-US" sz="1700" dirty="0">
              <a:latin typeface="UTM Avo" panose="0204060305050602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918857" y="366713"/>
            <a:ext cx="3160057" cy="435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700" dirty="0" err="1">
                <a:latin typeface="UTM Avo" panose="02040603050506020204" pitchFamily="18" charset="0"/>
              </a:rPr>
              <a:t>Tính</a:t>
            </a:r>
            <a:r>
              <a:rPr lang="en-US" sz="1700" dirty="0">
                <a:latin typeface="UTM Avo" panose="02040603050506020204" pitchFamily="18" charset="0"/>
              </a:rPr>
              <a:t> hay </a:t>
            </a:r>
            <a:r>
              <a:rPr lang="en-US" sz="1700" dirty="0" err="1">
                <a:latin typeface="UTM Avo" panose="02040603050506020204" pitchFamily="18" charset="0"/>
              </a:rPr>
              <a:t>mách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lẻo</a:t>
            </a:r>
            <a:endParaRPr lang="en-US" sz="17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700" dirty="0" err="1">
                <a:latin typeface="UTM Avo" panose="02040603050506020204" pitchFamily="18" charset="0"/>
              </a:rPr>
              <a:t>Thím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khách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trước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nhà</a:t>
            </a:r>
            <a:endParaRPr lang="en-US" sz="17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700" dirty="0">
                <a:latin typeface="UTM Avo" panose="02040603050506020204" pitchFamily="18" charset="0"/>
              </a:rPr>
              <a:t>Hay </a:t>
            </a:r>
            <a:r>
              <a:rPr lang="en-US" sz="1700" dirty="0" err="1">
                <a:latin typeface="UTM Avo" panose="02040603050506020204" pitchFamily="18" charset="0"/>
              </a:rPr>
              <a:t>nhặt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lân</a:t>
            </a:r>
            <a:r>
              <a:rPr lang="en-US" sz="1700" dirty="0">
                <a:latin typeface="UTM Avo" panose="02040603050506020204" pitchFamily="18" charset="0"/>
              </a:rPr>
              <a:t> la</a:t>
            </a:r>
          </a:p>
          <a:p>
            <a:pPr algn="just">
              <a:lnSpc>
                <a:spcPct val="150000"/>
              </a:lnSpc>
            </a:pPr>
            <a:r>
              <a:rPr lang="en-US" sz="1700" dirty="0" err="1">
                <a:latin typeface="UTM Avo" panose="02040603050506020204" pitchFamily="18" charset="0"/>
              </a:rPr>
              <a:t>Là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bà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chim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sẻ</a:t>
            </a:r>
            <a:endParaRPr lang="en-US" sz="17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700" dirty="0" err="1">
                <a:latin typeface="UTM Avo" panose="02040603050506020204" pitchFamily="18" charset="0"/>
              </a:rPr>
              <a:t>Có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tình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có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nghĩa</a:t>
            </a:r>
            <a:endParaRPr lang="en-US" sz="17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700" dirty="0" err="1">
                <a:latin typeface="UTM Avo" panose="02040603050506020204" pitchFamily="18" charset="0"/>
              </a:rPr>
              <a:t>Là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mẹ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chim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sâu</a:t>
            </a:r>
            <a:endParaRPr lang="en-US" sz="17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700" dirty="0" err="1">
                <a:latin typeface="UTM Avo" panose="02040603050506020204" pitchFamily="18" charset="0"/>
              </a:rPr>
              <a:t>Giục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hè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đến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mau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</a:p>
          <a:p>
            <a:pPr algn="just">
              <a:lnSpc>
                <a:spcPct val="150000"/>
              </a:lnSpc>
            </a:pPr>
            <a:r>
              <a:rPr lang="en-US" sz="1700" dirty="0" err="1">
                <a:latin typeface="UTM Avo" panose="02040603050506020204" pitchFamily="18" charset="0"/>
              </a:rPr>
              <a:t>Là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cô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tu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hú</a:t>
            </a:r>
            <a:endParaRPr lang="en-US" sz="17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700" dirty="0" err="1">
                <a:latin typeface="UTM Avo" panose="02040603050506020204" pitchFamily="18" charset="0"/>
              </a:rPr>
              <a:t>Nhấp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nhem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buồn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ngủ</a:t>
            </a:r>
            <a:endParaRPr lang="en-US" sz="17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700" dirty="0" err="1">
                <a:latin typeface="UTM Avo" panose="02040603050506020204" pitchFamily="18" charset="0"/>
              </a:rPr>
              <a:t>Là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bác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cú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mèo</a:t>
            </a:r>
            <a:r>
              <a:rPr lang="en-US" sz="1700" dirty="0">
                <a:latin typeface="UTM Avo" panose="02040603050506020204" pitchFamily="18" charset="0"/>
              </a:rPr>
              <a:t>…</a:t>
            </a:r>
          </a:p>
          <a:p>
            <a:pPr algn="just">
              <a:lnSpc>
                <a:spcPct val="150000"/>
              </a:lnSpc>
            </a:pPr>
            <a:r>
              <a:rPr lang="en-US" sz="1700" dirty="0">
                <a:latin typeface="UTM Avo" panose="02040603050506020204" pitchFamily="18" charset="0"/>
              </a:rPr>
              <a:t>(</a:t>
            </a:r>
            <a:r>
              <a:rPr lang="en-US" sz="1700" dirty="0" err="1">
                <a:latin typeface="UTM Avo" panose="02040603050506020204" pitchFamily="18" charset="0"/>
              </a:rPr>
              <a:t>Đồng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dao</a:t>
            </a:r>
            <a:r>
              <a:rPr lang="en-US" sz="1700" dirty="0">
                <a:latin typeface="UTM Avo" panose="02040603050506020204" pitchFamily="18" charset="0"/>
              </a:rPr>
              <a:t>)</a:t>
            </a:r>
            <a:endParaRPr lang="vi-VN" sz="1700" dirty="0">
              <a:latin typeface="UTM Avo" panose="02040603050506020204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1971675" y="1257300"/>
            <a:ext cx="12954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981200" y="2019300"/>
            <a:ext cx="17145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657475" y="2019300"/>
            <a:ext cx="52387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952625" y="2800350"/>
            <a:ext cx="1143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952625" y="3571875"/>
            <a:ext cx="70485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3181350" y="3571875"/>
            <a:ext cx="36195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952625" y="4352925"/>
            <a:ext cx="149542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4914900" y="782104"/>
            <a:ext cx="101917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4467225" y="1553629"/>
            <a:ext cx="113347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4000500" y="3106204"/>
            <a:ext cx="13335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3990975" y="3877729"/>
            <a:ext cx="127635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3504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95299" y="362770"/>
            <a:ext cx="3042331" cy="728662"/>
            <a:chOff x="495299" y="362770"/>
            <a:chExt cx="3042331" cy="728662"/>
          </a:xfrm>
        </p:grpSpPr>
        <p:pic>
          <p:nvPicPr>
            <p:cNvPr id="3" name="Picture 2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65" t="20433" r="84827" b="75049"/>
            <a:stretch/>
          </p:blipFill>
          <p:spPr bwMode="auto">
            <a:xfrm>
              <a:off x="495299" y="362770"/>
              <a:ext cx="747713" cy="728662"/>
            </a:xfrm>
            <a:prstGeom prst="roundRect">
              <a:avLst>
                <a:gd name="adj" fmla="val 33007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1112646" y="500147"/>
              <a:ext cx="2424984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8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TRẢ LỜI CÂU HỎI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584879" y="1091432"/>
            <a:ext cx="5905501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b="1" dirty="0">
                <a:latin typeface="UTM Avo" panose="02040603050506020204" pitchFamily="18" charset="0"/>
              </a:rPr>
              <a:t>4.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Dựa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vào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nội</a:t>
            </a:r>
            <a:r>
              <a:rPr lang="en-US" sz="1800" dirty="0">
                <a:latin typeface="UTM Avo" panose="02040603050506020204" pitchFamily="18" charset="0"/>
              </a:rPr>
              <a:t> dung </a:t>
            </a:r>
            <a:r>
              <a:rPr lang="en-US" sz="1800" dirty="0" err="1">
                <a:latin typeface="UTM Avo" panose="02040603050506020204" pitchFamily="18" charset="0"/>
              </a:rPr>
              <a:t>bài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vè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và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hiểu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biết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của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em</a:t>
            </a:r>
            <a:r>
              <a:rPr lang="en-US" sz="1800" dirty="0">
                <a:latin typeface="UTM Avo" panose="02040603050506020204" pitchFamily="18" charset="0"/>
              </a:rPr>
              <a:t>, </a:t>
            </a:r>
            <a:r>
              <a:rPr lang="en-US" sz="1800" dirty="0" err="1">
                <a:latin typeface="UTM Avo" panose="02040603050506020204" pitchFamily="18" charset="0"/>
              </a:rPr>
              <a:t>giới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thiệu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về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một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loài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chim</a:t>
            </a:r>
            <a:r>
              <a:rPr lang="en-US" sz="1800" dirty="0">
                <a:latin typeface="UTM Avo" panose="0204060305050602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1800" dirty="0">
                <a:solidFill>
                  <a:srgbClr val="C00000"/>
                </a:solidFill>
                <a:latin typeface="UTM Avo" panose="02040603050506020204" pitchFamily="18" charset="0"/>
              </a:rPr>
              <a:t>M: - </a:t>
            </a:r>
            <a:r>
              <a:rPr lang="en-US" sz="1800" dirty="0" err="1">
                <a:solidFill>
                  <a:srgbClr val="C00000"/>
                </a:solidFill>
                <a:latin typeface="UTM Avo" panose="02040603050506020204" pitchFamily="18" charset="0"/>
              </a:rPr>
              <a:t>Tên</a:t>
            </a:r>
            <a:r>
              <a:rPr lang="en-US" sz="18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C00000"/>
                </a:solidFill>
                <a:latin typeface="UTM Avo" panose="02040603050506020204" pitchFamily="18" charset="0"/>
              </a:rPr>
              <a:t>loài</a:t>
            </a:r>
            <a:r>
              <a:rPr lang="en-US" sz="18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C00000"/>
                </a:solidFill>
                <a:latin typeface="UTM Avo" panose="02040603050506020204" pitchFamily="18" charset="0"/>
              </a:rPr>
              <a:t>chim</a:t>
            </a:r>
            <a:r>
              <a:rPr lang="en-US" sz="1800" dirty="0">
                <a:solidFill>
                  <a:srgbClr val="C00000"/>
                </a:solidFill>
                <a:latin typeface="UTM Avo" panose="02040603050506020204" pitchFamily="18" charset="0"/>
              </a:rPr>
              <a:t>: </a:t>
            </a:r>
            <a:r>
              <a:rPr lang="en-US" sz="1800" dirty="0" err="1">
                <a:solidFill>
                  <a:srgbClr val="C00000"/>
                </a:solidFill>
                <a:latin typeface="UTM Avo" panose="02040603050506020204" pitchFamily="18" charset="0"/>
              </a:rPr>
              <a:t>sáo</a:t>
            </a:r>
            <a:endParaRPr lang="en-US" sz="1800" dirty="0">
              <a:solidFill>
                <a:srgbClr val="C00000"/>
              </a:solidFill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800" dirty="0">
                <a:solidFill>
                  <a:srgbClr val="C00000"/>
                </a:solidFill>
                <a:latin typeface="UTM Avo" panose="02040603050506020204" pitchFamily="18" charset="0"/>
              </a:rPr>
              <a:t>     - </a:t>
            </a:r>
            <a:r>
              <a:rPr lang="en-US" sz="1800" dirty="0" err="1">
                <a:solidFill>
                  <a:srgbClr val="C00000"/>
                </a:solidFill>
                <a:latin typeface="UTM Avo" panose="02040603050506020204" pitchFamily="18" charset="0"/>
              </a:rPr>
              <a:t>Đặc</a:t>
            </a:r>
            <a:r>
              <a:rPr lang="en-US" sz="18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C00000"/>
                </a:solidFill>
                <a:latin typeface="UTM Avo" panose="02040603050506020204" pitchFamily="18" charset="0"/>
              </a:rPr>
              <a:t>điểm</a:t>
            </a:r>
            <a:r>
              <a:rPr lang="en-US" sz="1800" dirty="0">
                <a:solidFill>
                  <a:srgbClr val="C00000"/>
                </a:solidFill>
                <a:latin typeface="UTM Avo" panose="02040603050506020204" pitchFamily="18" charset="0"/>
              </a:rPr>
              <a:t>: </a:t>
            </a:r>
            <a:r>
              <a:rPr lang="en-US" sz="1800" dirty="0" err="1">
                <a:solidFill>
                  <a:srgbClr val="C00000"/>
                </a:solidFill>
                <a:latin typeface="UTM Avo" panose="02040603050506020204" pitchFamily="18" charset="0"/>
              </a:rPr>
              <a:t>vừa</a:t>
            </a:r>
            <a:r>
              <a:rPr lang="en-US" sz="18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C00000"/>
                </a:solidFill>
                <a:latin typeface="UTM Avo" panose="02040603050506020204" pitchFamily="18" charset="0"/>
              </a:rPr>
              <a:t>đi</a:t>
            </a:r>
            <a:r>
              <a:rPr lang="en-US" sz="18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C00000"/>
                </a:solidFill>
                <a:latin typeface="UTM Avo" panose="02040603050506020204" pitchFamily="18" charset="0"/>
              </a:rPr>
              <a:t>vừa</a:t>
            </a:r>
            <a:r>
              <a:rPr lang="en-US" sz="18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C00000"/>
                </a:solidFill>
                <a:latin typeface="UTM Avo" panose="02040603050506020204" pitchFamily="18" charset="0"/>
              </a:rPr>
              <a:t>nhảy</a:t>
            </a:r>
            <a:r>
              <a:rPr lang="en-US" sz="1800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</a:p>
          <a:p>
            <a:pPr algn="just">
              <a:lnSpc>
                <a:spcPct val="150000"/>
              </a:lnSpc>
            </a:pPr>
            <a:r>
              <a:rPr lang="en-US" sz="1800" dirty="0">
                <a:solidFill>
                  <a:srgbClr val="C00000"/>
                </a:solidFill>
                <a:latin typeface="UTM Avo" panose="02040603050506020204" pitchFamily="18" charset="0"/>
              </a:rPr>
              <a:t>        </a:t>
            </a:r>
            <a:r>
              <a:rPr lang="en-US" sz="1800" dirty="0" err="1">
                <a:solidFill>
                  <a:srgbClr val="C00000"/>
                </a:solidFill>
                <a:latin typeface="UTM Avo" panose="02040603050506020204" pitchFamily="18" charset="0"/>
              </a:rPr>
              <a:t>hót</a:t>
            </a:r>
            <a:r>
              <a:rPr lang="en-US" sz="1800" dirty="0">
                <a:solidFill>
                  <a:srgbClr val="C00000"/>
                </a:solidFill>
                <a:latin typeface="UTM Avo" panose="02040603050506020204" pitchFamily="18" charset="0"/>
              </a:rPr>
              <a:t> hay.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584878" y="3415041"/>
            <a:ext cx="5905501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>
                <a:solidFill>
                  <a:srgbClr val="C00000"/>
                </a:solidFill>
                <a:latin typeface="UTM Avo" panose="02040603050506020204" pitchFamily="18" charset="0"/>
              </a:rPr>
              <a:t>     </a:t>
            </a:r>
            <a:r>
              <a:rPr lang="en-US" sz="1800" dirty="0">
                <a:solidFill>
                  <a:srgbClr val="1D02BE"/>
                </a:solidFill>
                <a:latin typeface="UTM Avo" panose="02040603050506020204" pitchFamily="18" charset="0"/>
              </a:rPr>
              <a:t>- </a:t>
            </a:r>
            <a:r>
              <a:rPr lang="en-US" sz="1800" dirty="0" err="1">
                <a:solidFill>
                  <a:srgbClr val="1D02BE"/>
                </a:solidFill>
                <a:latin typeface="UTM Avo" panose="02040603050506020204" pitchFamily="18" charset="0"/>
              </a:rPr>
              <a:t>Tên</a:t>
            </a:r>
            <a:r>
              <a:rPr lang="en-US" sz="1800" dirty="0">
                <a:solidFill>
                  <a:srgbClr val="1D02BE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1D02BE"/>
                </a:solidFill>
                <a:latin typeface="UTM Avo" panose="02040603050506020204" pitchFamily="18" charset="0"/>
              </a:rPr>
              <a:t>loài</a:t>
            </a:r>
            <a:r>
              <a:rPr lang="en-US" sz="1800" dirty="0">
                <a:solidFill>
                  <a:srgbClr val="1D02BE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1D02BE"/>
                </a:solidFill>
                <a:latin typeface="UTM Avo" panose="02040603050506020204" pitchFamily="18" charset="0"/>
              </a:rPr>
              <a:t>chim</a:t>
            </a:r>
            <a:r>
              <a:rPr lang="en-US" sz="1800" dirty="0">
                <a:solidFill>
                  <a:srgbClr val="1D02BE"/>
                </a:solidFill>
                <a:latin typeface="UTM Avo" panose="02040603050506020204" pitchFamily="18" charset="0"/>
              </a:rPr>
              <a:t>: </a:t>
            </a:r>
            <a:r>
              <a:rPr lang="en-US" sz="1800" dirty="0" err="1">
                <a:solidFill>
                  <a:srgbClr val="1D02BE"/>
                </a:solidFill>
                <a:latin typeface="UTM Avo" panose="02040603050506020204" pitchFamily="18" charset="0"/>
              </a:rPr>
              <a:t>cánh</a:t>
            </a:r>
            <a:r>
              <a:rPr lang="en-US" sz="1800" dirty="0">
                <a:solidFill>
                  <a:srgbClr val="1D02BE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1D02BE"/>
                </a:solidFill>
                <a:latin typeface="UTM Avo" panose="02040603050506020204" pitchFamily="18" charset="0"/>
              </a:rPr>
              <a:t>cụt</a:t>
            </a:r>
            <a:endParaRPr lang="en-US" sz="1800" dirty="0">
              <a:solidFill>
                <a:srgbClr val="1D02BE"/>
              </a:solidFill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800" dirty="0">
                <a:solidFill>
                  <a:srgbClr val="1D02BE"/>
                </a:solidFill>
                <a:latin typeface="UTM Avo" panose="02040603050506020204" pitchFamily="18" charset="0"/>
              </a:rPr>
              <a:t>     - </a:t>
            </a:r>
            <a:r>
              <a:rPr lang="en-US" sz="1800" dirty="0" err="1">
                <a:solidFill>
                  <a:srgbClr val="1D02BE"/>
                </a:solidFill>
                <a:latin typeface="UTM Avo" panose="02040603050506020204" pitchFamily="18" charset="0"/>
              </a:rPr>
              <a:t>Đặc</a:t>
            </a:r>
            <a:r>
              <a:rPr lang="en-US" sz="1800" dirty="0">
                <a:solidFill>
                  <a:srgbClr val="1D02BE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1D02BE"/>
                </a:solidFill>
                <a:latin typeface="UTM Avo" panose="02040603050506020204" pitchFamily="18" charset="0"/>
              </a:rPr>
              <a:t>điểm</a:t>
            </a:r>
            <a:r>
              <a:rPr lang="en-US" sz="1800" dirty="0">
                <a:solidFill>
                  <a:srgbClr val="1D02BE"/>
                </a:solidFill>
                <a:latin typeface="UTM Avo" panose="02040603050506020204" pitchFamily="18" charset="0"/>
              </a:rPr>
              <a:t>: </a:t>
            </a:r>
            <a:r>
              <a:rPr lang="en-US" sz="1800" dirty="0" err="1">
                <a:solidFill>
                  <a:srgbClr val="1D02BE"/>
                </a:solidFill>
                <a:latin typeface="UTM Avo" panose="02040603050506020204" pitchFamily="18" charset="0"/>
              </a:rPr>
              <a:t>lông</a:t>
            </a:r>
            <a:r>
              <a:rPr lang="en-US" sz="1800" dirty="0">
                <a:solidFill>
                  <a:srgbClr val="1D02BE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1D02BE"/>
                </a:solidFill>
                <a:latin typeface="UTM Avo" panose="02040603050506020204" pitchFamily="18" charset="0"/>
              </a:rPr>
              <a:t>mượt</a:t>
            </a:r>
            <a:r>
              <a:rPr lang="en-US" sz="1800" dirty="0">
                <a:solidFill>
                  <a:srgbClr val="1D02BE"/>
                </a:solidFill>
                <a:latin typeface="UTM Avo" panose="02040603050506020204" pitchFamily="18" charset="0"/>
              </a:rPr>
              <a:t>, </a:t>
            </a:r>
          </a:p>
          <a:p>
            <a:pPr algn="just">
              <a:lnSpc>
                <a:spcPct val="150000"/>
              </a:lnSpc>
            </a:pPr>
            <a:r>
              <a:rPr lang="en-US" sz="1800" dirty="0">
                <a:solidFill>
                  <a:srgbClr val="1D02BE"/>
                </a:solidFill>
                <a:latin typeface="UTM Avo" panose="02040603050506020204" pitchFamily="18" charset="0"/>
              </a:rPr>
              <a:t>        </a:t>
            </a:r>
            <a:r>
              <a:rPr lang="en-US" sz="1800" dirty="0" err="1">
                <a:solidFill>
                  <a:srgbClr val="1D02BE"/>
                </a:solidFill>
                <a:latin typeface="UTM Avo" panose="02040603050506020204" pitchFamily="18" charset="0"/>
              </a:rPr>
              <a:t>đi</a:t>
            </a:r>
            <a:r>
              <a:rPr lang="en-US" sz="1800" dirty="0">
                <a:solidFill>
                  <a:srgbClr val="1D02BE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1D02BE"/>
                </a:solidFill>
                <a:latin typeface="UTM Avo" panose="02040603050506020204" pitchFamily="18" charset="0"/>
              </a:rPr>
              <a:t>lạch</a:t>
            </a:r>
            <a:r>
              <a:rPr lang="en-US" sz="1800" dirty="0">
                <a:solidFill>
                  <a:srgbClr val="1D02BE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1D02BE"/>
                </a:solidFill>
                <a:latin typeface="UTM Avo" panose="02040603050506020204" pitchFamily="18" charset="0"/>
              </a:rPr>
              <a:t>bạch</a:t>
            </a:r>
            <a:r>
              <a:rPr lang="en-US" sz="1800" dirty="0">
                <a:solidFill>
                  <a:srgbClr val="1D02BE"/>
                </a:solidFill>
                <a:latin typeface="UTM Avo" panose="02040603050506020204" pitchFamily="18" charset="0"/>
              </a:rPr>
              <a:t>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900" y="1547694"/>
            <a:ext cx="1666875" cy="1386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0887" y="3255439"/>
            <a:ext cx="2229888" cy="140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1041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39379E3-F72F-364A-B033-9BD22226F102}"/>
              </a:ext>
            </a:extLst>
          </p:cNvPr>
          <p:cNvSpPr txBox="1"/>
          <p:nvPr/>
        </p:nvSpPr>
        <p:spPr>
          <a:xfrm>
            <a:off x="1605561" y="371135"/>
            <a:ext cx="43666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Học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thuộc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8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dòng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đầu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314575" y="1017466"/>
            <a:ext cx="27432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>
                <a:latin typeface="UTM Avo" panose="02040603050506020204" pitchFamily="18" charset="0"/>
              </a:rPr>
              <a:t>Hay </a:t>
            </a:r>
            <a:r>
              <a:rPr lang="en-US" sz="2000" dirty="0" err="1">
                <a:latin typeface="UTM Avo" panose="02040603050506020204" pitchFamily="18" charset="0"/>
              </a:rPr>
              <a:t>chạy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lon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xon</a:t>
            </a:r>
            <a:endParaRPr lang="en-US" sz="20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dirty="0" err="1">
                <a:latin typeface="UTM Avo" panose="02040603050506020204" pitchFamily="18" charset="0"/>
              </a:rPr>
              <a:t>Là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gà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mới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nở</a:t>
            </a:r>
            <a:endParaRPr lang="en-US" sz="20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dirty="0" err="1">
                <a:latin typeface="UTM Avo" panose="02040603050506020204" pitchFamily="18" charset="0"/>
              </a:rPr>
              <a:t>Vừa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đi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vừa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nhảy</a:t>
            </a:r>
            <a:endParaRPr lang="en-US" sz="20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dirty="0" err="1">
                <a:latin typeface="UTM Avo" panose="02040603050506020204" pitchFamily="18" charset="0"/>
              </a:rPr>
              <a:t>Là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em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sáo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xinh</a:t>
            </a:r>
            <a:endParaRPr lang="en-US" sz="20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dirty="0">
                <a:latin typeface="UTM Avo" panose="02040603050506020204" pitchFamily="18" charset="0"/>
              </a:rPr>
              <a:t>Hay </a:t>
            </a:r>
            <a:r>
              <a:rPr lang="en-US" sz="2000" dirty="0" err="1">
                <a:latin typeface="UTM Avo" panose="02040603050506020204" pitchFamily="18" charset="0"/>
              </a:rPr>
              <a:t>nói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linh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tinh</a:t>
            </a:r>
            <a:endParaRPr lang="en-US" sz="20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dirty="0" err="1">
                <a:latin typeface="UTM Avo" panose="02040603050506020204" pitchFamily="18" charset="0"/>
              </a:rPr>
              <a:t>Là</a:t>
            </a:r>
            <a:r>
              <a:rPr lang="en-US" sz="2000" dirty="0">
                <a:latin typeface="UTM Avo" panose="02040603050506020204" pitchFamily="18" charset="0"/>
              </a:rPr>
              <a:t> con </a:t>
            </a:r>
            <a:r>
              <a:rPr lang="en-US" sz="2000" dirty="0" err="1">
                <a:latin typeface="UTM Avo" panose="02040603050506020204" pitchFamily="18" charset="0"/>
              </a:rPr>
              <a:t>liếu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điếu</a:t>
            </a:r>
            <a:endParaRPr lang="en-US" sz="20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dirty="0">
                <a:latin typeface="UTM Avo" panose="02040603050506020204" pitchFamily="18" charset="0"/>
              </a:rPr>
              <a:t>Hay </a:t>
            </a:r>
            <a:r>
              <a:rPr lang="en-US" sz="2000" dirty="0" err="1">
                <a:latin typeface="UTM Avo" panose="02040603050506020204" pitchFamily="18" charset="0"/>
              </a:rPr>
              <a:t>nghịch</a:t>
            </a:r>
            <a:r>
              <a:rPr lang="en-US" sz="2000" dirty="0">
                <a:latin typeface="UTM Avo" panose="02040603050506020204" pitchFamily="18" charset="0"/>
              </a:rPr>
              <a:t> hay </a:t>
            </a:r>
            <a:r>
              <a:rPr lang="en-US" sz="2000" dirty="0" err="1">
                <a:latin typeface="UTM Avo" panose="02040603050506020204" pitchFamily="18" charset="0"/>
              </a:rPr>
              <a:t>tếu</a:t>
            </a:r>
            <a:endParaRPr lang="en-US" sz="20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dirty="0" err="1">
                <a:latin typeface="UTM Avo" panose="02040603050506020204" pitchFamily="18" charset="0"/>
              </a:rPr>
              <a:t>Là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cậu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chìa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vôi</a:t>
            </a:r>
            <a:endParaRPr lang="en-US" sz="2000" dirty="0">
              <a:latin typeface="UTM Avo" panose="020406030505060202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648075" y="1171575"/>
            <a:ext cx="1009650" cy="3429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181350" y="1514475"/>
            <a:ext cx="1009650" cy="3429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284042" y="1989356"/>
            <a:ext cx="1154607" cy="3429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686175" y="2490337"/>
            <a:ext cx="1154607" cy="3429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284042" y="2925668"/>
            <a:ext cx="1154607" cy="3429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284042" y="3360999"/>
            <a:ext cx="1154607" cy="3429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903168" y="3861980"/>
            <a:ext cx="1154607" cy="3429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284042" y="4299807"/>
            <a:ext cx="1154607" cy="3429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051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39379E3-F72F-364A-B033-9BD22226F102}"/>
              </a:ext>
            </a:extLst>
          </p:cNvPr>
          <p:cNvSpPr txBox="1"/>
          <p:nvPr/>
        </p:nvSpPr>
        <p:spPr>
          <a:xfrm>
            <a:off x="1605561" y="371135"/>
            <a:ext cx="43666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Học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thuộc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8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dòng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đầu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314575" y="1017466"/>
            <a:ext cx="27432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>
                <a:latin typeface="UTM Avo" panose="02040603050506020204" pitchFamily="18" charset="0"/>
              </a:rPr>
              <a:t>Hay </a:t>
            </a:r>
            <a:r>
              <a:rPr lang="en-US" sz="2000" dirty="0" err="1">
                <a:latin typeface="UTM Avo" panose="02040603050506020204" pitchFamily="18" charset="0"/>
              </a:rPr>
              <a:t>chạy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lon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xon</a:t>
            </a:r>
            <a:endParaRPr lang="en-US" sz="20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dirty="0" err="1">
                <a:latin typeface="UTM Avo" panose="02040603050506020204" pitchFamily="18" charset="0"/>
              </a:rPr>
              <a:t>Là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gà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mới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nở</a:t>
            </a:r>
            <a:endParaRPr lang="en-US" sz="20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dirty="0" err="1">
                <a:latin typeface="UTM Avo" panose="02040603050506020204" pitchFamily="18" charset="0"/>
              </a:rPr>
              <a:t>Vừa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đi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vừa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nhảy</a:t>
            </a:r>
            <a:endParaRPr lang="en-US" sz="20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dirty="0" err="1">
                <a:latin typeface="UTM Avo" panose="02040603050506020204" pitchFamily="18" charset="0"/>
              </a:rPr>
              <a:t>Là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em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sáo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xinh</a:t>
            </a:r>
            <a:endParaRPr lang="en-US" sz="20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dirty="0">
                <a:latin typeface="UTM Avo" panose="02040603050506020204" pitchFamily="18" charset="0"/>
              </a:rPr>
              <a:t>Hay </a:t>
            </a:r>
            <a:r>
              <a:rPr lang="en-US" sz="2000" dirty="0" err="1">
                <a:latin typeface="UTM Avo" panose="02040603050506020204" pitchFamily="18" charset="0"/>
              </a:rPr>
              <a:t>nói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linh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tinh</a:t>
            </a:r>
            <a:endParaRPr lang="en-US" sz="20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dirty="0" err="1">
                <a:latin typeface="UTM Avo" panose="02040603050506020204" pitchFamily="18" charset="0"/>
              </a:rPr>
              <a:t>Là</a:t>
            </a:r>
            <a:r>
              <a:rPr lang="en-US" sz="2000" dirty="0">
                <a:latin typeface="UTM Avo" panose="02040603050506020204" pitchFamily="18" charset="0"/>
              </a:rPr>
              <a:t> con </a:t>
            </a:r>
            <a:r>
              <a:rPr lang="en-US" sz="2000" dirty="0" err="1">
                <a:latin typeface="UTM Avo" panose="02040603050506020204" pitchFamily="18" charset="0"/>
              </a:rPr>
              <a:t>liếu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điếu</a:t>
            </a:r>
            <a:endParaRPr lang="en-US" sz="20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dirty="0">
                <a:latin typeface="UTM Avo" panose="02040603050506020204" pitchFamily="18" charset="0"/>
              </a:rPr>
              <a:t>Hay </a:t>
            </a:r>
            <a:r>
              <a:rPr lang="en-US" sz="2000" dirty="0" err="1">
                <a:latin typeface="UTM Avo" panose="02040603050506020204" pitchFamily="18" charset="0"/>
              </a:rPr>
              <a:t>nghịch</a:t>
            </a:r>
            <a:r>
              <a:rPr lang="en-US" sz="2000" dirty="0">
                <a:latin typeface="UTM Avo" panose="02040603050506020204" pitchFamily="18" charset="0"/>
              </a:rPr>
              <a:t> hay </a:t>
            </a:r>
            <a:r>
              <a:rPr lang="en-US" sz="2000" dirty="0" err="1">
                <a:latin typeface="UTM Avo" panose="02040603050506020204" pitchFamily="18" charset="0"/>
              </a:rPr>
              <a:t>tếu</a:t>
            </a:r>
            <a:endParaRPr lang="en-US" sz="20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dirty="0" err="1">
                <a:latin typeface="UTM Avo" panose="02040603050506020204" pitchFamily="18" charset="0"/>
              </a:rPr>
              <a:t>Là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cậu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chìa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vôi</a:t>
            </a:r>
            <a:endParaRPr lang="en-US" sz="2000" dirty="0">
              <a:latin typeface="UTM Avo" panose="020406030505060202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381250" y="1124112"/>
            <a:ext cx="1200150" cy="3429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381250" y="1582451"/>
            <a:ext cx="800100" cy="3429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381251" y="2044988"/>
            <a:ext cx="902791" cy="3429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314575" y="2503177"/>
            <a:ext cx="866775" cy="3429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381250" y="2941004"/>
            <a:ext cx="990599" cy="3429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381251" y="3366071"/>
            <a:ext cx="902792" cy="3429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404021" y="3882242"/>
            <a:ext cx="1444079" cy="3429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381251" y="4336232"/>
            <a:ext cx="902792" cy="3429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145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17816FD-9AC0-4D9F-95CF-E65FBC4086FF}"/>
              </a:ext>
            </a:extLst>
          </p:cNvPr>
          <p:cNvGrpSpPr/>
          <p:nvPr/>
        </p:nvGrpSpPr>
        <p:grpSpPr>
          <a:xfrm>
            <a:off x="326410" y="623829"/>
            <a:ext cx="1963303" cy="646331"/>
            <a:chOff x="337445" y="617893"/>
            <a:chExt cx="1963303" cy="646331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A553182-F3C1-4121-8FDA-73CEE8D72B23}"/>
                </a:ext>
              </a:extLst>
            </p:cNvPr>
            <p:cNvSpPr txBox="1"/>
            <p:nvPr/>
          </p:nvSpPr>
          <p:spPr>
            <a:xfrm>
              <a:off x="369343" y="617893"/>
              <a:ext cx="193140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BÀI 9 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1A601FE-6892-4EC6-ACDD-75D395FCC956}"/>
                </a:ext>
              </a:extLst>
            </p:cNvPr>
            <p:cNvSpPr txBox="1"/>
            <p:nvPr/>
          </p:nvSpPr>
          <p:spPr>
            <a:xfrm>
              <a:off x="337445" y="617893"/>
              <a:ext cx="127801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7EA131"/>
                  </a:solidFill>
                  <a:latin typeface="UTM Cookies" panose="02040603050506020204" pitchFamily="18" charset="0"/>
                </a:rPr>
                <a:t>BÀI 9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674448" y="508897"/>
            <a:ext cx="41763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/>
                </a:solidFill>
                <a:latin typeface="UTM Cookies" panose="02040603050506020204" pitchFamily="18" charset="0"/>
              </a:rPr>
              <a:t>VÈ CHIM</a:t>
            </a:r>
          </a:p>
        </p:txBody>
      </p:sp>
      <p:sp>
        <p:nvSpPr>
          <p:cNvPr id="6" name="Google Shape;1714;p64"/>
          <p:cNvSpPr/>
          <p:nvPr/>
        </p:nvSpPr>
        <p:spPr>
          <a:xfrm rot="-2019064">
            <a:off x="1364812" y="1148138"/>
            <a:ext cx="174849" cy="184487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1715;p64"/>
          <p:cNvSpPr/>
          <p:nvPr/>
        </p:nvSpPr>
        <p:spPr>
          <a:xfrm rot="-2019064">
            <a:off x="540995" y="1189492"/>
            <a:ext cx="105947" cy="97740"/>
          </a:xfrm>
          <a:custGeom>
            <a:avLst/>
            <a:gdLst/>
            <a:ahLst/>
            <a:cxnLst/>
            <a:rect l="l" t="t" r="r" b="b"/>
            <a:pathLst>
              <a:path w="2737" h="2525" extrusionOk="0">
                <a:moveTo>
                  <a:pt x="514" y="0"/>
                </a:moveTo>
                <a:cubicBezTo>
                  <a:pt x="329" y="0"/>
                  <a:pt x="187" y="258"/>
                  <a:pt x="344" y="415"/>
                </a:cubicBezTo>
                <a:cubicBezTo>
                  <a:pt x="502" y="573"/>
                  <a:pt x="621" y="692"/>
                  <a:pt x="780" y="811"/>
                </a:cubicBezTo>
                <a:lnTo>
                  <a:pt x="304" y="851"/>
                </a:lnTo>
                <a:cubicBezTo>
                  <a:pt x="0" y="889"/>
                  <a:pt x="25" y="1328"/>
                  <a:pt x="307" y="1328"/>
                </a:cubicBezTo>
                <a:cubicBezTo>
                  <a:pt x="319" y="1328"/>
                  <a:pt x="331" y="1328"/>
                  <a:pt x="344" y="1326"/>
                </a:cubicBezTo>
                <a:lnTo>
                  <a:pt x="740" y="1286"/>
                </a:lnTo>
                <a:lnTo>
                  <a:pt x="740" y="1286"/>
                </a:lnTo>
                <a:cubicBezTo>
                  <a:pt x="582" y="1484"/>
                  <a:pt x="423" y="1722"/>
                  <a:pt x="265" y="1960"/>
                </a:cubicBezTo>
                <a:cubicBezTo>
                  <a:pt x="130" y="2121"/>
                  <a:pt x="288" y="2283"/>
                  <a:pt x="453" y="2283"/>
                </a:cubicBezTo>
                <a:cubicBezTo>
                  <a:pt x="531" y="2283"/>
                  <a:pt x="610" y="2247"/>
                  <a:pt x="661" y="2158"/>
                </a:cubicBezTo>
                <a:lnTo>
                  <a:pt x="1017" y="1603"/>
                </a:lnTo>
                <a:cubicBezTo>
                  <a:pt x="1057" y="1841"/>
                  <a:pt x="1097" y="2118"/>
                  <a:pt x="1097" y="2316"/>
                </a:cubicBezTo>
                <a:cubicBezTo>
                  <a:pt x="1116" y="2455"/>
                  <a:pt x="1225" y="2524"/>
                  <a:pt x="1334" y="2524"/>
                </a:cubicBezTo>
                <a:cubicBezTo>
                  <a:pt x="1443" y="2524"/>
                  <a:pt x="1552" y="2455"/>
                  <a:pt x="1572" y="2316"/>
                </a:cubicBezTo>
                <a:cubicBezTo>
                  <a:pt x="1572" y="2039"/>
                  <a:pt x="1493" y="1762"/>
                  <a:pt x="1493" y="1484"/>
                </a:cubicBezTo>
                <a:lnTo>
                  <a:pt x="1493" y="1484"/>
                </a:lnTo>
                <a:lnTo>
                  <a:pt x="1849" y="1762"/>
                </a:lnTo>
                <a:cubicBezTo>
                  <a:pt x="1898" y="1802"/>
                  <a:pt x="1949" y="1820"/>
                  <a:pt x="1996" y="1820"/>
                </a:cubicBezTo>
                <a:cubicBezTo>
                  <a:pt x="2179" y="1820"/>
                  <a:pt x="2315" y="1562"/>
                  <a:pt x="2127" y="1405"/>
                </a:cubicBezTo>
                <a:cubicBezTo>
                  <a:pt x="2008" y="1326"/>
                  <a:pt x="1929" y="1247"/>
                  <a:pt x="1810" y="1128"/>
                </a:cubicBezTo>
                <a:lnTo>
                  <a:pt x="2443" y="1049"/>
                </a:lnTo>
                <a:cubicBezTo>
                  <a:pt x="2736" y="975"/>
                  <a:pt x="2725" y="564"/>
                  <a:pt x="2503" y="564"/>
                </a:cubicBezTo>
                <a:cubicBezTo>
                  <a:pt x="2484" y="564"/>
                  <a:pt x="2465" y="567"/>
                  <a:pt x="2443" y="573"/>
                </a:cubicBezTo>
                <a:lnTo>
                  <a:pt x="1691" y="653"/>
                </a:lnTo>
                <a:lnTo>
                  <a:pt x="1849" y="415"/>
                </a:lnTo>
                <a:cubicBezTo>
                  <a:pt x="1994" y="241"/>
                  <a:pt x="1843" y="47"/>
                  <a:pt x="1674" y="47"/>
                </a:cubicBezTo>
                <a:cubicBezTo>
                  <a:pt x="1611" y="47"/>
                  <a:pt x="1546" y="73"/>
                  <a:pt x="1493" y="138"/>
                </a:cubicBezTo>
                <a:lnTo>
                  <a:pt x="1374" y="336"/>
                </a:lnTo>
                <a:lnTo>
                  <a:pt x="1374" y="296"/>
                </a:lnTo>
                <a:cubicBezTo>
                  <a:pt x="1355" y="143"/>
                  <a:pt x="1234" y="73"/>
                  <a:pt x="1118" y="73"/>
                </a:cubicBezTo>
                <a:cubicBezTo>
                  <a:pt x="995" y="73"/>
                  <a:pt x="878" y="153"/>
                  <a:pt x="899" y="296"/>
                </a:cubicBezTo>
                <a:lnTo>
                  <a:pt x="661" y="58"/>
                </a:lnTo>
                <a:cubicBezTo>
                  <a:pt x="612" y="18"/>
                  <a:pt x="561" y="0"/>
                  <a:pt x="5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716;p64"/>
          <p:cNvSpPr/>
          <p:nvPr/>
        </p:nvSpPr>
        <p:spPr>
          <a:xfrm rot="-2019064">
            <a:off x="740918" y="1318136"/>
            <a:ext cx="277738" cy="274989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" name="Google Shape;1725;p64"/>
          <p:cNvGrpSpPr/>
          <p:nvPr/>
        </p:nvGrpSpPr>
        <p:grpSpPr>
          <a:xfrm rot="-1723955">
            <a:off x="1087919" y="406428"/>
            <a:ext cx="222757" cy="246344"/>
            <a:chOff x="5414907" y="2017485"/>
            <a:chExt cx="220338" cy="243702"/>
          </a:xfrm>
        </p:grpSpPr>
        <p:sp>
          <p:nvSpPr>
            <p:cNvPr id="10" name="Google Shape;1726;p64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727;p64"/>
            <p:cNvSpPr/>
            <p:nvPr/>
          </p:nvSpPr>
          <p:spPr>
            <a:xfrm>
              <a:off x="5469978" y="2200929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728;p64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" name="Google Shape;1714;p64"/>
          <p:cNvSpPr/>
          <p:nvPr/>
        </p:nvSpPr>
        <p:spPr>
          <a:xfrm rot="-2019064">
            <a:off x="668473" y="508187"/>
            <a:ext cx="174849" cy="184487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" name="Google Shape;1725;p64"/>
          <p:cNvGrpSpPr/>
          <p:nvPr/>
        </p:nvGrpSpPr>
        <p:grpSpPr>
          <a:xfrm rot="6447076">
            <a:off x="1019839" y="1209110"/>
            <a:ext cx="272654" cy="312812"/>
            <a:chOff x="5365548" y="2017485"/>
            <a:chExt cx="269696" cy="309455"/>
          </a:xfrm>
        </p:grpSpPr>
        <p:sp>
          <p:nvSpPr>
            <p:cNvPr id="15" name="Google Shape;1726;p64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727;p64"/>
            <p:cNvSpPr/>
            <p:nvPr/>
          </p:nvSpPr>
          <p:spPr>
            <a:xfrm>
              <a:off x="5365548" y="2266682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28;p64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8" name="Picture 17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234" b="12990"/>
          <a:stretch/>
        </p:blipFill>
        <p:spPr>
          <a:xfrm>
            <a:off x="1287777" y="1761481"/>
            <a:ext cx="4309704" cy="30232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553687" y="1338995"/>
            <a:ext cx="4732817" cy="343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2200"/>
              </a:lnSpc>
            </a:pPr>
            <a:r>
              <a:rPr lang="en-US" sz="1600" dirty="0" err="1">
                <a:latin typeface="UTM Avo" panose="02040603050506020204" pitchFamily="18" charset="0"/>
              </a:rPr>
              <a:t>Hãy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kể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tên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các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loài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chim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mà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em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biết</a:t>
            </a:r>
            <a:endParaRPr lang="vi-VN" sz="16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8329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39379E3-F72F-364A-B033-9BD22226F102}"/>
              </a:ext>
            </a:extLst>
          </p:cNvPr>
          <p:cNvSpPr txBox="1"/>
          <p:nvPr/>
        </p:nvSpPr>
        <p:spPr>
          <a:xfrm>
            <a:off x="1605561" y="371135"/>
            <a:ext cx="43666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Học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thuộc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8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dòng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đầu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314575" y="1017466"/>
            <a:ext cx="27432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>
                <a:latin typeface="UTM Avo" panose="02040603050506020204" pitchFamily="18" charset="0"/>
              </a:rPr>
              <a:t>Hay </a:t>
            </a:r>
            <a:r>
              <a:rPr lang="en-US" sz="2000" dirty="0" err="1">
                <a:latin typeface="UTM Avo" panose="02040603050506020204" pitchFamily="18" charset="0"/>
              </a:rPr>
              <a:t>chạy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lon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xon</a:t>
            </a:r>
            <a:endParaRPr lang="en-US" sz="20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dirty="0" err="1">
                <a:latin typeface="UTM Avo" panose="02040603050506020204" pitchFamily="18" charset="0"/>
              </a:rPr>
              <a:t>Là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gà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mới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nở</a:t>
            </a:r>
            <a:endParaRPr lang="en-US" sz="20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dirty="0" err="1">
                <a:latin typeface="UTM Avo" panose="02040603050506020204" pitchFamily="18" charset="0"/>
              </a:rPr>
              <a:t>Vừa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đi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vừa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nhảy</a:t>
            </a:r>
            <a:endParaRPr lang="en-US" sz="20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dirty="0" err="1">
                <a:latin typeface="UTM Avo" panose="02040603050506020204" pitchFamily="18" charset="0"/>
              </a:rPr>
              <a:t>Là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em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sáo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xinh</a:t>
            </a:r>
            <a:endParaRPr lang="en-US" sz="20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dirty="0">
                <a:latin typeface="UTM Avo" panose="02040603050506020204" pitchFamily="18" charset="0"/>
              </a:rPr>
              <a:t>Hay </a:t>
            </a:r>
            <a:r>
              <a:rPr lang="en-US" sz="2000" dirty="0" err="1">
                <a:latin typeface="UTM Avo" panose="02040603050506020204" pitchFamily="18" charset="0"/>
              </a:rPr>
              <a:t>nói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linh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tinh</a:t>
            </a:r>
            <a:endParaRPr lang="en-US" sz="20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dirty="0" err="1">
                <a:latin typeface="UTM Avo" panose="02040603050506020204" pitchFamily="18" charset="0"/>
              </a:rPr>
              <a:t>Là</a:t>
            </a:r>
            <a:r>
              <a:rPr lang="en-US" sz="2000" dirty="0">
                <a:latin typeface="UTM Avo" panose="02040603050506020204" pitchFamily="18" charset="0"/>
              </a:rPr>
              <a:t> con </a:t>
            </a:r>
            <a:r>
              <a:rPr lang="en-US" sz="2000" dirty="0" err="1">
                <a:latin typeface="UTM Avo" panose="02040603050506020204" pitchFamily="18" charset="0"/>
              </a:rPr>
              <a:t>liếu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điếu</a:t>
            </a:r>
            <a:endParaRPr lang="en-US" sz="20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dirty="0">
                <a:latin typeface="UTM Avo" panose="02040603050506020204" pitchFamily="18" charset="0"/>
              </a:rPr>
              <a:t>Hay </a:t>
            </a:r>
            <a:r>
              <a:rPr lang="en-US" sz="2000" dirty="0" err="1">
                <a:latin typeface="UTM Avo" panose="02040603050506020204" pitchFamily="18" charset="0"/>
              </a:rPr>
              <a:t>nghịch</a:t>
            </a:r>
            <a:r>
              <a:rPr lang="en-US" sz="2000" dirty="0">
                <a:latin typeface="UTM Avo" panose="02040603050506020204" pitchFamily="18" charset="0"/>
              </a:rPr>
              <a:t> hay </a:t>
            </a:r>
            <a:r>
              <a:rPr lang="en-US" sz="2000" dirty="0" err="1">
                <a:latin typeface="UTM Avo" panose="02040603050506020204" pitchFamily="18" charset="0"/>
              </a:rPr>
              <a:t>tếu</a:t>
            </a:r>
            <a:endParaRPr lang="en-US" sz="20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dirty="0" err="1">
                <a:latin typeface="UTM Avo" panose="02040603050506020204" pitchFamily="18" charset="0"/>
              </a:rPr>
              <a:t>Là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cậu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chìa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vôi</a:t>
            </a:r>
            <a:endParaRPr lang="en-US" sz="2000" dirty="0">
              <a:latin typeface="UTM Avo" panose="020406030505060202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962275" y="1159646"/>
            <a:ext cx="1676400" cy="3429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381250" y="1582451"/>
            <a:ext cx="323850" cy="3429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381250" y="2044726"/>
            <a:ext cx="581025" cy="3429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399260" y="2528556"/>
            <a:ext cx="782090" cy="3429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381251" y="2941004"/>
            <a:ext cx="514350" cy="3429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381251" y="3401442"/>
            <a:ext cx="902792" cy="3429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404022" y="3882242"/>
            <a:ext cx="491580" cy="3429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381251" y="4336232"/>
            <a:ext cx="902792" cy="3429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181349" y="1582451"/>
            <a:ext cx="962025" cy="3429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788868" y="2005256"/>
            <a:ext cx="678357" cy="3429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686175" y="2528556"/>
            <a:ext cx="782090" cy="3429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3405186" y="2941004"/>
            <a:ext cx="976314" cy="3429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897584" y="3858578"/>
            <a:ext cx="979216" cy="3429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539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49644" y="294968"/>
            <a:ext cx="2798727" cy="887228"/>
            <a:chOff x="549644" y="540772"/>
            <a:chExt cx="2798727" cy="887228"/>
          </a:xfrm>
        </p:grpSpPr>
        <p:pic>
          <p:nvPicPr>
            <p:cNvPr id="3" name="Picture 2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69" t="35990" r="85076" b="58298"/>
            <a:stretch/>
          </p:blipFill>
          <p:spPr bwMode="auto">
            <a:xfrm>
              <a:off x="549644" y="540772"/>
              <a:ext cx="747486" cy="887228"/>
            </a:xfrm>
            <a:prstGeom prst="roundRect">
              <a:avLst>
                <a:gd name="adj" fmla="val 50000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923387" y="627964"/>
              <a:ext cx="2424984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800" b="1" dirty="0" err="1">
                  <a:solidFill>
                    <a:srgbClr val="17479D"/>
                  </a:solidFill>
                  <a:latin typeface="UTM Avo" panose="02040603050506020204" pitchFamily="18" charset="0"/>
                </a:rPr>
                <a:t>Luyện</a:t>
              </a:r>
              <a:r>
                <a:rPr lang="en-US" sz="18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rgbClr val="17479D"/>
                  </a:solidFill>
                  <a:latin typeface="UTM Avo" panose="02040603050506020204" pitchFamily="18" charset="0"/>
                </a:rPr>
                <a:t>tập</a:t>
              </a:r>
              <a:r>
                <a:rPr lang="en-US" sz="18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 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73337" y="830235"/>
            <a:ext cx="6076623" cy="778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b="1" dirty="0">
                <a:latin typeface="UTM Avo" panose="02040603050506020204" pitchFamily="18" charset="0"/>
              </a:rPr>
              <a:t>1. </a:t>
            </a:r>
            <a:r>
              <a:rPr lang="en-US" sz="1600" dirty="0" err="1">
                <a:latin typeface="UTM Avo" panose="02040603050506020204" pitchFamily="18" charset="0"/>
              </a:rPr>
              <a:t>Tìm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những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từ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ngữ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chỉ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người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được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dùng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để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gọi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các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loài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chim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dưới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đây</a:t>
            </a:r>
            <a:r>
              <a:rPr lang="en-US" sz="1600" dirty="0">
                <a:latin typeface="UTM Avo" panose="02040603050506020204" pitchFamily="18" charset="0"/>
              </a:rPr>
              <a:t>: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549644" y="1790700"/>
            <a:ext cx="1345831" cy="36195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800" dirty="0" err="1">
                <a:solidFill>
                  <a:schemeClr val="tx1"/>
                </a:solidFill>
              </a:rPr>
              <a:t>bác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cú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mèo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002540" y="1790700"/>
            <a:ext cx="1345831" cy="36195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800" dirty="0" err="1">
                <a:solidFill>
                  <a:schemeClr val="tx1"/>
                </a:solidFill>
              </a:rPr>
              <a:t>em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sáo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xinh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455436" y="1790700"/>
            <a:ext cx="1345831" cy="36195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800" dirty="0" err="1">
                <a:solidFill>
                  <a:schemeClr val="tx1"/>
                </a:solidFill>
              </a:rPr>
              <a:t>cậu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chìa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vôi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908332" y="1790700"/>
            <a:ext cx="1345831" cy="36195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800" dirty="0" err="1">
                <a:solidFill>
                  <a:schemeClr val="tx1"/>
                </a:solidFill>
              </a:rPr>
              <a:t>cô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tu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hú</a:t>
            </a:r>
            <a:endParaRPr lang="en-US" sz="1800" dirty="0">
              <a:solidFill>
                <a:schemeClr val="tx1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628650" y="2076450"/>
            <a:ext cx="381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076450" y="2076450"/>
            <a:ext cx="2667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3552825" y="2076450"/>
            <a:ext cx="2667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5162550" y="2076450"/>
            <a:ext cx="2667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73337" y="2152650"/>
            <a:ext cx="6076623" cy="778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b="1" dirty="0">
                <a:latin typeface="UTM Avo" panose="02040603050506020204" pitchFamily="18" charset="0"/>
              </a:rPr>
              <a:t>2. </a:t>
            </a:r>
            <a:r>
              <a:rPr lang="en-US" sz="1600" dirty="0" err="1">
                <a:latin typeface="UTM Avo" panose="02040603050506020204" pitchFamily="18" charset="0"/>
              </a:rPr>
              <a:t>Đặt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một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câu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với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từ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ngữ</a:t>
            </a:r>
            <a:r>
              <a:rPr lang="en-US" sz="1600" dirty="0">
                <a:latin typeface="UTM Avo" panose="02040603050506020204" pitchFamily="18" charset="0"/>
              </a:rPr>
              <a:t> ở </a:t>
            </a:r>
            <a:r>
              <a:rPr lang="en-US" sz="1600" dirty="0" err="1">
                <a:latin typeface="UTM Avo" panose="02040603050506020204" pitchFamily="18" charset="0"/>
              </a:rPr>
              <a:t>bài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tập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trên</a:t>
            </a:r>
            <a:r>
              <a:rPr lang="en-US" sz="1600" dirty="0">
                <a:latin typeface="UTM Avo" panose="02040603050506020204" pitchFamily="18" charset="0"/>
              </a:rPr>
              <a:t>.</a:t>
            </a:r>
          </a:p>
          <a:p>
            <a:pPr algn="ctr">
              <a:lnSpc>
                <a:spcPct val="150000"/>
              </a:lnSpc>
            </a:pPr>
            <a:r>
              <a:rPr lang="en-US" sz="1600" b="1" dirty="0">
                <a:latin typeface="UTM Avo" panose="02040603050506020204" pitchFamily="18" charset="0"/>
              </a:rPr>
              <a:t>VD: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096438" y="3148881"/>
            <a:ext cx="132287" cy="27699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325163" y="3102714"/>
            <a:ext cx="2189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/>
              <a:t>có</a:t>
            </a:r>
            <a:r>
              <a:rPr lang="en-US" sz="1800" dirty="0"/>
              <a:t> </a:t>
            </a:r>
            <a:r>
              <a:rPr lang="en-US" sz="1800" dirty="0" err="1"/>
              <a:t>đôi</a:t>
            </a:r>
            <a:r>
              <a:rPr lang="en-US" sz="1800" dirty="0"/>
              <a:t> </a:t>
            </a:r>
            <a:r>
              <a:rPr lang="en-US" sz="1800" dirty="0" err="1"/>
              <a:t>mắt</a:t>
            </a:r>
            <a:r>
              <a:rPr lang="en-US" sz="1800" dirty="0"/>
              <a:t> </a:t>
            </a:r>
            <a:r>
              <a:rPr lang="en-US" sz="1800" dirty="0" err="1"/>
              <a:t>rất</a:t>
            </a:r>
            <a:r>
              <a:rPr lang="en-US" sz="1800" dirty="0"/>
              <a:t> </a:t>
            </a:r>
            <a:r>
              <a:rPr lang="en-US" sz="1800" dirty="0" err="1"/>
              <a:t>tinh</a:t>
            </a:r>
            <a:r>
              <a:rPr lang="en-US" sz="1800" dirty="0"/>
              <a:t>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486403" y="3102714"/>
            <a:ext cx="2189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C00000"/>
                </a:solidFill>
                <a:sym typeface="Wingdings" panose="05000000000000000000" pitchFamily="2" charset="2"/>
              </a:rPr>
              <a:t> </a:t>
            </a:r>
            <a:r>
              <a:rPr lang="en-US" sz="1800" dirty="0" err="1">
                <a:solidFill>
                  <a:srgbClr val="C00000"/>
                </a:solidFill>
                <a:sym typeface="Wingdings" panose="05000000000000000000" pitchFamily="2" charset="2"/>
              </a:rPr>
              <a:t>nêu</a:t>
            </a:r>
            <a:r>
              <a:rPr lang="en-US" sz="1800" dirty="0">
                <a:solidFill>
                  <a:srgbClr val="C00000"/>
                </a:solidFill>
                <a:sym typeface="Wingdings" panose="05000000000000000000" pitchFamily="2" charset="2"/>
              </a:rPr>
              <a:t> </a:t>
            </a:r>
            <a:r>
              <a:rPr lang="en-US" sz="1800" dirty="0" err="1">
                <a:solidFill>
                  <a:srgbClr val="C00000"/>
                </a:solidFill>
                <a:sym typeface="Wingdings" panose="05000000000000000000" pitchFamily="2" charset="2"/>
              </a:rPr>
              <a:t>đặc</a:t>
            </a:r>
            <a:r>
              <a:rPr lang="en-US" sz="1800" dirty="0">
                <a:solidFill>
                  <a:srgbClr val="C00000"/>
                </a:solidFill>
                <a:sym typeface="Wingdings" panose="05000000000000000000" pitchFamily="2" charset="2"/>
              </a:rPr>
              <a:t> </a:t>
            </a:r>
            <a:r>
              <a:rPr lang="en-US" sz="1800" dirty="0" err="1">
                <a:solidFill>
                  <a:srgbClr val="C00000"/>
                </a:solidFill>
                <a:sym typeface="Wingdings" panose="05000000000000000000" pitchFamily="2" charset="2"/>
              </a:rPr>
              <a:t>điểm</a:t>
            </a:r>
            <a:endParaRPr lang="en-US" sz="1800" dirty="0">
              <a:solidFill>
                <a:srgbClr val="C0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96438" y="3643436"/>
            <a:ext cx="165625" cy="27699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374550" y="3597269"/>
            <a:ext cx="2649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/>
              <a:t>đang</a:t>
            </a:r>
            <a:r>
              <a:rPr lang="en-US" sz="1800" dirty="0"/>
              <a:t> bay </a:t>
            </a:r>
            <a:r>
              <a:rPr lang="en-US" sz="1800" dirty="0" err="1"/>
              <a:t>đi</a:t>
            </a:r>
            <a:r>
              <a:rPr lang="en-US" sz="1800" dirty="0"/>
              <a:t> </a:t>
            </a:r>
            <a:r>
              <a:rPr lang="en-US" sz="1800" dirty="0" err="1"/>
              <a:t>kiếm</a:t>
            </a:r>
            <a:r>
              <a:rPr lang="en-US" sz="1800" dirty="0"/>
              <a:t> </a:t>
            </a:r>
            <a:r>
              <a:rPr lang="en-US" sz="1800" dirty="0" err="1"/>
              <a:t>mồi</a:t>
            </a:r>
            <a:r>
              <a:rPr lang="en-US" sz="1800" dirty="0"/>
              <a:t>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629269" y="3597269"/>
            <a:ext cx="2189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C00000"/>
                </a:solidFill>
                <a:sym typeface="Wingdings" panose="05000000000000000000" pitchFamily="2" charset="2"/>
              </a:rPr>
              <a:t> </a:t>
            </a:r>
            <a:r>
              <a:rPr lang="en-US" sz="1800" dirty="0" err="1">
                <a:solidFill>
                  <a:srgbClr val="C00000"/>
                </a:solidFill>
                <a:sym typeface="Wingdings" panose="05000000000000000000" pitchFamily="2" charset="2"/>
              </a:rPr>
              <a:t>nêu</a:t>
            </a:r>
            <a:r>
              <a:rPr lang="en-US" sz="1800" dirty="0">
                <a:solidFill>
                  <a:srgbClr val="C00000"/>
                </a:solidFill>
                <a:sym typeface="Wingdings" panose="05000000000000000000" pitchFamily="2" charset="2"/>
              </a:rPr>
              <a:t> </a:t>
            </a:r>
            <a:r>
              <a:rPr lang="en-US" sz="1800" dirty="0" err="1">
                <a:solidFill>
                  <a:srgbClr val="C00000"/>
                </a:solidFill>
                <a:sym typeface="Wingdings" panose="05000000000000000000" pitchFamily="2" charset="2"/>
              </a:rPr>
              <a:t>hành</a:t>
            </a:r>
            <a:r>
              <a:rPr lang="en-US" sz="1800" dirty="0">
                <a:solidFill>
                  <a:srgbClr val="C00000"/>
                </a:solidFill>
                <a:sym typeface="Wingdings" panose="05000000000000000000" pitchFamily="2" charset="2"/>
              </a:rPr>
              <a:t> </a:t>
            </a:r>
            <a:r>
              <a:rPr lang="en-US" sz="1800" dirty="0" err="1">
                <a:solidFill>
                  <a:srgbClr val="C00000"/>
                </a:solidFill>
                <a:sym typeface="Wingdings" panose="05000000000000000000" pitchFamily="2" charset="2"/>
              </a:rPr>
              <a:t>động</a:t>
            </a:r>
            <a:endParaRPr lang="en-US" sz="1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179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40741E-7 -3.33333E-6 L 0.06898 0.25556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49" y="1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5185E-6 -3.33333E-6 L -0.3456 0.34815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92" y="17407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animBg="1"/>
      <p:bldP spid="6" grpId="1" animBg="1"/>
      <p:bldP spid="7" grpId="0" animBg="1"/>
      <p:bldP spid="8" grpId="0" animBg="1"/>
      <p:bldP spid="8" grpId="1" animBg="1"/>
      <p:bldP spid="9" grpId="0" animBg="1"/>
      <p:bldP spid="18" grpId="0" uiExpand="1" build="p"/>
      <p:bldP spid="19" grpId="0" animBg="1"/>
      <p:bldP spid="20" grpId="0"/>
      <p:bldP spid="21" grpId="0"/>
      <p:bldP spid="22" grpId="0" animBg="1"/>
      <p:bldP spid="23" grpId="0"/>
      <p:bldP spid="2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773"/>
          <a:stretch/>
        </p:blipFill>
        <p:spPr>
          <a:xfrm>
            <a:off x="894" y="2889497"/>
            <a:ext cx="6864475" cy="225333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20" b="5828"/>
          <a:stretch/>
        </p:blipFill>
        <p:spPr>
          <a:xfrm>
            <a:off x="893" y="3530964"/>
            <a:ext cx="6856215" cy="1611868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86" y="2133691"/>
            <a:ext cx="455855" cy="717693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327" y="221594"/>
            <a:ext cx="857818" cy="2047326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9583" y="3058149"/>
            <a:ext cx="6714256" cy="208965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851484" y="1245257"/>
            <a:ext cx="4293645" cy="1997163"/>
          </a:xfrm>
          <a:prstGeom prst="rect">
            <a:avLst/>
          </a:prstGeom>
          <a:noFill/>
        </p:spPr>
        <p:txBody>
          <a:bodyPr wrap="square" lIns="57607" tIns="28804" rIns="57607" bIns="28804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Tạm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sp>
        <p:nvSpPr>
          <p:cNvPr id="9" name="Text Box 1"/>
          <p:cNvSpPr txBox="1"/>
          <p:nvPr/>
        </p:nvSpPr>
        <p:spPr>
          <a:xfrm>
            <a:off x="2389953" y="4905835"/>
            <a:ext cx="4407764" cy="489058"/>
          </a:xfrm>
          <a:prstGeom prst="rect">
            <a:avLst/>
          </a:prstGeom>
          <a:noFill/>
        </p:spPr>
        <p:txBody>
          <a:bodyPr wrap="square" lIns="57607" tIns="28804" rIns="57607" bIns="28804" rtlCol="0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prstClr val="white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prstClr val="white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prstClr val="white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prstClr val="white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 : FB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prstClr val="white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Đặng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prstClr val="white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prstClr val="white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Nhật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prstClr val="white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prstClr val="white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prstClr val="white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1234126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75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9" grpId="0"/>
      <p:bldP spid="9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4" y="19051"/>
            <a:ext cx="6832996" cy="5156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75098" y="423864"/>
            <a:ext cx="3625453" cy="252688"/>
          </a:xfrm>
          <a:prstGeom prst="rect">
            <a:avLst/>
          </a:prstGeom>
          <a:noFill/>
        </p:spPr>
        <p:txBody>
          <a:bodyPr lIns="21646" tIns="10822" rIns="21646" bIns="10822">
            <a:spAutoFit/>
          </a:bodyPr>
          <a:lstStyle/>
          <a:p>
            <a:pPr defTabSz="216443">
              <a:defRPr/>
            </a:pPr>
            <a:r>
              <a:rPr lang="en-US" sz="1500" b="1" dirty="0" err="1">
                <a:solidFill>
                  <a:prstClr val="white"/>
                </a:solidFill>
                <a:latin typeface="HP001 4 hàng" panose="020B0603050302020204" pitchFamily="34" charset="0"/>
                <a:cs typeface="+mn-cs"/>
              </a:rPr>
              <a:t>Thứ</a:t>
            </a:r>
            <a:r>
              <a:rPr lang="en-US" sz="1500" b="1" dirty="0">
                <a:solidFill>
                  <a:prstClr val="white"/>
                </a:solidFill>
                <a:latin typeface="HP001 4 hàng" panose="020B0603050302020204" pitchFamily="34" charset="0"/>
                <a:cs typeface="+mn-cs"/>
              </a:rPr>
              <a:t> </a:t>
            </a:r>
            <a:r>
              <a:rPr lang="en-US" sz="1500" b="1" dirty="0" err="1">
                <a:solidFill>
                  <a:prstClr val="white"/>
                </a:solidFill>
                <a:latin typeface="HP001 4 hàng" panose="020B0603050302020204" pitchFamily="34" charset="0"/>
                <a:cs typeface="+mn-cs"/>
              </a:rPr>
              <a:t>hai</a:t>
            </a:r>
            <a:r>
              <a:rPr lang="en-US" sz="1500" b="1" dirty="0">
                <a:solidFill>
                  <a:prstClr val="white"/>
                </a:solidFill>
                <a:latin typeface="HP001 4 hàng" panose="020B0603050302020204" pitchFamily="34" charset="0"/>
                <a:cs typeface="+mn-cs"/>
              </a:rPr>
              <a:t> </a:t>
            </a:r>
            <a:r>
              <a:rPr lang="en-US" sz="1500" b="1" dirty="0" err="1">
                <a:solidFill>
                  <a:prstClr val="white"/>
                </a:solidFill>
                <a:latin typeface="HP001 4 hàng" panose="020B0603050302020204" pitchFamily="34" charset="0"/>
                <a:cs typeface="+mn-cs"/>
              </a:rPr>
              <a:t>ngày</a:t>
            </a:r>
            <a:r>
              <a:rPr lang="en-US" sz="1500" b="1" dirty="0">
                <a:solidFill>
                  <a:prstClr val="white"/>
                </a:solidFill>
                <a:latin typeface="HP001 4 hàng" panose="020B0603050302020204" pitchFamily="34" charset="0"/>
                <a:cs typeface="+mn-cs"/>
              </a:rPr>
              <a:t> 21 – 2 - 2022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47801" y="827486"/>
            <a:ext cx="2096691" cy="252688"/>
          </a:xfrm>
          <a:prstGeom prst="rect">
            <a:avLst/>
          </a:prstGeom>
          <a:noFill/>
        </p:spPr>
        <p:txBody>
          <a:bodyPr lIns="21646" tIns="10822" rIns="21646" bIns="10822">
            <a:spAutoFit/>
          </a:bodyPr>
          <a:lstStyle/>
          <a:p>
            <a:pPr defTabSz="216443">
              <a:defRPr/>
            </a:pPr>
            <a:r>
              <a:rPr lang="en-US" sz="1500" b="1" dirty="0" err="1">
                <a:solidFill>
                  <a:prstClr val="white"/>
                </a:solidFill>
                <a:latin typeface="HP001 4 hàng" pitchFamily="34" charset="0"/>
                <a:cs typeface="+mn-cs"/>
              </a:rPr>
              <a:t>Tiếng</a:t>
            </a:r>
            <a:r>
              <a:rPr lang="en-US" sz="1500" b="1" dirty="0">
                <a:solidFill>
                  <a:prstClr val="white"/>
                </a:solidFill>
                <a:latin typeface="HP001 4 hàng" pitchFamily="34" charset="0"/>
                <a:cs typeface="+mn-cs"/>
              </a:rPr>
              <a:t> </a:t>
            </a:r>
            <a:r>
              <a:rPr lang="en-US" sz="1500" b="1" dirty="0" err="1">
                <a:solidFill>
                  <a:prstClr val="white"/>
                </a:solidFill>
                <a:latin typeface="HP001 4 hàng" pitchFamily="34" charset="0"/>
                <a:cs typeface="+mn-cs"/>
              </a:rPr>
              <a:t>việt</a:t>
            </a:r>
            <a:endParaRPr lang="en-US" sz="1500" b="1" dirty="0">
              <a:solidFill>
                <a:prstClr val="white"/>
              </a:solidFill>
              <a:latin typeface="HP001 4 hàng" pitchFamily="34" charset="0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84648" y="1251349"/>
            <a:ext cx="521494" cy="375798"/>
          </a:xfrm>
          <a:prstGeom prst="rect">
            <a:avLst/>
          </a:prstGeom>
          <a:noFill/>
        </p:spPr>
        <p:txBody>
          <a:bodyPr lIns="21646" tIns="10822" rIns="21646" bIns="10822">
            <a:spAutoFit/>
          </a:bodyPr>
          <a:lstStyle/>
          <a:p>
            <a:pPr defTabSz="216443">
              <a:defRPr/>
            </a:pPr>
            <a:r>
              <a:rPr lang="en-US" sz="2300" b="1" dirty="0">
                <a:solidFill>
                  <a:srgbClr val="BAE5E4"/>
                </a:solidFill>
                <a:latin typeface="HP001 4 hàng" pitchFamily="34" charset="0"/>
                <a:cs typeface="+mn-cs"/>
              </a:rPr>
              <a:t>           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18248" y="1247776"/>
            <a:ext cx="520303" cy="375798"/>
          </a:xfrm>
          <a:prstGeom prst="rect">
            <a:avLst/>
          </a:prstGeom>
          <a:noFill/>
        </p:spPr>
        <p:txBody>
          <a:bodyPr lIns="21646" tIns="10822" rIns="21646" bIns="10822">
            <a:spAutoFit/>
          </a:bodyPr>
          <a:lstStyle/>
          <a:p>
            <a:pPr defTabSz="216443">
              <a:defRPr/>
            </a:pPr>
            <a:r>
              <a:rPr lang="en-US" sz="2300" b="1" dirty="0">
                <a:solidFill>
                  <a:srgbClr val="BAE5E4"/>
                </a:solidFill>
                <a:latin typeface="HP001 4 hàng" pitchFamily="34" charset="0"/>
                <a:cs typeface="+mn-cs"/>
              </a:rPr>
              <a:t>           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57313" y="1232298"/>
            <a:ext cx="1462087" cy="252688"/>
          </a:xfrm>
          <a:prstGeom prst="rect">
            <a:avLst/>
          </a:prstGeom>
          <a:noFill/>
        </p:spPr>
        <p:txBody>
          <a:bodyPr wrap="square" lIns="21646" tIns="10822" rIns="21646" bIns="10822">
            <a:spAutoFit/>
          </a:bodyPr>
          <a:lstStyle/>
          <a:p>
            <a:pPr defTabSz="216443">
              <a:defRPr/>
            </a:pPr>
            <a:r>
              <a:rPr lang="en-US" sz="1500" b="1" dirty="0" err="1">
                <a:solidFill>
                  <a:srgbClr val="FFFF00"/>
                </a:solidFill>
                <a:latin typeface="HP001 4 hàng" panose="020B0603050302020204" pitchFamily="34" charset="0"/>
                <a:cs typeface="+mn-cs"/>
              </a:rPr>
              <a:t>Đọc</a:t>
            </a:r>
            <a:r>
              <a:rPr lang="en-US" sz="1500" b="1" dirty="0">
                <a:solidFill>
                  <a:srgbClr val="FFFF00"/>
                </a:solidFill>
                <a:latin typeface="HP001 4 hàng" panose="020B0603050302020204" pitchFamily="34" charset="0"/>
                <a:cs typeface="+mn-cs"/>
              </a:rPr>
              <a:t>: </a:t>
            </a:r>
            <a:r>
              <a:rPr lang="en-US" sz="1500" b="1" dirty="0" err="1">
                <a:solidFill>
                  <a:srgbClr val="FFFF00"/>
                </a:solidFill>
                <a:latin typeface="HP001 4 hàng" panose="020B0603050302020204" pitchFamily="34" charset="0"/>
                <a:cs typeface="+mn-cs"/>
              </a:rPr>
              <a:t>Vè</a:t>
            </a:r>
            <a:r>
              <a:rPr lang="en-US" sz="1500" b="1" dirty="0">
                <a:solidFill>
                  <a:srgbClr val="FFFF00"/>
                </a:solidFill>
                <a:latin typeface="HP001 4 hàng" panose="020B0603050302020204" pitchFamily="34" charset="0"/>
                <a:cs typeface="+mn-cs"/>
              </a:rPr>
              <a:t> </a:t>
            </a:r>
            <a:r>
              <a:rPr lang="en-US" sz="1500" b="1" dirty="0" err="1">
                <a:solidFill>
                  <a:srgbClr val="FFFF00"/>
                </a:solidFill>
                <a:latin typeface="HP001 4 hàng" panose="020B0603050302020204" pitchFamily="34" charset="0"/>
                <a:cs typeface="+mn-cs"/>
              </a:rPr>
              <a:t>chim</a:t>
            </a:r>
            <a:endParaRPr lang="en-US" sz="1500" b="1" dirty="0">
              <a:solidFill>
                <a:srgbClr val="FFFF00"/>
              </a:solidFill>
              <a:latin typeface="HP001 4 hàng" panose="020B06030503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20843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17816FD-9AC0-4D9F-95CF-E65FBC4086FF}"/>
              </a:ext>
            </a:extLst>
          </p:cNvPr>
          <p:cNvGrpSpPr/>
          <p:nvPr/>
        </p:nvGrpSpPr>
        <p:grpSpPr>
          <a:xfrm>
            <a:off x="326410" y="623829"/>
            <a:ext cx="1963303" cy="646331"/>
            <a:chOff x="337445" y="617893"/>
            <a:chExt cx="1963303" cy="646331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A553182-F3C1-4121-8FDA-73CEE8D72B23}"/>
                </a:ext>
              </a:extLst>
            </p:cNvPr>
            <p:cNvSpPr txBox="1"/>
            <p:nvPr/>
          </p:nvSpPr>
          <p:spPr>
            <a:xfrm>
              <a:off x="369343" y="617893"/>
              <a:ext cx="193140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BÀI 9 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1A601FE-6892-4EC6-ACDD-75D395FCC956}"/>
                </a:ext>
              </a:extLst>
            </p:cNvPr>
            <p:cNvSpPr txBox="1"/>
            <p:nvPr/>
          </p:nvSpPr>
          <p:spPr>
            <a:xfrm>
              <a:off x="337445" y="617893"/>
              <a:ext cx="127801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7EA131"/>
                  </a:solidFill>
                  <a:latin typeface="UTM Cookies" panose="02040603050506020204" pitchFamily="18" charset="0"/>
                </a:rPr>
                <a:t>BÀI 9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674448" y="508897"/>
            <a:ext cx="41763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/>
                </a:solidFill>
                <a:latin typeface="UTM Cookies" panose="02040603050506020204" pitchFamily="18" charset="0"/>
              </a:rPr>
              <a:t>VÈ CHIM</a:t>
            </a:r>
          </a:p>
        </p:txBody>
      </p:sp>
      <p:sp>
        <p:nvSpPr>
          <p:cNvPr id="6" name="Google Shape;1714;p64"/>
          <p:cNvSpPr/>
          <p:nvPr/>
        </p:nvSpPr>
        <p:spPr>
          <a:xfrm rot="-2019064">
            <a:off x="1364812" y="1148138"/>
            <a:ext cx="174849" cy="184487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1715;p64"/>
          <p:cNvSpPr/>
          <p:nvPr/>
        </p:nvSpPr>
        <p:spPr>
          <a:xfrm rot="-2019064">
            <a:off x="540995" y="1189492"/>
            <a:ext cx="105947" cy="97740"/>
          </a:xfrm>
          <a:custGeom>
            <a:avLst/>
            <a:gdLst/>
            <a:ahLst/>
            <a:cxnLst/>
            <a:rect l="l" t="t" r="r" b="b"/>
            <a:pathLst>
              <a:path w="2737" h="2525" extrusionOk="0">
                <a:moveTo>
                  <a:pt x="514" y="0"/>
                </a:moveTo>
                <a:cubicBezTo>
                  <a:pt x="329" y="0"/>
                  <a:pt x="187" y="258"/>
                  <a:pt x="344" y="415"/>
                </a:cubicBezTo>
                <a:cubicBezTo>
                  <a:pt x="502" y="573"/>
                  <a:pt x="621" y="692"/>
                  <a:pt x="780" y="811"/>
                </a:cubicBezTo>
                <a:lnTo>
                  <a:pt x="304" y="851"/>
                </a:lnTo>
                <a:cubicBezTo>
                  <a:pt x="0" y="889"/>
                  <a:pt x="25" y="1328"/>
                  <a:pt x="307" y="1328"/>
                </a:cubicBezTo>
                <a:cubicBezTo>
                  <a:pt x="319" y="1328"/>
                  <a:pt x="331" y="1328"/>
                  <a:pt x="344" y="1326"/>
                </a:cubicBezTo>
                <a:lnTo>
                  <a:pt x="740" y="1286"/>
                </a:lnTo>
                <a:lnTo>
                  <a:pt x="740" y="1286"/>
                </a:lnTo>
                <a:cubicBezTo>
                  <a:pt x="582" y="1484"/>
                  <a:pt x="423" y="1722"/>
                  <a:pt x="265" y="1960"/>
                </a:cubicBezTo>
                <a:cubicBezTo>
                  <a:pt x="130" y="2121"/>
                  <a:pt x="288" y="2283"/>
                  <a:pt x="453" y="2283"/>
                </a:cubicBezTo>
                <a:cubicBezTo>
                  <a:pt x="531" y="2283"/>
                  <a:pt x="610" y="2247"/>
                  <a:pt x="661" y="2158"/>
                </a:cubicBezTo>
                <a:lnTo>
                  <a:pt x="1017" y="1603"/>
                </a:lnTo>
                <a:cubicBezTo>
                  <a:pt x="1057" y="1841"/>
                  <a:pt x="1097" y="2118"/>
                  <a:pt x="1097" y="2316"/>
                </a:cubicBezTo>
                <a:cubicBezTo>
                  <a:pt x="1116" y="2455"/>
                  <a:pt x="1225" y="2524"/>
                  <a:pt x="1334" y="2524"/>
                </a:cubicBezTo>
                <a:cubicBezTo>
                  <a:pt x="1443" y="2524"/>
                  <a:pt x="1552" y="2455"/>
                  <a:pt x="1572" y="2316"/>
                </a:cubicBezTo>
                <a:cubicBezTo>
                  <a:pt x="1572" y="2039"/>
                  <a:pt x="1493" y="1762"/>
                  <a:pt x="1493" y="1484"/>
                </a:cubicBezTo>
                <a:lnTo>
                  <a:pt x="1493" y="1484"/>
                </a:lnTo>
                <a:lnTo>
                  <a:pt x="1849" y="1762"/>
                </a:lnTo>
                <a:cubicBezTo>
                  <a:pt x="1898" y="1802"/>
                  <a:pt x="1949" y="1820"/>
                  <a:pt x="1996" y="1820"/>
                </a:cubicBezTo>
                <a:cubicBezTo>
                  <a:pt x="2179" y="1820"/>
                  <a:pt x="2315" y="1562"/>
                  <a:pt x="2127" y="1405"/>
                </a:cubicBezTo>
                <a:cubicBezTo>
                  <a:pt x="2008" y="1326"/>
                  <a:pt x="1929" y="1247"/>
                  <a:pt x="1810" y="1128"/>
                </a:cubicBezTo>
                <a:lnTo>
                  <a:pt x="2443" y="1049"/>
                </a:lnTo>
                <a:cubicBezTo>
                  <a:pt x="2736" y="975"/>
                  <a:pt x="2725" y="564"/>
                  <a:pt x="2503" y="564"/>
                </a:cubicBezTo>
                <a:cubicBezTo>
                  <a:pt x="2484" y="564"/>
                  <a:pt x="2465" y="567"/>
                  <a:pt x="2443" y="573"/>
                </a:cubicBezTo>
                <a:lnTo>
                  <a:pt x="1691" y="653"/>
                </a:lnTo>
                <a:lnTo>
                  <a:pt x="1849" y="415"/>
                </a:lnTo>
                <a:cubicBezTo>
                  <a:pt x="1994" y="241"/>
                  <a:pt x="1843" y="47"/>
                  <a:pt x="1674" y="47"/>
                </a:cubicBezTo>
                <a:cubicBezTo>
                  <a:pt x="1611" y="47"/>
                  <a:pt x="1546" y="73"/>
                  <a:pt x="1493" y="138"/>
                </a:cubicBezTo>
                <a:lnTo>
                  <a:pt x="1374" y="336"/>
                </a:lnTo>
                <a:lnTo>
                  <a:pt x="1374" y="296"/>
                </a:lnTo>
                <a:cubicBezTo>
                  <a:pt x="1355" y="143"/>
                  <a:pt x="1234" y="73"/>
                  <a:pt x="1118" y="73"/>
                </a:cubicBezTo>
                <a:cubicBezTo>
                  <a:pt x="995" y="73"/>
                  <a:pt x="878" y="153"/>
                  <a:pt x="899" y="296"/>
                </a:cubicBezTo>
                <a:lnTo>
                  <a:pt x="661" y="58"/>
                </a:lnTo>
                <a:cubicBezTo>
                  <a:pt x="612" y="18"/>
                  <a:pt x="561" y="0"/>
                  <a:pt x="5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716;p64"/>
          <p:cNvSpPr/>
          <p:nvPr/>
        </p:nvSpPr>
        <p:spPr>
          <a:xfrm rot="-2019064">
            <a:off x="740918" y="1318136"/>
            <a:ext cx="277738" cy="274989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" name="Google Shape;1725;p64"/>
          <p:cNvGrpSpPr/>
          <p:nvPr/>
        </p:nvGrpSpPr>
        <p:grpSpPr>
          <a:xfrm rot="-1723955">
            <a:off x="1087919" y="406428"/>
            <a:ext cx="222757" cy="246344"/>
            <a:chOff x="5414907" y="2017485"/>
            <a:chExt cx="220338" cy="243702"/>
          </a:xfrm>
        </p:grpSpPr>
        <p:sp>
          <p:nvSpPr>
            <p:cNvPr id="10" name="Google Shape;1726;p64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727;p64"/>
            <p:cNvSpPr/>
            <p:nvPr/>
          </p:nvSpPr>
          <p:spPr>
            <a:xfrm>
              <a:off x="5469978" y="2200929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728;p64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" name="Google Shape;1714;p64"/>
          <p:cNvSpPr/>
          <p:nvPr/>
        </p:nvSpPr>
        <p:spPr>
          <a:xfrm rot="-2019064">
            <a:off x="668473" y="508187"/>
            <a:ext cx="174849" cy="184487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" name="Google Shape;1725;p64"/>
          <p:cNvGrpSpPr/>
          <p:nvPr/>
        </p:nvGrpSpPr>
        <p:grpSpPr>
          <a:xfrm rot="6447076">
            <a:off x="1019839" y="1209110"/>
            <a:ext cx="272654" cy="312812"/>
            <a:chOff x="5365548" y="2017485"/>
            <a:chExt cx="269696" cy="309455"/>
          </a:xfrm>
        </p:grpSpPr>
        <p:sp>
          <p:nvSpPr>
            <p:cNvPr id="15" name="Google Shape;1726;p64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727;p64"/>
            <p:cNvSpPr/>
            <p:nvPr/>
          </p:nvSpPr>
          <p:spPr>
            <a:xfrm>
              <a:off x="5365548" y="2266682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28;p64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D95E369-22E3-47BF-A4B6-6F6C7AEDEE5A}"/>
              </a:ext>
            </a:extLst>
          </p:cNvPr>
          <p:cNvGrpSpPr/>
          <p:nvPr/>
        </p:nvGrpSpPr>
        <p:grpSpPr>
          <a:xfrm>
            <a:off x="1144267" y="1390819"/>
            <a:ext cx="4405927" cy="3318271"/>
            <a:chOff x="1417547" y="1264224"/>
            <a:chExt cx="4405927" cy="3318271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BDC5CE40-1276-45C8-A43B-95F4B8826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90A94BE-1705-46B6-A274-580473BF97B9}"/>
                </a:ext>
              </a:extLst>
            </p:cNvPr>
            <p:cNvSpPr txBox="1"/>
            <p:nvPr/>
          </p:nvSpPr>
          <p:spPr>
            <a:xfrm>
              <a:off x="3064386" y="2987782"/>
              <a:ext cx="2009748" cy="976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4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ĐỌC</a:t>
              </a:r>
              <a:endParaRPr lang="en-US" sz="44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0BBE2AD-294A-48DF-B8A0-D8D32093CB5F}"/>
                </a:ext>
              </a:extLst>
            </p:cNvPr>
            <p:cNvSpPr txBox="1"/>
            <p:nvPr/>
          </p:nvSpPr>
          <p:spPr>
            <a:xfrm>
              <a:off x="2447589" y="2552809"/>
              <a:ext cx="3041009" cy="659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TIẾT 1 – 2</a:t>
              </a:r>
              <a:endParaRPr lang="en-US" sz="28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24" name="Picture 4">
            <a:extLst>
              <a:ext uri="{FF2B5EF4-FFF2-40B4-BE49-F238E27FC236}">
                <a16:creationId xmlns:a16="http://schemas.microsoft.com/office/drawing/2014/main" id="{52354FA0-88C8-4F5C-A6E1-0274A536B6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294" y="3268600"/>
            <a:ext cx="1563093" cy="1563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1576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35794" y="366713"/>
            <a:ext cx="582308" cy="5251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1400175" y="284729"/>
            <a:ext cx="227193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>
                <a:solidFill>
                  <a:srgbClr val="C00000"/>
                </a:solidFill>
                <a:latin typeface="UTM Avo" panose="02040603050506020204" pitchFamily="18" charset="0"/>
              </a:rPr>
              <a:t>VÈ CHIM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377029" y="838727"/>
            <a:ext cx="2318229" cy="4016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700" dirty="0">
                <a:latin typeface="UTM Avo" panose="02040603050506020204" pitchFamily="18" charset="0"/>
              </a:rPr>
              <a:t>Hay </a:t>
            </a:r>
            <a:r>
              <a:rPr lang="en-US" sz="1700" dirty="0" err="1">
                <a:latin typeface="UTM Avo" panose="02040603050506020204" pitchFamily="18" charset="0"/>
              </a:rPr>
              <a:t>chạy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lon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xon</a:t>
            </a:r>
            <a:endParaRPr lang="en-US" sz="17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700" dirty="0" err="1">
                <a:latin typeface="UTM Avo" panose="02040603050506020204" pitchFamily="18" charset="0"/>
              </a:rPr>
              <a:t>Là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gà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mới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nở</a:t>
            </a:r>
            <a:endParaRPr lang="en-US" sz="17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700" dirty="0" err="1">
                <a:latin typeface="UTM Avo" panose="02040603050506020204" pitchFamily="18" charset="0"/>
              </a:rPr>
              <a:t>Vừa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đi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vừa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nhảy</a:t>
            </a:r>
            <a:endParaRPr lang="en-US" sz="17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700" dirty="0" err="1">
                <a:latin typeface="UTM Avo" panose="02040603050506020204" pitchFamily="18" charset="0"/>
              </a:rPr>
              <a:t>Là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em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sáo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xinh</a:t>
            </a:r>
            <a:endParaRPr lang="en-US" sz="17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700" dirty="0">
                <a:latin typeface="UTM Avo" panose="02040603050506020204" pitchFamily="18" charset="0"/>
              </a:rPr>
              <a:t>Hay </a:t>
            </a:r>
            <a:r>
              <a:rPr lang="en-US" sz="1700" dirty="0" err="1">
                <a:latin typeface="UTM Avo" panose="02040603050506020204" pitchFamily="18" charset="0"/>
              </a:rPr>
              <a:t>nói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linh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tinh</a:t>
            </a:r>
            <a:endParaRPr lang="en-US" sz="17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700" dirty="0" err="1">
                <a:latin typeface="UTM Avo" panose="02040603050506020204" pitchFamily="18" charset="0"/>
              </a:rPr>
              <a:t>Là</a:t>
            </a:r>
            <a:r>
              <a:rPr lang="en-US" sz="1700" dirty="0">
                <a:latin typeface="UTM Avo" panose="02040603050506020204" pitchFamily="18" charset="0"/>
              </a:rPr>
              <a:t> con </a:t>
            </a:r>
            <a:r>
              <a:rPr lang="en-US" sz="1700" dirty="0" err="1">
                <a:latin typeface="UTM Avo" panose="02040603050506020204" pitchFamily="18" charset="0"/>
              </a:rPr>
              <a:t>liếu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điếu</a:t>
            </a:r>
            <a:endParaRPr lang="en-US" sz="17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700" dirty="0">
                <a:latin typeface="UTM Avo" panose="02040603050506020204" pitchFamily="18" charset="0"/>
              </a:rPr>
              <a:t>Hay </a:t>
            </a:r>
            <a:r>
              <a:rPr lang="en-US" sz="1700" dirty="0" err="1">
                <a:latin typeface="UTM Avo" panose="02040603050506020204" pitchFamily="18" charset="0"/>
              </a:rPr>
              <a:t>nghịch</a:t>
            </a:r>
            <a:r>
              <a:rPr lang="en-US" sz="1700" dirty="0">
                <a:latin typeface="UTM Avo" panose="02040603050506020204" pitchFamily="18" charset="0"/>
              </a:rPr>
              <a:t> hay </a:t>
            </a:r>
            <a:r>
              <a:rPr lang="en-US" sz="1700" dirty="0" err="1">
                <a:latin typeface="UTM Avo" panose="02040603050506020204" pitchFamily="18" charset="0"/>
              </a:rPr>
              <a:t>tếu</a:t>
            </a:r>
            <a:endParaRPr lang="en-US" sz="17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700" dirty="0" err="1">
                <a:latin typeface="UTM Avo" panose="02040603050506020204" pitchFamily="18" charset="0"/>
              </a:rPr>
              <a:t>Là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cậu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chìa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vôi</a:t>
            </a:r>
            <a:endParaRPr lang="en-US" sz="17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700" dirty="0">
                <a:latin typeface="UTM Avo" panose="02040603050506020204" pitchFamily="18" charset="0"/>
              </a:rPr>
              <a:t>Hay </a:t>
            </a:r>
            <a:r>
              <a:rPr lang="en-US" sz="1700" dirty="0" err="1">
                <a:latin typeface="UTM Avo" panose="02040603050506020204" pitchFamily="18" charset="0"/>
              </a:rPr>
              <a:t>chao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đớp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mồi</a:t>
            </a:r>
            <a:endParaRPr lang="en-US" sz="17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700" dirty="0" err="1">
                <a:latin typeface="UTM Avo" panose="02040603050506020204" pitchFamily="18" charset="0"/>
              </a:rPr>
              <a:t>Là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chim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chèo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bẻo</a:t>
            </a:r>
            <a:endParaRPr lang="en-US" sz="1700" dirty="0">
              <a:latin typeface="UTM Avo" panose="0204060305050602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918857" y="366713"/>
            <a:ext cx="3160057" cy="44088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700" dirty="0" err="1">
                <a:latin typeface="UTM Avo" panose="02040603050506020204" pitchFamily="18" charset="0"/>
              </a:rPr>
              <a:t>Tính</a:t>
            </a:r>
            <a:r>
              <a:rPr lang="en-US" sz="1700" dirty="0">
                <a:latin typeface="UTM Avo" panose="02040603050506020204" pitchFamily="18" charset="0"/>
              </a:rPr>
              <a:t> hay </a:t>
            </a:r>
            <a:r>
              <a:rPr lang="en-US" sz="1700" dirty="0" err="1">
                <a:latin typeface="UTM Avo" panose="02040603050506020204" pitchFamily="18" charset="0"/>
              </a:rPr>
              <a:t>mách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lẻo</a:t>
            </a:r>
            <a:endParaRPr lang="en-US" sz="17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700" dirty="0" err="1">
                <a:latin typeface="UTM Avo" panose="02040603050506020204" pitchFamily="18" charset="0"/>
              </a:rPr>
              <a:t>Thím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khách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trước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nhà</a:t>
            </a:r>
            <a:endParaRPr lang="en-US" sz="17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700" dirty="0">
                <a:latin typeface="UTM Avo" panose="02040603050506020204" pitchFamily="18" charset="0"/>
              </a:rPr>
              <a:t>Hay </a:t>
            </a:r>
            <a:r>
              <a:rPr lang="en-US" sz="1700" dirty="0" err="1">
                <a:latin typeface="UTM Avo" panose="02040603050506020204" pitchFamily="18" charset="0"/>
              </a:rPr>
              <a:t>nhặt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lân</a:t>
            </a:r>
            <a:r>
              <a:rPr lang="en-US" sz="1700" dirty="0">
                <a:latin typeface="UTM Avo" panose="02040603050506020204" pitchFamily="18" charset="0"/>
              </a:rPr>
              <a:t> la</a:t>
            </a:r>
          </a:p>
          <a:p>
            <a:pPr algn="just">
              <a:lnSpc>
                <a:spcPct val="150000"/>
              </a:lnSpc>
            </a:pPr>
            <a:r>
              <a:rPr lang="en-US" sz="1700" dirty="0" err="1">
                <a:latin typeface="UTM Avo" panose="02040603050506020204" pitchFamily="18" charset="0"/>
              </a:rPr>
              <a:t>Là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bà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chim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sẻ</a:t>
            </a:r>
            <a:endParaRPr lang="en-US" sz="17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700" dirty="0" err="1">
                <a:latin typeface="UTM Avo" panose="02040603050506020204" pitchFamily="18" charset="0"/>
              </a:rPr>
              <a:t>Có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tình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có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nghĩa</a:t>
            </a:r>
            <a:endParaRPr lang="en-US" sz="17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700" dirty="0" err="1">
                <a:latin typeface="UTM Avo" panose="02040603050506020204" pitchFamily="18" charset="0"/>
              </a:rPr>
              <a:t>Là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mẹ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chim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sâu</a:t>
            </a:r>
            <a:endParaRPr lang="en-US" sz="17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700" dirty="0" err="1">
                <a:latin typeface="UTM Avo" panose="02040603050506020204" pitchFamily="18" charset="0"/>
              </a:rPr>
              <a:t>Giục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hè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đến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mau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</a:p>
          <a:p>
            <a:pPr algn="just">
              <a:lnSpc>
                <a:spcPct val="150000"/>
              </a:lnSpc>
            </a:pPr>
            <a:r>
              <a:rPr lang="en-US" sz="1700" dirty="0" err="1">
                <a:latin typeface="UTM Avo" panose="02040603050506020204" pitchFamily="18" charset="0"/>
              </a:rPr>
              <a:t>Là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cô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tu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hú</a:t>
            </a:r>
            <a:endParaRPr lang="en-US" sz="17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700" dirty="0" err="1">
                <a:latin typeface="UTM Avo" panose="02040603050506020204" pitchFamily="18" charset="0"/>
              </a:rPr>
              <a:t>Nhấp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nhem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buồn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ngủ</a:t>
            </a:r>
            <a:endParaRPr lang="en-US" sz="17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700" dirty="0" err="1">
                <a:latin typeface="UTM Avo" panose="02040603050506020204" pitchFamily="18" charset="0"/>
              </a:rPr>
              <a:t>Là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bác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cú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mèo</a:t>
            </a:r>
            <a:r>
              <a:rPr lang="en-US" sz="1700" dirty="0">
                <a:latin typeface="UTM Avo" panose="02040603050506020204" pitchFamily="18" charset="0"/>
              </a:rPr>
              <a:t>…</a:t>
            </a:r>
          </a:p>
          <a:p>
            <a:pPr algn="just">
              <a:lnSpc>
                <a:spcPct val="150000"/>
              </a:lnSpc>
            </a:pPr>
            <a:r>
              <a:rPr lang="en-US" sz="1700" dirty="0">
                <a:latin typeface="UTM Avo" panose="02040603050506020204" pitchFamily="18" charset="0"/>
              </a:rPr>
              <a:t>               (</a:t>
            </a:r>
            <a:r>
              <a:rPr lang="en-US" sz="1700" dirty="0" err="1">
                <a:latin typeface="UTM Avo" panose="02040603050506020204" pitchFamily="18" charset="0"/>
              </a:rPr>
              <a:t>Đồng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dao</a:t>
            </a:r>
            <a:r>
              <a:rPr lang="en-US" sz="1700" dirty="0">
                <a:latin typeface="UTM Avo" panose="02040603050506020204" pitchFamily="18" charset="0"/>
              </a:rPr>
              <a:t>)</a:t>
            </a:r>
            <a:endParaRPr lang="vi-VN" sz="1700" dirty="0">
              <a:latin typeface="UTM Avo" panose="0204060305050602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6BD7BCD-94CA-D343-AEAC-E9536830F3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717" y="891885"/>
            <a:ext cx="304770" cy="28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029C62-412F-CD48-8690-F39AAE9A3BAC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857" y="485299"/>
            <a:ext cx="288000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791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39379E3-F72F-364A-B033-9BD22226F102}"/>
              </a:ext>
            </a:extLst>
          </p:cNvPr>
          <p:cNvSpPr txBox="1"/>
          <p:nvPr/>
        </p:nvSpPr>
        <p:spPr>
          <a:xfrm>
            <a:off x="1767486" y="618785"/>
            <a:ext cx="5365827" cy="574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Các từ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khó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phát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âm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4B2AE07-AE20-3040-9F7E-25ABBA398403}"/>
              </a:ext>
            </a:extLst>
          </p:cNvPr>
          <p:cNvSpPr/>
          <p:nvPr/>
        </p:nvSpPr>
        <p:spPr>
          <a:xfrm>
            <a:off x="1136551" y="1314054"/>
            <a:ext cx="5996762" cy="575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latin typeface="UTM Avo" panose="02040603050506020204" pitchFamily="18" charset="0"/>
              </a:rPr>
              <a:t>     </a:t>
            </a:r>
            <a:r>
              <a:rPr lang="en-US" sz="2400" dirty="0" err="1">
                <a:latin typeface="UTM Avo" panose="02040603050506020204" pitchFamily="18" charset="0"/>
              </a:rPr>
              <a:t>lon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xon</a:t>
            </a:r>
            <a:endParaRPr lang="vi-VN" sz="24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9984686-D9C8-1541-B1BE-DF75E6CE61B6}"/>
              </a:ext>
            </a:extLst>
          </p:cNvPr>
          <p:cNvSpPr/>
          <p:nvPr/>
        </p:nvSpPr>
        <p:spPr>
          <a:xfrm>
            <a:off x="1136551" y="1902498"/>
            <a:ext cx="5996762" cy="575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</a:rPr>
              <a:t>     </a:t>
            </a:r>
            <a:r>
              <a:rPr lang="en-US" sz="2400" dirty="0" err="1">
                <a:latin typeface="UTM Avo" panose="02040603050506020204" pitchFamily="18" charset="0"/>
              </a:rPr>
              <a:t>liếu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điếu</a:t>
            </a:r>
            <a:endParaRPr lang="vi-VN" sz="24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50DC3C9-D8FE-8343-84BC-BA7E05AFEB0D}"/>
              </a:ext>
            </a:extLst>
          </p:cNvPr>
          <p:cNvSpPr/>
          <p:nvPr/>
        </p:nvSpPr>
        <p:spPr>
          <a:xfrm>
            <a:off x="1136551" y="2490942"/>
            <a:ext cx="5996762" cy="575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</a:rPr>
              <a:t>     </a:t>
            </a:r>
            <a:r>
              <a:rPr lang="en-US" sz="2400" dirty="0" err="1">
                <a:latin typeface="UTM Avo" panose="02040603050506020204" pitchFamily="18" charset="0"/>
              </a:rPr>
              <a:t>chèo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bẻo</a:t>
            </a:r>
            <a:endParaRPr lang="vi-VN" sz="2400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1DFA7C5-42F0-644F-A449-37BAD5B856D4}"/>
              </a:ext>
            </a:extLst>
          </p:cNvPr>
          <p:cNvSpPr/>
          <p:nvPr/>
        </p:nvSpPr>
        <p:spPr>
          <a:xfrm>
            <a:off x="1306227" y="1557746"/>
            <a:ext cx="233916" cy="23391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72DEC70-6CE3-A84E-B133-9B8831666FB9}"/>
              </a:ext>
            </a:extLst>
          </p:cNvPr>
          <p:cNvSpPr/>
          <p:nvPr/>
        </p:nvSpPr>
        <p:spPr>
          <a:xfrm>
            <a:off x="1306227" y="2146190"/>
            <a:ext cx="233916" cy="23391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8FA0106-3394-A74C-9895-B3A17E410635}"/>
              </a:ext>
            </a:extLst>
          </p:cNvPr>
          <p:cNvSpPr/>
          <p:nvPr/>
        </p:nvSpPr>
        <p:spPr>
          <a:xfrm>
            <a:off x="1306227" y="2734634"/>
            <a:ext cx="233916" cy="23391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50DC3C9-D8FE-8343-84BC-BA7E05AFEB0D}"/>
              </a:ext>
            </a:extLst>
          </p:cNvPr>
          <p:cNvSpPr/>
          <p:nvPr/>
        </p:nvSpPr>
        <p:spPr>
          <a:xfrm>
            <a:off x="1136551" y="3040819"/>
            <a:ext cx="5996762" cy="575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</a:rPr>
              <a:t>     </a:t>
            </a:r>
            <a:r>
              <a:rPr lang="en-US" sz="2400" dirty="0" err="1">
                <a:latin typeface="UTM Avo" panose="02040603050506020204" pitchFamily="18" charset="0"/>
              </a:rPr>
              <a:t>mách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lẻo</a:t>
            </a:r>
            <a:endParaRPr lang="vi-VN" sz="24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50DC3C9-D8FE-8343-84BC-BA7E05AFEB0D}"/>
              </a:ext>
            </a:extLst>
          </p:cNvPr>
          <p:cNvSpPr/>
          <p:nvPr/>
        </p:nvSpPr>
        <p:spPr>
          <a:xfrm>
            <a:off x="1136551" y="3635745"/>
            <a:ext cx="5996762" cy="575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</a:rPr>
              <a:t>     </a:t>
            </a:r>
            <a:r>
              <a:rPr lang="en-US" sz="2400" dirty="0" err="1">
                <a:latin typeface="UTM Avo" panose="02040603050506020204" pitchFamily="18" charset="0"/>
              </a:rPr>
              <a:t>nhấp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nhem</a:t>
            </a:r>
            <a:endParaRPr lang="vi-VN" sz="2400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72DEC70-6CE3-A84E-B133-9B8831666FB9}"/>
              </a:ext>
            </a:extLst>
          </p:cNvPr>
          <p:cNvSpPr/>
          <p:nvPr/>
        </p:nvSpPr>
        <p:spPr>
          <a:xfrm>
            <a:off x="1306227" y="3287370"/>
            <a:ext cx="233916" cy="23391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8FA0106-3394-A74C-9895-B3A17E410635}"/>
              </a:ext>
            </a:extLst>
          </p:cNvPr>
          <p:cNvSpPr/>
          <p:nvPr/>
        </p:nvSpPr>
        <p:spPr>
          <a:xfrm>
            <a:off x="1306227" y="3875814"/>
            <a:ext cx="233916" cy="23391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52845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 animBg="1"/>
      <p:bldP spid="7" grpId="0" animBg="1"/>
      <p:bldP spid="8" grpId="0" animBg="1"/>
      <p:bldP spid="9" grpId="0"/>
      <p:bldP spid="10" grpId="0"/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35794" y="366713"/>
            <a:ext cx="582308" cy="5251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1400175" y="284729"/>
            <a:ext cx="227193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>
                <a:solidFill>
                  <a:srgbClr val="C00000"/>
                </a:solidFill>
                <a:latin typeface="UTM Avo" panose="02040603050506020204" pitchFamily="18" charset="0"/>
              </a:rPr>
              <a:t>VÈ CHIM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377029" y="838727"/>
            <a:ext cx="2318229" cy="4016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700" dirty="0">
                <a:latin typeface="UTM Avo" panose="02040603050506020204" pitchFamily="18" charset="0"/>
              </a:rPr>
              <a:t>Hay </a:t>
            </a:r>
            <a:r>
              <a:rPr lang="en-US" sz="1700" dirty="0" err="1">
                <a:latin typeface="UTM Avo" panose="02040603050506020204" pitchFamily="18" charset="0"/>
              </a:rPr>
              <a:t>chạy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lon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xon</a:t>
            </a:r>
            <a:endParaRPr lang="en-US" sz="17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700" dirty="0" err="1">
                <a:latin typeface="UTM Avo" panose="02040603050506020204" pitchFamily="18" charset="0"/>
              </a:rPr>
              <a:t>Là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gà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mới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nở</a:t>
            </a:r>
            <a:endParaRPr lang="en-US" sz="17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700" dirty="0" err="1">
                <a:latin typeface="UTM Avo" panose="02040603050506020204" pitchFamily="18" charset="0"/>
              </a:rPr>
              <a:t>Vừa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đi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vừa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nhảy</a:t>
            </a:r>
            <a:endParaRPr lang="en-US" sz="17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700" dirty="0" err="1">
                <a:latin typeface="UTM Avo" panose="02040603050506020204" pitchFamily="18" charset="0"/>
              </a:rPr>
              <a:t>Là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em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sáo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xinh</a:t>
            </a:r>
            <a:endParaRPr lang="en-US" sz="17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700" dirty="0">
                <a:latin typeface="UTM Avo" panose="02040603050506020204" pitchFamily="18" charset="0"/>
              </a:rPr>
              <a:t>Hay </a:t>
            </a:r>
            <a:r>
              <a:rPr lang="en-US" sz="1700" dirty="0" err="1">
                <a:latin typeface="UTM Avo" panose="02040603050506020204" pitchFamily="18" charset="0"/>
              </a:rPr>
              <a:t>nói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linh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tinh</a:t>
            </a:r>
            <a:endParaRPr lang="en-US" sz="17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700" dirty="0" err="1">
                <a:latin typeface="UTM Avo" panose="02040603050506020204" pitchFamily="18" charset="0"/>
              </a:rPr>
              <a:t>Là</a:t>
            </a:r>
            <a:r>
              <a:rPr lang="en-US" sz="1700" dirty="0">
                <a:latin typeface="UTM Avo" panose="02040603050506020204" pitchFamily="18" charset="0"/>
              </a:rPr>
              <a:t> con </a:t>
            </a:r>
            <a:r>
              <a:rPr lang="en-US" sz="1700" dirty="0" err="1">
                <a:latin typeface="UTM Avo" panose="02040603050506020204" pitchFamily="18" charset="0"/>
              </a:rPr>
              <a:t>liếu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điếu</a:t>
            </a:r>
            <a:endParaRPr lang="en-US" sz="17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700" dirty="0">
                <a:latin typeface="UTM Avo" panose="02040603050506020204" pitchFamily="18" charset="0"/>
              </a:rPr>
              <a:t>Hay </a:t>
            </a:r>
            <a:r>
              <a:rPr lang="en-US" sz="1700" dirty="0" err="1">
                <a:latin typeface="UTM Avo" panose="02040603050506020204" pitchFamily="18" charset="0"/>
              </a:rPr>
              <a:t>nghịch</a:t>
            </a:r>
            <a:r>
              <a:rPr lang="en-US" sz="1700" dirty="0">
                <a:latin typeface="UTM Avo" panose="02040603050506020204" pitchFamily="18" charset="0"/>
              </a:rPr>
              <a:t> hay </a:t>
            </a:r>
            <a:r>
              <a:rPr lang="en-US" sz="1700" dirty="0" err="1">
                <a:latin typeface="UTM Avo" panose="02040603050506020204" pitchFamily="18" charset="0"/>
              </a:rPr>
              <a:t>tếu</a:t>
            </a:r>
            <a:endParaRPr lang="en-US" sz="17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700" dirty="0" err="1">
                <a:latin typeface="UTM Avo" panose="02040603050506020204" pitchFamily="18" charset="0"/>
              </a:rPr>
              <a:t>Là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cậu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chìa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vôi</a:t>
            </a:r>
            <a:endParaRPr lang="en-US" sz="17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700" dirty="0">
                <a:latin typeface="UTM Avo" panose="02040603050506020204" pitchFamily="18" charset="0"/>
              </a:rPr>
              <a:t>Hay </a:t>
            </a:r>
            <a:r>
              <a:rPr lang="en-US" sz="1700" dirty="0" err="1">
                <a:latin typeface="UTM Avo" panose="02040603050506020204" pitchFamily="18" charset="0"/>
              </a:rPr>
              <a:t>chao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đớp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mồi</a:t>
            </a:r>
            <a:endParaRPr lang="en-US" sz="17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700" dirty="0" err="1">
                <a:latin typeface="UTM Avo" panose="02040603050506020204" pitchFamily="18" charset="0"/>
              </a:rPr>
              <a:t>Là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chim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chèo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bẻo</a:t>
            </a:r>
            <a:endParaRPr lang="en-US" sz="1700" dirty="0">
              <a:latin typeface="UTM Avo" panose="0204060305050602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6BD7BCD-94CA-D343-AEAC-E9536830F3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717" y="891885"/>
            <a:ext cx="304770" cy="288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9402" y="579772"/>
            <a:ext cx="2477156" cy="3917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B68DD48-9047-4C0E-873F-F9EFE47EFA41}"/>
              </a:ext>
            </a:extLst>
          </p:cNvPr>
          <p:cNvCxnSpPr/>
          <p:nvPr/>
        </p:nvCxnSpPr>
        <p:spPr>
          <a:xfrm flipH="1">
            <a:off x="2432295" y="958074"/>
            <a:ext cx="103849" cy="353729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B68DD48-9047-4C0E-873F-F9EFE47EFA41}"/>
              </a:ext>
            </a:extLst>
          </p:cNvPr>
          <p:cNvCxnSpPr/>
          <p:nvPr/>
        </p:nvCxnSpPr>
        <p:spPr>
          <a:xfrm flipH="1">
            <a:off x="2060820" y="1311803"/>
            <a:ext cx="103849" cy="353729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B68DD48-9047-4C0E-873F-F9EFE47EFA41}"/>
              </a:ext>
            </a:extLst>
          </p:cNvPr>
          <p:cNvCxnSpPr/>
          <p:nvPr/>
        </p:nvCxnSpPr>
        <p:spPr>
          <a:xfrm flipH="1">
            <a:off x="2158564" y="1665532"/>
            <a:ext cx="103849" cy="353729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B68DD48-9047-4C0E-873F-F9EFE47EFA41}"/>
              </a:ext>
            </a:extLst>
          </p:cNvPr>
          <p:cNvCxnSpPr/>
          <p:nvPr/>
        </p:nvCxnSpPr>
        <p:spPr>
          <a:xfrm flipH="1">
            <a:off x="2103219" y="2111296"/>
            <a:ext cx="103849" cy="353729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B68DD48-9047-4C0E-873F-F9EFE47EFA41}"/>
              </a:ext>
            </a:extLst>
          </p:cNvPr>
          <p:cNvCxnSpPr/>
          <p:nvPr/>
        </p:nvCxnSpPr>
        <p:spPr>
          <a:xfrm flipH="1">
            <a:off x="2239063" y="2465026"/>
            <a:ext cx="103849" cy="353729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B68DD48-9047-4C0E-873F-F9EFE47EFA41}"/>
              </a:ext>
            </a:extLst>
          </p:cNvPr>
          <p:cNvCxnSpPr/>
          <p:nvPr/>
        </p:nvCxnSpPr>
        <p:spPr>
          <a:xfrm flipH="1">
            <a:off x="2149038" y="2903176"/>
            <a:ext cx="103849" cy="353729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B68DD48-9047-4C0E-873F-F9EFE47EFA41}"/>
              </a:ext>
            </a:extLst>
          </p:cNvPr>
          <p:cNvCxnSpPr/>
          <p:nvPr/>
        </p:nvCxnSpPr>
        <p:spPr>
          <a:xfrm flipH="1">
            <a:off x="2644338" y="3269895"/>
            <a:ext cx="103849" cy="353729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B68DD48-9047-4C0E-873F-F9EFE47EFA41}"/>
              </a:ext>
            </a:extLst>
          </p:cNvPr>
          <p:cNvCxnSpPr/>
          <p:nvPr/>
        </p:nvCxnSpPr>
        <p:spPr>
          <a:xfrm flipH="1">
            <a:off x="2187825" y="3623624"/>
            <a:ext cx="103849" cy="353729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B68DD48-9047-4C0E-873F-F9EFE47EFA41}"/>
              </a:ext>
            </a:extLst>
          </p:cNvPr>
          <p:cNvCxnSpPr/>
          <p:nvPr/>
        </p:nvCxnSpPr>
        <p:spPr>
          <a:xfrm flipH="1">
            <a:off x="2488518" y="4044041"/>
            <a:ext cx="103849" cy="353729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B68DD48-9047-4C0E-873F-F9EFE47EFA41}"/>
              </a:ext>
            </a:extLst>
          </p:cNvPr>
          <p:cNvCxnSpPr/>
          <p:nvPr/>
        </p:nvCxnSpPr>
        <p:spPr>
          <a:xfrm flipH="1">
            <a:off x="2272624" y="4450797"/>
            <a:ext cx="103849" cy="353729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B68DD48-9047-4C0E-873F-F9EFE47EFA41}"/>
              </a:ext>
            </a:extLst>
          </p:cNvPr>
          <p:cNvCxnSpPr/>
          <p:nvPr/>
        </p:nvCxnSpPr>
        <p:spPr>
          <a:xfrm flipH="1">
            <a:off x="3415624" y="4450796"/>
            <a:ext cx="103849" cy="353729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B68DD48-9047-4C0E-873F-F9EFE47EFA41}"/>
              </a:ext>
            </a:extLst>
          </p:cNvPr>
          <p:cNvCxnSpPr/>
          <p:nvPr/>
        </p:nvCxnSpPr>
        <p:spPr>
          <a:xfrm flipH="1">
            <a:off x="3467548" y="4450796"/>
            <a:ext cx="103849" cy="353729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7211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39379E3-F72F-364A-B033-9BD22226F102}"/>
              </a:ext>
            </a:extLst>
          </p:cNvPr>
          <p:cNvSpPr txBox="1"/>
          <p:nvPr/>
        </p:nvSpPr>
        <p:spPr>
          <a:xfrm>
            <a:off x="1767486" y="618785"/>
            <a:ext cx="53658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Các từ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cần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giải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nghĩa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4B2AE07-AE20-3040-9F7E-25ABBA398403}"/>
              </a:ext>
            </a:extLst>
          </p:cNvPr>
          <p:cNvSpPr/>
          <p:nvPr/>
        </p:nvSpPr>
        <p:spPr>
          <a:xfrm>
            <a:off x="486915" y="2173922"/>
            <a:ext cx="2840026" cy="4954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>
                <a:latin typeface="UTM Avo" panose="02040603050506020204" pitchFamily="18" charset="0"/>
              </a:rPr>
              <a:t>     (</a:t>
            </a:r>
            <a:r>
              <a:rPr lang="en-US" sz="2000" dirty="0" err="1">
                <a:latin typeface="UTM Avo" panose="02040603050506020204" pitchFamily="18" charset="0"/>
              </a:rPr>
              <a:t>Chạy</a:t>
            </a:r>
            <a:r>
              <a:rPr lang="en-US" sz="2000" dirty="0">
                <a:latin typeface="UTM Avo" panose="02040603050506020204" pitchFamily="18" charset="0"/>
              </a:rPr>
              <a:t>) </a:t>
            </a:r>
            <a:r>
              <a:rPr lang="en-US" sz="2000" dirty="0" err="1">
                <a:latin typeface="UTM Avo" panose="02040603050506020204" pitchFamily="18" charset="0"/>
              </a:rPr>
              <a:t>lon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xon</a:t>
            </a:r>
            <a:endParaRPr lang="vi-VN" sz="2000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1DFA7C5-42F0-644F-A449-37BAD5B856D4}"/>
              </a:ext>
            </a:extLst>
          </p:cNvPr>
          <p:cNvSpPr/>
          <p:nvPr/>
        </p:nvSpPr>
        <p:spPr>
          <a:xfrm>
            <a:off x="534540" y="2357275"/>
            <a:ext cx="233916" cy="23391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20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50DC3C9-D8FE-8343-84BC-BA7E05AFEB0D}"/>
              </a:ext>
            </a:extLst>
          </p:cNvPr>
          <p:cNvSpPr/>
          <p:nvPr/>
        </p:nvSpPr>
        <p:spPr>
          <a:xfrm>
            <a:off x="386573" y="3189585"/>
            <a:ext cx="114183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>
                <a:latin typeface="UTM Avo" panose="02040603050506020204" pitchFamily="18" charset="0"/>
              </a:rPr>
              <a:t>     </a:t>
            </a:r>
            <a:r>
              <a:rPr lang="en-US" sz="2000" dirty="0" err="1">
                <a:latin typeface="UTM Avo" panose="02040603050506020204" pitchFamily="18" charset="0"/>
              </a:rPr>
              <a:t>tếu</a:t>
            </a:r>
            <a:endParaRPr lang="vi-VN" sz="2000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72DEC70-6CE3-A84E-B133-9B8831666FB9}"/>
              </a:ext>
            </a:extLst>
          </p:cNvPr>
          <p:cNvSpPr/>
          <p:nvPr/>
        </p:nvSpPr>
        <p:spPr>
          <a:xfrm>
            <a:off x="534540" y="3349626"/>
            <a:ext cx="206726" cy="23391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20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4B2AE07-AE20-3040-9F7E-25ABBA398403}"/>
              </a:ext>
            </a:extLst>
          </p:cNvPr>
          <p:cNvSpPr/>
          <p:nvPr/>
        </p:nvSpPr>
        <p:spPr>
          <a:xfrm>
            <a:off x="2680654" y="2173922"/>
            <a:ext cx="38086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>
                <a:solidFill>
                  <a:srgbClr val="C00000"/>
                </a:solidFill>
                <a:latin typeface="UTM Avo" panose="02040603050506020204" pitchFamily="18" charset="0"/>
              </a:rPr>
              <a:t>: </a:t>
            </a:r>
            <a:r>
              <a:rPr lang="en-US" sz="2000" dirty="0" err="1">
                <a:solidFill>
                  <a:srgbClr val="C00000"/>
                </a:solidFill>
                <a:latin typeface="UTM Avo" panose="02040603050506020204" pitchFamily="18" charset="0"/>
              </a:rPr>
              <a:t>dáng</a:t>
            </a:r>
            <a:r>
              <a:rPr lang="en-US" sz="2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UTM Avo" panose="02040603050506020204" pitchFamily="18" charset="0"/>
              </a:rPr>
              <a:t>chạy</a:t>
            </a:r>
            <a:r>
              <a:rPr lang="en-US" sz="2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UTM Avo" panose="02040603050506020204" pitchFamily="18" charset="0"/>
              </a:rPr>
              <a:t>nhanh</a:t>
            </a:r>
            <a:r>
              <a:rPr lang="en-US" sz="2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2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UTM Avo" panose="02040603050506020204" pitchFamily="18" charset="0"/>
              </a:rPr>
              <a:t>trông</a:t>
            </a:r>
            <a:r>
              <a:rPr lang="en-US" sz="2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UTM Avo" panose="02040603050506020204" pitchFamily="18" charset="0"/>
              </a:rPr>
              <a:t>rất</a:t>
            </a:r>
            <a:r>
              <a:rPr lang="en-US" sz="2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UTM Avo" panose="02040603050506020204" pitchFamily="18" charset="0"/>
              </a:rPr>
              <a:t>đáng</a:t>
            </a:r>
            <a:r>
              <a:rPr lang="en-US" sz="2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UTM Avo" panose="02040603050506020204" pitchFamily="18" charset="0"/>
              </a:rPr>
              <a:t>yêu</a:t>
            </a:r>
            <a:r>
              <a:rPr lang="en-US" sz="2000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  <a:endParaRPr lang="vi-VN" sz="2000" dirty="0">
              <a:solidFill>
                <a:srgbClr val="C00000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4B2AE07-AE20-3040-9F7E-25ABBA398403}"/>
              </a:ext>
            </a:extLst>
          </p:cNvPr>
          <p:cNvSpPr/>
          <p:nvPr/>
        </p:nvSpPr>
        <p:spPr>
          <a:xfrm>
            <a:off x="957490" y="3189585"/>
            <a:ext cx="55317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>
                <a:solidFill>
                  <a:srgbClr val="C00000"/>
                </a:solidFill>
                <a:latin typeface="UTM Avo" panose="02040603050506020204" pitchFamily="18" charset="0"/>
              </a:rPr>
              <a:t>    : </a:t>
            </a:r>
            <a:r>
              <a:rPr lang="en-US" sz="2000" dirty="0" err="1">
                <a:solidFill>
                  <a:srgbClr val="C00000"/>
                </a:solidFill>
                <a:latin typeface="UTM Avo" panose="02040603050506020204" pitchFamily="18" charset="0"/>
              </a:rPr>
              <a:t>hành</a:t>
            </a:r>
            <a:r>
              <a:rPr lang="en-US" sz="2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UTM Avo" panose="02040603050506020204" pitchFamily="18" charset="0"/>
              </a:rPr>
              <a:t>động</a:t>
            </a:r>
            <a:r>
              <a:rPr lang="en-US" sz="2000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2000" dirty="0" err="1">
                <a:solidFill>
                  <a:srgbClr val="C00000"/>
                </a:solidFill>
                <a:latin typeface="UTM Avo" panose="02040603050506020204" pitchFamily="18" charset="0"/>
              </a:rPr>
              <a:t>lời</a:t>
            </a:r>
            <a:r>
              <a:rPr lang="en-US" sz="2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UTM Avo" panose="02040603050506020204" pitchFamily="18" charset="0"/>
              </a:rPr>
              <a:t>nói</a:t>
            </a:r>
            <a:r>
              <a:rPr lang="en-US" sz="2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UTM Avo" panose="02040603050506020204" pitchFamily="18" charset="0"/>
              </a:rPr>
              <a:t>vui</a:t>
            </a:r>
            <a:r>
              <a:rPr lang="en-US" sz="2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UTM Avo" panose="02040603050506020204" pitchFamily="18" charset="0"/>
              </a:rPr>
              <a:t>nhộn</a:t>
            </a:r>
            <a:r>
              <a:rPr lang="en-US" sz="2000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2000" dirty="0" err="1">
                <a:solidFill>
                  <a:srgbClr val="C00000"/>
                </a:solidFill>
                <a:latin typeface="UTM Avo" panose="02040603050506020204" pitchFamily="18" charset="0"/>
              </a:rPr>
              <a:t>cố</a:t>
            </a:r>
            <a:r>
              <a:rPr lang="en-US" sz="2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UTM Avo" panose="02040603050506020204" pitchFamily="18" charset="0"/>
              </a:rPr>
              <a:t>tình</a:t>
            </a:r>
            <a:r>
              <a:rPr lang="en-US" sz="2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UTM Avo" panose="02040603050506020204" pitchFamily="18" charset="0"/>
              </a:rPr>
              <a:t>gây</a:t>
            </a:r>
            <a:r>
              <a:rPr lang="en-US" sz="2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UTM Avo" panose="02040603050506020204" pitchFamily="18" charset="0"/>
              </a:rPr>
              <a:t>cười</a:t>
            </a:r>
            <a:endParaRPr lang="vi-VN" sz="2000" dirty="0">
              <a:solidFill>
                <a:srgbClr val="C00000"/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1DFA7C5-42F0-644F-A449-37BAD5B856D4}"/>
              </a:ext>
            </a:extLst>
          </p:cNvPr>
          <p:cNvSpPr/>
          <p:nvPr/>
        </p:nvSpPr>
        <p:spPr>
          <a:xfrm>
            <a:off x="570956" y="1738844"/>
            <a:ext cx="233916" cy="23391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20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4B2AE07-AE20-3040-9F7E-25ABBA398403}"/>
              </a:ext>
            </a:extLst>
          </p:cNvPr>
          <p:cNvSpPr/>
          <p:nvPr/>
        </p:nvSpPr>
        <p:spPr>
          <a:xfrm>
            <a:off x="957490" y="1578803"/>
            <a:ext cx="90049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>
                <a:latin typeface="UTM Avo" panose="02040603050506020204" pitchFamily="18" charset="0"/>
              </a:rPr>
              <a:t>vè</a:t>
            </a:r>
            <a:r>
              <a:rPr lang="en-US" sz="2000" dirty="0">
                <a:latin typeface="UTM Avo" panose="02040603050506020204" pitchFamily="18" charset="0"/>
              </a:rPr>
              <a:t>:</a:t>
            </a:r>
            <a:endParaRPr lang="vi-VN" sz="200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4B2AE07-AE20-3040-9F7E-25ABBA398403}"/>
              </a:ext>
            </a:extLst>
          </p:cNvPr>
          <p:cNvSpPr/>
          <p:nvPr/>
        </p:nvSpPr>
        <p:spPr>
          <a:xfrm>
            <a:off x="1528027" y="1587634"/>
            <a:ext cx="226715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>
                <a:solidFill>
                  <a:srgbClr val="C00000"/>
                </a:solidFill>
                <a:latin typeface="UTM Avo" panose="02040603050506020204" pitchFamily="18" charset="0"/>
              </a:rPr>
              <a:t>lời</a:t>
            </a:r>
            <a:r>
              <a:rPr lang="en-US" sz="2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UTM Avo" panose="02040603050506020204" pitchFamily="18" charset="0"/>
              </a:rPr>
              <a:t>kể</a:t>
            </a:r>
            <a:r>
              <a:rPr lang="en-US" sz="2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UTM Avo" panose="02040603050506020204" pitchFamily="18" charset="0"/>
              </a:rPr>
              <a:t>có</a:t>
            </a:r>
            <a:r>
              <a:rPr lang="en-US" sz="2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UTM Avo" panose="02040603050506020204" pitchFamily="18" charset="0"/>
              </a:rPr>
              <a:t>vần</a:t>
            </a:r>
            <a:endParaRPr lang="vi-VN" sz="2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51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 animBg="1"/>
      <p:bldP spid="13" grpId="0"/>
      <p:bldP spid="14" grpId="0" animBg="1"/>
      <p:bldP spid="15" grpId="0"/>
      <p:bldP spid="16" grpId="0"/>
      <p:bldP spid="20" grpId="0" animBg="1"/>
      <p:bldP spid="21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35794" y="366713"/>
            <a:ext cx="582308" cy="525172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9402" y="579772"/>
            <a:ext cx="2477156" cy="3917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350078" y="630475"/>
            <a:ext cx="2715999" cy="4016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700" dirty="0" err="1">
                <a:latin typeface="UTM Avo" panose="02040603050506020204" pitchFamily="18" charset="0"/>
              </a:rPr>
              <a:t>Tính</a:t>
            </a:r>
            <a:r>
              <a:rPr lang="en-US" sz="1700" dirty="0">
                <a:latin typeface="UTM Avo" panose="02040603050506020204" pitchFamily="18" charset="0"/>
              </a:rPr>
              <a:t> hay </a:t>
            </a:r>
            <a:r>
              <a:rPr lang="en-US" sz="1700" dirty="0" err="1">
                <a:latin typeface="UTM Avo" panose="02040603050506020204" pitchFamily="18" charset="0"/>
              </a:rPr>
              <a:t>mách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lẻo</a:t>
            </a:r>
            <a:endParaRPr lang="en-US" sz="17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700" dirty="0" err="1">
                <a:latin typeface="UTM Avo" panose="02040603050506020204" pitchFamily="18" charset="0"/>
              </a:rPr>
              <a:t>Thím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khách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trước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nhà</a:t>
            </a:r>
            <a:endParaRPr lang="en-US" sz="17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700" dirty="0">
                <a:latin typeface="UTM Avo" panose="02040603050506020204" pitchFamily="18" charset="0"/>
              </a:rPr>
              <a:t>Hay </a:t>
            </a:r>
            <a:r>
              <a:rPr lang="en-US" sz="1700" dirty="0" err="1">
                <a:latin typeface="UTM Avo" panose="02040603050506020204" pitchFamily="18" charset="0"/>
              </a:rPr>
              <a:t>nhặt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lân</a:t>
            </a:r>
            <a:r>
              <a:rPr lang="en-US" sz="1700" dirty="0">
                <a:latin typeface="UTM Avo" panose="02040603050506020204" pitchFamily="18" charset="0"/>
              </a:rPr>
              <a:t> la</a:t>
            </a:r>
          </a:p>
          <a:p>
            <a:pPr algn="just">
              <a:lnSpc>
                <a:spcPct val="150000"/>
              </a:lnSpc>
            </a:pPr>
            <a:r>
              <a:rPr lang="en-US" sz="1700" dirty="0" err="1">
                <a:latin typeface="UTM Avo" panose="02040603050506020204" pitchFamily="18" charset="0"/>
              </a:rPr>
              <a:t>Là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bà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chim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sẻ</a:t>
            </a:r>
            <a:endParaRPr lang="en-US" sz="17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700" dirty="0" err="1">
                <a:latin typeface="UTM Avo" panose="02040603050506020204" pitchFamily="18" charset="0"/>
              </a:rPr>
              <a:t>Có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tình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có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nghĩa</a:t>
            </a:r>
            <a:endParaRPr lang="en-US" sz="17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700" dirty="0" err="1">
                <a:latin typeface="UTM Avo" panose="02040603050506020204" pitchFamily="18" charset="0"/>
              </a:rPr>
              <a:t>Là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mẹ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chim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sâu</a:t>
            </a:r>
            <a:endParaRPr lang="en-US" sz="17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700" dirty="0" err="1">
                <a:latin typeface="UTM Avo" panose="02040603050506020204" pitchFamily="18" charset="0"/>
              </a:rPr>
              <a:t>Giục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hè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đến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mau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</a:p>
          <a:p>
            <a:pPr algn="just">
              <a:lnSpc>
                <a:spcPct val="150000"/>
              </a:lnSpc>
            </a:pPr>
            <a:r>
              <a:rPr lang="en-US" sz="1700" dirty="0" err="1">
                <a:latin typeface="UTM Avo" panose="02040603050506020204" pitchFamily="18" charset="0"/>
              </a:rPr>
              <a:t>Là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cô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tu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hú</a:t>
            </a:r>
            <a:endParaRPr lang="en-US" sz="17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700" dirty="0" err="1">
                <a:latin typeface="UTM Avo" panose="02040603050506020204" pitchFamily="18" charset="0"/>
              </a:rPr>
              <a:t>Nhấp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nhem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buồn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ngủ</a:t>
            </a:r>
            <a:endParaRPr lang="en-US" sz="17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700" dirty="0" err="1">
                <a:latin typeface="UTM Avo" panose="02040603050506020204" pitchFamily="18" charset="0"/>
              </a:rPr>
              <a:t>Là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bác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cú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mèo</a:t>
            </a:r>
            <a:r>
              <a:rPr lang="en-US" sz="1700" dirty="0">
                <a:latin typeface="UTM Avo" panose="02040603050506020204" pitchFamily="18" charset="0"/>
              </a:rPr>
              <a:t>…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C029C62-412F-CD48-8690-F39AAE9A3BAC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207" y="747885"/>
            <a:ext cx="247530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436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theme/theme1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855</TotalTime>
  <Words>926</Words>
  <Application>Microsoft Office PowerPoint</Application>
  <PresentationFormat>Custom</PresentationFormat>
  <Paragraphs>187</Paragraphs>
  <Slides>22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UTM Cookies</vt:lpstr>
      <vt:lpstr>Montserrat</vt:lpstr>
      <vt:lpstr>Kalam</vt:lpstr>
      <vt:lpstr>Arial</vt:lpstr>
      <vt:lpstr>UTM Avo</vt:lpstr>
      <vt:lpstr>Cambria</vt:lpstr>
      <vt:lpstr>Times New Roman</vt:lpstr>
      <vt:lpstr>HP001 4 hàng</vt:lpstr>
      <vt:lpstr>Doodle Sketchbook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L.U</dc:creator>
  <cp:lastModifiedBy>Admin</cp:lastModifiedBy>
  <cp:revision>87</cp:revision>
  <dcterms:modified xsi:type="dcterms:W3CDTF">2025-02-27T08:07:04Z</dcterms:modified>
</cp:coreProperties>
</file>