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72" r:id="rId4"/>
    <p:sldId id="348" r:id="rId5"/>
    <p:sldId id="370" r:id="rId6"/>
    <p:sldId id="352" r:id="rId7"/>
    <p:sldId id="354" r:id="rId8"/>
    <p:sldId id="355" r:id="rId9"/>
    <p:sldId id="353" r:id="rId10"/>
    <p:sldId id="361" r:id="rId11"/>
    <p:sldId id="368" r:id="rId12"/>
    <p:sldId id="350" r:id="rId13"/>
    <p:sldId id="367"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6E4"/>
    <a:srgbClr val="F44A6E"/>
    <a:srgbClr val="6F3507"/>
    <a:srgbClr val="FFF1BB"/>
    <a:srgbClr val="D3FFBE"/>
    <a:srgbClr val="633006"/>
    <a:srgbClr val="562905"/>
    <a:srgbClr val="953735"/>
    <a:srgbClr val="EFD82A"/>
    <a:srgbClr val="83B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8462" autoAdjust="0"/>
  </p:normalViewPr>
  <p:slideViewPr>
    <p:cSldViewPr snapToGrid="0">
      <p:cViewPr varScale="1">
        <p:scale>
          <a:sx n="77" d="100"/>
          <a:sy n="77" d="100"/>
        </p:scale>
        <p:origin x="6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25/1/2024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B113D-90BC-4CA8-B8AC-FCEF3FAF9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3</a:t>
            </a:fld>
            <a:endParaRPr lang="en-US"/>
          </a:p>
        </p:txBody>
      </p:sp>
    </p:spTree>
    <p:extLst>
      <p:ext uri="{BB962C8B-B14F-4D97-AF65-F5344CB8AC3E}">
        <p14:creationId xmlns:p14="http://schemas.microsoft.com/office/powerpoint/2010/main" val="27042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8</a:t>
            </a:fld>
            <a:endParaRPr lang="en-US"/>
          </a:p>
        </p:txBody>
      </p:sp>
    </p:spTree>
    <p:extLst>
      <p:ext uri="{BB962C8B-B14F-4D97-AF65-F5344CB8AC3E}">
        <p14:creationId xmlns:p14="http://schemas.microsoft.com/office/powerpoint/2010/main" val="298074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10</a:t>
            </a:fld>
            <a:endParaRPr lang="en-US"/>
          </a:p>
        </p:txBody>
      </p:sp>
    </p:spTree>
    <p:extLst>
      <p:ext uri="{BB962C8B-B14F-4D97-AF65-F5344CB8AC3E}">
        <p14:creationId xmlns:p14="http://schemas.microsoft.com/office/powerpoint/2010/main" val="123631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11</a:t>
            </a:fld>
            <a:endParaRPr lang="en-US"/>
          </a:p>
        </p:txBody>
      </p:sp>
    </p:spTree>
    <p:extLst>
      <p:ext uri="{BB962C8B-B14F-4D97-AF65-F5344CB8AC3E}">
        <p14:creationId xmlns:p14="http://schemas.microsoft.com/office/powerpoint/2010/main" val="104367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13</a:t>
            </a:fld>
            <a:endParaRPr lang="en-US"/>
          </a:p>
        </p:txBody>
      </p:sp>
    </p:spTree>
    <p:extLst>
      <p:ext uri="{BB962C8B-B14F-4D97-AF65-F5344CB8AC3E}">
        <p14:creationId xmlns:p14="http://schemas.microsoft.com/office/powerpoint/2010/main" val="376961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25/1/2024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25/1/2024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25/1/2024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25/1/2024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25/1/2024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25/1/2024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3A26D-6244-A048-8C9F-C91B78D47B8F}"/>
              </a:ext>
            </a:extLst>
          </p:cNvPr>
          <p:cNvSpPr/>
          <p:nvPr/>
        </p:nvSpPr>
        <p:spPr>
          <a:xfrm>
            <a:off x="0" y="24150"/>
            <a:ext cx="12192000" cy="6858000"/>
          </a:xfrm>
          <a:prstGeom prst="rect">
            <a:avLst/>
          </a:prstGeom>
          <a:solidFill>
            <a:schemeClr val="tx1">
              <a:lumMod val="50000"/>
              <a:lumOff val="50000"/>
              <a:alpha val="4325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30" name="Picture 6" descr="TLTH - Bộ SGK Lớp 6 - Kết nối tri thức với cuộc sống - Công ...">
            <a:extLst>
              <a:ext uri="{FF2B5EF4-FFF2-40B4-BE49-F238E27FC236}">
                <a16:creationId xmlns:a16="http://schemas.microsoft.com/office/drawing/2014/main" id="{6A0D743A-1426-824C-8651-2ABD65B39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240" y="23939"/>
            <a:ext cx="1592145" cy="159214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a:extLst>
              <a:ext uri="{FF2B5EF4-FFF2-40B4-BE49-F238E27FC236}">
                <a16:creationId xmlns:a16="http://schemas.microsoft.com/office/drawing/2014/main" id="{B4939DB4-4E41-8B4F-A38E-7287A9522627}"/>
              </a:ext>
            </a:extLst>
          </p:cNvPr>
          <p:cNvGrpSpPr/>
          <p:nvPr/>
        </p:nvGrpSpPr>
        <p:grpSpPr>
          <a:xfrm>
            <a:off x="570748" y="1196402"/>
            <a:ext cx="9967492" cy="4166851"/>
            <a:chOff x="0" y="0"/>
            <a:chExt cx="2678768" cy="1649742"/>
          </a:xfrm>
        </p:grpSpPr>
        <p:sp>
          <p:nvSpPr>
            <p:cNvPr id="7" name="Freeform 5">
              <a:extLst>
                <a:ext uri="{FF2B5EF4-FFF2-40B4-BE49-F238E27FC236}">
                  <a16:creationId xmlns:a16="http://schemas.microsoft.com/office/drawing/2014/main" id="{CCA14903-A2EB-D74E-BD4A-4EA7EDEFEEAC}"/>
                </a:ext>
              </a:extLst>
            </p:cNvPr>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close/>
                </a:path>
              </a:pathLst>
            </a:custGeom>
            <a:solidFill>
              <a:srgbClr val="E7DFD9"/>
            </a:solidFill>
          </p:spPr>
        </p:sp>
        <p:sp>
          <p:nvSpPr>
            <p:cNvPr id="8" name="Freeform 6">
              <a:extLst>
                <a:ext uri="{FF2B5EF4-FFF2-40B4-BE49-F238E27FC236}">
                  <a16:creationId xmlns:a16="http://schemas.microsoft.com/office/drawing/2014/main" id="{DC2E9B57-FF60-B240-A43F-D13D40E41F41}"/>
                </a:ext>
              </a:extLst>
            </p:cNvPr>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11" name="Freeform 7">
              <a:extLst>
                <a:ext uri="{FF2B5EF4-FFF2-40B4-BE49-F238E27FC236}">
                  <a16:creationId xmlns:a16="http://schemas.microsoft.com/office/drawing/2014/main" id="{7B8B23C8-B170-624E-829A-68426A116107}"/>
                </a:ext>
              </a:extLst>
            </p:cNvPr>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lose/>
                </a:path>
              </a:pathLst>
            </a:custGeom>
            <a:solidFill>
              <a:srgbClr val="5E3023"/>
            </a:solidFill>
          </p:spPr>
        </p:sp>
      </p:grpSp>
      <p:pic>
        <p:nvPicPr>
          <p:cNvPr id="29" name="Picture 28">
            <a:extLst>
              <a:ext uri="{FF2B5EF4-FFF2-40B4-BE49-F238E27FC236}">
                <a16:creationId xmlns:a16="http://schemas.microsoft.com/office/drawing/2014/main" id="{E7B1A4F0-217D-4C40-BC90-21AC699F1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173" y="3386464"/>
            <a:ext cx="4821437" cy="3953578"/>
          </a:xfrm>
          <a:prstGeom prst="rect">
            <a:avLst/>
          </a:prstGeom>
        </p:spPr>
      </p:pic>
      <p:sp>
        <p:nvSpPr>
          <p:cNvPr id="18" name="TextBox 17"/>
          <p:cNvSpPr txBox="1"/>
          <p:nvPr/>
        </p:nvSpPr>
        <p:spPr>
          <a:xfrm>
            <a:off x="2154980" y="1316668"/>
            <a:ext cx="8121650" cy="706438"/>
          </a:xfrm>
          <a:prstGeom prst="rect">
            <a:avLst/>
          </a:prstGeom>
          <a:noFill/>
        </p:spPr>
        <p:txBody>
          <a:bodyPr>
            <a:spAutoFit/>
          </a:bodyPr>
          <a:lstStyle/>
          <a:p>
            <a:pPr defTabSz="912114" eaLnBrk="1" fontAlgn="auto" hangingPunct="1">
              <a:spcBef>
                <a:spcPts val="0"/>
              </a:spcBef>
              <a:spcAft>
                <a:spcPts val="0"/>
              </a:spcAft>
              <a:defRPr/>
            </a:pPr>
            <a:r>
              <a:rPr lang="en-US" sz="3990" b="1" dirty="0">
                <a:solidFill>
                  <a:srgbClr val="0070C0"/>
                </a:solidFill>
                <a:latin typeface="Times New Roman" panose="02020603050405020304" pitchFamily="18" charset="0"/>
                <a:cs typeface="Times New Roman" panose="02020603050405020304" pitchFamily="18" charset="0"/>
              </a:rPr>
              <a:t>TRƯỜNG TIỂU HỌC SÀI ĐỒNG</a:t>
            </a:r>
          </a:p>
        </p:txBody>
      </p:sp>
      <p:sp>
        <p:nvSpPr>
          <p:cNvPr id="19" name="TextBox 18"/>
          <p:cNvSpPr txBox="1"/>
          <p:nvPr/>
        </p:nvSpPr>
        <p:spPr>
          <a:xfrm>
            <a:off x="3933604" y="1939335"/>
            <a:ext cx="3826096" cy="706347"/>
          </a:xfrm>
          <a:prstGeom prst="rect">
            <a:avLst/>
          </a:prstGeom>
          <a:noFill/>
        </p:spPr>
        <p:txBody>
          <a:bodyPr wrap="square">
            <a:spAutoFit/>
          </a:bodyPr>
          <a:lstStyle/>
          <a:p>
            <a:pPr defTabSz="912114" eaLnBrk="1" fontAlgn="auto" hangingPunct="1">
              <a:spcBef>
                <a:spcPts val="0"/>
              </a:spcBef>
              <a:spcAft>
                <a:spcPts val="0"/>
              </a:spcAft>
              <a:defRPr/>
            </a:pPr>
            <a:r>
              <a:rPr lang="en-US" sz="3990" b="1" dirty="0" err="1">
                <a:solidFill>
                  <a:srgbClr val="FF0000"/>
                </a:solidFill>
                <a:latin typeface="Times New Roman" panose="02020603050405020304" pitchFamily="18" charset="0"/>
                <a:cs typeface="Times New Roman" panose="02020603050405020304" pitchFamily="18" charset="0"/>
              </a:rPr>
              <a:t>Lịch</a:t>
            </a:r>
            <a:r>
              <a:rPr lang="en-US" sz="3990" b="1" dirty="0">
                <a:solidFill>
                  <a:srgbClr val="FF0000"/>
                </a:solidFill>
                <a:latin typeface="Times New Roman" panose="02020603050405020304" pitchFamily="18" charset="0"/>
                <a:cs typeface="Times New Roman" panose="02020603050405020304" pitchFamily="18" charset="0"/>
              </a:rPr>
              <a:t> </a:t>
            </a:r>
            <a:r>
              <a:rPr lang="en-US" sz="3990" b="1" dirty="0" err="1" smtClean="0">
                <a:solidFill>
                  <a:srgbClr val="FF0000"/>
                </a:solidFill>
                <a:latin typeface="Times New Roman" panose="02020603050405020304" pitchFamily="18" charset="0"/>
                <a:cs typeface="Times New Roman" panose="02020603050405020304" pitchFamily="18" charset="0"/>
              </a:rPr>
              <a:t>sử</a:t>
            </a:r>
            <a:r>
              <a:rPr lang="en-US" sz="3990" b="1" dirty="0" smtClean="0">
                <a:solidFill>
                  <a:srgbClr val="FF0000"/>
                </a:solidFill>
                <a:latin typeface="Times New Roman" panose="02020603050405020304" pitchFamily="18" charset="0"/>
                <a:cs typeface="Times New Roman" panose="02020603050405020304" pitchFamily="18" charset="0"/>
              </a:rPr>
              <a:t> </a:t>
            </a:r>
            <a:r>
              <a:rPr lang="en-US" sz="3990" b="1" dirty="0" err="1" smtClean="0">
                <a:solidFill>
                  <a:srgbClr val="FF0000"/>
                </a:solidFill>
                <a:latin typeface="Times New Roman" panose="02020603050405020304" pitchFamily="18" charset="0"/>
                <a:cs typeface="Times New Roman" panose="02020603050405020304" pitchFamily="18" charset="0"/>
              </a:rPr>
              <a:t>và</a:t>
            </a:r>
            <a:r>
              <a:rPr lang="en-US" sz="3990" b="1" dirty="0" smtClean="0">
                <a:solidFill>
                  <a:srgbClr val="FF0000"/>
                </a:solidFill>
                <a:latin typeface="Times New Roman" panose="02020603050405020304" pitchFamily="18" charset="0"/>
                <a:cs typeface="Times New Roman" panose="02020603050405020304" pitchFamily="18" charset="0"/>
              </a:rPr>
              <a:t> </a:t>
            </a:r>
            <a:r>
              <a:rPr lang="en-US" sz="3990" b="1" dirty="0" err="1" smtClean="0">
                <a:solidFill>
                  <a:srgbClr val="FF0000"/>
                </a:solidFill>
                <a:latin typeface="Times New Roman" panose="02020603050405020304" pitchFamily="18" charset="0"/>
                <a:cs typeface="Times New Roman" panose="02020603050405020304" pitchFamily="18" charset="0"/>
              </a:rPr>
              <a:t>Địa</a:t>
            </a:r>
            <a:r>
              <a:rPr lang="en-US" sz="3990" b="1" dirty="0" smtClean="0">
                <a:solidFill>
                  <a:srgbClr val="FF0000"/>
                </a:solidFill>
                <a:latin typeface="Times New Roman" panose="02020603050405020304" pitchFamily="18" charset="0"/>
                <a:cs typeface="Times New Roman" panose="02020603050405020304" pitchFamily="18" charset="0"/>
              </a:rPr>
              <a:t> </a:t>
            </a:r>
            <a:r>
              <a:rPr lang="en-US" sz="3990" b="1" dirty="0" err="1" smtClean="0">
                <a:solidFill>
                  <a:srgbClr val="FF0000"/>
                </a:solidFill>
                <a:latin typeface="Times New Roman" panose="02020603050405020304" pitchFamily="18" charset="0"/>
                <a:cs typeface="Times New Roman" panose="02020603050405020304" pitchFamily="18" charset="0"/>
              </a:rPr>
              <a:t>lí</a:t>
            </a:r>
            <a:endParaRPr lang="en-US" sz="399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419239" y="3658166"/>
            <a:ext cx="6854825" cy="1074737"/>
          </a:xfrm>
          <a:prstGeom prst="rect">
            <a:avLst/>
          </a:prstGeom>
          <a:noFill/>
        </p:spPr>
        <p:txBody>
          <a:bodyPr>
            <a:spAutoFit/>
          </a:bodyPr>
          <a:lstStyle/>
          <a:p>
            <a:pPr algn="ctr" defTabSz="912114" eaLnBrk="1" fontAlgn="auto" hangingPunct="1">
              <a:spcBef>
                <a:spcPts val="0"/>
              </a:spcBef>
              <a:spcAft>
                <a:spcPts val="0"/>
              </a:spcAft>
              <a:defRPr/>
            </a:pPr>
            <a:r>
              <a:rPr lang="en-US" sz="3192" b="1" dirty="0" err="1">
                <a:solidFill>
                  <a:srgbClr val="000000"/>
                </a:solidFill>
                <a:latin typeface="Times New Roman" panose="02020603050405020304" pitchFamily="18" charset="0"/>
                <a:cs typeface="Times New Roman" panose="02020603050405020304" pitchFamily="18" charset="0"/>
              </a:rPr>
              <a:t>Lớp</a:t>
            </a:r>
            <a:r>
              <a:rPr lang="en-US" sz="3192" b="1" dirty="0">
                <a:solidFill>
                  <a:srgbClr val="000000"/>
                </a:solidFill>
                <a:latin typeface="Times New Roman" panose="02020603050405020304" pitchFamily="18" charset="0"/>
                <a:cs typeface="Times New Roman" panose="02020603050405020304" pitchFamily="18" charset="0"/>
              </a:rPr>
              <a:t>: </a:t>
            </a:r>
            <a:r>
              <a:rPr lang="en-US" sz="3192" b="1" dirty="0" smtClean="0">
                <a:solidFill>
                  <a:srgbClr val="000000"/>
                </a:solidFill>
                <a:latin typeface="Times New Roman" panose="02020603050405020304" pitchFamily="18" charset="0"/>
                <a:cs typeface="Times New Roman" panose="02020603050405020304" pitchFamily="18" charset="0"/>
              </a:rPr>
              <a:t>4A3</a:t>
            </a:r>
            <a:endParaRPr lang="en-US" sz="3192" b="1" dirty="0">
              <a:solidFill>
                <a:srgbClr val="000000"/>
              </a:solidFill>
              <a:latin typeface="Times New Roman" panose="02020603050405020304" pitchFamily="18" charset="0"/>
              <a:cs typeface="Times New Roman" panose="02020603050405020304" pitchFamily="18" charset="0"/>
            </a:endParaRPr>
          </a:p>
          <a:p>
            <a:pPr algn="ctr" defTabSz="912114" eaLnBrk="1" fontAlgn="auto" hangingPunct="1">
              <a:spcBef>
                <a:spcPts val="0"/>
              </a:spcBef>
              <a:spcAft>
                <a:spcPts val="0"/>
              </a:spcAft>
              <a:defRPr/>
            </a:pPr>
            <a:r>
              <a:rPr lang="en-US" sz="3192" b="1" dirty="0">
                <a:solidFill>
                  <a:srgbClr val="000000"/>
                </a:solidFill>
                <a:latin typeface="Times New Roman" panose="02020603050405020304" pitchFamily="18" charset="0"/>
                <a:cs typeface="Times New Roman" panose="02020603050405020304" pitchFamily="18" charset="0"/>
              </a:rPr>
              <a:t>GV: </a:t>
            </a:r>
            <a:r>
              <a:rPr lang="en-US" sz="3192" b="1" dirty="0" err="1">
                <a:solidFill>
                  <a:srgbClr val="000000"/>
                </a:solidFill>
                <a:latin typeface="Times New Roman" panose="02020603050405020304" pitchFamily="18" charset="0"/>
                <a:cs typeface="Times New Roman" panose="02020603050405020304" pitchFamily="18" charset="0"/>
              </a:rPr>
              <a:t>Vũ</a:t>
            </a:r>
            <a:r>
              <a:rPr lang="en-US" sz="3192" b="1" dirty="0">
                <a:solidFill>
                  <a:srgbClr val="000000"/>
                </a:solidFill>
                <a:latin typeface="Times New Roman" panose="02020603050405020304" pitchFamily="18" charset="0"/>
                <a:cs typeface="Times New Roman" panose="02020603050405020304" pitchFamily="18" charset="0"/>
              </a:rPr>
              <a:t> </a:t>
            </a:r>
            <a:r>
              <a:rPr lang="en-US" sz="3192" b="1" dirty="0" err="1">
                <a:solidFill>
                  <a:srgbClr val="000000"/>
                </a:solidFill>
                <a:latin typeface="Times New Roman" panose="02020603050405020304" pitchFamily="18" charset="0"/>
                <a:cs typeface="Times New Roman" panose="02020603050405020304" pitchFamily="18" charset="0"/>
              </a:rPr>
              <a:t>Thị</a:t>
            </a:r>
            <a:r>
              <a:rPr lang="en-US" sz="3192" b="1" dirty="0">
                <a:solidFill>
                  <a:srgbClr val="000000"/>
                </a:solidFill>
                <a:latin typeface="Times New Roman" panose="02020603050405020304" pitchFamily="18" charset="0"/>
                <a:cs typeface="Times New Roman" panose="02020603050405020304" pitchFamily="18" charset="0"/>
              </a:rPr>
              <a:t> Kim Loan</a:t>
            </a:r>
          </a:p>
        </p:txBody>
      </p:sp>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215153" y="723562"/>
            <a:ext cx="11579063"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grpSp>
        <p:nvGrpSpPr>
          <p:cNvPr id="4" name="Group 3">
            <a:extLst>
              <a:ext uri="{FF2B5EF4-FFF2-40B4-BE49-F238E27FC236}">
                <a16:creationId xmlns:a16="http://schemas.microsoft.com/office/drawing/2014/main" id="{C59A5870-ACA7-1143-8456-FBCB60010011}"/>
              </a:ext>
            </a:extLst>
          </p:cNvPr>
          <p:cNvGrpSpPr/>
          <p:nvPr/>
        </p:nvGrpSpPr>
        <p:grpSpPr>
          <a:xfrm>
            <a:off x="5139155" y="1624141"/>
            <a:ext cx="6330841" cy="3323987"/>
            <a:chOff x="5139155" y="1624141"/>
            <a:chExt cx="6330841" cy="3323987"/>
          </a:xfrm>
        </p:grpSpPr>
        <p:sp>
          <p:nvSpPr>
            <p:cNvPr id="10" name="TextBox 9">
              <a:extLst>
                <a:ext uri="{FF2B5EF4-FFF2-40B4-BE49-F238E27FC236}">
                  <a16:creationId xmlns:a16="http://schemas.microsoft.com/office/drawing/2014/main" id="{6D226415-CFE9-6246-8E39-AF84EE8863BC}"/>
                </a:ext>
              </a:extLst>
            </p:cNvPr>
            <p:cNvSpPr txBox="1"/>
            <p:nvPr/>
          </p:nvSpPr>
          <p:spPr>
            <a:xfrm>
              <a:off x="5139155" y="2270472"/>
              <a:ext cx="6330841" cy="267765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vi-VN" sz="2800" dirty="0">
                  <a:latin typeface="Cambria" panose="02040503050406030204" pitchFamily="18" charset="0"/>
                </a:rPr>
                <a:t>Thuyền thúng được làm từ tre, có hình như chiếc thúng, là phương tiện đánh bắt thủy sản của ngư dân vùng ven biển miền Trung nước ta. Hiện nay, thuyền thúng còn được sử dụng trong các hoạt động du </a:t>
              </a:r>
              <a:r>
                <a:rPr lang="vi-VN" sz="2800" dirty="0" smtClean="0">
                  <a:latin typeface="Cambria" panose="02040503050406030204" pitchFamily="18" charset="0"/>
                </a:rPr>
                <a:t>lịch</a:t>
              </a:r>
              <a:r>
                <a:rPr lang="en-US" sz="2800" dirty="0" smtClean="0">
                  <a:latin typeface="Cambria" panose="02040503050406030204" pitchFamily="18" charset="0"/>
                </a:rPr>
                <a:t>.</a:t>
              </a:r>
              <a:endParaRPr lang="vi-VN" sz="2800" dirty="0">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5139155" y="1624141"/>
              <a:ext cx="6330841" cy="646331"/>
            </a:xfrm>
            <a:prstGeom prst="rect">
              <a:avLst/>
            </a:prstGeom>
            <a:solidFill>
              <a:schemeClr val="accent1"/>
            </a:solidFill>
            <a:ln>
              <a:solidFill>
                <a:schemeClr val="tx1"/>
              </a:solidFill>
            </a:ln>
          </p:spPr>
          <p:txBody>
            <a:bodyPr wrap="square" rtlCol="0">
              <a:spAutoFit/>
            </a:bodyPr>
            <a:lstStyle/>
            <a:p>
              <a:pPr algn="ctr"/>
              <a:r>
                <a:rPr lang="en-VN" sz="3600" b="1" dirty="0">
                  <a:solidFill>
                    <a:schemeClr val="bg1"/>
                  </a:solidFill>
                  <a:latin typeface="Cambria" panose="02040503050406030204" pitchFamily="18" charset="0"/>
                </a:rPr>
                <a:t>Em có biết</a:t>
              </a:r>
            </a:p>
          </p:txBody>
        </p:sp>
      </p:grpSp>
      <p:pic>
        <p:nvPicPr>
          <p:cNvPr id="2050" name="Picture 2" descr="Trải nghiệm cảm giác quay cuồng trên thuyền thúng ở Hội An">
            <a:extLst>
              <a:ext uri="{FF2B5EF4-FFF2-40B4-BE49-F238E27FC236}">
                <a16:creationId xmlns:a16="http://schemas.microsoft.com/office/drawing/2014/main" id="{A2278786-A375-5F4B-9E0E-23C8926495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377" y="3646226"/>
            <a:ext cx="3151808" cy="21012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ôi động làng chài thuyền thúng dưới chân núi Bà">
            <a:extLst>
              <a:ext uri="{FF2B5EF4-FFF2-40B4-BE49-F238E27FC236}">
                <a16:creationId xmlns:a16="http://schemas.microsoft.com/office/drawing/2014/main" id="{B2B795D2-35D1-2B43-B6C1-08D0B7BD0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77" y="1327793"/>
            <a:ext cx="3154130" cy="210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517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533B82-447B-0148-A8C2-AE632C04DCF4}"/>
              </a:ext>
            </a:extLst>
          </p:cNvPr>
          <p:cNvSpPr/>
          <p:nvPr/>
        </p:nvSpPr>
        <p:spPr>
          <a:xfrm>
            <a:off x="0" y="24150"/>
            <a:ext cx="12192000" cy="6858000"/>
          </a:xfrm>
          <a:prstGeom prst="rect">
            <a:avLst/>
          </a:prstGeom>
          <a:solidFill>
            <a:schemeClr val="tx1">
              <a:lumMod val="50000"/>
              <a:lumOff val="5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1E46F118-C2BC-2245-82F1-5C4145694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44" y="1640234"/>
            <a:ext cx="3708656" cy="5241916"/>
          </a:xfrm>
          <a:prstGeom prst="rect">
            <a:avLst/>
          </a:prstGeom>
        </p:spPr>
      </p:pic>
      <p:pic>
        <p:nvPicPr>
          <p:cNvPr id="11" name="Picture 10">
            <a:extLst>
              <a:ext uri="{FF2B5EF4-FFF2-40B4-BE49-F238E27FC236}">
                <a16:creationId xmlns:a16="http://schemas.microsoft.com/office/drawing/2014/main" id="{D49449E6-7475-4B49-AC44-71E7BC1D777D}"/>
              </a:ext>
            </a:extLst>
          </p:cNvPr>
          <p:cNvPicPr>
            <a:picLocks noChangeAspect="1"/>
          </p:cNvPicPr>
          <p:nvPr/>
        </p:nvPicPr>
        <p:blipFill>
          <a:blip r:embed="rId5"/>
          <a:stretch>
            <a:fillRect/>
          </a:stretch>
        </p:blipFill>
        <p:spPr>
          <a:xfrm>
            <a:off x="3575489" y="1606381"/>
            <a:ext cx="8883474" cy="3645238"/>
          </a:xfrm>
          <a:prstGeom prst="rect">
            <a:avLst/>
          </a:prstGeom>
        </p:spPr>
      </p:pic>
    </p:spTree>
    <p:extLst>
      <p:ext uri="{BB962C8B-B14F-4D97-AF65-F5344CB8AC3E}">
        <p14:creationId xmlns:p14="http://schemas.microsoft.com/office/powerpoint/2010/main" val="322830590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1D58A0-E88E-9A4B-9BF2-FDC06186FBA4}"/>
              </a:ext>
            </a:extLst>
          </p:cNvPr>
          <p:cNvGrpSpPr/>
          <p:nvPr/>
        </p:nvGrpSpPr>
        <p:grpSpPr>
          <a:xfrm>
            <a:off x="1686229" y="2579153"/>
            <a:ext cx="9144000" cy="1913194"/>
            <a:chOff x="1317812" y="860612"/>
            <a:chExt cx="9144000" cy="1913194"/>
          </a:xfrm>
        </p:grpSpPr>
        <p:sp>
          <p:nvSpPr>
            <p:cNvPr id="5" name="Rounded Rectangle 4">
              <a:extLst>
                <a:ext uri="{FF2B5EF4-FFF2-40B4-BE49-F238E27FC236}">
                  <a16:creationId xmlns:a16="http://schemas.microsoft.com/office/drawing/2014/main" id="{21FD91EE-C00A-EE4F-92F6-34F18A17F988}"/>
                </a:ext>
              </a:extLst>
            </p:cNvPr>
            <p:cNvSpPr/>
            <p:nvPr/>
          </p:nvSpPr>
          <p:spPr>
            <a:xfrm>
              <a:off x="1317812" y="860612"/>
              <a:ext cx="9144000" cy="1644049"/>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TextBox 8">
              <a:extLst>
                <a:ext uri="{FF2B5EF4-FFF2-40B4-BE49-F238E27FC236}">
                  <a16:creationId xmlns:a16="http://schemas.microsoft.com/office/drawing/2014/main" id="{286EE3E3-021A-6C4D-901C-8B0E391F763E}"/>
                </a:ext>
              </a:extLst>
            </p:cNvPr>
            <p:cNvSpPr txBox="1"/>
            <p:nvPr/>
          </p:nvSpPr>
          <p:spPr>
            <a:xfrm>
              <a:off x="2091563" y="972287"/>
              <a:ext cx="7458625" cy="1801519"/>
            </a:xfrm>
            <a:prstGeom prst="rect">
              <a:avLst/>
            </a:prstGeom>
            <a:noFill/>
          </p:spPr>
          <p:txBody>
            <a:bodyPr wrap="square" rtlCol="0">
              <a:spAutoFit/>
            </a:bodyPr>
            <a:lstStyle/>
            <a:p>
              <a:pPr algn="ctr">
                <a:lnSpc>
                  <a:spcPct val="135000"/>
                </a:lnSpc>
                <a:spcAft>
                  <a:spcPts val="800"/>
                </a:spcAft>
              </a:pPr>
              <a:r>
                <a:rPr lang="vi-VN" sz="3200" dirty="0">
                  <a:solidFill>
                    <a:schemeClr val="bg1"/>
                  </a:solidFill>
                  <a:effectLst/>
                  <a:latin typeface="Cambria" panose="02040503050406030204" pitchFamily="18" charset="0"/>
                </a:rPr>
                <a:t>Kể tên một số dân tộc thiểu số sống ở miền Trung mà em biết?</a:t>
              </a:r>
              <a:endParaRPr lang="en-VN" sz="3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pPr algn="ctr"/>
              <a:endParaRPr lang="en-VN" dirty="0"/>
            </a:p>
          </p:txBody>
        </p:sp>
      </p:grpSp>
    </p:spTree>
    <p:extLst>
      <p:ext uri="{BB962C8B-B14F-4D97-AF65-F5344CB8AC3E}">
        <p14:creationId xmlns:p14="http://schemas.microsoft.com/office/powerpoint/2010/main" val="935699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3A26D-6244-A048-8C9F-C91B78D47B8F}"/>
              </a:ext>
            </a:extLst>
          </p:cNvPr>
          <p:cNvSpPr/>
          <p:nvPr/>
        </p:nvSpPr>
        <p:spPr>
          <a:xfrm>
            <a:off x="0" y="24150"/>
            <a:ext cx="12192000" cy="6858000"/>
          </a:xfrm>
          <a:prstGeom prst="rect">
            <a:avLst/>
          </a:prstGeom>
          <a:solidFill>
            <a:schemeClr val="tx1">
              <a:lumMod val="50000"/>
              <a:lumOff val="50000"/>
              <a:alpha val="4325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6" name="Group 4">
            <a:extLst>
              <a:ext uri="{FF2B5EF4-FFF2-40B4-BE49-F238E27FC236}">
                <a16:creationId xmlns:a16="http://schemas.microsoft.com/office/drawing/2014/main" id="{B4939DB4-4E41-8B4F-A38E-7287A9522627}"/>
              </a:ext>
            </a:extLst>
          </p:cNvPr>
          <p:cNvGrpSpPr/>
          <p:nvPr/>
        </p:nvGrpSpPr>
        <p:grpSpPr>
          <a:xfrm>
            <a:off x="614573" y="1856146"/>
            <a:ext cx="9967492" cy="2419907"/>
            <a:chOff x="0" y="0"/>
            <a:chExt cx="2678768" cy="1649742"/>
          </a:xfrm>
        </p:grpSpPr>
        <p:sp>
          <p:nvSpPr>
            <p:cNvPr id="7" name="Freeform 5">
              <a:extLst>
                <a:ext uri="{FF2B5EF4-FFF2-40B4-BE49-F238E27FC236}">
                  <a16:creationId xmlns:a16="http://schemas.microsoft.com/office/drawing/2014/main" id="{CCA14903-A2EB-D74E-BD4A-4EA7EDEFEEAC}"/>
                </a:ext>
              </a:extLst>
            </p:cNvPr>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close/>
                </a:path>
              </a:pathLst>
            </a:custGeom>
            <a:solidFill>
              <a:srgbClr val="E7DFD9"/>
            </a:solidFill>
          </p:spPr>
        </p:sp>
        <p:sp>
          <p:nvSpPr>
            <p:cNvPr id="8" name="Freeform 6">
              <a:extLst>
                <a:ext uri="{FF2B5EF4-FFF2-40B4-BE49-F238E27FC236}">
                  <a16:creationId xmlns:a16="http://schemas.microsoft.com/office/drawing/2014/main" id="{DC2E9B57-FF60-B240-A43F-D13D40E41F41}"/>
                </a:ext>
              </a:extLst>
            </p:cNvPr>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11" name="Freeform 7">
              <a:extLst>
                <a:ext uri="{FF2B5EF4-FFF2-40B4-BE49-F238E27FC236}">
                  <a16:creationId xmlns:a16="http://schemas.microsoft.com/office/drawing/2014/main" id="{7B8B23C8-B170-624E-829A-68426A116107}"/>
                </a:ext>
              </a:extLst>
            </p:cNvPr>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lose/>
                </a:path>
              </a:pathLst>
            </a:custGeom>
            <a:solidFill>
              <a:srgbClr val="5E3023"/>
            </a:solidFill>
          </p:spPr>
        </p:sp>
      </p:grpSp>
      <p:pic>
        <p:nvPicPr>
          <p:cNvPr id="1030" name="Picture 6" descr="TLTH - Bộ SGK Lớp 6 - Kết nối tri thức với cuộc sống - Công ...">
            <a:extLst>
              <a:ext uri="{FF2B5EF4-FFF2-40B4-BE49-F238E27FC236}">
                <a16:creationId xmlns:a16="http://schemas.microsoft.com/office/drawing/2014/main" id="{6A0D743A-1426-824C-8651-2ABD65B39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240" y="23939"/>
            <a:ext cx="1592145" cy="15921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E7B1A4F0-217D-4C40-BC90-21AC699F1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2173" y="3386464"/>
            <a:ext cx="4821437" cy="3953578"/>
          </a:xfrm>
          <a:prstGeom prst="rect">
            <a:avLst/>
          </a:prstGeom>
        </p:spPr>
      </p:pic>
      <p:pic>
        <p:nvPicPr>
          <p:cNvPr id="5" name="Picture 4">
            <a:extLst>
              <a:ext uri="{FF2B5EF4-FFF2-40B4-BE49-F238E27FC236}">
                <a16:creationId xmlns:a16="http://schemas.microsoft.com/office/drawing/2014/main" id="{ADDF846B-2E98-284E-85ED-096AF69F7699}"/>
              </a:ext>
            </a:extLst>
          </p:cNvPr>
          <p:cNvPicPr>
            <a:picLocks noChangeAspect="1"/>
          </p:cNvPicPr>
          <p:nvPr/>
        </p:nvPicPr>
        <p:blipFill>
          <a:blip r:embed="rId6"/>
          <a:stretch>
            <a:fillRect/>
          </a:stretch>
        </p:blipFill>
        <p:spPr>
          <a:xfrm>
            <a:off x="2559050" y="2370003"/>
            <a:ext cx="7073900" cy="1320800"/>
          </a:xfrm>
          <a:prstGeom prst="rect">
            <a:avLst/>
          </a:prstGeom>
        </p:spPr>
      </p:pic>
    </p:spTree>
    <p:extLst>
      <p:ext uri="{BB962C8B-B14F-4D97-AF65-F5344CB8AC3E}">
        <p14:creationId xmlns:p14="http://schemas.microsoft.com/office/powerpoint/2010/main" val="297179154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3A26D-6244-A048-8C9F-C91B78D47B8F}"/>
              </a:ext>
            </a:extLst>
          </p:cNvPr>
          <p:cNvSpPr/>
          <p:nvPr/>
        </p:nvSpPr>
        <p:spPr>
          <a:xfrm>
            <a:off x="0" y="24150"/>
            <a:ext cx="12192000" cy="6858000"/>
          </a:xfrm>
          <a:prstGeom prst="rect">
            <a:avLst/>
          </a:prstGeom>
          <a:solidFill>
            <a:schemeClr val="tx1">
              <a:lumMod val="50000"/>
              <a:lumOff val="50000"/>
              <a:alpha val="4325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30" name="Picture 6" descr="TLTH - Bộ SGK Lớp 6 - Kết nối tri thức với cuộc sống - Công ...">
            <a:extLst>
              <a:ext uri="{FF2B5EF4-FFF2-40B4-BE49-F238E27FC236}">
                <a16:creationId xmlns:a16="http://schemas.microsoft.com/office/drawing/2014/main" id="{6A0D743A-1426-824C-8651-2ABD65B39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240" y="23939"/>
            <a:ext cx="1592145" cy="15921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5B7B206-46F2-534E-B2BB-0F35B65CFE99}"/>
              </a:ext>
            </a:extLst>
          </p:cNvPr>
          <p:cNvGrpSpPr/>
          <p:nvPr/>
        </p:nvGrpSpPr>
        <p:grpSpPr>
          <a:xfrm>
            <a:off x="162171" y="1168400"/>
            <a:ext cx="10872296" cy="4166851"/>
            <a:chOff x="162171" y="1168400"/>
            <a:chExt cx="10872296" cy="4166851"/>
          </a:xfrm>
        </p:grpSpPr>
        <p:grpSp>
          <p:nvGrpSpPr>
            <p:cNvPr id="33" name="Group 32">
              <a:extLst>
                <a:ext uri="{FF2B5EF4-FFF2-40B4-BE49-F238E27FC236}">
                  <a16:creationId xmlns:a16="http://schemas.microsoft.com/office/drawing/2014/main" id="{CCD93A75-6877-584B-AD6F-6E6FEB0DA8B2}"/>
                </a:ext>
              </a:extLst>
            </p:cNvPr>
            <p:cNvGrpSpPr/>
            <p:nvPr/>
          </p:nvGrpSpPr>
          <p:grpSpPr>
            <a:xfrm>
              <a:off x="352963" y="1168400"/>
              <a:ext cx="10229102" cy="4166851"/>
              <a:chOff x="352963" y="1168400"/>
              <a:chExt cx="10229102" cy="4166851"/>
            </a:xfrm>
          </p:grpSpPr>
          <p:grpSp>
            <p:nvGrpSpPr>
              <p:cNvPr id="6" name="Group 4">
                <a:extLst>
                  <a:ext uri="{FF2B5EF4-FFF2-40B4-BE49-F238E27FC236}">
                    <a16:creationId xmlns:a16="http://schemas.microsoft.com/office/drawing/2014/main" id="{B4939DB4-4E41-8B4F-A38E-7287A9522627}"/>
                  </a:ext>
                </a:extLst>
              </p:cNvPr>
              <p:cNvGrpSpPr/>
              <p:nvPr/>
            </p:nvGrpSpPr>
            <p:grpSpPr>
              <a:xfrm>
                <a:off x="614573" y="1168400"/>
                <a:ext cx="9967492" cy="4166851"/>
                <a:chOff x="0" y="0"/>
                <a:chExt cx="2678768" cy="1649742"/>
              </a:xfrm>
            </p:grpSpPr>
            <p:sp>
              <p:nvSpPr>
                <p:cNvPr id="7" name="Freeform 5">
                  <a:extLst>
                    <a:ext uri="{FF2B5EF4-FFF2-40B4-BE49-F238E27FC236}">
                      <a16:creationId xmlns:a16="http://schemas.microsoft.com/office/drawing/2014/main" id="{CCA14903-A2EB-D74E-BD4A-4EA7EDEFEEAC}"/>
                    </a:ext>
                  </a:extLst>
                </p:cNvPr>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close/>
                    </a:path>
                  </a:pathLst>
                </a:custGeom>
                <a:solidFill>
                  <a:srgbClr val="E7DFD9"/>
                </a:solidFill>
              </p:spPr>
            </p:sp>
            <p:sp>
              <p:nvSpPr>
                <p:cNvPr id="8" name="Freeform 6">
                  <a:extLst>
                    <a:ext uri="{FF2B5EF4-FFF2-40B4-BE49-F238E27FC236}">
                      <a16:creationId xmlns:a16="http://schemas.microsoft.com/office/drawing/2014/main" id="{DC2E9B57-FF60-B240-A43F-D13D40E41F41}"/>
                    </a:ext>
                  </a:extLst>
                </p:cNvPr>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11" name="Freeform 7">
                  <a:extLst>
                    <a:ext uri="{FF2B5EF4-FFF2-40B4-BE49-F238E27FC236}">
                      <a16:creationId xmlns:a16="http://schemas.microsoft.com/office/drawing/2014/main" id="{7B8B23C8-B170-624E-829A-68426A116107}"/>
                    </a:ext>
                  </a:extLst>
                </p:cNvPr>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lose/>
                    </a:path>
                  </a:pathLst>
                </a:custGeom>
                <a:solidFill>
                  <a:srgbClr val="5E3023"/>
                </a:solidFill>
              </p:spPr>
            </p:sp>
          </p:grpSp>
          <p:grpSp>
            <p:nvGrpSpPr>
              <p:cNvPr id="32" name="Group 31">
                <a:extLst>
                  <a:ext uri="{FF2B5EF4-FFF2-40B4-BE49-F238E27FC236}">
                    <a16:creationId xmlns:a16="http://schemas.microsoft.com/office/drawing/2014/main" id="{317B1D51-7028-9740-BD6D-1D0EBC130315}"/>
                  </a:ext>
                </a:extLst>
              </p:cNvPr>
              <p:cNvGrpSpPr/>
              <p:nvPr/>
            </p:nvGrpSpPr>
            <p:grpSpPr>
              <a:xfrm>
                <a:off x="352963" y="1168400"/>
                <a:ext cx="10229102" cy="4133118"/>
                <a:chOff x="352963" y="1168400"/>
                <a:chExt cx="10229102" cy="4133118"/>
              </a:xfrm>
            </p:grpSpPr>
            <p:pic>
              <p:nvPicPr>
                <p:cNvPr id="27" name="Picture 26">
                  <a:extLst>
                    <a:ext uri="{FF2B5EF4-FFF2-40B4-BE49-F238E27FC236}">
                      <a16:creationId xmlns:a16="http://schemas.microsoft.com/office/drawing/2014/main" id="{85175580-BFB4-3F44-84B8-1DA48EE31DF3}"/>
                    </a:ext>
                  </a:extLst>
                </p:cNvPr>
                <p:cNvPicPr>
                  <a:picLocks noChangeAspect="1"/>
                </p:cNvPicPr>
                <p:nvPr/>
              </p:nvPicPr>
              <p:blipFill>
                <a:blip r:embed="rId5"/>
                <a:stretch>
                  <a:fillRect/>
                </a:stretch>
              </p:blipFill>
              <p:spPr>
                <a:xfrm>
                  <a:off x="5978735" y="3843320"/>
                  <a:ext cx="4603330" cy="1458198"/>
                </a:xfrm>
                <a:prstGeom prst="rect">
                  <a:avLst/>
                </a:prstGeom>
              </p:spPr>
            </p:pic>
            <p:pic>
              <p:nvPicPr>
                <p:cNvPr id="31" name="Picture 30">
                  <a:extLst>
                    <a:ext uri="{FF2B5EF4-FFF2-40B4-BE49-F238E27FC236}">
                      <a16:creationId xmlns:a16="http://schemas.microsoft.com/office/drawing/2014/main" id="{0DA284FF-CD3F-5943-9139-5E3295078BCB}"/>
                    </a:ext>
                  </a:extLst>
                </p:cNvPr>
                <p:cNvPicPr>
                  <a:picLocks noChangeAspect="1"/>
                </p:cNvPicPr>
                <p:nvPr/>
              </p:nvPicPr>
              <p:blipFill>
                <a:blip r:embed="rId6"/>
                <a:stretch>
                  <a:fillRect/>
                </a:stretch>
              </p:blipFill>
              <p:spPr>
                <a:xfrm>
                  <a:off x="352963" y="1168400"/>
                  <a:ext cx="4406900" cy="1587500"/>
                </a:xfrm>
                <a:prstGeom prst="rect">
                  <a:avLst/>
                </a:prstGeom>
              </p:spPr>
            </p:pic>
          </p:grpSp>
        </p:grpSp>
        <p:pic>
          <p:nvPicPr>
            <p:cNvPr id="5" name="Picture 4">
              <a:extLst>
                <a:ext uri="{FF2B5EF4-FFF2-40B4-BE49-F238E27FC236}">
                  <a16:creationId xmlns:a16="http://schemas.microsoft.com/office/drawing/2014/main" id="{856CD106-4792-3149-8CC6-6441B5B34ED2}"/>
                </a:ext>
              </a:extLst>
            </p:cNvPr>
            <p:cNvPicPr>
              <a:picLocks noChangeAspect="1"/>
            </p:cNvPicPr>
            <p:nvPr/>
          </p:nvPicPr>
          <p:blipFill>
            <a:blip r:embed="rId7"/>
            <a:stretch>
              <a:fillRect/>
            </a:stretch>
          </p:blipFill>
          <p:spPr>
            <a:xfrm>
              <a:off x="162171" y="2342972"/>
              <a:ext cx="10872296" cy="1678584"/>
            </a:xfrm>
            <a:prstGeom prst="rect">
              <a:avLst/>
            </a:prstGeom>
          </p:spPr>
        </p:pic>
      </p:grpSp>
      <p:pic>
        <p:nvPicPr>
          <p:cNvPr id="29" name="Picture 28">
            <a:extLst>
              <a:ext uri="{FF2B5EF4-FFF2-40B4-BE49-F238E27FC236}">
                <a16:creationId xmlns:a16="http://schemas.microsoft.com/office/drawing/2014/main" id="{E7B1A4F0-217D-4C40-BC90-21AC699F1D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2173" y="3386464"/>
            <a:ext cx="4821437" cy="3953578"/>
          </a:xfrm>
          <a:prstGeom prst="rect">
            <a:avLst/>
          </a:prstGeom>
        </p:spPr>
      </p:pic>
    </p:spTree>
    <p:extLst>
      <p:ext uri="{BB962C8B-B14F-4D97-AF65-F5344CB8AC3E}">
        <p14:creationId xmlns:p14="http://schemas.microsoft.com/office/powerpoint/2010/main" val="36806508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533B82-447B-0148-A8C2-AE632C04DCF4}"/>
              </a:ext>
            </a:extLst>
          </p:cNvPr>
          <p:cNvSpPr/>
          <p:nvPr/>
        </p:nvSpPr>
        <p:spPr>
          <a:xfrm>
            <a:off x="0" y="24150"/>
            <a:ext cx="12192000" cy="6858000"/>
          </a:xfrm>
          <a:prstGeom prst="rect">
            <a:avLst/>
          </a:prstGeom>
          <a:solidFill>
            <a:schemeClr val="tx1">
              <a:lumMod val="50000"/>
              <a:lumOff val="50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a:extLst>
              <a:ext uri="{FF2B5EF4-FFF2-40B4-BE49-F238E27FC236}">
                <a16:creationId xmlns:a16="http://schemas.microsoft.com/office/drawing/2014/main" id="{1E46F118-C2BC-2245-82F1-5C4145694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744" y="1640234"/>
            <a:ext cx="3708656" cy="5241916"/>
          </a:xfrm>
          <a:prstGeom prst="rect">
            <a:avLst/>
          </a:prstGeom>
        </p:spPr>
      </p:pic>
      <p:pic>
        <p:nvPicPr>
          <p:cNvPr id="13" name="Picture 12">
            <a:extLst>
              <a:ext uri="{FF2B5EF4-FFF2-40B4-BE49-F238E27FC236}">
                <a16:creationId xmlns:a16="http://schemas.microsoft.com/office/drawing/2014/main" id="{52C170BD-44F9-164C-8889-4BE4998FB49E}"/>
              </a:ext>
            </a:extLst>
          </p:cNvPr>
          <p:cNvPicPr>
            <a:picLocks noChangeAspect="1"/>
          </p:cNvPicPr>
          <p:nvPr/>
        </p:nvPicPr>
        <p:blipFill>
          <a:blip r:embed="rId5"/>
          <a:stretch>
            <a:fillRect/>
          </a:stretch>
        </p:blipFill>
        <p:spPr>
          <a:xfrm>
            <a:off x="4128661" y="1640234"/>
            <a:ext cx="8952083" cy="3768538"/>
          </a:xfrm>
          <a:prstGeom prst="rect">
            <a:avLst/>
          </a:prstGeom>
        </p:spPr>
      </p:pic>
    </p:spTree>
    <p:extLst>
      <p:ext uri="{BB962C8B-B14F-4D97-AF65-F5344CB8AC3E}">
        <p14:creationId xmlns:p14="http://schemas.microsoft.com/office/powerpoint/2010/main" val="21842233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3617D495-50D5-9945-8EEB-C43E675621A9}"/>
              </a:ext>
            </a:extLst>
          </p:cNvPr>
          <p:cNvGrpSpPr/>
          <p:nvPr/>
        </p:nvGrpSpPr>
        <p:grpSpPr>
          <a:xfrm>
            <a:off x="609679" y="620123"/>
            <a:ext cx="9021432" cy="5410876"/>
            <a:chOff x="2947312" y="508941"/>
            <a:chExt cx="9021432" cy="5410876"/>
          </a:xfrm>
        </p:grpSpPr>
        <p:sp>
          <p:nvSpPr>
            <p:cNvPr id="22" name="矩形: 圆角 2">
              <a:extLst>
                <a:ext uri="{FF2B5EF4-FFF2-40B4-BE49-F238E27FC236}">
                  <a16:creationId xmlns:a16="http://schemas.microsoft.com/office/drawing/2014/main" id="{3096F6E3-7569-544B-81B6-88AE49017749}"/>
                </a:ext>
              </a:extLst>
            </p:cNvPr>
            <p:cNvSpPr/>
            <p:nvPr/>
          </p:nvSpPr>
          <p:spPr>
            <a:xfrm>
              <a:off x="2947312" y="508941"/>
              <a:ext cx="9021432"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294579" y="922598"/>
              <a:ext cx="8326898" cy="3970318"/>
            </a:xfrm>
            <a:prstGeom prst="rect">
              <a:avLst/>
            </a:prstGeom>
            <a:noFill/>
          </p:spPr>
          <p:txBody>
            <a:bodyPr wrap="square" rtlCol="0">
              <a:spAutoFit/>
            </a:bodyPr>
            <a:lstStyle/>
            <a:p>
              <a:pPr algn="just"/>
              <a:r>
                <a:rPr lang="vi-VN" sz="2800" dirty="0">
                  <a:latin typeface="Cambria" panose="02040503050406030204" pitchFamily="18" charset="0"/>
                </a:rPr>
                <a:t>Khi đang học xa nhà, nhà thơ Tế Hanh đã thể hiện nỗi nhớ quê hương Quảng Ngãi – một tỉnh thuộc vùng Duyên hải miền Trung như sau:</a:t>
              </a:r>
            </a:p>
            <a:p>
              <a:pPr algn="ctr"/>
              <a:r>
                <a:rPr lang="vi-VN" sz="2800" i="1" dirty="0">
                  <a:latin typeface="Cambria" panose="02040503050406030204" pitchFamily="18" charset="0"/>
                </a:rPr>
                <a:t>Làng tôi vốn làm nghề chài lưới:</a:t>
              </a:r>
            </a:p>
            <a:p>
              <a:pPr algn="ctr"/>
              <a:r>
                <a:rPr lang="vi-VN" sz="2800" i="1" dirty="0">
                  <a:latin typeface="Cambria" panose="02040503050406030204" pitchFamily="18" charset="0"/>
                </a:rPr>
                <a:t>Nước bao vây cách biển nửa ngày sông.</a:t>
              </a:r>
            </a:p>
            <a:p>
              <a:pPr algn="r"/>
              <a:r>
                <a:rPr lang="vi-VN" sz="2800" dirty="0">
                  <a:latin typeface="Cambria" panose="02040503050406030204" pitchFamily="18" charset="0"/>
                </a:rPr>
                <a:t>(Tế Hanh, </a:t>
              </a:r>
              <a:r>
                <a:rPr lang="vi-VN" sz="2800" i="1" dirty="0">
                  <a:latin typeface="Cambria" panose="02040503050406030204" pitchFamily="18" charset="0"/>
                </a:rPr>
                <a:t>Quê hương</a:t>
              </a:r>
              <a:r>
                <a:rPr lang="vi-VN" sz="2800" dirty="0">
                  <a:latin typeface="Cambria" panose="02040503050406030204" pitchFamily="18" charset="0"/>
                </a:rPr>
                <a:t>, in trong </a:t>
              </a:r>
              <a:r>
                <a:rPr lang="vi-VN" sz="2800" i="1" dirty="0">
                  <a:latin typeface="Cambria" panose="02040503050406030204" pitchFamily="18" charset="0"/>
                </a:rPr>
                <a:t>Hoa Niên</a:t>
              </a:r>
              <a:r>
                <a:rPr lang="vi-VN" sz="2800" dirty="0">
                  <a:latin typeface="Cambria" panose="02040503050406030204" pitchFamily="18" charset="0"/>
                </a:rPr>
                <a:t>,</a:t>
              </a:r>
            </a:p>
            <a:p>
              <a:pPr algn="r"/>
              <a:r>
                <a:rPr lang="vi-VN" sz="2800" dirty="0">
                  <a:latin typeface="Cambria" panose="02040503050406030204" pitchFamily="18" charset="0"/>
                </a:rPr>
                <a:t>NXB Hội nhà văn, 1992)</a:t>
              </a:r>
            </a:p>
            <a:p>
              <a:pPr algn="just"/>
              <a:r>
                <a:rPr lang="vi-VN" sz="2800" dirty="0">
                  <a:latin typeface="Cambria" panose="02040503050406030204" pitchFamily="18" charset="0"/>
                </a:rPr>
                <a:t>Em hãy cho biết hoặt động kinh tế biển nào dược tác giả nhắc đến trong đoạn thơ </a:t>
              </a:r>
              <a:r>
                <a:rPr lang="vi-VN" sz="2800" dirty="0" smtClean="0">
                  <a:latin typeface="Cambria" panose="02040503050406030204" pitchFamily="18" charset="0"/>
                </a:rPr>
                <a:t>trên</a:t>
              </a:r>
              <a:r>
                <a:rPr lang="en-US" sz="2800" dirty="0" smtClean="0">
                  <a:latin typeface="Cambria" panose="02040503050406030204" pitchFamily="18" charset="0"/>
                </a:rPr>
                <a:t>.</a:t>
              </a:r>
              <a:endParaRPr lang="en-VN" sz="6000" dirty="0">
                <a:latin typeface="Cambria" panose="02040503050406030204" pitchFamily="18" charset="0"/>
              </a:endParaRPr>
            </a:p>
          </p:txBody>
        </p:sp>
      </p:grpSp>
      <p:pic>
        <p:nvPicPr>
          <p:cNvPr id="8" name="Picture 7">
            <a:extLst>
              <a:ext uri="{FF2B5EF4-FFF2-40B4-BE49-F238E27FC236}">
                <a16:creationId xmlns:a16="http://schemas.microsoft.com/office/drawing/2014/main" id="{7ED5417C-F606-7041-B372-B09E4377A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6229" y="3004896"/>
            <a:ext cx="3974128" cy="3974128"/>
          </a:xfrm>
          <a:prstGeom prst="rect">
            <a:avLst/>
          </a:prstGeom>
        </p:spPr>
      </p:pic>
    </p:spTree>
    <p:extLst>
      <p:ext uri="{BB962C8B-B14F-4D97-AF65-F5344CB8AC3E}">
        <p14:creationId xmlns:p14="http://schemas.microsoft.com/office/powerpoint/2010/main" val="1607358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17D495-50D5-9945-8EEB-C43E675621A9}"/>
              </a:ext>
            </a:extLst>
          </p:cNvPr>
          <p:cNvGrpSpPr/>
          <p:nvPr/>
        </p:nvGrpSpPr>
        <p:grpSpPr>
          <a:xfrm>
            <a:off x="2853466" y="4184541"/>
            <a:ext cx="9021432" cy="1695065"/>
            <a:chOff x="2947312" y="1095209"/>
            <a:chExt cx="9021432" cy="1695065"/>
          </a:xfrm>
        </p:grpSpPr>
        <p:sp>
          <p:nvSpPr>
            <p:cNvPr id="22" name="矩形: 圆角 2">
              <a:extLst>
                <a:ext uri="{FF2B5EF4-FFF2-40B4-BE49-F238E27FC236}">
                  <a16:creationId xmlns:a16="http://schemas.microsoft.com/office/drawing/2014/main" id="{3096F6E3-7569-544B-81B6-88AE49017749}"/>
                </a:ext>
              </a:extLst>
            </p:cNvPr>
            <p:cNvSpPr/>
            <p:nvPr/>
          </p:nvSpPr>
          <p:spPr>
            <a:xfrm>
              <a:off x="2947312" y="1095209"/>
              <a:ext cx="9021432" cy="169506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3294579" y="1619575"/>
              <a:ext cx="8326898" cy="646331"/>
            </a:xfrm>
            <a:prstGeom prst="rect">
              <a:avLst/>
            </a:prstGeom>
            <a:noFill/>
          </p:spPr>
          <p:txBody>
            <a:bodyPr wrap="square" rtlCol="0">
              <a:spAutoFit/>
            </a:bodyPr>
            <a:lstStyle/>
            <a:p>
              <a:pPr algn="ctr"/>
              <a:r>
                <a:rPr lang="vi-VN" sz="3600" dirty="0">
                  <a:solidFill>
                    <a:srgbClr val="000000"/>
                  </a:solidFill>
                  <a:latin typeface="Cambria" panose="02040503050406030204" pitchFamily="18" charset="0"/>
                </a:rPr>
                <a:t>Đánh bắt hải sản</a:t>
              </a:r>
              <a:endParaRPr lang="en-VN" sz="3600" dirty="0">
                <a:latin typeface="Cambria" panose="02040503050406030204" pitchFamily="18" charset="0"/>
              </a:endParaRPr>
            </a:p>
          </p:txBody>
        </p:sp>
      </p:grpSp>
      <p:pic>
        <p:nvPicPr>
          <p:cNvPr id="8" name="Picture 7">
            <a:extLst>
              <a:ext uri="{FF2B5EF4-FFF2-40B4-BE49-F238E27FC236}">
                <a16:creationId xmlns:a16="http://schemas.microsoft.com/office/drawing/2014/main" id="{7ED5417C-F606-7041-B372-B09E4377A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16" y="3157480"/>
            <a:ext cx="3974128" cy="3974128"/>
          </a:xfrm>
          <a:prstGeom prst="rect">
            <a:avLst/>
          </a:prstGeom>
        </p:spPr>
      </p:pic>
      <p:pic>
        <p:nvPicPr>
          <p:cNvPr id="1026" name="Picture 2" descr="Những thách thức trong phát triển nghề đánh bắt hải sản | baotintuc.vn">
            <a:extLst>
              <a:ext uri="{FF2B5EF4-FFF2-40B4-BE49-F238E27FC236}">
                <a16:creationId xmlns:a16="http://schemas.microsoft.com/office/drawing/2014/main" id="{B6355C40-D828-844B-B6D2-E184B31B0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791" y="909725"/>
            <a:ext cx="2999353" cy="1985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ánh bắt thủy sản bằng hình thức hủy diệt sẽ bị xử lý hình sự">
            <a:extLst>
              <a:ext uri="{FF2B5EF4-FFF2-40B4-BE49-F238E27FC236}">
                <a16:creationId xmlns:a16="http://schemas.microsoft.com/office/drawing/2014/main" id="{1AAB7C5F-D052-E54C-813A-34045A2E4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574" y="909725"/>
            <a:ext cx="2999353" cy="1985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 hoạch hành động chống khai thác hải sản bất hợp pháp">
            <a:extLst>
              <a:ext uri="{FF2B5EF4-FFF2-40B4-BE49-F238E27FC236}">
                <a16:creationId xmlns:a16="http://schemas.microsoft.com/office/drawing/2014/main" id="{D312E19A-2BB3-DB42-BDB0-60BF8A5ED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358" y="909725"/>
            <a:ext cx="3888657" cy="198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114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215153" y="723562"/>
            <a:ext cx="11579063" cy="5410876"/>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2570889" y="1901962"/>
              <a:ext cx="8940012" cy="3539430"/>
            </a:xfrm>
            <a:prstGeom prst="rect">
              <a:avLst/>
            </a:prstGeom>
            <a:noFill/>
          </p:spPr>
          <p:txBody>
            <a:bodyPr wrap="square" rtlCol="0">
              <a:spAutoFit/>
            </a:bodyPr>
            <a:lstStyle/>
            <a:p>
              <a:pPr algn="just"/>
              <a:r>
                <a:rPr lang="vi-VN" sz="2800" dirty="0">
                  <a:latin typeface="Cambria" panose="02040503050406030204" pitchFamily="18" charset="0"/>
                </a:rPr>
                <a:t>Vùng Duyên hải miền Trung có số dân hơn 20 triệu người (năm 2020). Các dân tộc sinh sống tại đây là Kinh, Chăm, Thái, Mường, Bru – Vân Kiều,..</a:t>
              </a:r>
            </a:p>
            <a:p>
              <a:pPr algn="just"/>
              <a:r>
                <a:rPr lang="vi-VN" sz="2800" dirty="0">
                  <a:latin typeface="Cambria" panose="02040503050406030204" pitchFamily="18" charset="0"/>
                </a:rPr>
                <a:t>Cuộc sống của người dân ở vùng Duyên hải miền Trung có sự gắn bó mật thiết với biển, nhiều vật dụng đã được tạo ra để phục vụ cho hoạt động sản </a:t>
              </a:r>
              <a:r>
                <a:rPr lang="vi-VN" sz="2800" dirty="0" smtClean="0">
                  <a:latin typeface="Cambria" panose="02040503050406030204" pitchFamily="18" charset="0"/>
                </a:rPr>
                <a:t>xuất</a:t>
              </a:r>
              <a:r>
                <a:rPr lang="en-US" sz="2800" dirty="0" smtClean="0">
                  <a:latin typeface="Cambria" panose="02040503050406030204" pitchFamily="18" charset="0"/>
                </a:rPr>
                <a:t>.</a:t>
              </a:r>
              <a:endParaRPr lang="vi-VN" sz="28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305671" y="1201987"/>
            <a:ext cx="3799367" cy="707886"/>
          </a:xfrm>
          <a:prstGeom prst="rect">
            <a:avLst/>
          </a:prstGeom>
          <a:noFill/>
        </p:spPr>
        <p:txBody>
          <a:bodyPr wrap="square" rtlCol="0">
            <a:spAutoFit/>
          </a:bodyPr>
          <a:lstStyle/>
          <a:p>
            <a:pPr algn="ctr"/>
            <a:r>
              <a:rPr lang="en-VN" sz="4000" b="1" dirty="0">
                <a:solidFill>
                  <a:srgbClr val="C00000"/>
                </a:solidFill>
                <a:latin typeface="Cambria" panose="02040503050406030204" pitchFamily="18" charset="0"/>
              </a:rPr>
              <a:t>1. Dân cư</a:t>
            </a:r>
          </a:p>
        </p:txBody>
      </p:sp>
      <p:pic>
        <p:nvPicPr>
          <p:cNvPr id="3" name="Picture 2">
            <a:extLst>
              <a:ext uri="{FF2B5EF4-FFF2-40B4-BE49-F238E27FC236}">
                <a16:creationId xmlns:a16="http://schemas.microsoft.com/office/drawing/2014/main" id="{F7725213-BC4C-234C-9265-8FB036000119}"/>
              </a:ext>
            </a:extLst>
          </p:cNvPr>
          <p:cNvPicPr>
            <a:picLocks noChangeAspect="1"/>
          </p:cNvPicPr>
          <p:nvPr/>
        </p:nvPicPr>
        <p:blipFill rotWithShape="1">
          <a:blip r:embed="rId3"/>
          <a:srcRect t="18811" r="50900"/>
          <a:stretch/>
        </p:blipFill>
        <p:spPr>
          <a:xfrm>
            <a:off x="402104" y="1104950"/>
            <a:ext cx="2173692" cy="1576257"/>
          </a:xfrm>
          <a:prstGeom prst="rect">
            <a:avLst/>
          </a:prstGeom>
        </p:spPr>
      </p:pic>
      <p:pic>
        <p:nvPicPr>
          <p:cNvPr id="11" name="Picture 10">
            <a:extLst>
              <a:ext uri="{FF2B5EF4-FFF2-40B4-BE49-F238E27FC236}">
                <a16:creationId xmlns:a16="http://schemas.microsoft.com/office/drawing/2014/main" id="{F4E008BE-5C6B-6B40-8DAC-F90E5077C140}"/>
              </a:ext>
            </a:extLst>
          </p:cNvPr>
          <p:cNvPicPr>
            <a:picLocks noChangeAspect="1"/>
          </p:cNvPicPr>
          <p:nvPr/>
        </p:nvPicPr>
        <p:blipFill rotWithShape="1">
          <a:blip r:embed="rId3"/>
          <a:srcRect l="50000" t="22595" r="900" b="-3784"/>
          <a:stretch/>
        </p:blipFill>
        <p:spPr>
          <a:xfrm>
            <a:off x="2575796" y="1104950"/>
            <a:ext cx="2273518" cy="1648646"/>
          </a:xfrm>
          <a:prstGeom prst="rect">
            <a:avLst/>
          </a:prstGeom>
        </p:spPr>
      </p:pic>
      <p:pic>
        <p:nvPicPr>
          <p:cNvPr id="5" name="Picture 4">
            <a:extLst>
              <a:ext uri="{FF2B5EF4-FFF2-40B4-BE49-F238E27FC236}">
                <a16:creationId xmlns:a16="http://schemas.microsoft.com/office/drawing/2014/main" id="{D20E8EA4-DCA1-F34B-AB9D-18E2402E6903}"/>
              </a:ext>
            </a:extLst>
          </p:cNvPr>
          <p:cNvPicPr>
            <a:picLocks noChangeAspect="1"/>
          </p:cNvPicPr>
          <p:nvPr/>
        </p:nvPicPr>
        <p:blipFill>
          <a:blip r:embed="rId4"/>
          <a:stretch>
            <a:fillRect/>
          </a:stretch>
        </p:blipFill>
        <p:spPr>
          <a:xfrm>
            <a:off x="508601" y="2681207"/>
            <a:ext cx="4134390" cy="1559755"/>
          </a:xfrm>
          <a:prstGeom prst="rect">
            <a:avLst/>
          </a:prstGeom>
        </p:spPr>
      </p:pic>
      <p:pic>
        <p:nvPicPr>
          <p:cNvPr id="6" name="Picture 5">
            <a:extLst>
              <a:ext uri="{FF2B5EF4-FFF2-40B4-BE49-F238E27FC236}">
                <a16:creationId xmlns:a16="http://schemas.microsoft.com/office/drawing/2014/main" id="{6A4AA901-8FCA-2443-BD5C-F5581A3DD064}"/>
              </a:ext>
            </a:extLst>
          </p:cNvPr>
          <p:cNvPicPr>
            <a:picLocks noChangeAspect="1"/>
          </p:cNvPicPr>
          <p:nvPr/>
        </p:nvPicPr>
        <p:blipFill>
          <a:blip r:embed="rId5"/>
          <a:stretch>
            <a:fillRect/>
          </a:stretch>
        </p:blipFill>
        <p:spPr>
          <a:xfrm>
            <a:off x="1264165" y="4257464"/>
            <a:ext cx="2623261" cy="1761392"/>
          </a:xfrm>
          <a:prstGeom prst="rect">
            <a:avLst/>
          </a:prstGeom>
        </p:spPr>
      </p:pic>
    </p:spTree>
    <p:extLst>
      <p:ext uri="{BB962C8B-B14F-4D97-AF65-F5344CB8AC3E}">
        <p14:creationId xmlns:p14="http://schemas.microsoft.com/office/powerpoint/2010/main" val="18124630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4" name="Group 3">
            <a:extLst>
              <a:ext uri="{FF2B5EF4-FFF2-40B4-BE49-F238E27FC236}">
                <a16:creationId xmlns:a16="http://schemas.microsoft.com/office/drawing/2014/main" id="{65917443-7D7C-F049-93BB-70917807D681}"/>
              </a:ext>
            </a:extLst>
          </p:cNvPr>
          <p:cNvGrpSpPr/>
          <p:nvPr/>
        </p:nvGrpSpPr>
        <p:grpSpPr>
          <a:xfrm>
            <a:off x="5240458" y="887506"/>
            <a:ext cx="6722225" cy="4464423"/>
            <a:chOff x="5235732" y="784067"/>
            <a:chExt cx="6722225" cy="4464423"/>
          </a:xfrm>
        </p:grpSpPr>
        <p:sp>
          <p:nvSpPr>
            <p:cNvPr id="22" name="矩形: 圆角 2">
              <a:extLst>
                <a:ext uri="{FF2B5EF4-FFF2-40B4-BE49-F238E27FC236}">
                  <a16:creationId xmlns:a16="http://schemas.microsoft.com/office/drawing/2014/main" id="{3096F6E3-7569-544B-81B6-88AE49017749}"/>
                </a:ext>
              </a:extLst>
            </p:cNvPr>
            <p:cNvSpPr/>
            <p:nvPr/>
          </p:nvSpPr>
          <p:spPr>
            <a:xfrm>
              <a:off x="5235732" y="784067"/>
              <a:ext cx="6722225" cy="4464423"/>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5464079" y="1125248"/>
              <a:ext cx="6256080" cy="3970318"/>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Kể tên các dân tộc sống chủ yếu ở vùng Duyên hải miền Trung ?</a:t>
              </a:r>
              <a:endParaRPr lang="en-VN" sz="36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chủ</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yếu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quan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hải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miền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Trung</a:t>
              </a:r>
              <a:r>
                <a:rPr lang="en-US" sz="3600" dirty="0">
                  <a:effectLst/>
                  <a:latin typeface="Times New Roman" panose="02020603050405020304" pitchFamily="18" charset="0"/>
                  <a:ea typeface="Calibri" panose="020F0502020204030204" pitchFamily="34" charset="0"/>
                </a:rPr>
                <a:t> ?</a:t>
              </a:r>
              <a:r>
                <a:rPr lang="en-VN" sz="3600" dirty="0">
                  <a:effectLst/>
                </a:rPr>
                <a:t> </a:t>
              </a:r>
              <a:endParaRPr lang="en-VN" sz="36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5" y="1896382"/>
            <a:ext cx="5144497" cy="5144497"/>
          </a:xfrm>
          <a:prstGeom prst="rect">
            <a:avLst/>
          </a:prstGeom>
        </p:spPr>
      </p:pic>
    </p:spTree>
    <p:extLst>
      <p:ext uri="{BB962C8B-B14F-4D97-AF65-F5344CB8AC3E}">
        <p14:creationId xmlns:p14="http://schemas.microsoft.com/office/powerpoint/2010/main" val="35997808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649941" y="1040525"/>
            <a:ext cx="10892118" cy="4776950"/>
            <a:chOff x="2110865" y="594530"/>
            <a:chExt cx="10892118" cy="4776950"/>
          </a:xfrm>
        </p:grpSpPr>
        <p:grpSp>
          <p:nvGrpSpPr>
            <p:cNvPr id="3" name="Group 2">
              <a:extLst>
                <a:ext uri="{FF2B5EF4-FFF2-40B4-BE49-F238E27FC236}">
                  <a16:creationId xmlns:a16="http://schemas.microsoft.com/office/drawing/2014/main" id="{3617D495-50D5-9945-8EEB-C43E675621A9}"/>
                </a:ext>
              </a:extLst>
            </p:cNvPr>
            <p:cNvGrpSpPr/>
            <p:nvPr/>
          </p:nvGrpSpPr>
          <p:grpSpPr>
            <a:xfrm>
              <a:off x="2110865" y="594530"/>
              <a:ext cx="10892118" cy="4776950"/>
              <a:chOff x="2204711" y="508941"/>
              <a:chExt cx="10892118"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204711" y="508941"/>
                <a:ext cx="10892118"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2540888" y="1079141"/>
                <a:ext cx="10219764" cy="1446335"/>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Một số dân tộc sinh sống ở vùng là Kinh, Chăm, Thái, Mường, Bru-Vân Kiều... </a:t>
                </a:r>
                <a:endParaRPr lang="en-VN" sz="36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gắn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hoạt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sản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xuất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tàu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thuyền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thúng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lưới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cào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thủng</a:t>
                </a:r>
                <a:r>
                  <a:rPr lang="en-US" sz="3600" dirty="0">
                    <a:effectLst/>
                    <a:latin typeface="Times New Roman" panose="02020603050405020304" pitchFamily="18" charset="0"/>
                    <a:ea typeface="Calibri" panose="020F0502020204030204" pitchFamily="34" charset="0"/>
                  </a:rPr>
                  <a:t>......</a:t>
                </a:r>
                <a:r>
                  <a:rPr lang="en-VN" sz="3600" dirty="0">
                    <a:effectLst/>
                  </a:rPr>
                  <a:t> </a:t>
                </a:r>
                <a:endParaRPr lang="en-VN" sz="36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4"/>
            <a:stretch>
              <a:fillRect/>
            </a:stretch>
          </p:blipFill>
          <p:spPr>
            <a:xfrm>
              <a:off x="4455882" y="601876"/>
              <a:ext cx="5816600" cy="1612900"/>
            </a:xfrm>
            <a:prstGeom prst="rect">
              <a:avLst/>
            </a:prstGeom>
          </p:spPr>
        </p:pic>
      </p:grpSp>
    </p:spTree>
    <p:extLst>
      <p:ext uri="{BB962C8B-B14F-4D97-AF65-F5344CB8AC3E}">
        <p14:creationId xmlns:p14="http://schemas.microsoft.com/office/powerpoint/2010/main" val="33612170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E3F48C6-3443-F947-BF3E-B4491D37E06F}"/>
              </a:ext>
            </a:extLst>
          </p:cNvPr>
          <p:cNvGrpSpPr/>
          <p:nvPr/>
        </p:nvGrpSpPr>
        <p:grpSpPr>
          <a:xfrm>
            <a:off x="-1532967" y="502074"/>
            <a:ext cx="15432742" cy="5932597"/>
            <a:chOff x="21804" y="-1141604"/>
            <a:chExt cx="15432742" cy="2833237"/>
          </a:xfrm>
        </p:grpSpPr>
        <p:sp>
          <p:nvSpPr>
            <p:cNvPr id="11" name="矩形: 圆角 2">
              <a:extLst>
                <a:ext uri="{FF2B5EF4-FFF2-40B4-BE49-F238E27FC236}">
                  <a16:creationId xmlns:a16="http://schemas.microsoft.com/office/drawing/2014/main" id="{0D5B4AF4-22BC-E043-8BB0-806C3AB3C6D4}"/>
                </a:ext>
              </a:extLst>
            </p:cNvPr>
            <p:cNvSpPr/>
            <p:nvPr/>
          </p:nvSpPr>
          <p:spPr>
            <a:xfrm>
              <a:off x="2204710" y="-1141604"/>
              <a:ext cx="11210365" cy="283323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EC60B8A9-EF11-F54F-825C-AB057F597075}"/>
                </a:ext>
              </a:extLst>
            </p:cNvPr>
            <p:cNvSpPr txBox="1"/>
            <p:nvPr/>
          </p:nvSpPr>
          <p:spPr>
            <a:xfrm>
              <a:off x="241438" y="69198"/>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Chăm</a:t>
              </a:r>
              <a:endParaRPr lang="en-VN" sz="2400" i="1" dirty="0">
                <a:effectLst/>
                <a:latin typeface="Cambria" panose="020405030504060302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FDBE7A8A-8A94-0049-8857-1AE4F924EBA9}"/>
                </a:ext>
              </a:extLst>
            </p:cNvPr>
            <p:cNvSpPr txBox="1"/>
            <p:nvPr/>
          </p:nvSpPr>
          <p:spPr>
            <a:xfrm>
              <a:off x="4705863" y="67243"/>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Thái</a:t>
              </a:r>
              <a:endParaRPr lang="en-VN" sz="2400" i="1" dirty="0">
                <a:effectLst/>
                <a:latin typeface="Cambria" panose="020405030504060302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ABC2020-306E-6946-8646-67F6322FA96E}"/>
                </a:ext>
              </a:extLst>
            </p:cNvPr>
            <p:cNvSpPr txBox="1"/>
            <p:nvPr/>
          </p:nvSpPr>
          <p:spPr>
            <a:xfrm>
              <a:off x="21804" y="1337479"/>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Mường</a:t>
              </a:r>
              <a:endParaRPr lang="en-VN" sz="2400" i="1" dirty="0">
                <a:effectLst/>
                <a:latin typeface="Cambria" panose="020405030504060302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5BDEBA86-191E-864F-ABDE-AEE00E54FCC3}"/>
                </a:ext>
              </a:extLst>
            </p:cNvPr>
            <p:cNvSpPr txBox="1"/>
            <p:nvPr/>
          </p:nvSpPr>
          <p:spPr>
            <a:xfrm>
              <a:off x="4441406" y="1309145"/>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Bru-Vân Kiều</a:t>
              </a:r>
              <a:endParaRPr lang="en-VN" sz="2400" i="1" dirty="0">
                <a:effectLst/>
                <a:latin typeface="Cambria" panose="02040503050406030204" pitchFamily="18" charset="0"/>
                <a:ea typeface="Times New Roman" panose="02020603050405020304" pitchFamily="18" charset="0"/>
              </a:endParaRPr>
            </a:p>
          </p:txBody>
        </p:sp>
      </p:grpSp>
      <p:pic>
        <p:nvPicPr>
          <p:cNvPr id="6146" name="Picture 2" descr="Sự khác nhau giữa người Thái Trắng và người Thái Đen">
            <a:extLst>
              <a:ext uri="{FF2B5EF4-FFF2-40B4-BE49-F238E27FC236}">
                <a16:creationId xmlns:a16="http://schemas.microsoft.com/office/drawing/2014/main" id="{10087F8F-F880-834C-B4CF-D7C80A8EA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83" y="781149"/>
            <a:ext cx="3111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Đặc sắc Lễ hội Katê của người Chăm theo đạo Bàlamôn">
            <a:extLst>
              <a:ext uri="{FF2B5EF4-FFF2-40B4-BE49-F238E27FC236}">
                <a16:creationId xmlns:a16="http://schemas.microsoft.com/office/drawing/2014/main" id="{1A71436C-8E6E-7A44-8A1E-E2958B71C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593" y="863773"/>
            <a:ext cx="3086830" cy="2057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6A5B4A-15DF-6E4C-9405-D254D747A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37" y="3524644"/>
            <a:ext cx="3281191" cy="2196073"/>
          </a:xfrm>
          <a:prstGeom prst="rect">
            <a:avLst/>
          </a:prstGeom>
        </p:spPr>
      </p:pic>
      <p:pic>
        <p:nvPicPr>
          <p:cNvPr id="6" name="Picture 5">
            <a:extLst>
              <a:ext uri="{FF2B5EF4-FFF2-40B4-BE49-F238E27FC236}">
                <a16:creationId xmlns:a16="http://schemas.microsoft.com/office/drawing/2014/main" id="{F69B3611-E394-8442-9E5C-B3EDCE6CFC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3952" y="3503165"/>
            <a:ext cx="3294111" cy="2196074"/>
          </a:xfrm>
          <a:prstGeom prst="rect">
            <a:avLst/>
          </a:prstGeom>
        </p:spPr>
      </p:pic>
    </p:spTree>
    <p:extLst>
      <p:ext uri="{BB962C8B-B14F-4D97-AF65-F5344CB8AC3E}">
        <p14:creationId xmlns:p14="http://schemas.microsoft.com/office/powerpoint/2010/main" val="21330532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2067</TotalTime>
  <Words>366</Words>
  <Application>Microsoft Office PowerPoint</Application>
  <PresentationFormat>Widescreen</PresentationFormat>
  <Paragraphs>36</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#9Slide03 Bebas Neue Bold</vt:lpstr>
      <vt:lpstr>Arial</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cp:lastModifiedBy>
  <cp:revision>32</cp:revision>
  <dcterms:created xsi:type="dcterms:W3CDTF">2023-06-29T03:07:26Z</dcterms:created>
  <dcterms:modified xsi:type="dcterms:W3CDTF">2024-01-25T10:28:33Z</dcterms:modified>
</cp:coreProperties>
</file>