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0" r:id="rId2"/>
    <p:sldId id="256" r:id="rId3"/>
    <p:sldId id="1398" r:id="rId4"/>
    <p:sldId id="262" r:id="rId5"/>
    <p:sldId id="264" r:id="rId6"/>
    <p:sldId id="1400" r:id="rId7"/>
    <p:sldId id="265" r:id="rId8"/>
    <p:sldId id="275" r:id="rId9"/>
    <p:sldId id="1404" r:id="rId10"/>
    <p:sldId id="1401" r:id="rId11"/>
    <p:sldId id="263" r:id="rId12"/>
    <p:sldId id="283" r:id="rId13"/>
    <p:sldId id="1402" r:id="rId14"/>
    <p:sldId id="271" r:id="rId15"/>
    <p:sldId id="284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Arial Black" panose="020B0A04020102020204" pitchFamily="34" charset="0"/>
      <p:bold r:id="rId19"/>
    </p:embeddedFont>
    <p:embeddedFont>
      <p:font typeface="UTM Alexander" panose="02040603050506020204" pitchFamily="18" charset="0"/>
      <p:regular r:id="rId20"/>
    </p:embeddedFont>
    <p:embeddedFont>
      <p:font typeface="UTM Androgyne" panose="02040603050506020204" pitchFamily="18" charset="0"/>
      <p:regular r:id="rId21"/>
    </p:embeddedFont>
    <p:embeddedFont>
      <p:font typeface="UTM Cooper Black" panose="02040603050506020204" pitchFamily="18" charset="0"/>
      <p:regular r:id="rId22"/>
      <p:italic r:id="rId23"/>
    </p:embeddedFont>
    <p:embeddedFont>
      <p:font typeface="UTM Futura Extra" panose="02040603050506020204" pitchFamily="18" charset="0"/>
      <p:bold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DE2"/>
    <a:srgbClr val="FC6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04" y="64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532B-E3EA-476A-9513-45C1471E1DF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662DE-F1A6-47CD-A8C4-98B0B68DE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45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58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51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5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2035277" y="1933877"/>
            <a:ext cx="7671874" cy="325755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89" y="-282636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18" name="矩形 9">
            <a:extLst>
              <a:ext uri="{FF2B5EF4-FFF2-40B4-BE49-F238E27FC236}">
                <a16:creationId xmlns:a16="http://schemas.microsoft.com/office/drawing/2014/main" id="{83A1B58C-D95D-4260-BC9F-F0B425E66AE0}"/>
              </a:ext>
            </a:extLst>
          </p:cNvPr>
          <p:cNvSpPr/>
          <p:nvPr/>
        </p:nvSpPr>
        <p:spPr>
          <a:xfrm>
            <a:off x="2477262" y="2634537"/>
            <a:ext cx="7005638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华康方圆体W7" pitchFamily="81" charset="-122"/>
              </a:rPr>
              <a:t>MĨ THUẬT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华康方圆体W7" pitchFamily="81" charset="-122"/>
              </a:rPr>
              <a:t>LỚP 5</a:t>
            </a:r>
            <a:endParaRPr lang="zh-CN" alt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华康方圆体W7" pitchFamily="81" charset="-122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9178F1BF-1FF5-4DA1-B4C0-7FC57D272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875" y="604418"/>
            <a:ext cx="6701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2060"/>
                </a:solidFill>
                <a:latin typeface="+mn-lt"/>
                <a:ea typeface="微软雅黑" pitchFamily="34" charset="-122"/>
              </a:rPr>
              <a:t>PHÒNG GIÁO DỤC VÀ ĐÀO TẠO QUẬN LONG BIÊN</a:t>
            </a:r>
            <a:endParaRPr lang="zh-CN" altLang="en-US" sz="2000" b="1" dirty="0">
              <a:solidFill>
                <a:srgbClr val="00206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0817EC8C-2B23-4E73-8748-729EF804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201" y="1003135"/>
            <a:ext cx="4049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2060"/>
                </a:solidFill>
                <a:latin typeface="+mn-lt"/>
                <a:ea typeface="微软雅黑" pitchFamily="34" charset="-122"/>
              </a:rPr>
              <a:t>TRƯỜNG TIỂU HỌC SÀI ĐỒNG</a:t>
            </a:r>
            <a:endParaRPr lang="zh-CN" altLang="en-US" sz="2000" b="1" dirty="0">
              <a:solidFill>
                <a:srgbClr val="002060"/>
              </a:solidFill>
              <a:latin typeface="+mn-lt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5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1400"/>
                                </p:stCondLst>
                                <p:childTnLst>
                                  <p:par>
                                    <p:cTn id="4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77778E-7 -3.33333E-6 L 2.77778E-7 -0.07222 " pathEditMode="relative" rAng="0" ptsTypes="AA">
                                          <p:cBhvr>
                                            <p:cTn id="4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4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9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8" grpId="0"/>
          <p:bldP spid="18" grpId="1"/>
          <p:bldP spid="24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5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1400"/>
                                </p:stCondLst>
                                <p:childTnLst>
                                  <p:par>
                                    <p:cTn id="4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77778E-7 -3.33333E-6 L 2.77778E-7 -0.07222 " pathEditMode="relative" rAng="0" ptsTypes="AA">
                                          <p:cBhvr>
                                            <p:cTn id="4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4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9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8" grpId="0"/>
          <p:bldP spid="18" grpId="1"/>
          <p:bldP spid="24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240788" y="-1099787"/>
            <a:ext cx="9036719" cy="5803059"/>
            <a:chOff x="509527" y="809312"/>
            <a:chExt cx="6087938" cy="2155055"/>
          </a:xfrm>
        </p:grpSpPr>
        <p:grpSp>
          <p:nvGrpSpPr>
            <p:cNvPr id="17" name="组合 16"/>
            <p:cNvGrpSpPr/>
            <p:nvPr/>
          </p:nvGrpSpPr>
          <p:grpSpPr>
            <a:xfrm>
              <a:off x="509527" y="809312"/>
              <a:ext cx="6087938" cy="2155055"/>
              <a:chOff x="509527" y="809312"/>
              <a:chExt cx="6087938" cy="2155055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09527" y="809312"/>
                <a:ext cx="6087938" cy="2155055"/>
                <a:chOff x="519360" y="1074783"/>
                <a:chExt cx="6087938" cy="2155055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593412" y="2266698"/>
                  <a:ext cx="5013886" cy="707936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360" y="1074783"/>
                  <a:ext cx="2067570" cy="2155055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109712" y="2163055"/>
                <a:ext cx="1103672" cy="34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002060"/>
                    </a:solidFill>
                    <a:latin typeface="UTM Cooper Black" panose="02040603050506020204" pitchFamily="18" charset="0"/>
                    <a:ea typeface="方正黑体简体" panose="03000509000000000000" pitchFamily="65" charset="-122"/>
                    <a:sym typeface="+mn-lt"/>
                  </a:rPr>
                  <a:t>03</a:t>
                </a:r>
                <a:endParaRPr lang="zh-CN" altLang="en-US" sz="5400" dirty="0">
                  <a:solidFill>
                    <a:srgbClr val="002060"/>
                  </a:solidFill>
                  <a:latin typeface="UTM Cooper Black" panose="02040603050506020204" pitchFamily="18" charset="0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88996" y="2075528"/>
              <a:ext cx="4443679" cy="49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HOẠT ĐỘNG </a:t>
              </a:r>
            </a:p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LUYỆN TẬP SÁNG TẠO</a:t>
              </a:r>
              <a:endParaRPr lang="zh-CN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2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98" y="-768286"/>
            <a:ext cx="9178963" cy="917896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84866" y="1836695"/>
            <a:ext cx="3828886" cy="4233600"/>
            <a:chOff x="7118085" y="423494"/>
            <a:chExt cx="4636994" cy="5127126"/>
          </a:xfrm>
        </p:grpSpPr>
        <p:pic>
          <p:nvPicPr>
            <p:cNvPr id="13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3" t="3279" r="21015" b="1397"/>
            <a:stretch>
              <a:fillRect/>
            </a:stretch>
          </p:blipFill>
          <p:spPr bwMode="auto">
            <a:xfrm rot="21292182">
              <a:off x="7118085" y="1307381"/>
              <a:ext cx="4467306" cy="424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F:\未标题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1738" y="423494"/>
              <a:ext cx="2403341" cy="240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5" y="20822"/>
            <a:ext cx="1988359" cy="2193559"/>
          </a:xfrm>
          <a:prstGeom prst="rect">
            <a:avLst/>
          </a:prstGeom>
        </p:spPr>
      </p:pic>
      <p:pic>
        <p:nvPicPr>
          <p:cNvPr id="2" name="图片 1" descr="http699pic.comtupian-500123148.htm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20000">
            <a:off x="1294130" y="3333750"/>
            <a:ext cx="2270125" cy="1969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5F0F76-9A74-43CF-AFDD-1FC58F846085}"/>
              </a:ext>
            </a:extLst>
          </p:cNvPr>
          <p:cNvSpPr/>
          <p:nvPr/>
        </p:nvSpPr>
        <p:spPr>
          <a:xfrm>
            <a:off x="7522225" y="3614029"/>
            <a:ext cx="367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kern="0" spc="-2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Em hãy tạo được bức tranh về  hoạt động giao lưu của thiếu nhi  v</a:t>
            </a:r>
            <a:r>
              <a:rPr lang="en-US" i="1" kern="0" spc="-2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ới</a:t>
            </a:r>
            <a:r>
              <a:rPr lang="en-US" i="1" kern="0" spc="-2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nl-NL" i="1" kern="0" spc="-2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thế giới hòa bình theo ý thích.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" y="552313"/>
            <a:ext cx="8351843" cy="6033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0" y="1351280"/>
            <a:ext cx="5506720" cy="5506720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43" y="5187986"/>
            <a:ext cx="3095028" cy="12371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8AF829-A71A-40F9-8F38-7A7B0A603556}"/>
              </a:ext>
            </a:extLst>
          </p:cNvPr>
          <p:cNvSpPr/>
          <p:nvPr/>
        </p:nvSpPr>
        <p:spPr>
          <a:xfrm>
            <a:off x="1293212" y="2853720"/>
            <a:ext cx="7086213" cy="25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sẽ vẽ tranh về hoạt động giao lưu nào của thiếu nhi?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Điểm nổi bật của hoạt động ấy là gì?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sẽ vẽ hình ảnh gì đầu tiên?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sẽ vẽ thêm cảnh vật gì để làm nổi bật hoạt động được thể hiện trong bài vẽ?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sẽ sử dụng màu sắc như thế nào để thể hiện được không khí của hoạt động?</a:t>
            </a:r>
            <a:endParaRPr lang="en-US" sz="1600" spc="-20" dirty="0">
              <a:solidFill>
                <a:srgbClr val="0070C0"/>
              </a:solidFill>
              <a:effectLst/>
              <a:latin typeface="UTM Androgyne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046903" y="107189"/>
            <a:ext cx="9241421" cy="5504004"/>
            <a:chOff x="572336" y="1075073"/>
            <a:chExt cx="6225843" cy="2043996"/>
          </a:xfrm>
        </p:grpSpPr>
        <p:grpSp>
          <p:nvGrpSpPr>
            <p:cNvPr id="17" name="组合 16"/>
            <p:cNvGrpSpPr/>
            <p:nvPr/>
          </p:nvGrpSpPr>
          <p:grpSpPr>
            <a:xfrm>
              <a:off x="572336" y="1075073"/>
              <a:ext cx="6225843" cy="2043996"/>
              <a:chOff x="572336" y="1075073"/>
              <a:chExt cx="6225843" cy="2043996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72336" y="1075073"/>
                <a:ext cx="6225843" cy="2043996"/>
                <a:chOff x="582169" y="1340544"/>
                <a:chExt cx="6225843" cy="2043996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794126" y="2463538"/>
                  <a:ext cx="5013886" cy="670755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169" y="1340544"/>
                  <a:ext cx="2067570" cy="2043996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257338" y="2344229"/>
                <a:ext cx="1103672" cy="34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002060"/>
                    </a:solidFill>
                    <a:latin typeface="UTM Cooper Black" panose="02040603050506020204" pitchFamily="18" charset="0"/>
                    <a:ea typeface="方正黑体简体" panose="03000509000000000000" pitchFamily="65" charset="-122"/>
                    <a:sym typeface="+mn-lt"/>
                  </a:rPr>
                  <a:t>04</a:t>
                </a:r>
                <a:endParaRPr lang="zh-CN" altLang="en-US" sz="5400" dirty="0">
                  <a:solidFill>
                    <a:srgbClr val="002060"/>
                  </a:solidFill>
                  <a:latin typeface="UTM Cooper Black" panose="02040603050506020204" pitchFamily="18" charset="0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166962" y="2246250"/>
              <a:ext cx="4443679" cy="49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HOẠT ĐỘNG </a:t>
              </a:r>
            </a:p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PHÂN TÍCH ĐÁNH GIÁ</a:t>
              </a:r>
              <a:endParaRPr lang="zh-CN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53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6" y="1550026"/>
            <a:ext cx="4151060" cy="415106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4414845" y="2395809"/>
            <a:ext cx="6578632" cy="29190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D0B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3753385" y="3560854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0796654" y="3778170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96FCA0A-FC94-48CD-87E6-1652C3A80922}"/>
              </a:ext>
            </a:extLst>
          </p:cNvPr>
          <p:cNvSpPr/>
          <p:nvPr/>
        </p:nvSpPr>
        <p:spPr>
          <a:xfrm>
            <a:off x="4835346" y="2834643"/>
            <a:ext cx="5722473" cy="17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ấn t</a:t>
            </a:r>
            <a:r>
              <a:rPr lang="vi-VN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ư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ợng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sản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phẩm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? Vì sao?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thích nhất chi tiết nào 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ở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sản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phẩm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? Của bạn?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còn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muốn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điều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chỉnh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vẽ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thêm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ảnh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ở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bức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tranh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để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sản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phẩm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đẹp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h</a:t>
            </a:r>
            <a:r>
              <a:rPr lang="vi-VN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ơ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n?</a:t>
            </a:r>
            <a:endParaRPr lang="en-US" sz="1600" spc="-20" dirty="0">
              <a:solidFill>
                <a:srgbClr val="0070C0"/>
              </a:solidFill>
              <a:effectLst/>
              <a:latin typeface="UTM Androgyne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4.16667E-7 0.00023 C 0.00065 -0.00301 0.00026 -0.00625 0.00208 -0.00903 C 0.00221 -0.01019 0.00495 -0.01111 0.00586 -0.01204 C 0.0069 -0.01343 0.00729 -0.01482 0.00807 -0.01621 C 0.00729 -0.01783 0.00768 -0.01991 0.00586 -0.02107 C 0.003 -0.02384 -0.00846 -0.02408 -0.01159 -0.02408 C -0.0099 -0.02454 -0.00781 -0.02477 -0.00599 -0.02523 C 0.00221 -0.02801 -0.0013 -0.03079 0.00208 -0.02408 C -0.0026 -0.01273 0.0026 -0.02709 -0.00182 -0.01111 C -0.00469 -0.00255 -0.00039 -0.00185 -4.16667E-7 2.22222E-6 Z " pathEditMode="relative" rAng="0" ptsTypes="AAAAAAAAAAA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4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6 4.07407E-6 L -2.08333E-6 0.00023 C 0.00026 -0.00417 0.00013 -0.00857 0.00052 -0.0125 C 0.00052 -0.01412 0.00104 -0.01528 0.00117 -0.01667 C 0.00143 -0.01852 0.00143 -0.02037 0.00169 -0.02223 C 0.00143 -0.02454 0.00156 -0.02732 0.00117 -0.02917 C 0.00065 -0.03287 -0.00156 -0.03311 -0.00208 -0.03334 C -0.00182 -0.0338 -0.00143 -0.03403 -0.00104 -0.03473 C 0.00052 -0.03866 -0.00013 -0.04237 0.00052 -0.03334 C -0.00039 -0.0176 0.00052 -0.03727 -0.00026 -0.01528 C -0.00078 -0.00348 -2.08333E-6 -0.00255 -2.08333E-6 4.07407E-6 Z " pathEditMode="relative" rAng="0" ptsTypes="AAAAAAAAAAA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43" y="895428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41" y="2791398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605136" y="1847411"/>
            <a:ext cx="66065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6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Hẹn</a:t>
            </a:r>
            <a:r>
              <a:rPr lang="en-US" altLang="zh-CN" sz="6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6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gặp</a:t>
            </a:r>
            <a:r>
              <a:rPr lang="en-US" altLang="zh-CN" sz="6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6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lại</a:t>
            </a:r>
            <a:r>
              <a:rPr lang="en-US" altLang="zh-CN" sz="6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!</a:t>
            </a:r>
            <a:endParaRPr lang="zh-CN" altLang="en-US" sz="6600" cap="all" dirty="0">
              <a:ln w="38100">
                <a:noFill/>
              </a:ln>
              <a:solidFill>
                <a:schemeClr val="bg1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TM Cooper Black" panose="02040603050506020204" pitchFamily="18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032442" y="2988045"/>
            <a:ext cx="744732" cy="7194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0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0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64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1267037"/>
            <a:ext cx="9363184" cy="264595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07" y="2699817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1362767" y="1753497"/>
            <a:ext cx="9494366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Chủ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: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KhÁM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phá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thế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giới</a:t>
            </a:r>
            <a:endParaRPr lang="en-US" altLang="zh-CN" sz="3600" cap="all" dirty="0">
              <a:ln w="38100">
                <a:noFill/>
              </a:ln>
              <a:solidFill>
                <a:schemeClr val="bg1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TM Futura Extra" panose="02040603050506020204" pitchFamily="18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  <a:p>
            <a:pPr algn="ctr">
              <a:buNone/>
            </a:pP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2: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Thiếu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nhi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thế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giới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algn="ctr">
              <a:buNone/>
            </a:pP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hòa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bình</a:t>
            </a:r>
            <a:endParaRPr lang="zh-CN" altLang="en-US" sz="3600" cap="all" dirty="0">
              <a:ln w="38100">
                <a:noFill/>
              </a:ln>
              <a:solidFill>
                <a:schemeClr val="bg1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TM Futura Extra" panose="02040603050506020204" pitchFamily="18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52" name="圆角矩形 1"/>
          <p:cNvSpPr/>
          <p:nvPr/>
        </p:nvSpPr>
        <p:spPr>
          <a:xfrm>
            <a:off x="6280045" y="4253626"/>
            <a:ext cx="2460625" cy="4870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53" name="矩形 259"/>
          <p:cNvSpPr>
            <a:spLocks noChangeArrowheads="1"/>
          </p:cNvSpPr>
          <p:nvPr/>
        </p:nvSpPr>
        <p:spPr bwMode="auto">
          <a:xfrm>
            <a:off x="6464512" y="4161401"/>
            <a:ext cx="2091690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方正黑体简体" panose="03000509000000000000" pitchFamily="65" charset="-122"/>
                <a:cs typeface="+mn-ea"/>
                <a:sym typeface="+mn-lt"/>
              </a:rPr>
              <a:t>2024-2025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97717" y="3422292"/>
            <a:ext cx="744732" cy="7194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0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5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80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4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1989639" y="1146220"/>
            <a:ext cx="7671874" cy="4132456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21184" y="1787810"/>
            <a:ext cx="6944286" cy="335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UTM Androgyne" panose="02040603050506020204" pitchFamily="18" charset="0"/>
              </a:rPr>
              <a:t>- Nhận biết được cảnh vật, không khí của các hoạt động giao lưu của thiếu nhi thế giới.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UTM Androgyne" panose="02040603050506020204" pitchFamily="18" charset="0"/>
              </a:rPr>
              <a:t>- Nêu được cách kết hợp các nhóm nhân vật để thể hiện đề tài trong tranh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UTM Androgyne" panose="02040603050506020204" pitchFamily="18" charset="0"/>
              </a:rPr>
              <a:t>– Tạo được bức tranh về đề tài hoạt động giao lưu của thiếu nhi thế giới. 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UTM Androgyne" panose="02040603050506020204" pitchFamily="18" charset="0"/>
              </a:rPr>
              <a:t>- Chia sẻ được nét đẹp và ý nghĩa của hoạt động giao lưu của thiếu nhi thế giới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34" y="-428190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241057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24105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18" name="矩形 18">
            <a:extLst>
              <a:ext uri="{FF2B5EF4-FFF2-40B4-BE49-F238E27FC236}">
                <a16:creationId xmlns:a16="http://schemas.microsoft.com/office/drawing/2014/main" id="{46B7250A-417C-4CBF-B2CD-D1DC7735FEE3}"/>
              </a:ext>
            </a:extLst>
          </p:cNvPr>
          <p:cNvSpPr/>
          <p:nvPr/>
        </p:nvSpPr>
        <p:spPr>
          <a:xfrm>
            <a:off x="2545884" y="1264590"/>
            <a:ext cx="506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YÊU CẦU CẦN ĐẠT</a:t>
            </a:r>
            <a:endParaRPr lang="zh-CN" altLang="en-US" sz="2800" b="1" dirty="0">
              <a:solidFill>
                <a:srgbClr val="002060"/>
              </a:solidFill>
              <a:latin typeface="UTM Cooper Black" panose="02040603050506020204" pitchFamily="18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008936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1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20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1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20" grpId="0"/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971560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4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002060"/>
                    </a:solidFill>
                    <a:latin typeface="UTM Cooper Black" panose="02040603050506020204" pitchFamily="18" charset="0"/>
                    <a:ea typeface="方正黑体简体" panose="03000509000000000000" pitchFamily="65" charset="-122"/>
                    <a:sym typeface="+mn-lt"/>
                  </a:rPr>
                  <a:t>01</a:t>
                </a:r>
                <a:endParaRPr lang="zh-CN" altLang="en-US" sz="5400" dirty="0">
                  <a:solidFill>
                    <a:srgbClr val="002060"/>
                  </a:solidFill>
                  <a:latin typeface="UTM Cooper Black" panose="02040603050506020204" pitchFamily="18" charset="0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290363"/>
              <a:ext cx="2760016" cy="80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HOẠT ĐỘNG KHÁM PHÁ</a:t>
              </a:r>
              <a:endParaRPr lang="zh-CN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009CB-9C64-437F-8529-190CAE4F6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20" y="181041"/>
            <a:ext cx="5069035" cy="3682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AD07A-325E-4CC6-AB10-C97287BF3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248" y="235776"/>
            <a:ext cx="5399532" cy="3682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76816-5C31-443B-BF9D-D03AA6BE5F95}"/>
              </a:ext>
            </a:extLst>
          </p:cNvPr>
          <p:cNvSpPr txBox="1"/>
          <p:nvPr/>
        </p:nvSpPr>
        <p:spPr>
          <a:xfrm>
            <a:off x="927279" y="3978410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Alexander" panose="02040603050506020204" pitchFamily="18" charset="0"/>
              </a:rPr>
              <a:t>Liên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hoan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nghệ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thuật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thiếu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nhi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>
                <a:latin typeface="UTM Androgyne" panose="02040603050506020204" pitchFamily="18" charset="0"/>
              </a:rPr>
              <a:t>“</a:t>
            </a:r>
            <a:r>
              <a:rPr lang="en-US" dirty="0" err="1">
                <a:latin typeface="UTM Androgyne" panose="02040603050506020204" pitchFamily="18" charset="0"/>
              </a:rPr>
              <a:t>Khúc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hát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hòa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bình</a:t>
            </a:r>
            <a:r>
              <a:rPr lang="en-US" dirty="0">
                <a:latin typeface="UTM Androgyne" panose="02040603050506020204" pitchFamily="18" charset="0"/>
              </a:rPr>
              <a:t> – </a:t>
            </a:r>
            <a:r>
              <a:rPr lang="en-US" dirty="0" err="1">
                <a:latin typeface="UTM Androgyne" panose="02040603050506020204" pitchFamily="18" charset="0"/>
              </a:rPr>
              <a:t>chắp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cánh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vi-VN" dirty="0"/>
              <a:t>ư</a:t>
            </a:r>
            <a:r>
              <a:rPr lang="en-US" dirty="0" err="1">
                <a:latin typeface="UTM Androgyne" panose="02040603050506020204" pitchFamily="18" charset="0"/>
              </a:rPr>
              <a:t>ớc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mơ</a:t>
            </a:r>
            <a:r>
              <a:rPr lang="en-US" dirty="0">
                <a:latin typeface="UTM Androgyne" panose="02040603050506020204" pitchFamily="18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5DDA0-44B6-4F3D-A186-3EC43979BBEC}"/>
              </a:ext>
            </a:extLst>
          </p:cNvPr>
          <p:cNvSpPr txBox="1"/>
          <p:nvPr/>
        </p:nvSpPr>
        <p:spPr>
          <a:xfrm>
            <a:off x="7040451" y="4042836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Alexander" panose="02040603050506020204" pitchFamily="18" charset="0"/>
              </a:rPr>
              <a:t>Cuộc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thi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tranh</a:t>
            </a:r>
            <a:r>
              <a:rPr lang="en-US" dirty="0" err="1">
                <a:latin typeface="UTM Androgyne" panose="02040603050506020204" pitchFamily="18" charset="0"/>
              </a:rPr>
              <a:t>“Em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vẽ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giấc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mơ</a:t>
            </a:r>
            <a:r>
              <a:rPr lang="en-US" dirty="0">
                <a:latin typeface="UTM Androgyne" panose="02040603050506020204" pitchFamily="18" charset="0"/>
              </a:rPr>
              <a:t>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5AF62-B856-4CC9-8D21-6DB0883573BE}"/>
              </a:ext>
            </a:extLst>
          </p:cNvPr>
          <p:cNvSpPr/>
          <p:nvPr/>
        </p:nvSpPr>
        <p:spPr>
          <a:xfrm>
            <a:off x="1839935" y="4728175"/>
            <a:ext cx="9264203" cy="185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Hoạt động nào của thiếu nhi được thể hiện trong mỗi  bức ảnh?</a:t>
            </a:r>
            <a:endParaRPr lang="en-US" sz="1600" spc="-20" dirty="0">
              <a:solidFill>
                <a:srgbClr val="00206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Trong mỗi bức ảnh đó có những cảnh vật gì?</a:t>
            </a:r>
            <a:endParaRPr lang="en-US" sz="1600" spc="-20" dirty="0">
              <a:solidFill>
                <a:srgbClr val="00206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Không khí của các hoạt động được thể hiện trong môi bức ảnh như thế nào?</a:t>
            </a:r>
            <a:endParaRPr lang="en-US" sz="1600" spc="-20" dirty="0">
              <a:solidFill>
                <a:srgbClr val="00206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Chủ đề gì được thể hiện trong mỗi bức ảnh?</a:t>
            </a:r>
            <a:endParaRPr lang="en-US" sz="1600" spc="-20" dirty="0">
              <a:solidFill>
                <a:srgbClr val="00206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còn biết những hoạt động giao lưu nào của thiếu nhi thế giới?</a:t>
            </a:r>
            <a:endParaRPr lang="en-US" sz="1600" spc="-20" dirty="0">
              <a:solidFill>
                <a:srgbClr val="002060"/>
              </a:solidFill>
              <a:effectLst/>
              <a:latin typeface="UTM Androgyne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170748" y="-741738"/>
            <a:ext cx="8692296" cy="6423629"/>
            <a:chOff x="655769" y="759811"/>
            <a:chExt cx="5855904" cy="2385513"/>
          </a:xfrm>
        </p:grpSpPr>
        <p:grpSp>
          <p:nvGrpSpPr>
            <p:cNvPr id="17" name="组合 16"/>
            <p:cNvGrpSpPr/>
            <p:nvPr/>
          </p:nvGrpSpPr>
          <p:grpSpPr>
            <a:xfrm>
              <a:off x="655769" y="759811"/>
              <a:ext cx="5855904" cy="2385513"/>
              <a:chOff x="655769" y="759811"/>
              <a:chExt cx="5855904" cy="2385513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655769" y="759811"/>
                <a:ext cx="5855904" cy="2385513"/>
                <a:chOff x="665602" y="1025282"/>
                <a:chExt cx="5855904" cy="2385513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6" y="2336503"/>
                  <a:ext cx="4702540" cy="78364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602" y="1025282"/>
                  <a:ext cx="2067570" cy="2385513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53854" y="2308678"/>
                <a:ext cx="1103672" cy="34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002060"/>
                    </a:solidFill>
                    <a:latin typeface="UTM Cooper Black" panose="02040603050506020204" pitchFamily="18" charset="0"/>
                    <a:ea typeface="方正黑体简体" panose="03000509000000000000" pitchFamily="65" charset="-122"/>
                    <a:sym typeface="+mn-lt"/>
                  </a:rPr>
                  <a:t>02</a:t>
                </a:r>
                <a:endParaRPr lang="zh-CN" altLang="en-US" sz="5400" dirty="0">
                  <a:solidFill>
                    <a:srgbClr val="002060"/>
                  </a:solidFill>
                  <a:latin typeface="UTM Cooper Black" panose="02040603050506020204" pitchFamily="18" charset="0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67994" y="2080206"/>
              <a:ext cx="4443679" cy="1009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HOẠT ĐỘNG </a:t>
              </a:r>
            </a:p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KIẾN TẠO </a:t>
              </a:r>
            </a:p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KIẾN THỨC KĨ NĂNG</a:t>
              </a:r>
              <a:endParaRPr lang="zh-CN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76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62E4A-0638-42A1-8096-437C1F647C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34958" y="217030"/>
            <a:ext cx="3809180" cy="258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B3189-4A19-414C-AF3B-CFDDC3EFF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3278" y="217030"/>
            <a:ext cx="3809180" cy="258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9E4CF-1BEE-4C7D-BD9D-D940A68265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34958" y="3536239"/>
            <a:ext cx="3809180" cy="228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ACDD02-3ECA-4A50-8FC4-C8F627C7C20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3277" y="3536240"/>
            <a:ext cx="3809180" cy="228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FC16AB-4EC5-4A85-83F9-6E76D2DDEF2D}"/>
              </a:ext>
            </a:extLst>
          </p:cNvPr>
          <p:cNvSpPr txBox="1"/>
          <p:nvPr/>
        </p:nvSpPr>
        <p:spPr>
          <a:xfrm>
            <a:off x="1033277" y="2891759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lexander" panose="02040603050506020204" pitchFamily="18" charset="0"/>
              </a:rPr>
              <a:t>1.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nhóm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nhân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vật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chính</a:t>
            </a:r>
            <a:endParaRPr lang="en-US" dirty="0">
              <a:latin typeface="UTM Androgyne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E790F-917F-4DD7-88AE-D0509C0EAD39}"/>
              </a:ext>
            </a:extLst>
          </p:cNvPr>
          <p:cNvSpPr txBox="1"/>
          <p:nvPr/>
        </p:nvSpPr>
        <p:spPr>
          <a:xfrm>
            <a:off x="6929654" y="2889634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lexander" panose="02040603050506020204" pitchFamily="18" charset="0"/>
              </a:rPr>
              <a:t>2.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thêm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nhân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vật</a:t>
            </a:r>
            <a:r>
              <a:rPr lang="en-US" dirty="0">
                <a:latin typeface="UTM Alexander" panose="02040603050506020204" pitchFamily="18" charset="0"/>
              </a:rPr>
              <a:t> ở </a:t>
            </a:r>
            <a:r>
              <a:rPr lang="en-US" dirty="0" err="1">
                <a:latin typeface="UTM Alexander" panose="02040603050506020204" pitchFamily="18" charset="0"/>
              </a:rPr>
              <a:t>xung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quanh</a:t>
            </a:r>
            <a:endParaRPr lang="en-US" dirty="0">
              <a:latin typeface="UTM Androgyne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A862D-8EB4-48A2-8B19-5313FE38711A}"/>
              </a:ext>
            </a:extLst>
          </p:cNvPr>
          <p:cNvSpPr txBox="1"/>
          <p:nvPr/>
        </p:nvSpPr>
        <p:spPr>
          <a:xfrm>
            <a:off x="928099" y="5937872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lexander" panose="02040603050506020204" pitchFamily="18" charset="0"/>
              </a:rPr>
              <a:t>3.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cảnh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vật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phù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hợp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để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thể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hiện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nhóm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chính</a:t>
            </a:r>
            <a:r>
              <a:rPr lang="en-US" dirty="0">
                <a:latin typeface="UTM Alexander" panose="02040603050506020204" pitchFamily="18" charset="0"/>
              </a:rPr>
              <a:t>, </a:t>
            </a:r>
            <a:r>
              <a:rPr lang="en-US" dirty="0" err="1">
                <a:latin typeface="UTM Alexander" panose="02040603050506020204" pitchFamily="18" charset="0"/>
              </a:rPr>
              <a:t>nhóm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phụ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và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nội</a:t>
            </a:r>
            <a:r>
              <a:rPr lang="en-US" dirty="0">
                <a:latin typeface="UTM Alexander" panose="02040603050506020204" pitchFamily="18" charset="0"/>
              </a:rPr>
              <a:t> dung </a:t>
            </a:r>
            <a:r>
              <a:rPr lang="en-US" dirty="0" err="1">
                <a:latin typeface="UTM Alexander" panose="02040603050506020204" pitchFamily="18" charset="0"/>
              </a:rPr>
              <a:t>bức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tranh</a:t>
            </a:r>
            <a:endParaRPr lang="en-US" dirty="0">
              <a:latin typeface="UTM Androgyne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CB625D-2751-4B9A-B483-4C6D94840D2B}"/>
              </a:ext>
            </a:extLst>
          </p:cNvPr>
          <p:cNvSpPr txBox="1"/>
          <p:nvPr/>
        </p:nvSpPr>
        <p:spPr>
          <a:xfrm>
            <a:off x="6734958" y="5937872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lexander" panose="02040603050506020204" pitchFamily="18" charset="0"/>
              </a:rPr>
              <a:t>4.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màu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và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hoàn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thiện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bức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tranh</a:t>
            </a:r>
            <a:endParaRPr lang="en-US" dirty="0">
              <a:latin typeface="UTM Androgyne" panose="0204060305050602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56" y="971933"/>
            <a:ext cx="9376539" cy="51376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121" y="1664100"/>
            <a:ext cx="5644661" cy="5644661"/>
          </a:xfrm>
          <a:prstGeom prst="rect">
            <a:avLst/>
          </a:prstGeom>
        </p:spPr>
      </p:pic>
      <p:pic>
        <p:nvPicPr>
          <p:cNvPr id="7" name="图片 6" descr="图片包含 餐桌, 室内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31" y="4272716"/>
            <a:ext cx="2920664" cy="2453357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18" y="-106433"/>
            <a:ext cx="2541307" cy="2848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69462-07A6-44A7-8812-BF184BAA103C}"/>
              </a:ext>
            </a:extLst>
          </p:cNvPr>
          <p:cNvSpPr/>
          <p:nvPr/>
        </p:nvSpPr>
        <p:spPr>
          <a:xfrm>
            <a:off x="3538663" y="3108506"/>
            <a:ext cx="7422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hài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hòa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trọng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tâm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, chi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tiết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xung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quanh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bức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tranh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chính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phụ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. </a:t>
            </a:r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id="{8A531B04-B6C6-4F7E-A8B4-42921BD4F8C4}"/>
              </a:ext>
            </a:extLst>
          </p:cNvPr>
          <p:cNvSpPr/>
          <p:nvPr/>
        </p:nvSpPr>
        <p:spPr>
          <a:xfrm>
            <a:off x="4245895" y="2025946"/>
            <a:ext cx="506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EM NHỚ NHÉ!</a:t>
            </a:r>
            <a:endParaRPr lang="zh-CN" altLang="en-US" sz="2800" b="1" dirty="0">
              <a:solidFill>
                <a:srgbClr val="002060"/>
              </a:solidFill>
              <a:latin typeface="UTM Cooper Black" panose="02040603050506020204" pitchFamily="18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C4F1C7-0288-4577-AE88-4FA5ED5D1230}"/>
              </a:ext>
            </a:extLst>
          </p:cNvPr>
          <p:cNvGrpSpPr/>
          <p:nvPr/>
        </p:nvGrpSpPr>
        <p:grpSpPr>
          <a:xfrm>
            <a:off x="988553" y="668585"/>
            <a:ext cx="5397847" cy="2902894"/>
            <a:chOff x="490692" y="331304"/>
            <a:chExt cx="5141482" cy="29552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C7F618-7CF0-46C8-B6BC-D2391FC3E010}"/>
                </a:ext>
              </a:extLst>
            </p:cNvPr>
            <p:cNvSpPr/>
            <p:nvPr/>
          </p:nvSpPr>
          <p:spPr>
            <a:xfrm>
              <a:off x="490692" y="331304"/>
              <a:ext cx="5141482" cy="29552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group of people dancing in a city&#10;&#10;Description automatically generated">
              <a:extLst>
                <a:ext uri="{FF2B5EF4-FFF2-40B4-BE49-F238E27FC236}">
                  <a16:creationId xmlns:a16="http://schemas.microsoft.com/office/drawing/2014/main" id="{7CF3A7EB-1F26-4A04-9E4A-507D2C09F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282" y="552986"/>
              <a:ext cx="3763101" cy="251187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5559CA-D04F-45E9-BAA7-3445D44D5733}"/>
              </a:ext>
            </a:extLst>
          </p:cNvPr>
          <p:cNvGrpSpPr/>
          <p:nvPr/>
        </p:nvGrpSpPr>
        <p:grpSpPr>
          <a:xfrm>
            <a:off x="1015462" y="3687078"/>
            <a:ext cx="2049897" cy="2955235"/>
            <a:chOff x="607238" y="3687078"/>
            <a:chExt cx="2049897" cy="29552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D9C81A-9B8D-477C-9751-29758F1CEB61}"/>
                </a:ext>
              </a:extLst>
            </p:cNvPr>
            <p:cNvSpPr/>
            <p:nvPr/>
          </p:nvSpPr>
          <p:spPr>
            <a:xfrm rot="5400000">
              <a:off x="154569" y="4139747"/>
              <a:ext cx="2955235" cy="2049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group of children sitting at a table&#10;&#10;Description automatically generated">
              <a:extLst>
                <a:ext uri="{FF2B5EF4-FFF2-40B4-BE49-F238E27FC236}">
                  <a16:creationId xmlns:a16="http://schemas.microsoft.com/office/drawing/2014/main" id="{E7BE6B62-4334-4C74-B547-59BC0A1D1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"/>
            <a:stretch/>
          </p:blipFill>
          <p:spPr>
            <a:xfrm>
              <a:off x="761379" y="3918274"/>
              <a:ext cx="1767201" cy="249284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734BE5-E0D3-45E3-9CAF-8A9F923FAA8C}"/>
              </a:ext>
            </a:extLst>
          </p:cNvPr>
          <p:cNvGrpSpPr/>
          <p:nvPr/>
        </p:nvGrpSpPr>
        <p:grpSpPr>
          <a:xfrm>
            <a:off x="4363412" y="3687078"/>
            <a:ext cx="2049897" cy="2955235"/>
            <a:chOff x="4038627" y="3687078"/>
            <a:chExt cx="2049897" cy="29552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321D69-0869-4B30-84AF-9EE0D5D6BE1A}"/>
                </a:ext>
              </a:extLst>
            </p:cNvPr>
            <p:cNvSpPr/>
            <p:nvPr/>
          </p:nvSpPr>
          <p:spPr>
            <a:xfrm rot="5400000">
              <a:off x="3585958" y="4139747"/>
              <a:ext cx="2955235" cy="2049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group of children looking at a giraffe&#10;&#10;Description automatically generated">
              <a:extLst>
                <a:ext uri="{FF2B5EF4-FFF2-40B4-BE49-F238E27FC236}">
                  <a16:creationId xmlns:a16="http://schemas.microsoft.com/office/drawing/2014/main" id="{E88E5795-75EC-436F-A0AA-C617FC128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" r="-1" b="-1"/>
            <a:stretch/>
          </p:blipFill>
          <p:spPr>
            <a:xfrm>
              <a:off x="4203893" y="3918276"/>
              <a:ext cx="1752571" cy="249284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CA96B3-40B5-400D-AC67-DFB48FFA7ABD}"/>
              </a:ext>
            </a:extLst>
          </p:cNvPr>
          <p:cNvGrpSpPr/>
          <p:nvPr/>
        </p:nvGrpSpPr>
        <p:grpSpPr>
          <a:xfrm>
            <a:off x="7199329" y="831234"/>
            <a:ext cx="4231292" cy="5711688"/>
            <a:chOff x="7307027" y="552986"/>
            <a:chExt cx="4394281" cy="61658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0A9DAE-278A-4409-9224-97D98EBB4CC3}"/>
                </a:ext>
              </a:extLst>
            </p:cNvPr>
            <p:cNvSpPr/>
            <p:nvPr/>
          </p:nvSpPr>
          <p:spPr>
            <a:xfrm rot="5400000">
              <a:off x="6421234" y="1438779"/>
              <a:ext cx="6165867" cy="43942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colorful poster with children playing instruments&#10;&#10;Description automatically generated with medium confidence">
              <a:extLst>
                <a:ext uri="{FF2B5EF4-FFF2-40B4-BE49-F238E27FC236}">
                  <a16:creationId xmlns:a16="http://schemas.microsoft.com/office/drawing/2014/main" id="{46614A1A-BD95-4F6F-B051-AF77B881F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" b="130"/>
            <a:stretch/>
          </p:blipFill>
          <p:spPr>
            <a:xfrm>
              <a:off x="7542949" y="857638"/>
              <a:ext cx="3922435" cy="5556561"/>
            </a:xfrm>
            <a:prstGeom prst="rect">
              <a:avLst/>
            </a:prstGeom>
          </p:spPr>
        </p:pic>
      </p:grpSp>
      <p:sp>
        <p:nvSpPr>
          <p:cNvPr id="22" name="矩形 18">
            <a:extLst>
              <a:ext uri="{FF2B5EF4-FFF2-40B4-BE49-F238E27FC236}">
                <a16:creationId xmlns:a16="http://schemas.microsoft.com/office/drawing/2014/main" id="{3E43EF08-C9DC-45BE-A278-CD0E8D2B28BA}"/>
              </a:ext>
            </a:extLst>
          </p:cNvPr>
          <p:cNvSpPr/>
          <p:nvPr/>
        </p:nvSpPr>
        <p:spPr>
          <a:xfrm>
            <a:off x="1152873" y="145365"/>
            <a:ext cx="506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Sản</a:t>
            </a: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phẩm</a:t>
            </a: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tham</a:t>
            </a: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khảo</a:t>
            </a:r>
            <a:endParaRPr lang="zh-CN" altLang="en-US" sz="2800" b="1" dirty="0">
              <a:solidFill>
                <a:srgbClr val="002060"/>
              </a:solidFill>
              <a:latin typeface="UTM Cooper Black" panose="02040603050506020204" pitchFamily="18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7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501</Words>
  <Application>Microsoft Office PowerPoint</Application>
  <PresentationFormat>Widescreen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UTM Androgyne</vt:lpstr>
      <vt:lpstr>Arial</vt:lpstr>
      <vt:lpstr>Arial Black</vt:lpstr>
      <vt:lpstr>UTM Alexander</vt:lpstr>
      <vt:lpstr>UTM Futura Extra</vt:lpstr>
      <vt:lpstr>UTM Cooper Black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/>
  <cp:lastModifiedBy>Admin</cp:lastModifiedBy>
  <cp:revision>30</cp:revision>
  <dcterms:created xsi:type="dcterms:W3CDTF">2018-08-27T08:57:00Z</dcterms:created>
  <dcterms:modified xsi:type="dcterms:W3CDTF">2025-02-25T05:39:24Z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