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15"/>
  </p:notesMasterIdLst>
  <p:handoutMasterIdLst>
    <p:handoutMasterId r:id="rId16"/>
  </p:handoutMasterIdLst>
  <p:sldIdLst>
    <p:sldId id="2007577114" r:id="rId3"/>
    <p:sldId id="2007577117" r:id="rId4"/>
    <p:sldId id="2007577118" r:id="rId5"/>
    <p:sldId id="2007577119" r:id="rId6"/>
    <p:sldId id="2007577120" r:id="rId7"/>
    <p:sldId id="2007577122" r:id="rId8"/>
    <p:sldId id="2007577121" r:id="rId9"/>
    <p:sldId id="2007577111" r:id="rId10"/>
    <p:sldId id="2007577110" r:id="rId11"/>
    <p:sldId id="2007577113" r:id="rId12"/>
    <p:sldId id="2007577112" r:id="rId13"/>
    <p:sldId id="200757711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82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472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06/03/2024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2024/3/6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  <p:sldLayoutId id="2147483693" r:id="rId14"/>
    <p:sldLayoutId id="214748369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5.wdp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1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7.wdp"/><Relationship Id="rId2" Type="http://schemas.openxmlformats.org/officeDocument/2006/relationships/image" Target="../media/image45.jpeg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3" Type="http://schemas.microsoft.com/office/2007/relationships/hdphoto" Target="../media/hdphoto8.wdp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54.png"/><Relationship Id="rId5" Type="http://schemas.openxmlformats.org/officeDocument/2006/relationships/image" Target="../media/image59.GIF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9.wdp"/><Relationship Id="rId1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1">
            <a:extLst>
              <a:ext uri="{FF2B5EF4-FFF2-40B4-BE49-F238E27FC236}">
                <a16:creationId xmlns:a16="http://schemas.microsoft.com/office/drawing/2014/main" id="{50826127-9A1E-45BA-8EE8-41A492394D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254" y="-223105"/>
            <a:ext cx="2697682" cy="2697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757655" y="663014"/>
            <a:ext cx="5644366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TẠO LONG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0" y="2182758"/>
            <a:ext cx="1206358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#9Slide03 Arima Madurai Medium" panose="00000600000000000000" pitchFamily="2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51: SỐ CÓ 3 CHỮ SỐ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#9Slide03 Arima Madurai Medium" panose="000006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#9Slide03 Arima Madurai Medium" panose="00000600000000000000" pitchFamily="2" charset="0"/>
              </a:rPr>
              <a:t>(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#9Slide03 Arima Madurai Medium" panose="00000600000000000000" pitchFamily="2" charset="0"/>
              </a:rPr>
              <a:t>T3)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D0BC999-07B6-4D02-A514-1F2410E5A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C75D388-C090-4FF4-86CC-259192229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五角星 32">
            <a:extLst>
              <a:ext uri="{FF2B5EF4-FFF2-40B4-BE49-F238E27FC236}">
                <a16:creationId xmlns:a16="http://schemas.microsoft.com/office/drawing/2014/main" id="{2DF56B70-3BE9-4E2E-9C50-5C62DD274F70}"/>
              </a:ext>
            </a:extLst>
          </p:cNvPr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角星 36">
            <a:extLst>
              <a:ext uri="{FF2B5EF4-FFF2-40B4-BE49-F238E27FC236}">
                <a16:creationId xmlns:a16="http://schemas.microsoft.com/office/drawing/2014/main" id="{CA821D11-22DB-44F9-8AA6-8FBB2119B132}"/>
              </a:ext>
            </a:extLst>
          </p:cNvPr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五角星 35">
            <a:extLst>
              <a:ext uri="{FF2B5EF4-FFF2-40B4-BE49-F238E27FC236}">
                <a16:creationId xmlns:a16="http://schemas.microsoft.com/office/drawing/2014/main" id="{90069A83-FFE2-4FA0-9F5D-889DFF7ED56E}"/>
              </a:ext>
            </a:extLst>
          </p:cNvPr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五角星 34">
            <a:extLst>
              <a:ext uri="{FF2B5EF4-FFF2-40B4-BE49-F238E27FC236}">
                <a16:creationId xmlns:a16="http://schemas.microsoft.com/office/drawing/2014/main" id="{DC606E6E-E1A5-4473-869B-1F00FB3BC8C9}"/>
              </a:ext>
            </a:extLst>
          </p:cNvPr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五角星 36">
            <a:extLst>
              <a:ext uri="{FF2B5EF4-FFF2-40B4-BE49-F238E27FC236}">
                <a16:creationId xmlns:a16="http://schemas.microsoft.com/office/drawing/2014/main" id="{1C279A23-E9F7-49C0-8949-65942BBE4D1D}"/>
              </a:ext>
            </a:extLst>
          </p:cNvPr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B142D-F422-402C-BD44-2B50D34558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7" y="461311"/>
            <a:ext cx="1476900" cy="14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99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8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6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7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6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4" dur="6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6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625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60" dur="625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8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604CE5-6750-4C7B-AAB4-B27EFEA2C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79" y="330911"/>
            <a:ext cx="6286501" cy="6196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CFCE3-3FAB-45A3-BE2C-61A52C1C7A45}"/>
              </a:ext>
            </a:extLst>
          </p:cNvPr>
          <p:cNvSpPr txBox="1"/>
          <p:nvPr/>
        </p:nvSpPr>
        <p:spPr>
          <a:xfrm>
            <a:off x="1342615" y="750011"/>
            <a:ext cx="3735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400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en-VN" sz="2400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A9A48-8B75-4B58-A119-290ACF9B3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60" y="31151"/>
            <a:ext cx="1474625" cy="1080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A9DAA8-37C6-4403-A036-15D4019F789C}"/>
              </a:ext>
            </a:extLst>
          </p:cNvPr>
          <p:cNvGrpSpPr/>
          <p:nvPr/>
        </p:nvGrpSpPr>
        <p:grpSpPr>
          <a:xfrm>
            <a:off x="809076" y="1666866"/>
            <a:ext cx="4548810" cy="4893647"/>
            <a:chOff x="798443" y="1564555"/>
            <a:chExt cx="4548810" cy="48936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0E7E35-B9ED-4859-B067-2105B11E5299}"/>
                </a:ext>
              </a:extLst>
            </p:cNvPr>
            <p:cNvSpPr txBox="1"/>
            <p:nvPr/>
          </p:nvSpPr>
          <p:spPr>
            <a:xfrm>
              <a:off x="798443" y="1564555"/>
              <a:ext cx="4548810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/>
                <a:t>Chuẩn bị: 1 xúc xắc, 5 quân cờ.</a:t>
              </a:r>
            </a:p>
            <a:p>
              <a:pPr algn="just"/>
              <a:r>
                <a:rPr lang="en-VN" sz="2400" dirty="0"/>
                <a:t>Cách chơi: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VN" sz="2400" dirty="0"/>
                <a:t>Chơi theo nhóm.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VN" sz="2400" dirty="0"/>
                <a:t>Khi đến lượt, người chơi gieo xúc xắc và đọc số chấm ở mặt trên. Tìm số thích hợp vơi mặt xúc xắc ở trong bảng (ví dụ số thích hợp với mặt            </a:t>
              </a:r>
              <a:r>
                <a:rPr lang="en-VN" sz="2400" dirty="0">
                  <a:solidFill>
                    <a:schemeClr val="bg1"/>
                  </a:solidFill>
                </a:rPr>
                <a:t>với</a:t>
              </a:r>
              <a:r>
                <a:rPr lang="en-VN" sz="2400" dirty="0"/>
                <a:t> là 356). Đặt một quân cờ vào con chim cánh cụt ghi số vừa tìm được.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VN" sz="2400" dirty="0"/>
                <a:t>Trò chơi kết thúc khi đặt được hết 5 quân cờ.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4B8D8C-8D2A-4841-A9D9-96D2BA3C49D4}"/>
                </a:ext>
              </a:extLst>
            </p:cNvPr>
            <p:cNvGrpSpPr/>
            <p:nvPr/>
          </p:nvGrpSpPr>
          <p:grpSpPr>
            <a:xfrm>
              <a:off x="1224470" y="4547785"/>
              <a:ext cx="394255" cy="393415"/>
              <a:chOff x="3199641" y="-1649896"/>
              <a:chExt cx="577229" cy="577229"/>
            </a:xfrm>
          </p:grpSpPr>
          <p:sp>
            <p:nvSpPr>
              <p:cNvPr id="8" name="Rounded Rectangle 9">
                <a:extLst>
                  <a:ext uri="{FF2B5EF4-FFF2-40B4-BE49-F238E27FC236}">
                    <a16:creationId xmlns:a16="http://schemas.microsoft.com/office/drawing/2014/main" id="{507B0A8E-8B73-44B9-9E96-82299868A182}"/>
                  </a:ext>
                </a:extLst>
              </p:cNvPr>
              <p:cNvSpPr/>
              <p:nvPr/>
            </p:nvSpPr>
            <p:spPr>
              <a:xfrm>
                <a:off x="3199641" y="-1649896"/>
                <a:ext cx="577229" cy="577229"/>
              </a:xfrm>
              <a:prstGeom prst="roundRect">
                <a:avLst/>
              </a:prstGeom>
              <a:solidFill>
                <a:srgbClr val="BFE9F3">
                  <a:alpha val="69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1DF0642-E522-4CCC-87BA-13A4AACEEE2A}"/>
                  </a:ext>
                </a:extLst>
              </p:cNvPr>
              <p:cNvSpPr/>
              <p:nvPr/>
            </p:nvSpPr>
            <p:spPr>
              <a:xfrm>
                <a:off x="3397801" y="-1447114"/>
                <a:ext cx="180909" cy="180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53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70752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52: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2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0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9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6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72" y="0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51 : SỐ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CÓ BA CHỮ SỐ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(TIẾT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3)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066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36322" y="2069166"/>
            <a:ext cx="4596130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YÊU CẦU </a:t>
            </a:r>
            <a:r>
              <a:rPr lang="vi-VN" sz="3999">
                <a:solidFill>
                  <a:srgbClr val="00B0F0"/>
                </a:solidFill>
                <a:latin typeface="UTM Zebrawood" panose="02040603050506020204" pitchFamily="18" charset="0"/>
              </a:rPr>
              <a:t>CẦN </a:t>
            </a:r>
            <a:r>
              <a:rPr lang="vi-VN" sz="3999" smtClean="0">
                <a:solidFill>
                  <a:srgbClr val="00B0F0"/>
                </a:solidFill>
                <a:latin typeface="UTM Zebrawood" panose="02040603050506020204" pitchFamily="18" charset="0"/>
              </a:rPr>
              <a:t>Đ</a:t>
            </a:r>
            <a:r>
              <a:rPr lang="en-US" sz="3999">
                <a:solidFill>
                  <a:srgbClr val="00B0F0"/>
                </a:solidFill>
                <a:latin typeface="UTM Zebrawood" panose="02040603050506020204" pitchFamily="18" charset="0"/>
              </a:rPr>
              <a:t>Ạ</a:t>
            </a:r>
            <a:r>
              <a:rPr lang="vi-VN" sz="3999" smtClean="0">
                <a:solidFill>
                  <a:srgbClr val="00B0F0"/>
                </a:solidFill>
                <a:latin typeface="UTM Zebrawood" panose="02040603050506020204" pitchFamily="18" charset="0"/>
              </a:rPr>
              <a:t>T</a:t>
            </a:r>
            <a:endParaRPr lang="en-US" sz="3999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875D83-ED00-4F6E-9D68-9C5B16AB142D}"/>
              </a:ext>
            </a:extLst>
          </p:cNvPr>
          <p:cNvSpPr/>
          <p:nvPr/>
        </p:nvSpPr>
        <p:spPr>
          <a:xfrm>
            <a:off x="935467" y="27177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7FD99-65A1-494F-9923-FCA7DB8B9B4A}"/>
              </a:ext>
            </a:extLst>
          </p:cNvPr>
          <p:cNvSpPr txBox="1"/>
          <p:nvPr/>
        </p:nvSpPr>
        <p:spPr>
          <a:xfrm>
            <a:off x="1506054" y="18358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miếng</a:t>
            </a:r>
            <a:r>
              <a:rPr lang="en-US" sz="2800" dirty="0"/>
              <a:t> pho </a:t>
            </a:r>
            <a:r>
              <a:rPr lang="en-US" sz="2800" dirty="0" err="1"/>
              <a:t>mát</a:t>
            </a:r>
            <a:r>
              <a:rPr lang="en-US" sz="2800" dirty="0"/>
              <a:t>,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103938-4027-4401-AE2F-EBBFDEFA715C}"/>
              </a:ext>
            </a:extLst>
          </p:cNvPr>
          <p:cNvGrpSpPr/>
          <p:nvPr/>
        </p:nvGrpSpPr>
        <p:grpSpPr>
          <a:xfrm>
            <a:off x="1506053" y="1545840"/>
            <a:ext cx="8799997" cy="4891187"/>
            <a:chOff x="1506053" y="1545840"/>
            <a:chExt cx="8799997" cy="48911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DDC82B-BFDF-4B31-9C79-767ECC31F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730FA07-F210-4003-A9A5-7F5992CDF9A9}"/>
                </a:ext>
              </a:extLst>
            </p:cNvPr>
            <p:cNvGrpSpPr/>
            <p:nvPr/>
          </p:nvGrpSpPr>
          <p:grpSpPr>
            <a:xfrm>
              <a:off x="5257190" y="3695701"/>
              <a:ext cx="1734769" cy="971550"/>
              <a:chOff x="5257190" y="3695701"/>
              <a:chExt cx="1734769" cy="971550"/>
            </a:xfrm>
          </p:grpSpPr>
          <p:sp>
            <p:nvSpPr>
              <p:cNvPr id="22" name="Rounded Rectangle 22">
                <a:extLst>
                  <a:ext uri="{FF2B5EF4-FFF2-40B4-BE49-F238E27FC236}">
                    <a16:creationId xmlns:a16="http://schemas.microsoft.com/office/drawing/2014/main" id="{BA71E8E7-2C78-49A1-A495-2042EC47602E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106A09-B0BE-4536-815C-9BA547C53313}"/>
                  </a:ext>
                </a:extLst>
              </p:cNvPr>
              <p:cNvSpPr txBox="1"/>
              <p:nvPr/>
            </p:nvSpPr>
            <p:spPr>
              <a:xfrm>
                <a:off x="5257190" y="3844082"/>
                <a:ext cx="173476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2000" dirty="0"/>
                  <a:t>Số liền trước </a:t>
                </a:r>
              </a:p>
              <a:p>
                <a:pPr algn="ctr"/>
                <a:r>
                  <a:rPr lang="en-VN" sz="2000" dirty="0"/>
                  <a:t>của 700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12B30A-87A6-4008-9EE4-F35E175D00AF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20" name="Rounded Rectangle 26">
                <a:extLst>
                  <a:ext uri="{FF2B5EF4-FFF2-40B4-BE49-F238E27FC236}">
                    <a16:creationId xmlns:a16="http://schemas.microsoft.com/office/drawing/2014/main" id="{CDA013B2-2B83-41DF-B4D9-039FC7A076DC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95890D-E1EE-4BF1-BEF4-07DEE21305C9}"/>
                  </a:ext>
                </a:extLst>
              </p:cNvPr>
              <p:cNvSpPr txBox="1"/>
              <p:nvPr/>
            </p:nvSpPr>
            <p:spPr>
              <a:xfrm>
                <a:off x="5397452" y="3844082"/>
                <a:ext cx="14542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2000" dirty="0"/>
                  <a:t>Số liền sau</a:t>
                </a:r>
              </a:p>
              <a:p>
                <a:pPr algn="ctr"/>
                <a:r>
                  <a:rPr lang="en-US" sz="2000" dirty="0"/>
                  <a:t>c</a:t>
                </a:r>
                <a:r>
                  <a:rPr lang="en-VN" sz="2000" dirty="0"/>
                  <a:t>ủa 900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16E05D-0835-4086-AFF1-E12CB24A2E00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71550"/>
              <a:chOff x="5276850" y="3695701"/>
              <a:chExt cx="1657351" cy="971550"/>
            </a:xfrm>
          </p:grpSpPr>
          <p:sp>
            <p:nvSpPr>
              <p:cNvPr id="18" name="Rounded Rectangle 29">
                <a:extLst>
                  <a:ext uri="{FF2B5EF4-FFF2-40B4-BE49-F238E27FC236}">
                    <a16:creationId xmlns:a16="http://schemas.microsoft.com/office/drawing/2014/main" id="{6C636DC9-9959-423F-9199-5545ACBC5F92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693486-94B6-452F-94BD-0E46480FAB4D}"/>
                  </a:ext>
                </a:extLst>
              </p:cNvPr>
              <p:cNvSpPr txBox="1"/>
              <p:nvPr/>
            </p:nvSpPr>
            <p:spPr>
              <a:xfrm>
                <a:off x="5276851" y="3732283"/>
                <a:ext cx="16573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dirty="0"/>
                  <a:t>Số gồm 7 trăm, 0 chục, 1 đơn vị</a:t>
                </a:r>
                <a:endParaRPr lang="en-VN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CCF7FE-C15A-42F5-8A3D-F9E828B8FFA5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16" name="Rounded Rectangle 32">
                <a:extLst>
                  <a:ext uri="{FF2B5EF4-FFF2-40B4-BE49-F238E27FC236}">
                    <a16:creationId xmlns:a16="http://schemas.microsoft.com/office/drawing/2014/main" id="{EAB0A492-FE63-4EBE-8744-2378036374B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85A9B5-5512-4EE5-89D4-88369AF18271}"/>
                  </a:ext>
                </a:extLst>
              </p:cNvPr>
              <p:cNvSpPr txBox="1"/>
              <p:nvPr/>
            </p:nvSpPr>
            <p:spPr>
              <a:xfrm>
                <a:off x="5276851" y="3846583"/>
                <a:ext cx="16573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lớn hơn 310</a:t>
                </a:r>
                <a:endParaRPr lang="en-VN" sz="2000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A89CAD-9078-4EC0-A5A6-3F33E2737B7B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14" name="Rounded Rectangle 35">
                <a:extLst>
                  <a:ext uri="{FF2B5EF4-FFF2-40B4-BE49-F238E27FC236}">
                    <a16:creationId xmlns:a16="http://schemas.microsoft.com/office/drawing/2014/main" id="{261CC4B8-4F50-4E51-8455-E3CB2890E900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BD055A-F228-4112-89D4-3E5232758749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tròn trăm</a:t>
                </a:r>
                <a:endParaRPr lang="en-VN" sz="20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8A9C46-6F49-4B7B-90BA-057442FA1B00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971550"/>
              <a:chOff x="5276850" y="3695701"/>
              <a:chExt cx="1657351" cy="971550"/>
            </a:xfrm>
          </p:grpSpPr>
          <p:sp>
            <p:nvSpPr>
              <p:cNvPr id="12" name="Rounded Rectangle 38">
                <a:extLst>
                  <a:ext uri="{FF2B5EF4-FFF2-40B4-BE49-F238E27FC236}">
                    <a16:creationId xmlns:a16="http://schemas.microsoft.com/office/drawing/2014/main" id="{159ED336-A0CF-41A0-90BD-BD5C16E7B9E0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E3528D-C375-4100-B8E8-56BA9B13D093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tròn chục</a:t>
                </a:r>
                <a:endParaRPr lang="en-VN" sz="2000" dirty="0"/>
              </a:p>
            </p:txBody>
          </p:sp>
        </p:grp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918F9A-0BC6-4D64-9EC6-FB5348FF6799}"/>
              </a:ext>
            </a:extLst>
          </p:cNvPr>
          <p:cNvCxnSpPr/>
          <p:nvPr/>
        </p:nvCxnSpPr>
        <p:spPr>
          <a:xfrm>
            <a:off x="2413591" y="2509284"/>
            <a:ext cx="786809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9F2273-3BCA-4F1B-88D4-ACE47C194134}"/>
              </a:ext>
            </a:extLst>
          </p:cNvPr>
          <p:cNvCxnSpPr>
            <a:cxnSpLocks/>
          </p:cNvCxnSpPr>
          <p:nvPr/>
        </p:nvCxnSpPr>
        <p:spPr>
          <a:xfrm>
            <a:off x="3200400" y="2477385"/>
            <a:ext cx="0" cy="154172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A3651A-FB95-4E6F-9E78-182B7C3D23D7}"/>
              </a:ext>
            </a:extLst>
          </p:cNvPr>
          <p:cNvCxnSpPr>
            <a:cxnSpLocks/>
          </p:cNvCxnSpPr>
          <p:nvPr/>
        </p:nvCxnSpPr>
        <p:spPr>
          <a:xfrm>
            <a:off x="3200400" y="4019107"/>
            <a:ext cx="30409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67BB4D-2B65-4C3A-9B96-F500F7E12507}"/>
              </a:ext>
            </a:extLst>
          </p:cNvPr>
          <p:cNvCxnSpPr>
            <a:cxnSpLocks/>
          </p:cNvCxnSpPr>
          <p:nvPr/>
        </p:nvCxnSpPr>
        <p:spPr>
          <a:xfrm>
            <a:off x="6241312" y="3969561"/>
            <a:ext cx="0" cy="178986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19B8DE-D08E-4F3F-AB6F-0C06C2E1C7AB}"/>
              </a:ext>
            </a:extLst>
          </p:cNvPr>
          <p:cNvCxnSpPr>
            <a:cxnSpLocks/>
          </p:cNvCxnSpPr>
          <p:nvPr/>
        </p:nvCxnSpPr>
        <p:spPr>
          <a:xfrm>
            <a:off x="6230679" y="5748788"/>
            <a:ext cx="223111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91093" y="842359"/>
            <a:ext cx="1640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66181" y="781315"/>
            <a:ext cx="4683551" cy="23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103938-4027-4401-AE2F-EBBFDEFA715C}"/>
              </a:ext>
            </a:extLst>
          </p:cNvPr>
          <p:cNvGrpSpPr/>
          <p:nvPr/>
        </p:nvGrpSpPr>
        <p:grpSpPr>
          <a:xfrm>
            <a:off x="1506054" y="1523967"/>
            <a:ext cx="8799997" cy="4891187"/>
            <a:chOff x="1506053" y="1545840"/>
            <a:chExt cx="8799997" cy="489118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6DDC82B-BFDF-4B31-9C79-767ECC31F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30FA07-F210-4003-A9A5-7F5992CDF9A9}"/>
                </a:ext>
              </a:extLst>
            </p:cNvPr>
            <p:cNvGrpSpPr/>
            <p:nvPr/>
          </p:nvGrpSpPr>
          <p:grpSpPr>
            <a:xfrm>
              <a:off x="5257190" y="3695701"/>
              <a:ext cx="1734769" cy="971550"/>
              <a:chOff x="5257190" y="3695701"/>
              <a:chExt cx="1734769" cy="971550"/>
            </a:xfrm>
          </p:grpSpPr>
          <p:sp>
            <p:nvSpPr>
              <p:cNvPr id="51" name="Rounded Rectangle 22">
                <a:extLst>
                  <a:ext uri="{FF2B5EF4-FFF2-40B4-BE49-F238E27FC236}">
                    <a16:creationId xmlns:a16="http://schemas.microsoft.com/office/drawing/2014/main" id="{BA71E8E7-2C78-49A1-A495-2042EC47602E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6106A09-B0BE-4536-815C-9BA547C53313}"/>
                  </a:ext>
                </a:extLst>
              </p:cNvPr>
              <p:cNvSpPr txBox="1"/>
              <p:nvPr/>
            </p:nvSpPr>
            <p:spPr>
              <a:xfrm>
                <a:off x="5257190" y="3844082"/>
                <a:ext cx="173476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2000" dirty="0"/>
                  <a:t>Số liền trước </a:t>
                </a:r>
              </a:p>
              <a:p>
                <a:pPr algn="ctr"/>
                <a:r>
                  <a:rPr lang="en-VN" sz="2000" dirty="0"/>
                  <a:t>của 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12B30A-87A6-4008-9EE4-F35E175D00AF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49" name="Rounded Rectangle 26">
                <a:extLst>
                  <a:ext uri="{FF2B5EF4-FFF2-40B4-BE49-F238E27FC236}">
                    <a16:creationId xmlns:a16="http://schemas.microsoft.com/office/drawing/2014/main" id="{CDA013B2-2B83-41DF-B4D9-039FC7A076DC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595890D-E1EE-4BF1-BEF4-07DEE21305C9}"/>
                  </a:ext>
                </a:extLst>
              </p:cNvPr>
              <p:cNvSpPr txBox="1"/>
              <p:nvPr/>
            </p:nvSpPr>
            <p:spPr>
              <a:xfrm>
                <a:off x="5397452" y="3844082"/>
                <a:ext cx="14542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2000" dirty="0"/>
                  <a:t>Số liền sau</a:t>
                </a:r>
              </a:p>
              <a:p>
                <a:pPr algn="ctr"/>
                <a:r>
                  <a:rPr lang="en-US" sz="2000" dirty="0"/>
                  <a:t>c</a:t>
                </a:r>
                <a:r>
                  <a:rPr lang="en-VN" sz="2000" dirty="0"/>
                  <a:t>ủa 900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B16E05D-0835-4086-AFF1-E12CB24A2E00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71550"/>
              <a:chOff x="5276850" y="3695701"/>
              <a:chExt cx="1657351" cy="971550"/>
            </a:xfrm>
          </p:grpSpPr>
          <p:sp>
            <p:nvSpPr>
              <p:cNvPr id="47" name="Rounded Rectangle 29">
                <a:extLst>
                  <a:ext uri="{FF2B5EF4-FFF2-40B4-BE49-F238E27FC236}">
                    <a16:creationId xmlns:a16="http://schemas.microsoft.com/office/drawing/2014/main" id="{6C636DC9-9959-423F-9199-5545ACBC5F92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1693486-94B6-452F-94BD-0E46480FAB4D}"/>
                  </a:ext>
                </a:extLst>
              </p:cNvPr>
              <p:cNvSpPr txBox="1"/>
              <p:nvPr/>
            </p:nvSpPr>
            <p:spPr>
              <a:xfrm>
                <a:off x="5276851" y="3732283"/>
                <a:ext cx="16573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dirty="0"/>
                  <a:t>Số gồm 7 trăm, 0 chục, 1 đơn vị</a:t>
                </a:r>
                <a:endParaRPr lang="en-VN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CCCF7FE-C15A-42F5-8A3D-F9E828B8FFA5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45" name="Rounded Rectangle 32">
                <a:extLst>
                  <a:ext uri="{FF2B5EF4-FFF2-40B4-BE49-F238E27FC236}">
                    <a16:creationId xmlns:a16="http://schemas.microsoft.com/office/drawing/2014/main" id="{EAB0A492-FE63-4EBE-8744-2378036374B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585A9B5-5512-4EE5-89D4-88369AF18271}"/>
                  </a:ext>
                </a:extLst>
              </p:cNvPr>
              <p:cNvSpPr txBox="1"/>
              <p:nvPr/>
            </p:nvSpPr>
            <p:spPr>
              <a:xfrm>
                <a:off x="5276851" y="3846583"/>
                <a:ext cx="16573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lớn hơn 310</a:t>
                </a:r>
                <a:endParaRPr lang="en-VN" sz="20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2A89CAD-9078-4EC0-A5A6-3F33E2737B7B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43" name="Rounded Rectangle 35">
                <a:extLst>
                  <a:ext uri="{FF2B5EF4-FFF2-40B4-BE49-F238E27FC236}">
                    <a16:creationId xmlns:a16="http://schemas.microsoft.com/office/drawing/2014/main" id="{261CC4B8-4F50-4E51-8455-E3CB2890E900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BD055A-F228-4112-89D4-3E5232758749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tròn trăm</a:t>
                </a:r>
                <a:endParaRPr lang="en-VN" sz="2000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B8A9C46-6F49-4B7B-90BA-057442FA1B00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971550"/>
              <a:chOff x="5276850" y="3695701"/>
              <a:chExt cx="1657351" cy="971550"/>
            </a:xfrm>
          </p:grpSpPr>
          <p:sp>
            <p:nvSpPr>
              <p:cNvPr id="41" name="Rounded Rectangle 38">
                <a:extLst>
                  <a:ext uri="{FF2B5EF4-FFF2-40B4-BE49-F238E27FC236}">
                    <a16:creationId xmlns:a16="http://schemas.microsoft.com/office/drawing/2014/main" id="{159ED336-A0CF-41A0-90BD-BD5C16E7B9E0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E3528D-C375-4100-B8E8-56BA9B13D093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/>
                  <a:t>Số tròn chục</a:t>
                </a:r>
                <a:endParaRPr lang="en-VN" sz="2000" dirty="0"/>
              </a:p>
            </p:txBody>
          </p:sp>
        </p:grpSp>
      </p:grpSp>
      <p:cxnSp>
        <p:nvCxnSpPr>
          <p:cNvPr id="53" name="Straight Connector 52"/>
          <p:cNvCxnSpPr/>
          <p:nvPr/>
        </p:nvCxnSpPr>
        <p:spPr>
          <a:xfrm>
            <a:off x="2806995" y="1418219"/>
            <a:ext cx="1640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0A302ED5-A0E8-4FFA-BE9D-F16801930ABB}"/>
              </a:ext>
            </a:extLst>
          </p:cNvPr>
          <p:cNvGrpSpPr/>
          <p:nvPr/>
        </p:nvGrpSpPr>
        <p:grpSpPr>
          <a:xfrm>
            <a:off x="976814" y="592513"/>
            <a:ext cx="3854146" cy="832864"/>
            <a:chOff x="816002" y="707500"/>
            <a:chExt cx="3854146" cy="832864"/>
          </a:xfrm>
        </p:grpSpPr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CA5A1F7A-A87D-4D4A-BD85-44498B922CC8}"/>
                </a:ext>
              </a:extLst>
            </p:cNvPr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9FC4972-AF94-4370-962B-1447A50D6E49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FF4876A-3062-4435-A308-CE6099BF9481}"/>
                </a:ext>
              </a:extLst>
            </p:cNvPr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aphicFrame>
        <p:nvGraphicFramePr>
          <p:cNvPr id="44" name="Table 10">
            <a:extLst>
              <a:ext uri="{FF2B5EF4-FFF2-40B4-BE49-F238E27FC236}">
                <a16:creationId xmlns:a16="http://schemas.microsoft.com/office/drawing/2014/main" id="{46B5D22E-5FFD-4BB8-8A6E-22942C272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608031"/>
              </p:ext>
            </p:extLst>
          </p:nvPr>
        </p:nvGraphicFramePr>
        <p:xfrm>
          <a:off x="1896588" y="1751911"/>
          <a:ext cx="8398824" cy="4233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706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VN" sz="32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8027EBEC-4FD2-405B-896B-CADF7D13FE0F}"/>
              </a:ext>
            </a:extLst>
          </p:cNvPr>
          <p:cNvSpPr/>
          <p:nvPr/>
        </p:nvSpPr>
        <p:spPr>
          <a:xfrm>
            <a:off x="4626185" y="3563254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0E75C1-6E00-4F55-8DCF-681066B36E46}"/>
              </a:ext>
            </a:extLst>
          </p:cNvPr>
          <p:cNvSpPr/>
          <p:nvPr/>
        </p:nvSpPr>
        <p:spPr>
          <a:xfrm>
            <a:off x="6702818" y="3585175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18E7F7-869E-45DB-A569-08B982945C53}"/>
              </a:ext>
            </a:extLst>
          </p:cNvPr>
          <p:cNvSpPr/>
          <p:nvPr/>
        </p:nvSpPr>
        <p:spPr>
          <a:xfrm>
            <a:off x="8826867" y="3572649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866EA4-2DB1-4D77-9EE7-F9602855B8F8}"/>
              </a:ext>
            </a:extLst>
          </p:cNvPr>
          <p:cNvSpPr/>
          <p:nvPr/>
        </p:nvSpPr>
        <p:spPr>
          <a:xfrm>
            <a:off x="4626185" y="4437610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A5384D-84A0-48C3-B7CC-1B49D268C403}"/>
              </a:ext>
            </a:extLst>
          </p:cNvPr>
          <p:cNvSpPr/>
          <p:nvPr/>
        </p:nvSpPr>
        <p:spPr>
          <a:xfrm>
            <a:off x="6702818" y="4459531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5FC62BA-B0B4-487B-AB61-0193C2B6385D}"/>
              </a:ext>
            </a:extLst>
          </p:cNvPr>
          <p:cNvSpPr/>
          <p:nvPr/>
        </p:nvSpPr>
        <p:spPr>
          <a:xfrm>
            <a:off x="8826867" y="4447005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1A888F-F01C-4468-9B5E-23906E2BB467}"/>
              </a:ext>
            </a:extLst>
          </p:cNvPr>
          <p:cNvSpPr/>
          <p:nvPr/>
        </p:nvSpPr>
        <p:spPr>
          <a:xfrm>
            <a:off x="4627530" y="5276252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FFF58F-2F2D-4F00-BB16-2184CCE8438C}"/>
              </a:ext>
            </a:extLst>
          </p:cNvPr>
          <p:cNvSpPr/>
          <p:nvPr/>
        </p:nvSpPr>
        <p:spPr>
          <a:xfrm>
            <a:off x="6704163" y="5298173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96F5787-6D94-4C8B-8895-24BC819CDE49}"/>
              </a:ext>
            </a:extLst>
          </p:cNvPr>
          <p:cNvSpPr/>
          <p:nvPr/>
        </p:nvSpPr>
        <p:spPr>
          <a:xfrm>
            <a:off x="8828212" y="5285647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408</Words>
  <Application>Microsoft Office PowerPoint</Application>
  <PresentationFormat>Widescreen</PresentationFormat>
  <Paragraphs>93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微软雅黑</vt:lpstr>
      <vt:lpstr>宋体</vt:lpstr>
      <vt:lpstr>#9Slide03 Arima Madurai Medium</vt:lpstr>
      <vt:lpstr>Arial</vt:lpstr>
      <vt:lpstr>Arial-Rounded</vt:lpstr>
      <vt:lpstr>Calibri</vt:lpstr>
      <vt:lpstr>等线</vt:lpstr>
      <vt:lpstr>UTM Cooper Black</vt:lpstr>
      <vt:lpstr>UTM Zebrawood</vt:lpstr>
      <vt:lpstr>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30</cp:revision>
  <dcterms:created xsi:type="dcterms:W3CDTF">2021-07-24T01:07:49Z</dcterms:created>
  <dcterms:modified xsi:type="dcterms:W3CDTF">2024-03-06T15:03:01Z</dcterms:modified>
</cp:coreProperties>
</file>