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8" r:id="rId4"/>
    <p:sldMasterId id="2147483719" r:id="rId5"/>
  </p:sldMasterIdLst>
  <p:notesMasterIdLst>
    <p:notesMasterId r:id="rId31"/>
  </p:notesMasterIdLst>
  <p:sldIdLst>
    <p:sldId id="2900" r:id="rId6"/>
    <p:sldId id="2007577160" r:id="rId7"/>
    <p:sldId id="2007577130" r:id="rId8"/>
    <p:sldId id="2007577173" r:id="rId9"/>
    <p:sldId id="2007577142" r:id="rId10"/>
    <p:sldId id="290" r:id="rId11"/>
    <p:sldId id="2007577162" r:id="rId12"/>
    <p:sldId id="2007577146" r:id="rId13"/>
    <p:sldId id="2007577163" r:id="rId14"/>
    <p:sldId id="401" r:id="rId15"/>
    <p:sldId id="2007577161" r:id="rId16"/>
    <p:sldId id="2007577164" r:id="rId17"/>
    <p:sldId id="2007577149" r:id="rId18"/>
    <p:sldId id="2007577087" r:id="rId19"/>
    <p:sldId id="2007577150" r:id="rId20"/>
    <p:sldId id="2007577167" r:id="rId21"/>
    <p:sldId id="2007577165" r:id="rId22"/>
    <p:sldId id="2007577166" r:id="rId23"/>
    <p:sldId id="2007577168" r:id="rId24"/>
    <p:sldId id="367" r:id="rId25"/>
    <p:sldId id="2007577169" r:id="rId26"/>
    <p:sldId id="2007577170" r:id="rId27"/>
    <p:sldId id="2007577172" r:id="rId28"/>
    <p:sldId id="487" r:id="rId29"/>
    <p:sldId id="20075771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1" d="100"/>
          <a:sy n="41" d="100"/>
        </p:scale>
        <p:origin x="3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C08C0-32C7-4F52-BD88-7F249A28EC96}" type="datetimeFigureOut">
              <a:rPr lang="en-US" smtClean="0"/>
              <a:t>09/03/2022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292FC-D15F-46EF-A1C0-AE53D9AC38CE}" type="slidenum">
              <a:rPr lang="en-US" smtClean="0"/>
              <a:t>‹#›</a:t>
            </a:fld>
            <a:endParaRPr lang="en-US"/>
          </a:p>
        </p:txBody>
      </p:sp>
    </p:spTree>
    <p:extLst>
      <p:ext uri="{BB962C8B-B14F-4D97-AF65-F5344CB8AC3E}">
        <p14:creationId xmlns:p14="http://schemas.microsoft.com/office/powerpoint/2010/main" val="24615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96854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25</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453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591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994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565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656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22</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91846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92306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48505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9036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1599044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95333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7633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968770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082403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2189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78605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32578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91517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158770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664276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2022/3/9</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417766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2022/3/9</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6193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2022/3/9</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2147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190814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6023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2022/3/9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6668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04575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1254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9594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2022/3/9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428683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892152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63363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05637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0179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712122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51946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87569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958049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70921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482664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670460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81230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455664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477640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577917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591646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41980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838935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074746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38401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7828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923202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299570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758152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09/03/2022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49200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751061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09/03/2022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4525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35298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573992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9074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12046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jp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A31D26D0-813F-4D63-A625-46A03BC79001}"/>
              </a:ext>
            </a:extLst>
          </p:cNvPr>
          <p:cNvSpPr txBox="1"/>
          <p:nvPr userDrawn="1"/>
        </p:nvSpPr>
        <p:spPr>
          <a:xfrm>
            <a:off x="10517626" y="6596815"/>
            <a:ext cx="2853447" cy="256545"/>
          </a:xfrm>
          <a:prstGeom prst="rect">
            <a:avLst/>
          </a:prstGeom>
          <a:noFill/>
        </p:spPr>
        <p:txBody>
          <a:bodyPr wrap="square" rtlCol="0">
            <a:spAutoFit/>
          </a:bodyPr>
          <a:lstStyle/>
          <a:p>
            <a:r>
              <a:rPr lang="en-US" sz="1067" dirty="0"/>
              <a:t>Design by: </a:t>
            </a:r>
            <a:r>
              <a:rPr lang="en-US" sz="1067" dirty="0" err="1"/>
              <a:t>Hương</a:t>
            </a:r>
            <a:r>
              <a:rPr lang="en-US" sz="1067" dirty="0"/>
              <a:t> </a:t>
            </a:r>
            <a:r>
              <a:rPr lang="en-US" sz="1067" dirty="0" err="1"/>
              <a:t>Thảo</a:t>
            </a:r>
            <a:endParaRPr lang="en-US" sz="1067" dirty="0"/>
          </a:p>
        </p:txBody>
      </p:sp>
    </p:spTree>
    <p:extLst>
      <p:ext uri="{BB962C8B-B14F-4D97-AF65-F5344CB8AC3E}">
        <p14:creationId xmlns:p14="http://schemas.microsoft.com/office/powerpoint/2010/main" val="1487511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2022/3/9</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9652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5000" b="-5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2022/3/9</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406996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r>
              <a:rPr lang="en-US" sz="1067" dirty="0"/>
              <a:t>Design by: </a:t>
            </a:r>
            <a:r>
              <a:rPr lang="en-US" sz="1067" dirty="0" err="1"/>
              <a:t>Hương</a:t>
            </a:r>
            <a:r>
              <a:rPr lang="en-US" sz="1067" dirty="0"/>
              <a:t> </a:t>
            </a:r>
            <a:r>
              <a:rPr lang="en-US" sz="1067" dirty="0" err="1"/>
              <a:t>Thảo</a:t>
            </a:r>
            <a:endParaRPr lang="en-US" sz="1067" dirty="0"/>
          </a:p>
        </p:txBody>
      </p:sp>
    </p:spTree>
    <p:extLst>
      <p:ext uri="{BB962C8B-B14F-4D97-AF65-F5344CB8AC3E}">
        <p14:creationId xmlns:p14="http://schemas.microsoft.com/office/powerpoint/2010/main" val="600569566"/>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9985796" y="6511192"/>
            <a:ext cx="2853447" cy="256545"/>
          </a:xfrm>
          <a:prstGeom prst="rect">
            <a:avLst/>
          </a:prstGeom>
          <a:noFill/>
        </p:spPr>
        <p:txBody>
          <a:bodyPr wrap="square" rtlCol="0">
            <a:spAutoFit/>
          </a:bodyPr>
          <a:lstStyle/>
          <a:p>
            <a:r>
              <a:rPr lang="en-US" sz="1067" dirty="0"/>
              <a:t>Tranthao121004@gmail.com</a:t>
            </a:r>
          </a:p>
        </p:txBody>
      </p:sp>
    </p:spTree>
    <p:extLst>
      <p:ext uri="{BB962C8B-B14F-4D97-AF65-F5344CB8AC3E}">
        <p14:creationId xmlns:p14="http://schemas.microsoft.com/office/powerpoint/2010/main" val="349075152"/>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notesSlide" Target="../notesSlides/notesSlide2.xm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BÀI 14: CỎ NON CƯỜI RỒI (TIẾT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pic>
        <p:nvPicPr>
          <p:cNvPr id="6" name="Picture 5">
            <a:extLst>
              <a:ext uri="{FF2B5EF4-FFF2-40B4-BE49-F238E27FC236}">
                <a16:creationId xmlns:a16="http://schemas.microsoft.com/office/drawing/2014/main" id="{A14342E8-410F-4091-9B30-14175B84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229547"/>
            <a:ext cx="1264373" cy="1264373"/>
          </a:xfrm>
          <a:prstGeom prst="rect">
            <a:avLst/>
          </a:prstGeom>
        </p:spPr>
      </p:pic>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4949833" y="654749"/>
            <a:ext cx="4185289" cy="830997"/>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Luyện</a:t>
            </a:r>
            <a:r>
              <a:rPr lang="en-US" sz="3200" b="1" kern="0" dirty="0">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b="1" kern="0" dirty="0" err="1">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đọc</a:t>
            </a:r>
            <a:r>
              <a:rPr lang="en-US" sz="3200" b="1" kern="0" dirty="0">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b="1" kern="0" dirty="0" err="1">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câu</a:t>
            </a:r>
            <a:r>
              <a:rPr lang="en-US" sz="3200" b="1" kern="0" dirty="0">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b="1" kern="0" dirty="0" err="1">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rPr>
              <a:t>dài</a:t>
            </a:r>
            <a:endParaRPr lang="en-US" sz="3200" b="1" kern="0" dirty="0">
              <a:solidFill>
                <a:srgbClr val="FFAB40">
                  <a:lumMod val="50000"/>
                </a:srgbClr>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 name="Rectangle 2">
            <a:extLst>
              <a:ext uri="{FF2B5EF4-FFF2-40B4-BE49-F238E27FC236}">
                <a16:creationId xmlns:a16="http://schemas.microsoft.com/office/drawing/2014/main" id="{04B2AE07-AE20-3040-9F7E-25ABBA398403}"/>
              </a:ext>
            </a:extLst>
          </p:cNvPr>
          <p:cNvSpPr/>
          <p:nvPr/>
        </p:nvSpPr>
        <p:spPr>
          <a:xfrm>
            <a:off x="1234912" y="1725853"/>
            <a:ext cx="9973558" cy="1569660"/>
          </a:xfrm>
          <a:prstGeom prst="rect">
            <a:avLst/>
          </a:prstGeom>
        </p:spPr>
        <p:txBody>
          <a:bodyPr wrap="square">
            <a:spAutoFit/>
          </a:bodyPr>
          <a:lstStyle/>
          <a:p>
            <a:pPr algn="just" defTabSz="1219170">
              <a:lnSpc>
                <a:spcPct val="150000"/>
              </a:lnSpc>
              <a:buClr>
                <a:srgbClr val="000000"/>
              </a:buClr>
            </a:pP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Một</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hôm</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chị</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én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nâu</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đang</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sửa</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soạn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đi</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ngủ</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thì</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nghe</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thấy</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tiếng</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khóc</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thút</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thít</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a:t>
            </a:r>
            <a:endPar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13" name="Group 12"/>
          <p:cNvGrpSpPr/>
          <p:nvPr/>
        </p:nvGrpSpPr>
        <p:grpSpPr>
          <a:xfrm>
            <a:off x="2371726" y="613991"/>
            <a:ext cx="1861191" cy="740289"/>
            <a:chOff x="635794" y="460493"/>
            <a:chExt cx="1395893" cy="555217"/>
          </a:xfrm>
        </p:grpSpPr>
        <p:sp>
          <p:nvSpPr>
            <p:cNvPr id="14" name="TextBox 13">
              <a:extLst>
                <a:ext uri="{FF2B5EF4-FFF2-40B4-BE49-F238E27FC236}">
                  <a16:creationId xmlns:a16="http://schemas.microsoft.com/office/drawing/2014/main" id="{C07B3502-F58A-46C0-88F8-3DE26F98CD3F}"/>
                </a:ext>
              </a:extLst>
            </p:cNvPr>
            <p:cNvSpPr txBox="1"/>
            <p:nvPr/>
          </p:nvSpPr>
          <p:spPr>
            <a:xfrm>
              <a:off x="1218102" y="460493"/>
              <a:ext cx="813585" cy="48474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 panose="020B0604020202020204" pitchFamily="34" charset="0"/>
                  <a:ea typeface="Arial-Rounded" panose="020B0500000000000000" pitchFamily="34" charset="0"/>
                  <a:cs typeface="Arial" panose="020B0604020202020204" pitchFamily="34" charset="0"/>
                  <a:sym typeface="Arial"/>
                </a:rPr>
                <a:t>ĐỌC</a:t>
              </a:r>
              <a:endParaRPr lang="en-US" sz="2400" b="1" kern="0" dirty="0">
                <a:solidFill>
                  <a:srgbClr val="17479D"/>
                </a:solidFill>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grpSp>
      <p:cxnSp>
        <p:nvCxnSpPr>
          <p:cNvPr id="12" name="Straight Connector 11"/>
          <p:cNvCxnSpPr/>
          <p:nvPr/>
        </p:nvCxnSpPr>
        <p:spPr>
          <a:xfrm flipH="1">
            <a:off x="3690527" y="1805770"/>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23262" y="1805770"/>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09246" y="2535718"/>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735038" y="2535719"/>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4B2AE07-AE20-3040-9F7E-25ABBA398403}"/>
              </a:ext>
            </a:extLst>
          </p:cNvPr>
          <p:cNvSpPr/>
          <p:nvPr/>
        </p:nvSpPr>
        <p:spPr>
          <a:xfrm>
            <a:off x="1234912" y="3537800"/>
            <a:ext cx="9973558" cy="2308324"/>
          </a:xfrm>
          <a:prstGeom prst="rect">
            <a:avLst/>
          </a:prstGeom>
        </p:spPr>
        <p:txBody>
          <a:bodyPr wrap="square">
            <a:spAutoFit/>
          </a:bodyPr>
          <a:lstStyle/>
          <a:p>
            <a:pPr algn="just" defTabSz="1219170">
              <a:lnSpc>
                <a:spcPct val="150000"/>
              </a:lnSpc>
              <a:buClr>
                <a:srgbClr val="000000"/>
              </a:buClr>
            </a:pP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Suốt</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đêm</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cả</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đàn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én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ra</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sức</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đi</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tìm</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cỏ</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khô</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tết</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thành</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dòng</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chữ</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Không</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dẫm</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chân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lên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cỏ</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đặt</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bên</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cạnh</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bãi</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cỏ</a:t>
            </a:r>
            <a:r>
              <a:rPr lang="en-US"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a:t>
            </a:r>
            <a:endPar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1" name="Straight Connector 20"/>
          <p:cNvCxnSpPr/>
          <p:nvPr/>
        </p:nvCxnSpPr>
        <p:spPr>
          <a:xfrm flipH="1">
            <a:off x="3741750" y="3573407"/>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073929" y="4445336"/>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892952" y="4352202"/>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006005" y="5031175"/>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931797" y="5031175"/>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par>
                                <p:cTn id="56" presetID="22" presetClass="entr" presetSubtype="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05E2CE-0C62-44A5-9A16-AAB8527C855B}"/>
              </a:ext>
            </a:extLst>
          </p:cNvPr>
          <p:cNvSpPr txBox="1"/>
          <p:nvPr/>
        </p:nvSpPr>
        <p:spPr>
          <a:xfrm>
            <a:off x="1074657" y="520860"/>
            <a:ext cx="7363288" cy="64698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&amp;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D4F7AFA8-EC53-42E4-A932-4A06F95AD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7" name="图片 14">
            <a:extLst>
              <a:ext uri="{FF2B5EF4-FFF2-40B4-BE49-F238E27FC236}">
                <a16:creationId xmlns:a16="http://schemas.microsoft.com/office/drawing/2014/main" id="{8E24452E-282C-463C-BFCA-43167C2C7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7" y="4154986"/>
            <a:ext cx="12192000" cy="2725579"/>
          </a:xfrm>
          <a:prstGeom prst="rect">
            <a:avLst/>
          </a:prstGeom>
        </p:spPr>
      </p:pic>
      <p:sp>
        <p:nvSpPr>
          <p:cNvPr id="9" name="Arrow: Pentagon 8">
            <a:extLst>
              <a:ext uri="{FF2B5EF4-FFF2-40B4-BE49-F238E27FC236}">
                <a16:creationId xmlns:a16="http://schemas.microsoft.com/office/drawing/2014/main" id="{4C261CE2-4722-4595-8E23-E7DCCD886BD0}"/>
              </a:ext>
            </a:extLst>
          </p:cNvPr>
          <p:cNvSpPr/>
          <p:nvPr/>
        </p:nvSpPr>
        <p:spPr>
          <a:xfrm rot="10800000">
            <a:off x="1736083" y="2130955"/>
            <a:ext cx="3646025" cy="671331"/>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4E3A61C6-73D4-41B3-9ACD-B3D7CB834562}"/>
              </a:ext>
            </a:extLst>
          </p:cNvPr>
          <p:cNvSpPr txBox="1"/>
          <p:nvPr/>
        </p:nvSpPr>
        <p:spPr>
          <a:xfrm>
            <a:off x="2407415" y="2172014"/>
            <a:ext cx="2858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Thút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1F3516AF-34F0-4058-BA7F-6A0CD040FED4}"/>
              </a:ext>
            </a:extLst>
          </p:cNvPr>
          <p:cNvGrpSpPr/>
          <p:nvPr/>
        </p:nvGrpSpPr>
        <p:grpSpPr>
          <a:xfrm>
            <a:off x="6150018" y="1765334"/>
            <a:ext cx="5706319" cy="1543032"/>
            <a:chOff x="11882180" y="489543"/>
            <a:chExt cx="5706319" cy="1543032"/>
          </a:xfrm>
        </p:grpSpPr>
        <p:sp>
          <p:nvSpPr>
            <p:cNvPr id="23" name="Thought Bubble: Cloud 22">
              <a:extLst>
                <a:ext uri="{FF2B5EF4-FFF2-40B4-BE49-F238E27FC236}">
                  <a16:creationId xmlns:a16="http://schemas.microsoft.com/office/drawing/2014/main" id="{256237E4-16D7-44B7-8AA6-21598A247634}"/>
                </a:ext>
              </a:extLst>
            </p:cNvPr>
            <p:cNvSpPr/>
            <p:nvPr/>
          </p:nvSpPr>
          <p:spPr>
            <a:xfrm>
              <a:off x="11882180" y="489543"/>
              <a:ext cx="5706319" cy="1543032"/>
            </a:xfrm>
            <a:prstGeom prst="cloudCallout">
              <a:avLst>
                <a:gd name="adj1" fmla="val -64011"/>
                <a:gd name="adj2" fmla="val -989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C8CBE10B-2BCD-4546-8A82-967EC2AC3554}"/>
                </a:ext>
              </a:extLst>
            </p:cNvPr>
            <p:cNvSpPr txBox="1"/>
            <p:nvPr/>
          </p:nvSpPr>
          <p:spPr>
            <a:xfrm>
              <a:off x="13203792" y="743715"/>
              <a:ext cx="33985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5755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4" name="Text Box 3"/>
          <p:cNvSpPr txBox="1"/>
          <p:nvPr/>
        </p:nvSpPr>
        <p:spPr>
          <a:xfrm>
            <a:off x="4292538" y="194437"/>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
        <p:nvSpPr>
          <p:cNvPr id="5" name="Text Box 4"/>
          <p:cNvSpPr txBox="1"/>
          <p:nvPr/>
        </p:nvSpPr>
        <p:spPr>
          <a:xfrm>
            <a:off x="598092" y="803245"/>
            <a:ext cx="10412640" cy="5632311"/>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xuân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giấc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đàn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phương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Nam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trở</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dưới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mặt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ấm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hôm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sửa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soạn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thút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thít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hỏi</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Em bị ốm à?</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Cỏ non khóc nấc lên:</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Chị ơi, em không đứng thẳng được nữa. Các bạn nhỏ đã đến đây chơi đùa và dẫm lên em.</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Én nâu lặng đi một phút rồi bỗng reo lên:</a:t>
            </a:r>
          </a:p>
          <a:p>
            <a:pPr lvl="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 Đừng khóc nữa, chị sẽ giúp em.</a:t>
            </a:r>
          </a:p>
          <a:p>
            <a:pPr lvl="0" indent="457200" algn="just">
              <a:defRPr/>
            </a:pPr>
            <a:r>
              <a:rPr lang="en-US" sz="2000">
                <a:solidFill>
                  <a:prstClr val="black"/>
                </a:solidFill>
                <a:latin typeface="Arial" panose="020B0604020202020204" pitchFamily="34" charset="0"/>
                <a:cs typeface="Arial" panose="020B0604020202020204" pitchFamily="34" charset="0"/>
              </a:rPr>
              <a:t>Thế rồi, én nâu gọi thêm rất nhiều bạn của mình. Suốt đêm, cả đàn én ra sức đi tìm cỏ khô tết thành dòng chữ “Không dẫm chân lên cỏ!” đặt bên cạnh bãi cỏ. Xong việc én nâu tươi cười bảo cỏ non:</a:t>
            </a:r>
          </a:p>
          <a:p>
            <a:pPr lvl="0" indent="457200" algn="just">
              <a:defRPr/>
            </a:pPr>
            <a:r>
              <a:rPr lang="en-US" sz="2000">
                <a:solidFill>
                  <a:prstClr val="black"/>
                </a:solidFill>
                <a:latin typeface="Arial" panose="020B0604020202020204" pitchFamily="34" charset="0"/>
                <a:cs typeface="Arial" panose="020B0604020202020204" pitchFamily="34" charset="0"/>
              </a:rPr>
              <a:t>- Từ nay em yên tâm rồi. Không còn ai dẫm lên em nữa đâu.</a:t>
            </a:r>
          </a:p>
          <a:p>
            <a:pPr lvl="0" indent="457200" algn="just">
              <a:defRPr/>
            </a:pPr>
            <a:r>
              <a:rPr lang="en-US" sz="2000">
                <a:solidFill>
                  <a:prstClr val="black"/>
                </a:solidFill>
                <a:latin typeface="Arial" panose="020B0604020202020204" pitchFamily="34" charset="0"/>
                <a:cs typeface="Arial" panose="020B0604020202020204" pitchFamily="34" charset="0"/>
              </a:rPr>
              <a:t>Cỏ non nhoẻn miệng cười và cảm ơn chị én nâu.</a:t>
            </a:r>
          </a:p>
          <a:p>
            <a:pPr lvl="0" indent="457200" algn="just">
              <a:defRPr/>
            </a:pPr>
            <a:r>
              <a:rPr lang="en-US" sz="2000">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Theo </a:t>
            </a:r>
            <a:r>
              <a:rPr lang="en-US" i="1">
                <a:solidFill>
                  <a:prstClr val="black"/>
                </a:solidFill>
                <a:latin typeface="Arial" panose="020B0604020202020204" pitchFamily="34" charset="0"/>
                <a:cs typeface="Arial" panose="020B0604020202020204" pitchFamily="34" charset="0"/>
              </a:rPr>
              <a:t>365 truyện kể hằng đêm </a:t>
            </a:r>
            <a:r>
              <a:rPr lang="en-US">
                <a:solidFill>
                  <a:prstClr val="black"/>
                </a:solidFill>
                <a:latin typeface="Arial" panose="020B0604020202020204" pitchFamily="34" charset="0"/>
                <a:cs typeface="Arial" panose="020B0604020202020204" pitchFamily="34" charset="0"/>
              </a:rPr>
              <a:t>)</a:t>
            </a:r>
            <a:endParaRPr lang="en-US" sz="2000" i="1">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n-US" sz="2000">
              <a:solidFill>
                <a:prstClr val="black"/>
              </a:solidFill>
              <a:latin typeface="Arial" panose="020B0604020202020204" pitchFamily="34" charset="0"/>
              <a:ea typeface="Arial-Rounded" panose="020B0500000000000000" pitchFamily="34" charset="0"/>
              <a:cs typeface="Arial" panose="020B0604020202020204"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1D0DDA-BE18-49D1-8252-DFFB048F4101}"/>
              </a:ext>
            </a:extLst>
          </p:cNvPr>
          <p:cNvPicPr>
            <a:picLocks noChangeAspect="1"/>
          </p:cNvPicPr>
          <p:nvPr/>
        </p:nvPicPr>
        <p:blipFill>
          <a:blip r:embed="rId6"/>
          <a:stretch>
            <a:fillRect/>
          </a:stretch>
        </p:blipFill>
        <p:spPr>
          <a:xfrm>
            <a:off x="8128285" y="4789394"/>
            <a:ext cx="3966305" cy="1985472"/>
          </a:xfrm>
          <a:prstGeom prst="rect">
            <a:avLst/>
          </a:prstGeom>
        </p:spPr>
      </p:pic>
      <p:sp>
        <p:nvSpPr>
          <p:cNvPr id="9" name="Oval 8">
            <a:extLst>
              <a:ext uri="{FF2B5EF4-FFF2-40B4-BE49-F238E27FC236}">
                <a16:creationId xmlns:a16="http://schemas.microsoft.com/office/drawing/2014/main" id="{EF58A6A5-FB92-4256-9796-2B50ACE9E598}"/>
              </a:ext>
            </a:extLst>
          </p:cNvPr>
          <p:cNvSpPr/>
          <p:nvPr/>
        </p:nvSpPr>
        <p:spPr>
          <a:xfrm>
            <a:off x="224656" y="77871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12" name="Oval 11">
            <a:extLst>
              <a:ext uri="{FF2B5EF4-FFF2-40B4-BE49-F238E27FC236}">
                <a16:creationId xmlns:a16="http://schemas.microsoft.com/office/drawing/2014/main" id="{F8372C8C-FE54-4CCA-B671-23EC566C8C83}"/>
              </a:ext>
            </a:extLst>
          </p:cNvPr>
          <p:cNvSpPr/>
          <p:nvPr/>
        </p:nvSpPr>
        <p:spPr>
          <a:xfrm>
            <a:off x="224656" y="1398650"/>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D5291896-4F10-4D11-AAEF-7CE0C7CFE5A8}"/>
              </a:ext>
            </a:extLst>
          </p:cNvPr>
          <p:cNvSpPr/>
          <p:nvPr/>
        </p:nvSpPr>
        <p:spPr>
          <a:xfrm>
            <a:off x="281798" y="377420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3</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485460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5656" y="1905951"/>
            <a:ext cx="46111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8980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13" name="矩形 12">
            <a:extLst>
              <a:ext uri="{FF2B5EF4-FFF2-40B4-BE49-F238E27FC236}">
                <a16:creationId xmlns:a16="http://schemas.microsoft.com/office/drawing/2014/main" id="{F93F15E5-29FB-4417-A2A3-18782FA76FC6}"/>
              </a:ext>
            </a:extLst>
          </p:cNvPr>
          <p:cNvSpPr/>
          <p:nvPr/>
        </p:nvSpPr>
        <p:spPr>
          <a:xfrm>
            <a:off x="815729" y="1176034"/>
            <a:ext cx="716915" cy="7169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南构钦雕汉古" panose="00020600040101010101" pitchFamily="18" charset="-122"/>
                <a:ea typeface="南构钦雕汉古" panose="00020600040101010101" pitchFamily="18" charset="-122"/>
                <a:cs typeface="+mn-cs"/>
              </a:rPr>
              <a:t>01</a:t>
            </a:r>
            <a:endParaRPr kumimoji="0" lang="zh-CN" altLang="en-US" sz="2400" b="1" i="0" u="none" strike="noStrike" kern="1200" cap="none" spc="0" normalizeH="0" baseline="0" noProof="0" dirty="0">
              <a:ln>
                <a:noFill/>
              </a:ln>
              <a:solidFill>
                <a:prstClr val="white"/>
              </a:solidFill>
              <a:effectLst/>
              <a:uLnTx/>
              <a:uFillTx/>
              <a:latin typeface="南构钦雕汉古" panose="00020600040101010101" pitchFamily="18" charset="-122"/>
              <a:ea typeface="南构钦雕汉古" panose="00020600040101010101" pitchFamily="18" charset="-122"/>
              <a:cs typeface="+mn-cs"/>
            </a:endParaRPr>
          </a:p>
        </p:txBody>
      </p:sp>
      <p:sp>
        <p:nvSpPr>
          <p:cNvPr id="16" name="矩形 15">
            <a:extLst>
              <a:ext uri="{FF2B5EF4-FFF2-40B4-BE49-F238E27FC236}">
                <a16:creationId xmlns:a16="http://schemas.microsoft.com/office/drawing/2014/main" id="{B572251D-7A1C-46D0-BDB3-397E38AAF29E}"/>
              </a:ext>
            </a:extLst>
          </p:cNvPr>
          <p:cNvSpPr/>
          <p:nvPr/>
        </p:nvSpPr>
        <p:spPr>
          <a:xfrm>
            <a:off x="535186" y="3872948"/>
            <a:ext cx="1278000" cy="7169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uLnTx/>
                <a:uFillTx/>
                <a:latin typeface="南构钦雕汉古" panose="00020600040101010101" pitchFamily="18" charset="-122"/>
                <a:ea typeface="南构钦雕汉古" panose="00020600040101010101" pitchFamily="18" charset="-122"/>
                <a:cs typeface="+mn-cs"/>
              </a:rPr>
              <a:t>Đáp</a:t>
            </a:r>
            <a:r>
              <a:rPr kumimoji="0" lang="en-US" altLang="zh-CN" sz="2400" b="1" i="0" u="none" strike="noStrike" kern="1200" cap="none" spc="0" normalizeH="0" baseline="0" noProof="0" dirty="0">
                <a:ln>
                  <a:noFill/>
                </a:ln>
                <a:solidFill>
                  <a:prstClr val="white"/>
                </a:solidFill>
                <a:effectLst/>
                <a:uLnTx/>
                <a:uFillTx/>
                <a:latin typeface="南构钦雕汉古" panose="00020600040101010101" pitchFamily="18" charset="-122"/>
                <a:ea typeface="南构钦雕汉古" panose="00020600040101010101" pitchFamily="18" charset="-122"/>
                <a:cs typeface="+mn-cs"/>
              </a:rPr>
              <a:t> </a:t>
            </a:r>
            <a:r>
              <a:rPr kumimoji="0" lang="en-US" altLang="zh-CN" sz="2400" b="1" i="0" u="none" strike="noStrike" kern="1200" cap="none" spc="0" normalizeH="0" baseline="0" noProof="0" dirty="0" err="1">
                <a:ln>
                  <a:noFill/>
                </a:ln>
                <a:solidFill>
                  <a:prstClr val="white"/>
                </a:solidFill>
                <a:effectLst/>
                <a:uLnTx/>
                <a:uFillTx/>
                <a:latin typeface="南构钦雕汉古" panose="00020600040101010101" pitchFamily="18" charset="-122"/>
                <a:ea typeface="南构钦雕汉古" panose="00020600040101010101" pitchFamily="18" charset="-122"/>
                <a:cs typeface="+mn-cs"/>
              </a:rPr>
              <a:t>án</a:t>
            </a:r>
            <a:endParaRPr kumimoji="0" lang="zh-CN" altLang="en-US" sz="2400" b="1" i="0" u="none" strike="noStrike" kern="1200" cap="none" spc="0" normalizeH="0" baseline="0" noProof="0" dirty="0">
              <a:ln>
                <a:noFill/>
              </a:ln>
              <a:solidFill>
                <a:prstClr val="white"/>
              </a:solidFill>
              <a:effectLst/>
              <a:uLnTx/>
              <a:uFillTx/>
              <a:latin typeface="南构钦雕汉古" panose="00020600040101010101" pitchFamily="18" charset="-122"/>
              <a:ea typeface="南构钦雕汉古" panose="00020600040101010101" pitchFamily="18" charset="-122"/>
              <a:cs typeface="+mn-cs"/>
            </a:endParaRPr>
          </a:p>
        </p:txBody>
      </p:sp>
      <p:pic>
        <p:nvPicPr>
          <p:cNvPr id="23" name="图片 22">
            <a:extLst>
              <a:ext uri="{FF2B5EF4-FFF2-40B4-BE49-F238E27FC236}">
                <a16:creationId xmlns:a16="http://schemas.microsoft.com/office/drawing/2014/main" id="{80F48BC4-7FE4-474E-AE32-8A07640FDD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86459" y="3903061"/>
            <a:ext cx="3094299" cy="2954939"/>
          </a:xfrm>
          <a:prstGeom prst="rect">
            <a:avLst/>
          </a:prstGeom>
          <a:noFill/>
          <a:ln>
            <a:noFill/>
          </a:ln>
        </p:spPr>
      </p:pic>
      <p:sp>
        <p:nvSpPr>
          <p:cNvPr id="2" name="TextBox 1">
            <a:extLst>
              <a:ext uri="{FF2B5EF4-FFF2-40B4-BE49-F238E27FC236}">
                <a16:creationId xmlns:a16="http://schemas.microsoft.com/office/drawing/2014/main" id="{E0C972FD-43FA-42D8-9BA3-0590E96320C2}"/>
              </a:ext>
            </a:extLst>
          </p:cNvPr>
          <p:cNvSpPr txBox="1"/>
          <p:nvPr/>
        </p:nvSpPr>
        <p:spPr>
          <a:xfrm>
            <a:off x="3819402" y="138215"/>
            <a:ext cx="3681592" cy="78319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E5D2BABF-473A-4984-A937-B544A8692C9D}"/>
              </a:ext>
            </a:extLst>
          </p:cNvPr>
          <p:cNvSpPr txBox="1"/>
          <p:nvPr/>
        </p:nvSpPr>
        <p:spPr>
          <a:xfrm>
            <a:off x="1625599" y="1139277"/>
            <a:ext cx="9750671" cy="20621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342900" marR="0" lvl="0" indent="-342900" algn="l" defTabSz="914400" rtl="0" eaLnBrk="1" fontAlgn="auto" latinLnBrk="0" hangingPunct="1">
              <a:lnSpc>
                <a:spcPct val="100000"/>
              </a:lnSpc>
              <a:spcBef>
                <a:spcPts val="0"/>
              </a:spcBef>
              <a:spcAft>
                <a:spcPts val="0"/>
              </a:spcAft>
              <a:buClrTx/>
              <a:buSzTx/>
              <a:buFontTx/>
              <a:buAutoNum type="alphaLcPeriod"/>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342900" marR="0" lvl="0" indent="-342900" algn="l" defTabSz="914400" rtl="0" eaLnBrk="1" fontAlgn="auto" latinLnBrk="0" hangingPunct="1">
              <a:lnSpc>
                <a:spcPct val="100000"/>
              </a:lnSpc>
              <a:spcBef>
                <a:spcPts val="0"/>
              </a:spcBef>
              <a:spcAft>
                <a:spcPts val="0"/>
              </a:spcAft>
              <a:buClrTx/>
              <a:buSzTx/>
              <a:buFontTx/>
              <a:buAutoNum type="alphaLcPeriod"/>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342900" marR="0" lvl="0" indent="-342900" algn="l" defTabSz="914400" rtl="0" eaLnBrk="1" fontAlgn="auto" latinLnBrk="0" hangingPunct="1">
              <a:lnSpc>
                <a:spcPct val="100000"/>
              </a:lnSpc>
              <a:spcBef>
                <a:spcPts val="0"/>
              </a:spcBef>
              <a:spcAft>
                <a:spcPts val="0"/>
              </a:spcAft>
              <a:buClrTx/>
              <a:buSzTx/>
              <a:buFontTx/>
              <a:buAutoNum type="alphaLcPeriod"/>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Trẻ</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p>
        </p:txBody>
      </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62816" y="-41256"/>
            <a:ext cx="797845" cy="797845"/>
          </a:xfrm>
          <a:prstGeom prst="rect">
            <a:avLst/>
          </a:prstGeom>
        </p:spPr>
      </p:pic>
      <p:sp>
        <p:nvSpPr>
          <p:cNvPr id="22" name="TextBox 21">
            <a:extLst>
              <a:ext uri="{FF2B5EF4-FFF2-40B4-BE49-F238E27FC236}">
                <a16:creationId xmlns:a16="http://schemas.microsoft.com/office/drawing/2014/main" id="{1F81A5CB-1571-4F99-86F6-3DF1ACCE6475}"/>
              </a:ext>
            </a:extLst>
          </p:cNvPr>
          <p:cNvSpPr txBox="1"/>
          <p:nvPr/>
        </p:nvSpPr>
        <p:spPr>
          <a:xfrm>
            <a:off x="1960623" y="3397908"/>
            <a:ext cx="8270754"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bừng tỉnh giấc sau giấc </a:t>
            </a:r>
            <a:r>
              <a:rPr kumimoji="0" lang="vi-VN"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ngủ đông</a:t>
            </a:r>
            <a:r>
              <a:rPr kumimoji="0" lang="en-US"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én </a:t>
            </a:r>
            <a:r>
              <a:rPr kumimoji="0" lang="vi-VN"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ph</a:t>
            </a:r>
            <a:r>
              <a:rPr lang="en-US"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ương</a:t>
            </a:r>
            <a:r>
              <a:rPr kumimoji="0" lang="vi-VN"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 </a:t>
            </a:r>
            <a:r>
              <a:rPr kumimoji="0" lang="vi-VN"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về</a:t>
            </a:r>
            <a:r>
              <a:rPr kumimoji="0" lang="en-US"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Trẻ em chơi đùa dưới ánh mặt trời </a:t>
            </a:r>
            <a:r>
              <a:rPr kumimoji="0" lang="vi-VN"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ấm áp</a:t>
            </a:r>
            <a:r>
              <a:rPr kumimoji="0" lang="en-US"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27855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Effect transition="in" filter="fade">
                                      <p:cBhvr>
                                        <p:cTn id="17" dur="750"/>
                                        <p:tgtEl>
                                          <p:spTgt spid="23"/>
                                        </p:tgtEl>
                                      </p:cBhvr>
                                    </p:animEffect>
                                  </p:childTnLst>
                                </p:cTn>
                              </p:par>
                            </p:childTnLst>
                          </p:cTn>
                        </p:par>
                        <p:par>
                          <p:cTn id="18" fill="hold">
                            <p:stCondLst>
                              <p:cond delay="225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23" name="图片 22">
            <a:extLst>
              <a:ext uri="{FF2B5EF4-FFF2-40B4-BE49-F238E27FC236}">
                <a16:creationId xmlns:a16="http://schemas.microsoft.com/office/drawing/2014/main" id="{80F48BC4-7FE4-474E-AE32-8A07640FDD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08732" y="3729981"/>
            <a:ext cx="3094299" cy="2954939"/>
          </a:xfrm>
          <a:prstGeom prst="rect">
            <a:avLst/>
          </a:prstGeom>
          <a:noFill/>
          <a:ln>
            <a:noFill/>
          </a:ln>
        </p:spPr>
      </p:pic>
      <p:sp>
        <p:nvSpPr>
          <p:cNvPr id="19" name="TextBox 18">
            <a:extLst>
              <a:ext uri="{FF2B5EF4-FFF2-40B4-BE49-F238E27FC236}">
                <a16:creationId xmlns:a16="http://schemas.microsoft.com/office/drawing/2014/main" id="{E5D2BABF-473A-4984-A937-B544A8692C9D}"/>
              </a:ext>
            </a:extLst>
          </p:cNvPr>
          <p:cNvSpPr txBox="1"/>
          <p:nvPr/>
        </p:nvSpPr>
        <p:spPr>
          <a:xfrm>
            <a:off x="520673" y="368601"/>
            <a:ext cx="6033448" cy="9541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Vì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62816" y="-41256"/>
            <a:ext cx="797845" cy="797845"/>
          </a:xfrm>
          <a:prstGeom prst="rect">
            <a:avLst/>
          </a:prstGeom>
        </p:spPr>
      </p:pic>
      <p:sp>
        <p:nvSpPr>
          <p:cNvPr id="22" name="TextBox 21">
            <a:extLst>
              <a:ext uri="{FF2B5EF4-FFF2-40B4-BE49-F238E27FC236}">
                <a16:creationId xmlns:a16="http://schemas.microsoft.com/office/drawing/2014/main" id="{1F81A5CB-1571-4F99-86F6-3DF1ACCE6475}"/>
              </a:ext>
            </a:extLst>
          </p:cNvPr>
          <p:cNvSpPr txBox="1"/>
          <p:nvPr/>
        </p:nvSpPr>
        <p:spPr>
          <a:xfrm>
            <a:off x="715931" y="1087676"/>
            <a:ext cx="8726451" cy="5232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=&gt; Cỏ </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non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giẫm</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DF8F1C79-71A5-4A28-9614-C00D7B2E12A1}"/>
              </a:ext>
            </a:extLst>
          </p:cNvPr>
          <p:cNvSpPr txBox="1"/>
          <p:nvPr/>
        </p:nvSpPr>
        <p:spPr>
          <a:xfrm>
            <a:off x="520672" y="1920586"/>
            <a:ext cx="87864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28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 cỏ non, chim én đã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58305158-09A9-4299-8332-79D9CF59D47A}"/>
              </a:ext>
            </a:extLst>
          </p:cNvPr>
          <p:cNvSpPr txBox="1"/>
          <p:nvPr/>
        </p:nvSpPr>
        <p:spPr>
          <a:xfrm>
            <a:off x="715930" y="2538053"/>
            <a:ext cx="1114239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=&gt; Chim én đã gọi thêm nhiều bạn ra sức đi tìm cỏ khô tết thành dòng chữ “Không giẫm lên cỏ” và đặt cạnh bãi cỏ để bảo vệ cỏ non. </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5EBFBB2-710B-409C-9F91-560692FE7BDC}"/>
              </a:ext>
            </a:extLst>
          </p:cNvPr>
          <p:cNvSpPr txBox="1"/>
          <p:nvPr/>
        </p:nvSpPr>
        <p:spPr>
          <a:xfrm>
            <a:off x="520672" y="4209293"/>
            <a:ext cx="96889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28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lời chim én, nói lời nhắn nhủ tới các bạn nhỏ.</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EEC146E-5F2A-4C01-8154-8489F943E17A}"/>
              </a:ext>
            </a:extLst>
          </p:cNvPr>
          <p:cNvSpPr txBox="1"/>
          <p:nvPr/>
        </p:nvSpPr>
        <p:spPr>
          <a:xfrm>
            <a:off x="638928" y="4932968"/>
            <a:ext cx="918846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=&gt; Các bạn ơi, để cỏ non có thể vui vẻ các bạn đừng giẫm lên cỏ nữa nhé!</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804390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17" grpId="0"/>
      <p:bldP spid="18" grpId="0"/>
      <p:bldP spid="20"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93038" y="1905505"/>
            <a:ext cx="727109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 ĐỌC LẠI</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84872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4" name="Text Box 3"/>
          <p:cNvSpPr txBox="1"/>
          <p:nvPr/>
        </p:nvSpPr>
        <p:spPr>
          <a:xfrm>
            <a:off x="4292538" y="194437"/>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
        <p:nvSpPr>
          <p:cNvPr id="5" name="Text Box 4"/>
          <p:cNvSpPr txBox="1"/>
          <p:nvPr/>
        </p:nvSpPr>
        <p:spPr>
          <a:xfrm>
            <a:off x="598092" y="803245"/>
            <a:ext cx="10412640" cy="5632311"/>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Mùa</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xuân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đã</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Cỏ</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công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viên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bừng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tỉnh</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sau</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giấc</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đông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Từng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đàn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én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từ</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phương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Nam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trở</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về</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Trẻ</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chơi</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đùa</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dưới</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ánh</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mặt</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trời</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ấm</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áp</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Một</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hôm</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én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nâu</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đang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sửa</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soạn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đi</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thì</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nghe</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tiếng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khóc</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thút</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thít</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Lần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tiếng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khóc</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én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nâu</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tìm</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công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viên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một</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cây</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cỏ</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non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đang</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khóc</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én</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charset="0"/>
                <a:cs typeface="Arial-Rounded" panose="020B0500000000000000" charset="0"/>
              </a:rPr>
              <a:t>nâu</a:t>
            </a:r>
            <a:r>
              <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rPr>
              <a:t> </a:t>
            </a:r>
            <a:r>
              <a:rPr kumimoji="0" lang="en-US" sz="2000" b="0" i="0" u="none" strike="noStrike" kern="1200" cap="none" spc="0" normalizeH="0" baseline="0" noProof="0" err="1">
                <a:ln>
                  <a:noFill/>
                </a:ln>
                <a:solidFill>
                  <a:prstClr val="black"/>
                </a:solidFill>
                <a:effectLst/>
                <a:uLnTx/>
                <a:uFillTx/>
                <a:latin typeface="Arial-Rounded" panose="020B0500000000000000" charset="0"/>
                <a:cs typeface="Arial-Rounded" panose="020B0500000000000000" charset="0"/>
              </a:rPr>
              <a:t>hỏi</a:t>
            </a:r>
            <a:r>
              <a:rPr kumimoji="0" lang="en-US" sz="2000" b="0" i="0" u="none" strike="noStrike" kern="1200" cap="none" spc="0" normalizeH="0" baseline="0" noProof="0">
                <a:ln>
                  <a:noFill/>
                </a:ln>
                <a:solidFill>
                  <a:prstClr val="black"/>
                </a:solidFill>
                <a:effectLst/>
                <a:uLnTx/>
                <a:uFillTx/>
                <a:latin typeface="Arial-Rounded" panose="020B0500000000000000" charset="0"/>
                <a:cs typeface="Arial-Rounded" panose="020B0500000000000000" charset="0"/>
              </a:rPr>
              <a:t>:</a:t>
            </a:r>
          </a:p>
          <a:p>
            <a:pPr lvl="0" indent="457200">
              <a:defRPr/>
            </a:pPr>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Em bị ốm à?</a:t>
            </a:r>
          </a:p>
          <a:p>
            <a:pPr lvl="0" indent="457200">
              <a:defRPr/>
            </a:pPr>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Cỏ non khóc nấc lên:</a:t>
            </a:r>
          </a:p>
          <a:p>
            <a:pPr lvl="0" indent="457200">
              <a:defRPr/>
            </a:pPr>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Chị ơi, em không đứng thẳng được nữa. Các bạn nhỏ đã đến đây chơi đùa và dẫm lên em.</a:t>
            </a:r>
          </a:p>
          <a:p>
            <a:pPr lvl="0" indent="457200">
              <a:defRPr/>
            </a:pPr>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Én nâu lặng đi một phút rồi bỗng reo lên:</a:t>
            </a:r>
          </a:p>
          <a:p>
            <a:pPr lvl="0">
              <a:defRPr/>
            </a:pPr>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 Đừng khóc nữa, chị sẽ giúp em.</a:t>
            </a:r>
          </a:p>
          <a:p>
            <a:pPr lvl="0" indent="457200" algn="just">
              <a:defRPr/>
            </a:pPr>
            <a:r>
              <a:rPr lang="en-US" sz="2000">
                <a:solidFill>
                  <a:prstClr val="black"/>
                </a:solidFill>
                <a:latin typeface="Arial-Rounded" panose="020B0500000000000000" charset="0"/>
                <a:cs typeface="Arial-Rounded" panose="020B0500000000000000" charset="0"/>
              </a:rPr>
              <a:t>Thế rồi, én nâu gọi thêm rất nhiều bạn của mình. Suốt đêm, cả đàn én ra sức đi tìm cỏ khô tết thành dòng chữ “Không dẫm chân lên cỏ!” đặt bên cạnh bãi cỏ. Xong việc én nâu tươi cười bảo cỏ non:</a:t>
            </a:r>
          </a:p>
          <a:p>
            <a:pPr lvl="0" indent="457200" algn="just">
              <a:defRPr/>
            </a:pPr>
            <a:r>
              <a:rPr lang="en-US" sz="2000">
                <a:solidFill>
                  <a:prstClr val="black"/>
                </a:solidFill>
                <a:latin typeface="Arial-Rounded" panose="020B0500000000000000" charset="0"/>
                <a:cs typeface="Arial-Rounded" panose="020B0500000000000000" charset="0"/>
              </a:rPr>
              <a:t>- Từ nay em yên tâm rồi. Không còn ai dẫm lên em nữa đâu.</a:t>
            </a:r>
          </a:p>
          <a:p>
            <a:pPr lvl="0" indent="457200" algn="just">
              <a:defRPr/>
            </a:pPr>
            <a:r>
              <a:rPr lang="en-US" sz="2000">
                <a:solidFill>
                  <a:prstClr val="black"/>
                </a:solidFill>
                <a:latin typeface="Arial-Rounded" panose="020B0500000000000000" charset="0"/>
                <a:cs typeface="Arial-Rounded" panose="020B0500000000000000" charset="0"/>
              </a:rPr>
              <a:t>Cỏ non nhoẻn miệng cười và cảm ơn chị én nâu.</a:t>
            </a:r>
          </a:p>
          <a:p>
            <a:pPr lvl="0" indent="457200" algn="just">
              <a:defRPr/>
            </a:pPr>
            <a:r>
              <a:rPr lang="en-US" sz="2000">
                <a:solidFill>
                  <a:prstClr val="black"/>
                </a:solidFill>
                <a:latin typeface="Arial-Rounded" panose="020B0500000000000000" charset="0"/>
                <a:cs typeface="Arial-Rounded" panose="020B0500000000000000" charset="0"/>
              </a:rPr>
              <a:t>                     (</a:t>
            </a:r>
            <a:r>
              <a:rPr lang="en-US">
                <a:solidFill>
                  <a:prstClr val="black"/>
                </a:solidFill>
                <a:latin typeface="Arial-Rounded" panose="020B0500000000000000" charset="0"/>
                <a:cs typeface="Arial-Rounded" panose="020B0500000000000000" charset="0"/>
              </a:rPr>
              <a:t>Theo </a:t>
            </a:r>
            <a:r>
              <a:rPr lang="en-US" i="1">
                <a:solidFill>
                  <a:prstClr val="black"/>
                </a:solidFill>
                <a:latin typeface="Arial-Rounded" panose="020B0500000000000000" charset="0"/>
                <a:cs typeface="Arial-Rounded" panose="020B0500000000000000" charset="0"/>
              </a:rPr>
              <a:t>365 truyện kể hằng đêm </a:t>
            </a:r>
            <a:r>
              <a:rPr lang="en-US">
                <a:solidFill>
                  <a:prstClr val="black"/>
                </a:solidFill>
                <a:latin typeface="Arial-Rounded" panose="020B0500000000000000" charset="0"/>
                <a:cs typeface="Arial-Rounded" panose="020B0500000000000000" charset="0"/>
              </a:rPr>
              <a:t>)</a:t>
            </a:r>
            <a:endParaRPr lang="en-US" sz="2000" i="1">
              <a:solidFill>
                <a:prstClr val="black"/>
              </a:solidFill>
              <a:latin typeface="Arial-Rounded" panose="020B0500000000000000" charset="0"/>
              <a:cs typeface="Arial-Rounded" panose="020B0500000000000000" charset="0"/>
            </a:endParaRPr>
          </a:p>
          <a:p>
            <a:pPr marL="342900" lvl="0" indent="-342900">
              <a:buFontTx/>
              <a:buChar char="-"/>
              <a:defRPr/>
            </a:pPr>
            <a:endPar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Rounded" panose="020B0500000000000000" charset="0"/>
              <a:cs typeface="Arial-Rounded" panose="020B0500000000000000" charset="0"/>
            </a:endParaRPr>
          </a:p>
        </p:txBody>
      </p:sp>
      <p:pic>
        <p:nvPicPr>
          <p:cNvPr id="11" name="Picture 10">
            <a:extLst>
              <a:ext uri="{FF2B5EF4-FFF2-40B4-BE49-F238E27FC236}">
                <a16:creationId xmlns:a16="http://schemas.microsoft.com/office/drawing/2014/main" id="{961D0DDA-BE18-49D1-8252-DFFB048F4101}"/>
              </a:ext>
            </a:extLst>
          </p:cNvPr>
          <p:cNvPicPr>
            <a:picLocks noChangeAspect="1"/>
          </p:cNvPicPr>
          <p:nvPr/>
        </p:nvPicPr>
        <p:blipFill>
          <a:blip r:embed="rId6"/>
          <a:stretch>
            <a:fillRect/>
          </a:stretch>
        </p:blipFill>
        <p:spPr>
          <a:xfrm>
            <a:off x="8128285" y="4789394"/>
            <a:ext cx="3966305" cy="1985472"/>
          </a:xfrm>
          <a:prstGeom prst="rect">
            <a:avLst/>
          </a:prstGeom>
        </p:spPr>
      </p:pic>
      <p:sp>
        <p:nvSpPr>
          <p:cNvPr id="9" name="Oval 8">
            <a:extLst>
              <a:ext uri="{FF2B5EF4-FFF2-40B4-BE49-F238E27FC236}">
                <a16:creationId xmlns:a16="http://schemas.microsoft.com/office/drawing/2014/main" id="{EF58A6A5-FB92-4256-9796-2B50ACE9E598}"/>
              </a:ext>
            </a:extLst>
          </p:cNvPr>
          <p:cNvSpPr/>
          <p:nvPr/>
        </p:nvSpPr>
        <p:spPr>
          <a:xfrm>
            <a:off x="224656" y="77871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12" name="Oval 11">
            <a:extLst>
              <a:ext uri="{FF2B5EF4-FFF2-40B4-BE49-F238E27FC236}">
                <a16:creationId xmlns:a16="http://schemas.microsoft.com/office/drawing/2014/main" id="{F8372C8C-FE54-4CCA-B671-23EC566C8C83}"/>
              </a:ext>
            </a:extLst>
          </p:cNvPr>
          <p:cNvSpPr/>
          <p:nvPr/>
        </p:nvSpPr>
        <p:spPr>
          <a:xfrm>
            <a:off x="224656" y="1398650"/>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D5291896-4F10-4D11-AAEF-7CE0C7CFE5A8}"/>
              </a:ext>
            </a:extLst>
          </p:cNvPr>
          <p:cNvSpPr/>
          <p:nvPr/>
        </p:nvSpPr>
        <p:spPr>
          <a:xfrm>
            <a:off x="281798" y="377420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3</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64887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4" name="Text Box 3"/>
          <p:cNvSpPr txBox="1"/>
          <p:nvPr/>
        </p:nvSpPr>
        <p:spPr>
          <a:xfrm>
            <a:off x="4292538" y="194437"/>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Cỏ</a:t>
            </a:r>
            <a:r>
              <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non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cười</a:t>
            </a:r>
            <a:r>
              <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rồi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5" name="Text Box 4"/>
          <p:cNvSpPr txBox="1"/>
          <p:nvPr/>
        </p:nvSpPr>
        <p:spPr>
          <a:xfrm>
            <a:off x="598092" y="803245"/>
            <a:ext cx="11192536" cy="5016758"/>
          </a:xfrm>
          <a:prstGeom prst="rect">
            <a:avLst/>
          </a:prstGeom>
          <a:noFill/>
        </p:spPr>
        <p:txBody>
          <a:bodyPr wrap="square" rtlCol="0">
            <a:spAutoFit/>
          </a:bodyPr>
          <a:lstStyle/>
          <a:p>
            <a:pPr lvl="0" indent="457200" algn="just">
              <a:defRPr/>
            </a:pPr>
            <a:r>
              <a:rPr lang="en-US" sz="3200">
                <a:solidFill>
                  <a:prstClr val="black"/>
                </a:solidFill>
                <a:latin typeface="Arial" panose="020B0604020202020204" pitchFamily="34" charset="0"/>
                <a:cs typeface="Arial" panose="020B0604020202020204" pitchFamily="34" charset="0"/>
              </a:rPr>
              <a:t>Thế rồi, én nâu gọi thêm rất nhiều bạn của mình. Suốt đêm, cả đàn én ra sức đi tìm cỏ khô tết thành dòng chữ “Không dẫm chân lên cỏ!” đặt bên cạnh bãi cỏ. Xong việc én nâu tươi cười bảo cỏ non:</a:t>
            </a:r>
          </a:p>
          <a:p>
            <a:pPr lvl="0" indent="457200" algn="just">
              <a:defRPr/>
            </a:pPr>
            <a:r>
              <a:rPr lang="en-US" sz="3200">
                <a:solidFill>
                  <a:prstClr val="black"/>
                </a:solidFill>
                <a:latin typeface="Arial" panose="020B0604020202020204" pitchFamily="34" charset="0"/>
                <a:cs typeface="Arial" panose="020B0604020202020204" pitchFamily="34" charset="0"/>
              </a:rPr>
              <a:t>- Từ nay em yên tâm rồi. Không còn ai dẫm lên em nữa đâu.</a:t>
            </a:r>
          </a:p>
          <a:p>
            <a:pPr lvl="0" indent="457200" algn="just">
              <a:defRPr/>
            </a:pPr>
            <a:r>
              <a:rPr lang="en-US" sz="3200">
                <a:solidFill>
                  <a:prstClr val="black"/>
                </a:solidFill>
                <a:latin typeface="Arial" panose="020B0604020202020204" pitchFamily="34" charset="0"/>
                <a:cs typeface="Arial" panose="020B0604020202020204" pitchFamily="34" charset="0"/>
              </a:rPr>
              <a:t>Cỏ non nhoẻn miệng cười và cảm ơn chị én nâu.</a:t>
            </a:r>
          </a:p>
          <a:p>
            <a:pPr lvl="0" indent="457200" algn="just">
              <a:defRPr/>
            </a:pPr>
            <a:r>
              <a:rPr lang="en-US" sz="3200">
                <a:solidFill>
                  <a:prstClr val="black"/>
                </a:solidFill>
                <a:latin typeface="Arial" panose="020B0604020202020204" pitchFamily="34" charset="0"/>
                <a:cs typeface="Arial" panose="020B0604020202020204" pitchFamily="34" charset="0"/>
              </a:rPr>
              <a:t>                                 (</a:t>
            </a:r>
            <a:r>
              <a:rPr lang="en-US" sz="2800">
                <a:solidFill>
                  <a:prstClr val="black"/>
                </a:solidFill>
                <a:latin typeface="Arial" panose="020B0604020202020204" pitchFamily="34" charset="0"/>
                <a:cs typeface="Arial" panose="020B0604020202020204" pitchFamily="34" charset="0"/>
              </a:rPr>
              <a:t>Theo </a:t>
            </a:r>
            <a:r>
              <a:rPr lang="en-US" sz="2800" i="1">
                <a:solidFill>
                  <a:prstClr val="black"/>
                </a:solidFill>
                <a:latin typeface="Arial" panose="020B0604020202020204" pitchFamily="34" charset="0"/>
                <a:cs typeface="Arial" panose="020B0604020202020204" pitchFamily="34" charset="0"/>
              </a:rPr>
              <a:t>365 truyện kể hằng đêm </a:t>
            </a:r>
            <a:r>
              <a:rPr lang="en-US" sz="2800">
                <a:solidFill>
                  <a:prstClr val="black"/>
                </a:solidFill>
                <a:latin typeface="Arial" panose="020B0604020202020204" pitchFamily="34" charset="0"/>
                <a:cs typeface="Arial" panose="020B0604020202020204" pitchFamily="34" charset="0"/>
              </a:rPr>
              <a:t>)</a:t>
            </a:r>
            <a:endParaRPr lang="en-US" sz="3200" i="1">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n-US" sz="3200">
              <a:solidFill>
                <a:prstClr val="black"/>
              </a:solidFill>
              <a:latin typeface="Arial" panose="020B0604020202020204" pitchFamily="34" charset="0"/>
              <a:ea typeface="Arial-Rounded" panose="020B0500000000000000" pitchFamily="34" charset="0"/>
              <a:cs typeface="Arial" panose="020B0604020202020204"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1D0DDA-BE18-49D1-8252-DFFB048F4101}"/>
              </a:ext>
            </a:extLst>
          </p:cNvPr>
          <p:cNvPicPr>
            <a:picLocks noChangeAspect="1"/>
          </p:cNvPicPr>
          <p:nvPr/>
        </p:nvPicPr>
        <p:blipFill>
          <a:blip r:embed="rId6"/>
          <a:stretch>
            <a:fillRect/>
          </a:stretch>
        </p:blipFill>
        <p:spPr>
          <a:xfrm>
            <a:off x="8128285" y="4789394"/>
            <a:ext cx="3966305" cy="1985472"/>
          </a:xfrm>
          <a:prstGeom prst="rect">
            <a:avLst/>
          </a:prstGeom>
        </p:spPr>
      </p:pic>
      <p:cxnSp>
        <p:nvCxnSpPr>
          <p:cNvPr id="14" name="Straight Connector 13">
            <a:extLst>
              <a:ext uri="{FF2B5EF4-FFF2-40B4-BE49-F238E27FC236}">
                <a16:creationId xmlns:a16="http://schemas.microsoft.com/office/drawing/2014/main" id="{20FDCDB4-D9E5-48D8-83C7-E3CB327AC31D}"/>
              </a:ext>
            </a:extLst>
          </p:cNvPr>
          <p:cNvCxnSpPr>
            <a:cxnSpLocks/>
          </p:cNvCxnSpPr>
          <p:nvPr/>
        </p:nvCxnSpPr>
        <p:spPr>
          <a:xfrm flipV="1">
            <a:off x="2632235" y="811055"/>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CB5741F8-F523-48A6-88DF-5E3768E4CFEB}"/>
              </a:ext>
            </a:extLst>
          </p:cNvPr>
          <p:cNvCxnSpPr>
            <a:cxnSpLocks/>
          </p:cNvCxnSpPr>
          <p:nvPr/>
        </p:nvCxnSpPr>
        <p:spPr>
          <a:xfrm flipV="1">
            <a:off x="10652285" y="803245"/>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541B862-B1F7-4D3A-88B3-89355D070D62}"/>
              </a:ext>
            </a:extLst>
          </p:cNvPr>
          <p:cNvCxnSpPr>
            <a:cxnSpLocks/>
          </p:cNvCxnSpPr>
          <p:nvPr/>
        </p:nvCxnSpPr>
        <p:spPr>
          <a:xfrm flipV="1">
            <a:off x="10709994" y="80324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B5DD3431-E431-42ED-AF9B-F0ECC83A6685}"/>
              </a:ext>
            </a:extLst>
          </p:cNvPr>
          <p:cNvCxnSpPr>
            <a:cxnSpLocks/>
          </p:cNvCxnSpPr>
          <p:nvPr/>
        </p:nvCxnSpPr>
        <p:spPr>
          <a:xfrm flipV="1">
            <a:off x="1650835" y="1305309"/>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3F8AF7C4-A6B2-41AF-BCED-D7CFDF1B1C63}"/>
              </a:ext>
            </a:extLst>
          </p:cNvPr>
          <p:cNvCxnSpPr>
            <a:cxnSpLocks/>
          </p:cNvCxnSpPr>
          <p:nvPr/>
        </p:nvCxnSpPr>
        <p:spPr>
          <a:xfrm flipV="1">
            <a:off x="11709908" y="1320292"/>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45A18CC7-C6F7-4821-B161-FC14EF8F4B26}"/>
              </a:ext>
            </a:extLst>
          </p:cNvPr>
          <p:cNvCxnSpPr>
            <a:cxnSpLocks/>
          </p:cNvCxnSpPr>
          <p:nvPr/>
        </p:nvCxnSpPr>
        <p:spPr>
          <a:xfrm flipV="1">
            <a:off x="5337388" y="181057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147C4192-711B-4BC3-9FD2-F9A94BFD2EEE}"/>
              </a:ext>
            </a:extLst>
          </p:cNvPr>
          <p:cNvCxnSpPr>
            <a:cxnSpLocks/>
          </p:cNvCxnSpPr>
          <p:nvPr/>
        </p:nvCxnSpPr>
        <p:spPr>
          <a:xfrm flipV="1">
            <a:off x="9126964" y="184166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AE5B4400-9344-428D-AAA8-C961A08575C9}"/>
              </a:ext>
            </a:extLst>
          </p:cNvPr>
          <p:cNvCxnSpPr>
            <a:cxnSpLocks/>
          </p:cNvCxnSpPr>
          <p:nvPr/>
        </p:nvCxnSpPr>
        <p:spPr>
          <a:xfrm flipV="1">
            <a:off x="9201378" y="181057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2AC4FAC6-C8F4-4B84-9A9F-38CAD181E2B8}"/>
              </a:ext>
            </a:extLst>
          </p:cNvPr>
          <p:cNvCxnSpPr>
            <a:cxnSpLocks/>
          </p:cNvCxnSpPr>
          <p:nvPr/>
        </p:nvCxnSpPr>
        <p:spPr>
          <a:xfrm flipV="1">
            <a:off x="3158796" y="2295547"/>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163AF3CE-2053-4565-AE90-633932A37F11}"/>
              </a:ext>
            </a:extLst>
          </p:cNvPr>
          <p:cNvCxnSpPr>
            <a:cxnSpLocks/>
          </p:cNvCxnSpPr>
          <p:nvPr/>
        </p:nvCxnSpPr>
        <p:spPr>
          <a:xfrm flipV="1">
            <a:off x="5427351" y="2295547"/>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2716CD88-549C-4935-9DF2-375D6D5FE6D4}"/>
              </a:ext>
            </a:extLst>
          </p:cNvPr>
          <p:cNvCxnSpPr>
            <a:cxnSpLocks/>
          </p:cNvCxnSpPr>
          <p:nvPr/>
        </p:nvCxnSpPr>
        <p:spPr>
          <a:xfrm flipV="1">
            <a:off x="2787369" y="2834992"/>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0C7AF635-7470-442B-B542-ABA2AD8C17B1}"/>
              </a:ext>
            </a:extLst>
          </p:cNvPr>
          <p:cNvCxnSpPr>
            <a:cxnSpLocks/>
          </p:cNvCxnSpPr>
          <p:nvPr/>
        </p:nvCxnSpPr>
        <p:spPr>
          <a:xfrm flipV="1">
            <a:off x="5784362" y="2749430"/>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DEACB9CF-9696-4F92-83C5-A8CDEE1764C2}"/>
              </a:ext>
            </a:extLst>
          </p:cNvPr>
          <p:cNvCxnSpPr>
            <a:cxnSpLocks/>
          </p:cNvCxnSpPr>
          <p:nvPr/>
        </p:nvCxnSpPr>
        <p:spPr>
          <a:xfrm flipV="1">
            <a:off x="5840610" y="2749430"/>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715C3091-5973-4C4E-B830-87180F6F3670}"/>
              </a:ext>
            </a:extLst>
          </p:cNvPr>
          <p:cNvCxnSpPr>
            <a:cxnSpLocks/>
          </p:cNvCxnSpPr>
          <p:nvPr/>
        </p:nvCxnSpPr>
        <p:spPr>
          <a:xfrm flipV="1">
            <a:off x="8496191" y="2756113"/>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D3631023-D536-4C06-B487-809094CC8CB1}"/>
              </a:ext>
            </a:extLst>
          </p:cNvPr>
          <p:cNvCxnSpPr>
            <a:cxnSpLocks/>
          </p:cNvCxnSpPr>
          <p:nvPr/>
        </p:nvCxnSpPr>
        <p:spPr>
          <a:xfrm flipV="1">
            <a:off x="1460030" y="3288875"/>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89169FD-9FCD-4D19-9D46-7DB1C7A0706A}"/>
              </a:ext>
            </a:extLst>
          </p:cNvPr>
          <p:cNvCxnSpPr>
            <a:cxnSpLocks/>
          </p:cNvCxnSpPr>
          <p:nvPr/>
        </p:nvCxnSpPr>
        <p:spPr>
          <a:xfrm flipV="1">
            <a:off x="1525010" y="3269639"/>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2ABDB237-235B-472C-B91C-DB71EB70AD42}"/>
              </a:ext>
            </a:extLst>
          </p:cNvPr>
          <p:cNvCxnSpPr>
            <a:cxnSpLocks/>
          </p:cNvCxnSpPr>
          <p:nvPr/>
        </p:nvCxnSpPr>
        <p:spPr>
          <a:xfrm flipV="1">
            <a:off x="5841138" y="3742758"/>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02DBB2B6-AF4D-41FB-945E-041A9FBAD0A4}"/>
              </a:ext>
            </a:extLst>
          </p:cNvPr>
          <p:cNvCxnSpPr>
            <a:cxnSpLocks/>
          </p:cNvCxnSpPr>
          <p:nvPr/>
        </p:nvCxnSpPr>
        <p:spPr>
          <a:xfrm flipV="1">
            <a:off x="9963874" y="372663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2B8647E9-D957-4E9F-A38E-118AFF585F9D}"/>
              </a:ext>
            </a:extLst>
          </p:cNvPr>
          <p:cNvCxnSpPr>
            <a:cxnSpLocks/>
          </p:cNvCxnSpPr>
          <p:nvPr/>
        </p:nvCxnSpPr>
        <p:spPr>
          <a:xfrm flipV="1">
            <a:off x="10038288" y="372663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0523966B-40B4-47C1-8AC6-891EC5520CC0}"/>
              </a:ext>
            </a:extLst>
          </p:cNvPr>
          <p:cNvCxnSpPr>
            <a:cxnSpLocks/>
          </p:cNvCxnSpPr>
          <p:nvPr/>
        </p:nvCxnSpPr>
        <p:spPr>
          <a:xfrm>
            <a:off x="4244812" y="1316617"/>
            <a:ext cx="1694684" cy="36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44EBEF0A-F516-42EE-BE3C-6B2FFD3DA8CE}"/>
              </a:ext>
            </a:extLst>
          </p:cNvPr>
          <p:cNvCxnSpPr>
            <a:cxnSpLocks/>
          </p:cNvCxnSpPr>
          <p:nvPr/>
        </p:nvCxnSpPr>
        <p:spPr>
          <a:xfrm flipV="1">
            <a:off x="3864643" y="1779925"/>
            <a:ext cx="1359487" cy="1316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2020D10F-B87C-4B38-B7B4-7B2319FA04C3}"/>
              </a:ext>
            </a:extLst>
          </p:cNvPr>
          <p:cNvCxnSpPr>
            <a:cxnSpLocks/>
          </p:cNvCxnSpPr>
          <p:nvPr/>
        </p:nvCxnSpPr>
        <p:spPr>
          <a:xfrm>
            <a:off x="867267" y="2308715"/>
            <a:ext cx="4164537" cy="1923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88770B36-96A2-4A93-B901-F1BC0EE7F893}"/>
              </a:ext>
            </a:extLst>
          </p:cNvPr>
          <p:cNvCxnSpPr>
            <a:cxnSpLocks/>
          </p:cNvCxnSpPr>
          <p:nvPr/>
        </p:nvCxnSpPr>
        <p:spPr>
          <a:xfrm flipV="1">
            <a:off x="1648031" y="2740632"/>
            <a:ext cx="1359487" cy="1316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31940110-6369-4095-8AF8-F7CE8F62ABCF}"/>
              </a:ext>
            </a:extLst>
          </p:cNvPr>
          <p:cNvCxnSpPr>
            <a:cxnSpLocks/>
          </p:cNvCxnSpPr>
          <p:nvPr/>
        </p:nvCxnSpPr>
        <p:spPr>
          <a:xfrm flipV="1">
            <a:off x="3672317" y="3211169"/>
            <a:ext cx="1359487" cy="1316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0038F88A-46A3-4C77-B713-C070B86E9515}"/>
              </a:ext>
            </a:extLst>
          </p:cNvPr>
          <p:cNvCxnSpPr>
            <a:cxnSpLocks/>
          </p:cNvCxnSpPr>
          <p:nvPr/>
        </p:nvCxnSpPr>
        <p:spPr>
          <a:xfrm flipV="1">
            <a:off x="8651325" y="3275707"/>
            <a:ext cx="1359487" cy="1316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id="{35455ED7-8C13-4716-A4D5-6DF614C47E7C}"/>
              </a:ext>
            </a:extLst>
          </p:cNvPr>
          <p:cNvCxnSpPr>
            <a:cxnSpLocks/>
          </p:cNvCxnSpPr>
          <p:nvPr/>
        </p:nvCxnSpPr>
        <p:spPr>
          <a:xfrm flipV="1">
            <a:off x="2479052" y="4241732"/>
            <a:ext cx="1359487" cy="1316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7A2AB697-F463-4257-80FB-BAF124B7E69B}"/>
              </a:ext>
            </a:extLst>
          </p:cNvPr>
          <p:cNvCxnSpPr>
            <a:cxnSpLocks/>
          </p:cNvCxnSpPr>
          <p:nvPr/>
        </p:nvCxnSpPr>
        <p:spPr>
          <a:xfrm flipV="1">
            <a:off x="6455096" y="4223580"/>
            <a:ext cx="1359487" cy="1316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80825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10"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93038" y="1905505"/>
            <a:ext cx="7271095"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 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498261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79131" y="1810111"/>
            <a:ext cx="8447294"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8" name="TextBox 7"/>
          <p:cNvSpPr txBox="1"/>
          <p:nvPr/>
        </p:nvSpPr>
        <p:spPr>
          <a:xfrm>
            <a:off x="9055396" y="3263743"/>
            <a:ext cx="3275402" cy="1045223"/>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rgbClr val="002060"/>
                </a:solidFill>
              </a:rPr>
              <a:t>3</a:t>
            </a:r>
            <a:endParaRPr lang="zh-CN" altLang="en-US" sz="3600" dirty="0">
              <a:solidFill>
                <a:srgbClr val="002060"/>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rgbClr val="002060"/>
                </a:solidFill>
              </a:rPr>
              <a:t>4</a:t>
            </a:r>
            <a:endParaRPr lang="zh-CN" altLang="en-US" sz="3600" dirty="0">
              <a:solidFill>
                <a:srgbClr val="002060"/>
              </a:solidFill>
            </a:endParaRPr>
          </a:p>
        </p:txBody>
      </p:sp>
      <p:pic>
        <p:nvPicPr>
          <p:cNvPr id="25" name="图片 46112" descr="01"/>
          <p:cNvPicPr>
            <a:picLocks noChangeAspect="1"/>
          </p:cNvPicPr>
          <p:nvPr/>
        </p:nvPicPr>
        <p:blipFill>
          <a:blip r:embed="rId6"/>
          <a:stretch>
            <a:fillRect/>
          </a:stretch>
        </p:blipFill>
        <p:spPr>
          <a:xfrm>
            <a:off x="1261839" y="566768"/>
            <a:ext cx="10587653" cy="1335675"/>
          </a:xfrm>
          <a:prstGeom prst="rect">
            <a:avLst/>
          </a:prstGeom>
          <a:noFill/>
          <a:ln w="9525">
            <a:noFill/>
          </a:ln>
        </p:spPr>
      </p:pic>
      <p:sp>
        <p:nvSpPr>
          <p:cNvPr id="26" name="TextBox 71"/>
          <p:cNvSpPr txBox="1"/>
          <p:nvPr/>
        </p:nvSpPr>
        <p:spPr>
          <a:xfrm>
            <a:off x="4512523" y="761705"/>
            <a:ext cx="7109373" cy="1292662"/>
          </a:xfrm>
          <a:prstGeom prst="rect">
            <a:avLst/>
          </a:prstGeom>
          <a:noFill/>
          <a:ln w="9525">
            <a:noFill/>
          </a:ln>
        </p:spPr>
        <p:txBody>
          <a:bodyPr wrap="square">
            <a:spAutoFit/>
          </a:bodyPr>
          <a:lstStyle/>
          <a:p>
            <a:pPr eaLnBrk="0" hangingPunct="0"/>
            <a:r>
              <a:rPr lang="en-US" altLang="zh-CN" b="1">
                <a:solidFill>
                  <a:srgbClr val="002060"/>
                </a:solidFill>
                <a:latin typeface="Arial" panose="020B0604020202020204" pitchFamily="34" charset="0"/>
                <a:ea typeface="Arial-Rounded" panose="020B0500000000000000" pitchFamily="34" charset="0"/>
                <a:cs typeface="Arial" panose="020B0604020202020204" pitchFamily="34" charset="0"/>
              </a:rPr>
              <a:t>Đọc đúng, rõ ràng một bài thơ ngắn, biết ngắt hơi chỗ có dấu câu</a:t>
            </a:r>
            <a:r>
              <a:rPr lang="vi-VN" b="1">
                <a:solidFill>
                  <a:srgbClr val="002060"/>
                </a:solidFill>
                <a:latin typeface="Arial" panose="020B0604020202020204" pitchFamily="34" charset="0"/>
                <a:cs typeface="Arial" panose="020B0604020202020204" pitchFamily="34" charset="0"/>
              </a:rPr>
              <a:t>; biết cách đọc lời nói, lời đối thoại của các nhân vật trong bài, biết ngắt, nghỉ hơi sau mỗi đoạn.</a:t>
            </a:r>
            <a:endParaRPr lang="en-US" b="1">
              <a:solidFill>
                <a:srgbClr val="002060"/>
              </a:solidFill>
              <a:latin typeface="Arial" panose="020B0604020202020204" pitchFamily="34" charset="0"/>
              <a:cs typeface="Arial" panose="020B0604020202020204" pitchFamily="34" charset="0"/>
            </a:endParaRPr>
          </a:p>
          <a:p>
            <a:pPr lvl="0" eaLnBrk="0" hangingPunct="0"/>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1409198" y="2637430"/>
            <a:ext cx="6937968" cy="2999680"/>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870217" y="571659"/>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240279" y="1860222"/>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958648" y="3952987"/>
            <a:ext cx="939800" cy="1111250"/>
          </a:xfrm>
          <a:prstGeom prst="rect">
            <a:avLst/>
          </a:prstGeom>
          <a:noFill/>
          <a:ln w="9525">
            <a:noFill/>
          </a:ln>
        </p:spPr>
      </p:pic>
      <p:sp>
        <p:nvSpPr>
          <p:cNvPr id="43" name="TextBox 71"/>
          <p:cNvSpPr txBox="1"/>
          <p:nvPr/>
        </p:nvSpPr>
        <p:spPr>
          <a:xfrm>
            <a:off x="4406886" y="2195357"/>
            <a:ext cx="5265015" cy="461665"/>
          </a:xfrm>
          <a:prstGeom prst="rect">
            <a:avLst/>
          </a:prstGeom>
          <a:noFill/>
          <a:ln w="9525">
            <a:noFill/>
          </a:ln>
        </p:spPr>
        <p:txBody>
          <a:bodyPr wrap="square">
            <a:spAutoFit/>
          </a:bodyPr>
          <a:lstStyle/>
          <a:p>
            <a:pPr lvl="0" eaLnBrk="0" hangingPunct="0"/>
            <a:r>
              <a:rPr lang="en-US" altLang="zh-CN"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3594596" y="3456104"/>
            <a:ext cx="4557435" cy="1631216"/>
          </a:xfrm>
          <a:prstGeom prst="rect">
            <a:avLst/>
          </a:prstGeom>
          <a:noFill/>
          <a:ln w="9525">
            <a:noFill/>
          </a:ln>
        </p:spPr>
        <p:txBody>
          <a:bodyPr wrap="square">
            <a:spAutoFit/>
          </a:bodyPr>
          <a:lstStyle/>
          <a:p>
            <a:pPr lvl="0" algn="just" eaLnBrk="0" hangingPunct="0"/>
            <a:r>
              <a:rPr lang="vi-VN" sz="2000" b="1">
                <a:solidFill>
                  <a:srgbClr val="002060"/>
                </a:solidFill>
                <a:latin typeface="Arial" panose="020B0604020202020204" pitchFamily="34" charset="0"/>
                <a:cs typeface="Arial" panose="020B0604020202020204" pitchFamily="34" charset="0"/>
              </a:rPr>
              <a:t>Hiểu và nắm được vì sao cỏ non lại khóc, chim én đã làm gì để giúp cỏ non. Thông qua đó thấy được ý thức trách nhiệm bảo vệ môi trường của chim én.</a:t>
            </a:r>
            <a:endParaRPr lang="zh-CN" alt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7239731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22863" y="277882"/>
            <a:ext cx="3731636" cy="1182971"/>
            <a:chOff x="549644" y="540772"/>
            <a:chExt cx="2798727" cy="887228"/>
          </a:xfrm>
        </p:grpSpPr>
        <p:pic>
          <p:nvPicPr>
            <p:cNvPr id="3"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549644" y="540772"/>
              <a:ext cx="747486" cy="88722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7B3502-F58A-46C0-88F8-3DE26F98CD3F}"/>
                </a:ext>
              </a:extLst>
            </p:cNvPr>
            <p:cNvSpPr txBox="1"/>
            <p:nvPr/>
          </p:nvSpPr>
          <p:spPr>
            <a:xfrm>
              <a:off x="923387" y="627964"/>
              <a:ext cx="2424984" cy="547650"/>
            </a:xfrm>
            <a:prstGeom prst="rect">
              <a:avLst/>
            </a:prstGeom>
            <a:noFill/>
          </p:spPr>
          <p:txBody>
            <a:bodyPr wrap="square" rtlCol="0">
              <a:spAutoFit/>
            </a:bodyPr>
            <a:lstStyle/>
            <a:p>
              <a:pPr algn="ctr" defTabSz="1219170">
                <a:lnSpc>
                  <a:spcPct val="150000"/>
                </a:lnSpc>
                <a:buClr>
                  <a:srgbClr val="000000"/>
                </a:buClr>
              </a:pPr>
              <a:r>
                <a:rPr lang="en-US" sz="3200" b="1" kern="0" dirty="0" err="1">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grpSp>
      <p:sp>
        <p:nvSpPr>
          <p:cNvPr id="5" name="TextBox 4">
            <a:extLst>
              <a:ext uri="{FF2B5EF4-FFF2-40B4-BE49-F238E27FC236}">
                <a16:creationId xmlns:a16="http://schemas.microsoft.com/office/drawing/2014/main" id="{7BF6BCDF-9F5D-43EF-8D2F-74DA0EBB0C5C}"/>
              </a:ext>
            </a:extLst>
          </p:cNvPr>
          <p:cNvSpPr txBox="1"/>
          <p:nvPr/>
        </p:nvSpPr>
        <p:spPr>
          <a:xfrm>
            <a:off x="1022863" y="1106981"/>
            <a:ext cx="10251595" cy="1468864"/>
          </a:xfrm>
          <a:prstGeom prst="rect">
            <a:avLst/>
          </a:prstGeom>
          <a:noFill/>
        </p:spPr>
        <p:txBody>
          <a:bodyPr wrap="square" rtlCol="0">
            <a:spAutoFit/>
          </a:bodyPr>
          <a:lstStyle/>
          <a:p>
            <a:pPr algn="just" defTabSz="1219170">
              <a:lnSpc>
                <a:spcPct val="150000"/>
              </a:lnSpc>
              <a:buClr>
                <a:srgbClr val="000000"/>
              </a:buClr>
            </a:pP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tâm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trạng</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xúc</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cỏ</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non.</a:t>
            </a:r>
            <a:endPar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TextBox 12">
            <a:extLst>
              <a:ext uri="{FF2B5EF4-FFF2-40B4-BE49-F238E27FC236}">
                <a16:creationId xmlns:a16="http://schemas.microsoft.com/office/drawing/2014/main" id="{7BF6BCDF-9F5D-43EF-8D2F-74DA0EBB0C5C}"/>
              </a:ext>
            </a:extLst>
          </p:cNvPr>
          <p:cNvSpPr txBox="1"/>
          <p:nvPr/>
        </p:nvSpPr>
        <p:spPr>
          <a:xfrm>
            <a:off x="4371839" y="2374080"/>
            <a:ext cx="3966712" cy="2207527"/>
          </a:xfrm>
          <a:prstGeom prst="rect">
            <a:avLst/>
          </a:prstGeom>
          <a:noFill/>
        </p:spPr>
        <p:txBody>
          <a:bodyPr wrap="square" rtlCol="0">
            <a:spAutoFit/>
          </a:bodyPr>
          <a:lstStyle/>
          <a:p>
            <a:pPr algn="just" defTabSz="1219170">
              <a:lnSpc>
                <a:spcPct val="150000"/>
              </a:lnSpc>
              <a:buClr>
                <a:srgbClr val="000000"/>
              </a:buClr>
            </a:pP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khóc</a:t>
            </a:r>
            <a:r>
              <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thút</a:t>
            </a:r>
            <a:r>
              <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thít</a:t>
            </a:r>
            <a:endPar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khóc</a:t>
            </a:r>
            <a:r>
              <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nấc</a:t>
            </a:r>
            <a:endPar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nhoẻn</a:t>
            </a:r>
            <a:r>
              <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miệng</a:t>
            </a:r>
            <a:r>
              <a:rPr lang="en-US"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cười</a:t>
            </a:r>
            <a:endParaRPr lang="vi-VN" sz="32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15C80D2C-BFBC-40AF-8B7E-6A741439AFB4}"/>
              </a:ext>
            </a:extLst>
          </p:cNvPr>
          <p:cNvSpPr txBox="1"/>
          <p:nvPr/>
        </p:nvSpPr>
        <p:spPr>
          <a:xfrm>
            <a:off x="1022863" y="4651459"/>
            <a:ext cx="8364359" cy="739754"/>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Đặt một câu với từ ngữ vừa tìm được.</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22284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build="p"/>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FE06E7-C20E-4FD6-83B9-2747878F2A2B}"/>
              </a:ext>
            </a:extLst>
          </p:cNvPr>
          <p:cNvPicPr>
            <a:picLocks noChangeAspect="1"/>
          </p:cNvPicPr>
          <p:nvPr/>
        </p:nvPicPr>
        <p:blipFill>
          <a:blip r:embed="rId2"/>
          <a:stretch>
            <a:fillRect/>
          </a:stretch>
        </p:blipFill>
        <p:spPr>
          <a:xfrm>
            <a:off x="0" y="4445118"/>
            <a:ext cx="7020394" cy="2484349"/>
          </a:xfrm>
          <a:prstGeom prst="rect">
            <a:avLst/>
          </a:prstGeom>
          <a:ln>
            <a:noFill/>
          </a:ln>
          <a:effectLst>
            <a:softEdge rad="112500"/>
          </a:effectLst>
        </p:spPr>
      </p:pic>
      <p:sp>
        <p:nvSpPr>
          <p:cNvPr id="6" name="Text Box 5"/>
          <p:cNvSpPr txBox="1"/>
          <p:nvPr/>
        </p:nvSpPr>
        <p:spPr>
          <a:xfrm>
            <a:off x="2540592" y="1345034"/>
            <a:ext cx="355540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Bờ</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hồ</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Suốt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khách</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cò</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bạch</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reo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mừng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Tre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chợt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bừng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7097961" y="2147862"/>
            <a:ext cx="419743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im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lặng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bác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bồ</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nông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Đứng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nhìn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mênh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mông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Im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như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tượng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đá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bói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Đỗ</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xuống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mềm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vụt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bay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lên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Đậu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a:t>
            </a:r>
            <a:r>
              <a:rPr kumimoji="0" lang="en-US" sz="2800" b="0" i="0" u="none" strike="noStrike" kern="1200" cap="none" spc="0" normalizeH="0" baseline="0" noProof="0" err="1">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chỗ</a:t>
            </a: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 cũ.</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8" name="Text Box 7"/>
          <p:cNvSpPr txBox="1"/>
          <p:nvPr/>
        </p:nvSpPr>
        <p:spPr>
          <a:xfrm>
            <a:off x="4296300" y="563777"/>
            <a:ext cx="387921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BỜ TRE ĐÓN KHÁCH</a:t>
            </a:r>
          </a:p>
        </p:txBody>
      </p:sp>
      <p:sp>
        <p:nvSpPr>
          <p:cNvPr id="10" name="Cloud 9"/>
          <p:cNvSpPr/>
          <p:nvPr/>
        </p:nvSpPr>
        <p:spPr>
          <a:xfrm>
            <a:off x="8701671" y="219235"/>
            <a:ext cx="3490329" cy="1300841"/>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diễn cảm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a:extLst>
              <a:ext uri="{FF2B5EF4-FFF2-40B4-BE49-F238E27FC236}">
                <a16:creationId xmlns:a16="http://schemas.microsoft.com/office/drawing/2014/main" id="{DE36BDA5-69EC-43E6-B9E1-B96E56498EA7}"/>
              </a:ext>
            </a:extLst>
          </p:cNvPr>
          <p:cNvCxnSpPr>
            <a:cxnSpLocks/>
          </p:cNvCxnSpPr>
          <p:nvPr/>
        </p:nvCxnSpPr>
        <p:spPr>
          <a:xfrm flipV="1">
            <a:off x="5289710" y="134503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9E7938C-8556-42EF-95FC-196A04D03997}"/>
              </a:ext>
            </a:extLst>
          </p:cNvPr>
          <p:cNvCxnSpPr>
            <a:cxnSpLocks/>
          </p:cNvCxnSpPr>
          <p:nvPr/>
        </p:nvCxnSpPr>
        <p:spPr>
          <a:xfrm flipV="1">
            <a:off x="5674340" y="2698876"/>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4FC9A4E-AB2F-449B-8F33-2E2CB78422D1}"/>
              </a:ext>
            </a:extLst>
          </p:cNvPr>
          <p:cNvCxnSpPr>
            <a:cxnSpLocks/>
          </p:cNvCxnSpPr>
          <p:nvPr/>
        </p:nvCxnSpPr>
        <p:spPr>
          <a:xfrm flipV="1">
            <a:off x="5289710" y="2283747"/>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D82DB755-5E08-431E-A8A9-8381ED1C73E3}"/>
              </a:ext>
            </a:extLst>
          </p:cNvPr>
          <p:cNvCxnSpPr>
            <a:cxnSpLocks/>
          </p:cNvCxnSpPr>
          <p:nvPr/>
        </p:nvCxnSpPr>
        <p:spPr>
          <a:xfrm flipV="1">
            <a:off x="6018433" y="1737433"/>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EAA2E0AC-E918-4D8A-A8B6-756245F022EB}"/>
              </a:ext>
            </a:extLst>
          </p:cNvPr>
          <p:cNvCxnSpPr>
            <a:cxnSpLocks/>
          </p:cNvCxnSpPr>
          <p:nvPr/>
        </p:nvCxnSpPr>
        <p:spPr>
          <a:xfrm flipV="1">
            <a:off x="5516064" y="3598835"/>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EEA5350E-3DAE-4236-BC5F-24F8265B770E}"/>
              </a:ext>
            </a:extLst>
          </p:cNvPr>
          <p:cNvCxnSpPr>
            <a:cxnSpLocks/>
          </p:cNvCxnSpPr>
          <p:nvPr/>
        </p:nvCxnSpPr>
        <p:spPr>
          <a:xfrm flipV="1">
            <a:off x="5593631" y="3608093"/>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EC38F6F3-F03B-4A33-A9E6-7B64D0236B53}"/>
              </a:ext>
            </a:extLst>
          </p:cNvPr>
          <p:cNvCxnSpPr>
            <a:cxnSpLocks/>
          </p:cNvCxnSpPr>
          <p:nvPr/>
        </p:nvCxnSpPr>
        <p:spPr>
          <a:xfrm flipV="1">
            <a:off x="9898144" y="2105025"/>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285E01E-341B-4E00-B209-751AFA58BDC1}"/>
              </a:ext>
            </a:extLst>
          </p:cNvPr>
          <p:cNvCxnSpPr>
            <a:cxnSpLocks/>
          </p:cNvCxnSpPr>
          <p:nvPr/>
        </p:nvCxnSpPr>
        <p:spPr>
          <a:xfrm flipV="1">
            <a:off x="9743010" y="2630384"/>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3D065C76-0D18-4293-B365-D90477CE17DA}"/>
              </a:ext>
            </a:extLst>
          </p:cNvPr>
          <p:cNvCxnSpPr>
            <a:cxnSpLocks/>
          </p:cNvCxnSpPr>
          <p:nvPr/>
        </p:nvCxnSpPr>
        <p:spPr>
          <a:xfrm flipV="1">
            <a:off x="10900706" y="3048436"/>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CA2C851F-BC78-4526-BE5A-1728DD4825C3}"/>
              </a:ext>
            </a:extLst>
          </p:cNvPr>
          <p:cNvCxnSpPr>
            <a:cxnSpLocks/>
          </p:cNvCxnSpPr>
          <p:nvPr/>
        </p:nvCxnSpPr>
        <p:spPr>
          <a:xfrm flipV="1">
            <a:off x="9964833" y="3399366"/>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1AC67DDB-A170-4BF8-8AD9-6CD40976D45A}"/>
              </a:ext>
            </a:extLst>
          </p:cNvPr>
          <p:cNvCxnSpPr>
            <a:cxnSpLocks/>
          </p:cNvCxnSpPr>
          <p:nvPr/>
        </p:nvCxnSpPr>
        <p:spPr>
          <a:xfrm flipV="1">
            <a:off x="9573841" y="3882878"/>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142C017E-D40D-4EBC-8EEB-C96A3365E40D}"/>
              </a:ext>
            </a:extLst>
          </p:cNvPr>
          <p:cNvCxnSpPr>
            <a:cxnSpLocks/>
          </p:cNvCxnSpPr>
          <p:nvPr/>
        </p:nvCxnSpPr>
        <p:spPr>
          <a:xfrm flipV="1">
            <a:off x="10575802" y="4218176"/>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6F6C879E-DDBF-40FF-83BB-FC523A84EA4B}"/>
              </a:ext>
            </a:extLst>
          </p:cNvPr>
          <p:cNvCxnSpPr>
            <a:cxnSpLocks/>
          </p:cNvCxnSpPr>
          <p:nvPr/>
        </p:nvCxnSpPr>
        <p:spPr>
          <a:xfrm flipV="1">
            <a:off x="9743010" y="4672059"/>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61EE2E2-33E5-459E-AA73-C4F2E7C627E4}"/>
              </a:ext>
            </a:extLst>
          </p:cNvPr>
          <p:cNvCxnSpPr>
            <a:cxnSpLocks/>
          </p:cNvCxnSpPr>
          <p:nvPr/>
        </p:nvCxnSpPr>
        <p:spPr>
          <a:xfrm flipV="1">
            <a:off x="9870915" y="5153802"/>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39903140-FB75-4C57-B077-30FE1A83C18A}"/>
              </a:ext>
            </a:extLst>
          </p:cNvPr>
          <p:cNvCxnSpPr>
            <a:cxnSpLocks/>
          </p:cNvCxnSpPr>
          <p:nvPr/>
        </p:nvCxnSpPr>
        <p:spPr>
          <a:xfrm flipV="1">
            <a:off x="9964833" y="5168779"/>
            <a:ext cx="155134" cy="45388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B416A70C-A5FD-4E29-9A65-F8186783089C}"/>
              </a:ext>
            </a:extLst>
          </p:cNvPr>
          <p:cNvCxnSpPr>
            <a:cxnSpLocks/>
          </p:cNvCxnSpPr>
          <p:nvPr/>
        </p:nvCxnSpPr>
        <p:spPr>
          <a:xfrm>
            <a:off x="2602981" y="2240811"/>
            <a:ext cx="90721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0CE5BCBF-B4D8-4714-A92C-4CC8D2798E24}"/>
              </a:ext>
            </a:extLst>
          </p:cNvPr>
          <p:cNvCxnSpPr>
            <a:cxnSpLocks/>
          </p:cNvCxnSpPr>
          <p:nvPr/>
        </p:nvCxnSpPr>
        <p:spPr>
          <a:xfrm>
            <a:off x="4092416" y="2630384"/>
            <a:ext cx="90721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A577AF6F-B824-4958-A7EB-5B7F763323D2}"/>
              </a:ext>
            </a:extLst>
          </p:cNvPr>
          <p:cNvCxnSpPr>
            <a:cxnSpLocks/>
          </p:cNvCxnSpPr>
          <p:nvPr/>
        </p:nvCxnSpPr>
        <p:spPr>
          <a:xfrm>
            <a:off x="4092416" y="3056292"/>
            <a:ext cx="135242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B73D827D-A1CB-4A12-9473-048D5F939004}"/>
              </a:ext>
            </a:extLst>
          </p:cNvPr>
          <p:cNvCxnSpPr>
            <a:cxnSpLocks/>
          </p:cNvCxnSpPr>
          <p:nvPr/>
        </p:nvCxnSpPr>
        <p:spPr>
          <a:xfrm>
            <a:off x="2602981" y="3917577"/>
            <a:ext cx="106987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84ED8509-B06C-4A18-BA6C-99E142CB6253}"/>
              </a:ext>
            </a:extLst>
          </p:cNvPr>
          <p:cNvCxnSpPr>
            <a:cxnSpLocks/>
          </p:cNvCxnSpPr>
          <p:nvPr/>
        </p:nvCxnSpPr>
        <p:spPr>
          <a:xfrm>
            <a:off x="8581534" y="2583215"/>
            <a:ext cx="106987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92BBD86-E879-487A-B504-654CEB78844A}"/>
              </a:ext>
            </a:extLst>
          </p:cNvPr>
          <p:cNvCxnSpPr>
            <a:cxnSpLocks/>
          </p:cNvCxnSpPr>
          <p:nvPr/>
        </p:nvCxnSpPr>
        <p:spPr>
          <a:xfrm>
            <a:off x="8930839" y="3457551"/>
            <a:ext cx="172253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7D307A4-2ED7-4B30-A33F-A269D36E4B0A}"/>
              </a:ext>
            </a:extLst>
          </p:cNvPr>
          <p:cNvCxnSpPr>
            <a:cxnSpLocks/>
          </p:cNvCxnSpPr>
          <p:nvPr/>
        </p:nvCxnSpPr>
        <p:spPr>
          <a:xfrm>
            <a:off x="7233501" y="3853249"/>
            <a:ext cx="106987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2A4F1CD8-9FD6-4C2C-9246-CA14C8CA7CA2}"/>
              </a:ext>
            </a:extLst>
          </p:cNvPr>
          <p:cNvCxnSpPr>
            <a:cxnSpLocks/>
          </p:cNvCxnSpPr>
          <p:nvPr/>
        </p:nvCxnSpPr>
        <p:spPr>
          <a:xfrm>
            <a:off x="7968792" y="5185319"/>
            <a:ext cx="53493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359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79131" y="1810111"/>
            <a:ext cx="8447294"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8" name="TextBox 7"/>
          <p:cNvSpPr txBox="1"/>
          <p:nvPr/>
        </p:nvSpPr>
        <p:spPr>
          <a:xfrm>
            <a:off x="9055396" y="3263743"/>
            <a:ext cx="3275402" cy="1200329"/>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pic>
        <p:nvPicPr>
          <p:cNvPr id="25" name="图片 46112" descr="01"/>
          <p:cNvPicPr>
            <a:picLocks noChangeAspect="1"/>
          </p:cNvPicPr>
          <p:nvPr/>
        </p:nvPicPr>
        <p:blipFill>
          <a:blip r:embed="rId6"/>
          <a:stretch>
            <a:fillRect/>
          </a:stretch>
        </p:blipFill>
        <p:spPr>
          <a:xfrm>
            <a:off x="1261839" y="566768"/>
            <a:ext cx="10587653" cy="1335675"/>
          </a:xfrm>
          <a:prstGeom prst="rect">
            <a:avLst/>
          </a:prstGeom>
          <a:noFill/>
          <a:ln w="9525">
            <a:noFill/>
          </a:ln>
        </p:spPr>
      </p:pic>
      <p:sp>
        <p:nvSpPr>
          <p:cNvPr id="26" name="TextBox 71"/>
          <p:cNvSpPr txBox="1"/>
          <p:nvPr/>
        </p:nvSpPr>
        <p:spPr>
          <a:xfrm>
            <a:off x="4512523" y="761705"/>
            <a:ext cx="7109373" cy="1292662"/>
          </a:xfrm>
          <a:prstGeom prst="rect">
            <a:avLst/>
          </a:prstGeom>
          <a:noFill/>
          <a:ln w="9525">
            <a:noFill/>
          </a:ln>
        </p:spPr>
        <p:txBody>
          <a:bodyPr wrap="square">
            <a:spAutoFit/>
          </a:bodyPr>
          <a:lstStyle/>
          <a:p>
            <a:pPr eaLnBrk="0" hangingPunct="0"/>
            <a:r>
              <a:rPr lang="en-US" altLang="zh-CN" b="1">
                <a:solidFill>
                  <a:srgbClr val="002060"/>
                </a:solidFill>
                <a:latin typeface="Arial" panose="020B0604020202020204" pitchFamily="34" charset="0"/>
                <a:ea typeface="Arial-Rounded" panose="020B0500000000000000" pitchFamily="34" charset="0"/>
                <a:cs typeface="Arial" panose="020B0604020202020204" pitchFamily="34" charset="0"/>
              </a:rPr>
              <a:t>Đọc đúng, rõ ràng một bài thơ ngắn, biết ngắt hơi chỗ có dấu câu</a:t>
            </a:r>
            <a:r>
              <a:rPr lang="vi-VN" b="1">
                <a:solidFill>
                  <a:srgbClr val="002060"/>
                </a:solidFill>
                <a:latin typeface="Arial" panose="020B0604020202020204" pitchFamily="34" charset="0"/>
                <a:cs typeface="Arial" panose="020B0604020202020204" pitchFamily="34" charset="0"/>
              </a:rPr>
              <a:t>; biết cách đọc lời nói, lời đối thoại của các nhân vật trong bài, biết ngắt, nghỉ hơi sau mỗi đoạn.</a:t>
            </a:r>
            <a:endParaRPr lang="en-US" b="1">
              <a:solidFill>
                <a:srgbClr val="002060"/>
              </a:solidFill>
              <a:latin typeface="Arial" panose="020B0604020202020204" pitchFamily="34" charset="0"/>
              <a:cs typeface="Arial" panose="020B0604020202020204" pitchFamily="34" charset="0"/>
            </a:endParaRPr>
          </a:p>
          <a:p>
            <a:pPr lvl="0" eaLnBrk="0" hangingPunct="0"/>
            <a:endParaRPr lang="zh-CN" alt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1409198" y="2637430"/>
            <a:ext cx="6937968" cy="2999680"/>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870217" y="571659"/>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240279" y="1860222"/>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958648" y="3952987"/>
            <a:ext cx="939800" cy="1111250"/>
          </a:xfrm>
          <a:prstGeom prst="rect">
            <a:avLst/>
          </a:prstGeom>
          <a:noFill/>
          <a:ln w="9525">
            <a:noFill/>
          </a:ln>
        </p:spPr>
      </p:pic>
      <p:sp>
        <p:nvSpPr>
          <p:cNvPr id="43" name="TextBox 71"/>
          <p:cNvSpPr txBox="1"/>
          <p:nvPr/>
        </p:nvSpPr>
        <p:spPr>
          <a:xfrm>
            <a:off x="4406886" y="2195357"/>
            <a:ext cx="5265015" cy="461665"/>
          </a:xfrm>
          <a:prstGeom prst="rect">
            <a:avLst/>
          </a:prstGeom>
          <a:noFill/>
          <a:ln w="9525">
            <a:noFill/>
          </a:ln>
        </p:spPr>
        <p:txBody>
          <a:bodyPr wrap="square">
            <a:spAutoFit/>
          </a:bodyPr>
          <a:lstStyle/>
          <a:p>
            <a:pPr lvl="0" eaLnBrk="0" hangingPunct="0"/>
            <a:r>
              <a:rPr lang="en-US" altLang="zh-CN"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3594596" y="3456104"/>
            <a:ext cx="4557435" cy="1631216"/>
          </a:xfrm>
          <a:prstGeom prst="rect">
            <a:avLst/>
          </a:prstGeom>
          <a:noFill/>
          <a:ln w="9525">
            <a:noFill/>
          </a:ln>
        </p:spPr>
        <p:txBody>
          <a:bodyPr wrap="square">
            <a:spAutoFit/>
          </a:bodyPr>
          <a:lstStyle/>
          <a:p>
            <a:pPr lvl="0" algn="just" eaLnBrk="0" hangingPunct="0"/>
            <a:r>
              <a:rPr lang="vi-VN" sz="2000" b="1">
                <a:solidFill>
                  <a:srgbClr val="002060"/>
                </a:solidFill>
                <a:latin typeface="Arial" panose="020B0604020202020204" pitchFamily="34" charset="0"/>
                <a:cs typeface="Arial" panose="020B0604020202020204" pitchFamily="34" charset="0"/>
              </a:rPr>
              <a:t>Hiểu và nắm được vì sao cỏ non lại khóc, chim én đã làm gì để giúp cỏ non. Thông qua đó thấy được ý thức trách nhiệm bảo vệ môi trường của chim én.</a:t>
            </a:r>
            <a:endParaRPr lang="zh-CN" alt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1269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89671"/>
          </a:xfrm>
          <a:prstGeom prst="rect">
            <a:avLst/>
          </a:prstGeom>
        </p:spPr>
      </p:pic>
      <p:sp>
        <p:nvSpPr>
          <p:cNvPr id="5" name="TextBox 4"/>
          <p:cNvSpPr txBox="1"/>
          <p:nvPr/>
        </p:nvSpPr>
        <p:spPr>
          <a:xfrm>
            <a:off x="994458" y="1052310"/>
            <a:ext cx="7188009"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Thứ tư ngày 9 tháng 3 năm 2022</a:t>
            </a:r>
          </a:p>
        </p:txBody>
      </p:sp>
      <p:sp>
        <p:nvSpPr>
          <p:cNvPr id="6" name="TextBox 5"/>
          <p:cNvSpPr txBox="1"/>
          <p:nvPr/>
        </p:nvSpPr>
        <p:spPr>
          <a:xfrm>
            <a:off x="2911442" y="1736446"/>
            <a:ext cx="2584385"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Tiếng Việt</a:t>
            </a:r>
            <a:r>
              <a:rPr lang="en-US" sz="2800" b="1" smtClean="0">
                <a:solidFill>
                  <a:prstClr val="white"/>
                </a:solidFill>
                <a:latin typeface="HP001 4 hàng" panose="020B0603050302020204" pitchFamily="34" charset="0"/>
              </a:rPr>
              <a:t>:</a:t>
            </a:r>
            <a:endParaRPr lang="en-US" sz="2800" b="1">
              <a:solidFill>
                <a:prstClr val="white"/>
              </a:solidFill>
              <a:latin typeface="HP001 4 hàng" panose="020B0603050302020204" pitchFamily="34" charset="0"/>
            </a:endParaRPr>
          </a:p>
        </p:txBody>
      </p:sp>
      <p:sp>
        <p:nvSpPr>
          <p:cNvPr id="7" name="TextBox 6"/>
          <p:cNvSpPr txBox="1"/>
          <p:nvPr/>
        </p:nvSpPr>
        <p:spPr>
          <a:xfrm>
            <a:off x="994458" y="2420582"/>
            <a:ext cx="6990045" cy="523220"/>
          </a:xfrm>
          <a:prstGeom prst="rect">
            <a:avLst/>
          </a:prstGeom>
          <a:noFill/>
        </p:spPr>
        <p:txBody>
          <a:bodyPr wrap="square" rtlCol="0">
            <a:spAutoFit/>
          </a:bodyPr>
          <a:lstStyle/>
          <a:p>
            <a:pPr defTabSz="685766">
              <a:defRPr/>
            </a:pPr>
            <a:r>
              <a:rPr lang="en-US" sz="2800" b="1">
                <a:solidFill>
                  <a:srgbClr val="FFFF00"/>
                </a:solidFill>
                <a:latin typeface="HP001 4 hàng" panose="020B0603050302020204" pitchFamily="34" charset="0"/>
              </a:rPr>
              <a:t>     </a:t>
            </a:r>
            <a:r>
              <a:rPr lang="en-US" sz="2800" b="1" smtClean="0">
                <a:solidFill>
                  <a:srgbClr val="FFFF00"/>
                </a:solidFill>
                <a:latin typeface="HP001 4 hàng" panose="020B0603050302020204" pitchFamily="34" charset="0"/>
              </a:rPr>
              <a:t>Đọc:</a:t>
            </a:r>
            <a:r>
              <a:rPr lang="en-US" sz="2800" b="1" smtClean="0">
                <a:solidFill>
                  <a:srgbClr val="FFFF00"/>
                </a:solidFill>
                <a:latin typeface="HP001 4 hàng" panose="020B0603050302020204" pitchFamily="34" charset="0"/>
              </a:rPr>
              <a:t> </a:t>
            </a:r>
            <a:r>
              <a:rPr lang="en-US" sz="2800" b="1">
                <a:solidFill>
                  <a:srgbClr val="FFFF00"/>
                </a:solidFill>
                <a:latin typeface="HP001 4 hàng" panose="020B0603050302020204" pitchFamily="34" charset="0"/>
              </a:rPr>
              <a:t>Cỏ non cười rồi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43A-AE39-4BB0-B749-7CF71828E15F}"/>
              </a:ext>
            </a:extLst>
          </p:cNvPr>
          <p:cNvSpPr>
            <a:spLocks noGrp="1"/>
          </p:cNvSpPr>
          <p:nvPr>
            <p:ph type="title"/>
          </p:nvPr>
        </p:nvSpPr>
        <p:spPr/>
        <p:txBody>
          <a:bodyPr/>
          <a:lstStyle/>
          <a:p>
            <a:endParaRPr lang="en-US"/>
          </a:p>
        </p:txBody>
      </p:sp>
      <p:pic>
        <p:nvPicPr>
          <p:cNvPr id="4" name="Em yêu cây xanh- Bài hát cực hay cho thiếu nhi về môi trường">
            <a:hlinkClick r:id="" action="ppaction://media"/>
            <a:extLst>
              <a:ext uri="{FF2B5EF4-FFF2-40B4-BE49-F238E27FC236}">
                <a16:creationId xmlns:a16="http://schemas.microsoft.com/office/drawing/2014/main" id="{66780AD3-E85D-4674-8236-AAF23B375F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913" y="109945"/>
            <a:ext cx="11422178" cy="6485251"/>
          </a:xfrm>
        </p:spPr>
      </p:pic>
    </p:spTree>
    <p:extLst>
      <p:ext uri="{BB962C8B-B14F-4D97-AF65-F5344CB8AC3E}">
        <p14:creationId xmlns:p14="http://schemas.microsoft.com/office/powerpoint/2010/main" val="1509446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6C071-2246-4DFD-9135-D1A8E0519325}"/>
              </a:ext>
            </a:extLst>
          </p:cNvPr>
          <p:cNvPicPr>
            <a:picLocks noChangeAspect="1"/>
          </p:cNvPicPr>
          <p:nvPr/>
        </p:nvPicPr>
        <p:blipFill>
          <a:blip r:embed="rId2"/>
          <a:stretch>
            <a:fillRect/>
          </a:stretch>
        </p:blipFill>
        <p:spPr>
          <a:xfrm>
            <a:off x="1045019" y="1951514"/>
            <a:ext cx="9739514" cy="4235288"/>
          </a:xfrm>
          <a:prstGeom prst="rect">
            <a:avLst/>
          </a:prstGeom>
        </p:spPr>
      </p:pic>
      <p:sp>
        <p:nvSpPr>
          <p:cNvPr id="6" name="Text Box 3">
            <a:extLst>
              <a:ext uri="{FF2B5EF4-FFF2-40B4-BE49-F238E27FC236}">
                <a16:creationId xmlns:a16="http://schemas.microsoft.com/office/drawing/2014/main" id="{07CE55D8-ECCF-41F6-A052-82FB5C75B52B}"/>
              </a:ext>
            </a:extLst>
          </p:cNvPr>
          <p:cNvSpPr txBox="1"/>
          <p:nvPr/>
        </p:nvSpPr>
        <p:spPr>
          <a:xfrm>
            <a:off x="1591249" y="542741"/>
            <a:ext cx="90095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Các</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tấm</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báo</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đây</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nhắc</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nhở</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chúng</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ta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điều</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spTree>
    <p:extLst>
      <p:ext uri="{BB962C8B-B14F-4D97-AF65-F5344CB8AC3E}">
        <p14:creationId xmlns:p14="http://schemas.microsoft.com/office/powerpoint/2010/main" val="3599272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5"/>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6"/>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7"/>
            <a:stretch>
              <a:fillRect/>
            </a:stretch>
          </p:blipFill>
          <p:spPr>
            <a:xfrm>
              <a:off x="9445250" y="3408873"/>
              <a:ext cx="1473523" cy="1473563"/>
            </a:xfrm>
            <a:prstGeom prst="rect">
              <a:avLst/>
            </a:prstGeom>
          </p:spPr>
        </p:pic>
      </p:grpSp>
      <p:sp>
        <p:nvSpPr>
          <p:cNvPr id="4" name="Text Box 3"/>
          <p:cNvSpPr txBox="1"/>
          <p:nvPr/>
        </p:nvSpPr>
        <p:spPr>
          <a:xfrm>
            <a:off x="4292538" y="194437"/>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Cỏ</a:t>
            </a:r>
            <a:r>
              <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non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cười</a:t>
            </a:r>
            <a:r>
              <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rồi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5" name="Text Box 4"/>
          <p:cNvSpPr txBox="1"/>
          <p:nvPr/>
        </p:nvSpPr>
        <p:spPr>
          <a:xfrm>
            <a:off x="598092" y="803245"/>
            <a:ext cx="10412640" cy="5632311"/>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xuân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giấc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đàn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phương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Nam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trở</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dưới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mặt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ấm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hôm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sửa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soạn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thút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thít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hỏi</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Em bị ốm à?</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Cỏ non khóc nấc lên:</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Chị ơi, em không đứng thẳng được nữa. Các bạn nhỏ đã đến đây chơi đùa và dẫm lên em.</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Én nâu lặng đi một phút rồi bỗng reo lên:</a:t>
            </a:r>
          </a:p>
          <a:p>
            <a:pPr lvl="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 Đừng khóc nữa, chị sẽ giúp em.</a:t>
            </a:r>
          </a:p>
          <a:p>
            <a:pPr lvl="0" indent="457200" algn="just">
              <a:defRPr/>
            </a:pPr>
            <a:r>
              <a:rPr lang="en-US" sz="2000">
                <a:solidFill>
                  <a:prstClr val="black"/>
                </a:solidFill>
                <a:latin typeface="Arial" panose="020B0604020202020204" pitchFamily="34" charset="0"/>
                <a:cs typeface="Arial" panose="020B0604020202020204" pitchFamily="34" charset="0"/>
              </a:rPr>
              <a:t>Thế rồi, én nâu gọi thêm rất nhiều bạn của mình. Suốt đêm, cả đàn én ra sức đi tìm cỏ khô tết thành dòng chữ “Không dẫm chân lên cỏ!” đặt bên cạnh bãi cỏ. Xong việc én nâu tươi cười bảo cỏ non:</a:t>
            </a:r>
          </a:p>
          <a:p>
            <a:pPr lvl="0" indent="457200" algn="just">
              <a:defRPr/>
            </a:pPr>
            <a:r>
              <a:rPr lang="en-US" sz="2000">
                <a:solidFill>
                  <a:prstClr val="black"/>
                </a:solidFill>
                <a:latin typeface="Arial" panose="020B0604020202020204" pitchFamily="34" charset="0"/>
                <a:cs typeface="Arial" panose="020B0604020202020204" pitchFamily="34" charset="0"/>
              </a:rPr>
              <a:t>- Từ nay em yên tâm rồi. Không còn ai dẫm lên em nữa đâu.</a:t>
            </a:r>
          </a:p>
          <a:p>
            <a:pPr lvl="0" indent="457200" algn="just">
              <a:defRPr/>
            </a:pPr>
            <a:r>
              <a:rPr lang="en-US" sz="2000">
                <a:solidFill>
                  <a:prstClr val="black"/>
                </a:solidFill>
                <a:latin typeface="Arial" panose="020B0604020202020204" pitchFamily="34" charset="0"/>
                <a:cs typeface="Arial" panose="020B0604020202020204" pitchFamily="34" charset="0"/>
              </a:rPr>
              <a:t>Cỏ non nhoẻn miệng cười và cảm ơn chị én nâu.</a:t>
            </a:r>
          </a:p>
          <a:p>
            <a:pPr lvl="0" indent="457200" algn="just">
              <a:defRPr/>
            </a:pPr>
            <a:r>
              <a:rPr lang="en-US" sz="2000">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Theo </a:t>
            </a:r>
            <a:r>
              <a:rPr lang="en-US" i="1">
                <a:solidFill>
                  <a:prstClr val="black"/>
                </a:solidFill>
                <a:latin typeface="Arial" panose="020B0604020202020204" pitchFamily="34" charset="0"/>
                <a:cs typeface="Arial" panose="020B0604020202020204" pitchFamily="34" charset="0"/>
              </a:rPr>
              <a:t>365 truyện kể hằng đêm </a:t>
            </a:r>
            <a:r>
              <a:rPr lang="en-US">
                <a:solidFill>
                  <a:prstClr val="black"/>
                </a:solidFill>
                <a:latin typeface="Arial" panose="020B0604020202020204" pitchFamily="34" charset="0"/>
                <a:cs typeface="Arial" panose="020B0604020202020204" pitchFamily="34" charset="0"/>
              </a:rPr>
              <a:t>)</a:t>
            </a:r>
            <a:endParaRPr lang="en-US" sz="2000" i="1">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n-US" sz="2000">
              <a:solidFill>
                <a:prstClr val="black"/>
              </a:solidFill>
              <a:latin typeface="Arial" panose="020B0604020202020204" pitchFamily="34" charset="0"/>
              <a:ea typeface="Arial-Rounded" panose="020B0500000000000000" pitchFamily="34" charset="0"/>
              <a:cs typeface="Arial" panose="020B0604020202020204"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1D0DDA-BE18-49D1-8252-DFFB048F4101}"/>
              </a:ext>
            </a:extLst>
          </p:cNvPr>
          <p:cNvPicPr>
            <a:picLocks noChangeAspect="1"/>
          </p:cNvPicPr>
          <p:nvPr/>
        </p:nvPicPr>
        <p:blipFill>
          <a:blip r:embed="rId8"/>
          <a:stretch>
            <a:fillRect/>
          </a:stretch>
        </p:blipFill>
        <p:spPr>
          <a:xfrm>
            <a:off x="8128285" y="4789394"/>
            <a:ext cx="3966305" cy="1985472"/>
          </a:xfrm>
          <a:prstGeom prst="rect">
            <a:avLst/>
          </a:prstGeom>
        </p:spPr>
      </p:pic>
      <p:pic>
        <p:nvPicPr>
          <p:cNvPr id="2" name="co-non-cuoi-r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0318" y="551261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5648"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4" name="Text Box 3"/>
          <p:cNvSpPr txBox="1"/>
          <p:nvPr/>
        </p:nvSpPr>
        <p:spPr>
          <a:xfrm>
            <a:off x="4292538" y="194437"/>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
        <p:nvSpPr>
          <p:cNvPr id="5" name="Text Box 4"/>
          <p:cNvSpPr txBox="1"/>
          <p:nvPr/>
        </p:nvSpPr>
        <p:spPr>
          <a:xfrm>
            <a:off x="598092" y="803245"/>
            <a:ext cx="10412640" cy="5632311"/>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xuân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giấc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đàn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phương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Nam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trở</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dưới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mặt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ấm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hôm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sửa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soạn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thút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thít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hỏi</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Em bị ốm à?</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Cỏ non khóc nấc lên:</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Chị ơi, em không đứng thẳng được nữa. Các bạn nhỏ đã đến đây chơi đùa và dẫm lên em.</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Én nâu lặng đi một phút rồi bỗng reo lên:</a:t>
            </a:r>
          </a:p>
          <a:p>
            <a:pPr lvl="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 Đừng khóc nữa, chị sẽ giúp em.</a:t>
            </a:r>
          </a:p>
          <a:p>
            <a:pPr lvl="0" indent="457200" algn="just">
              <a:defRPr/>
            </a:pPr>
            <a:r>
              <a:rPr lang="en-US" sz="2000">
                <a:solidFill>
                  <a:prstClr val="black"/>
                </a:solidFill>
                <a:latin typeface="Arial" panose="020B0604020202020204" pitchFamily="34" charset="0"/>
                <a:cs typeface="Arial" panose="020B0604020202020204" pitchFamily="34" charset="0"/>
              </a:rPr>
              <a:t>Thế rồi, én nâu gọi thêm rất nhiều bạn của mình. Suốt đêm, cả đàn én ra sức đi tìm cỏ khô tết thành dòng chữ “Không dẫm chân lên cỏ!” đặt bên cạnh bãi cỏ. Xong việc én nâu tươi cười bảo cỏ non:</a:t>
            </a:r>
          </a:p>
          <a:p>
            <a:pPr lvl="0" indent="457200" algn="just">
              <a:defRPr/>
            </a:pPr>
            <a:r>
              <a:rPr lang="en-US" sz="2000">
                <a:solidFill>
                  <a:prstClr val="black"/>
                </a:solidFill>
                <a:latin typeface="Arial" panose="020B0604020202020204" pitchFamily="34" charset="0"/>
                <a:cs typeface="Arial" panose="020B0604020202020204" pitchFamily="34" charset="0"/>
              </a:rPr>
              <a:t>- Từ nay em yên tâm rồi. Không còn ai dẫm lên em nữa đâu.</a:t>
            </a:r>
          </a:p>
          <a:p>
            <a:pPr lvl="0" indent="457200" algn="just">
              <a:defRPr/>
            </a:pPr>
            <a:r>
              <a:rPr lang="en-US" sz="2000">
                <a:solidFill>
                  <a:prstClr val="black"/>
                </a:solidFill>
                <a:latin typeface="Arial" panose="020B0604020202020204" pitchFamily="34" charset="0"/>
                <a:cs typeface="Arial" panose="020B0604020202020204" pitchFamily="34" charset="0"/>
              </a:rPr>
              <a:t>Cỏ non nhoẻn miệng cười và cảm ơn chị én nâu.</a:t>
            </a:r>
          </a:p>
          <a:p>
            <a:pPr lvl="0" indent="457200" algn="just">
              <a:defRPr/>
            </a:pPr>
            <a:r>
              <a:rPr lang="en-US" sz="2000">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Theo </a:t>
            </a:r>
            <a:r>
              <a:rPr lang="en-US" i="1">
                <a:solidFill>
                  <a:prstClr val="black"/>
                </a:solidFill>
                <a:latin typeface="Arial" panose="020B0604020202020204" pitchFamily="34" charset="0"/>
                <a:cs typeface="Arial" panose="020B0604020202020204" pitchFamily="34" charset="0"/>
              </a:rPr>
              <a:t>365 truyện kể hằng đêm </a:t>
            </a:r>
            <a:r>
              <a:rPr lang="en-US">
                <a:solidFill>
                  <a:prstClr val="black"/>
                </a:solidFill>
                <a:latin typeface="Arial" panose="020B0604020202020204" pitchFamily="34" charset="0"/>
                <a:cs typeface="Arial" panose="020B0604020202020204" pitchFamily="34" charset="0"/>
              </a:rPr>
              <a:t>)</a:t>
            </a:r>
            <a:endParaRPr lang="en-US" sz="2000" i="1">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n-US" sz="2000">
              <a:solidFill>
                <a:prstClr val="black"/>
              </a:solidFill>
              <a:latin typeface="Arial" panose="020B0604020202020204" pitchFamily="34" charset="0"/>
              <a:ea typeface="Arial-Rounded" panose="020B0500000000000000" pitchFamily="34" charset="0"/>
              <a:cs typeface="Arial" panose="020B0604020202020204"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1D0DDA-BE18-49D1-8252-DFFB048F4101}"/>
              </a:ext>
            </a:extLst>
          </p:cNvPr>
          <p:cNvPicPr>
            <a:picLocks noChangeAspect="1"/>
          </p:cNvPicPr>
          <p:nvPr/>
        </p:nvPicPr>
        <p:blipFill>
          <a:blip r:embed="rId6"/>
          <a:stretch>
            <a:fillRect/>
          </a:stretch>
        </p:blipFill>
        <p:spPr>
          <a:xfrm>
            <a:off x="8128285" y="4789394"/>
            <a:ext cx="3966305" cy="1985472"/>
          </a:xfrm>
          <a:prstGeom prst="rect">
            <a:avLst/>
          </a:prstGeom>
        </p:spPr>
      </p:pic>
      <p:sp>
        <p:nvSpPr>
          <p:cNvPr id="9" name="Oval 8">
            <a:extLst>
              <a:ext uri="{FF2B5EF4-FFF2-40B4-BE49-F238E27FC236}">
                <a16:creationId xmlns:a16="http://schemas.microsoft.com/office/drawing/2014/main" id="{EF58A6A5-FB92-4256-9796-2B50ACE9E598}"/>
              </a:ext>
            </a:extLst>
          </p:cNvPr>
          <p:cNvSpPr/>
          <p:nvPr/>
        </p:nvSpPr>
        <p:spPr>
          <a:xfrm>
            <a:off x="224656" y="77871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12" name="Oval 11">
            <a:extLst>
              <a:ext uri="{FF2B5EF4-FFF2-40B4-BE49-F238E27FC236}">
                <a16:creationId xmlns:a16="http://schemas.microsoft.com/office/drawing/2014/main" id="{F8372C8C-FE54-4CCA-B671-23EC566C8C83}"/>
              </a:ext>
            </a:extLst>
          </p:cNvPr>
          <p:cNvSpPr/>
          <p:nvPr/>
        </p:nvSpPr>
        <p:spPr>
          <a:xfrm>
            <a:off x="224656" y="1398650"/>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D5291896-4F10-4D11-AAEF-7CE0C7CFE5A8}"/>
              </a:ext>
            </a:extLst>
          </p:cNvPr>
          <p:cNvSpPr/>
          <p:nvPr/>
        </p:nvSpPr>
        <p:spPr>
          <a:xfrm>
            <a:off x="281798" y="377420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3</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309953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05E2CE-0C62-44A5-9A16-AAB8527C855B}"/>
              </a:ext>
            </a:extLst>
          </p:cNvPr>
          <p:cNvSpPr txBox="1"/>
          <p:nvPr/>
        </p:nvSpPr>
        <p:spPr>
          <a:xfrm>
            <a:off x="1074657" y="520860"/>
            <a:ext cx="3572757" cy="64698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a:t>
            </a:r>
            <a:endPar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D4F7AFA8-EC53-42E4-A932-4A06F95AD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7" name="图片 14">
            <a:extLst>
              <a:ext uri="{FF2B5EF4-FFF2-40B4-BE49-F238E27FC236}">
                <a16:creationId xmlns:a16="http://schemas.microsoft.com/office/drawing/2014/main" id="{8E24452E-282C-463C-BFCA-43167C2C7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32421"/>
            <a:ext cx="12192000" cy="2725579"/>
          </a:xfrm>
          <a:prstGeom prst="rect">
            <a:avLst/>
          </a:prstGeom>
        </p:spPr>
      </p:pic>
      <p:sp>
        <p:nvSpPr>
          <p:cNvPr id="9" name="Arrow: Pentagon 8">
            <a:extLst>
              <a:ext uri="{FF2B5EF4-FFF2-40B4-BE49-F238E27FC236}">
                <a16:creationId xmlns:a16="http://schemas.microsoft.com/office/drawing/2014/main" id="{4C261CE2-4722-4595-8E23-E7DCCD886BD0}"/>
              </a:ext>
            </a:extLst>
          </p:cNvPr>
          <p:cNvSpPr/>
          <p:nvPr/>
        </p:nvSpPr>
        <p:spPr>
          <a:xfrm rot="10800000">
            <a:off x="2395959" y="1459624"/>
            <a:ext cx="3646025" cy="671331"/>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4E3A61C6-73D4-41B3-9ACD-B3D7CB834562}"/>
              </a:ext>
            </a:extLst>
          </p:cNvPr>
          <p:cNvSpPr txBox="1"/>
          <p:nvPr/>
        </p:nvSpPr>
        <p:spPr>
          <a:xfrm>
            <a:off x="3067291" y="1500683"/>
            <a:ext cx="2858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Thút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Arrow: Pentagon 10">
            <a:extLst>
              <a:ext uri="{FF2B5EF4-FFF2-40B4-BE49-F238E27FC236}">
                <a16:creationId xmlns:a16="http://schemas.microsoft.com/office/drawing/2014/main" id="{23C67C9A-035C-4EB2-9C75-A48EF923C3C0}"/>
              </a:ext>
            </a:extLst>
          </p:cNvPr>
          <p:cNvSpPr/>
          <p:nvPr/>
        </p:nvSpPr>
        <p:spPr>
          <a:xfrm rot="10800000">
            <a:off x="2411871" y="2318429"/>
            <a:ext cx="3646025" cy="671331"/>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Arrow: Pentagon 11">
            <a:extLst>
              <a:ext uri="{FF2B5EF4-FFF2-40B4-BE49-F238E27FC236}">
                <a16:creationId xmlns:a16="http://schemas.microsoft.com/office/drawing/2014/main" id="{569F2A61-F20E-4FC0-B4E9-B563A9AA741F}"/>
              </a:ext>
            </a:extLst>
          </p:cNvPr>
          <p:cNvSpPr/>
          <p:nvPr/>
        </p:nvSpPr>
        <p:spPr>
          <a:xfrm rot="10800000">
            <a:off x="2395958" y="3172596"/>
            <a:ext cx="3646025" cy="671331"/>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Arrow: Pentagon 12">
            <a:extLst>
              <a:ext uri="{FF2B5EF4-FFF2-40B4-BE49-F238E27FC236}">
                <a16:creationId xmlns:a16="http://schemas.microsoft.com/office/drawing/2014/main" id="{FA5A1918-B7E1-4DE2-A83D-4F5B6DEA813C}"/>
              </a:ext>
            </a:extLst>
          </p:cNvPr>
          <p:cNvSpPr/>
          <p:nvPr/>
        </p:nvSpPr>
        <p:spPr>
          <a:xfrm rot="10800000">
            <a:off x="7349923" y="1834555"/>
            <a:ext cx="3646025" cy="671331"/>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6B576802-ADEF-4D20-8653-FCF8CC83F9EA}"/>
              </a:ext>
            </a:extLst>
          </p:cNvPr>
          <p:cNvSpPr txBox="1"/>
          <p:nvPr/>
        </p:nvSpPr>
        <p:spPr>
          <a:xfrm>
            <a:off x="3083203" y="2372277"/>
            <a:ext cx="2858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soạn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5403EA0E-B595-453B-A0EB-DE51891ADB4C}"/>
              </a:ext>
            </a:extLst>
          </p:cNvPr>
          <p:cNvSpPr txBox="1"/>
          <p:nvPr/>
        </p:nvSpPr>
        <p:spPr>
          <a:xfrm>
            <a:off x="3083204" y="3231685"/>
            <a:ext cx="2858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0BE3C834-029B-4ED1-8E5D-E2FE1ACD7E51}"/>
              </a:ext>
            </a:extLst>
          </p:cNvPr>
          <p:cNvSpPr txBox="1"/>
          <p:nvPr/>
        </p:nvSpPr>
        <p:spPr>
          <a:xfrm>
            <a:off x="8058872" y="1862283"/>
            <a:ext cx="2858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Giẫm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848C083E-5A7D-4AD2-9BD3-4FBB76668C9D}"/>
              </a:ext>
            </a:extLst>
          </p:cNvPr>
          <p:cNvGrpSpPr/>
          <p:nvPr/>
        </p:nvGrpSpPr>
        <p:grpSpPr>
          <a:xfrm>
            <a:off x="7349923" y="2757669"/>
            <a:ext cx="3646025" cy="671331"/>
            <a:chOff x="7349922" y="2276844"/>
            <a:chExt cx="3646025" cy="671331"/>
          </a:xfrm>
        </p:grpSpPr>
        <p:sp>
          <p:nvSpPr>
            <p:cNvPr id="14" name="Arrow: Pentagon 13">
              <a:extLst>
                <a:ext uri="{FF2B5EF4-FFF2-40B4-BE49-F238E27FC236}">
                  <a16:creationId xmlns:a16="http://schemas.microsoft.com/office/drawing/2014/main" id="{501E78C6-C455-454C-9204-4F5E7C612D10}"/>
                </a:ext>
              </a:extLst>
            </p:cNvPr>
            <p:cNvSpPr/>
            <p:nvPr/>
          </p:nvSpPr>
          <p:spPr>
            <a:xfrm rot="10800000">
              <a:off x="7349922" y="2276844"/>
              <a:ext cx="3646025" cy="671331"/>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FC28F447-AAA8-4AB3-AE50-64020FF6F5E5}"/>
                </a:ext>
              </a:extLst>
            </p:cNvPr>
            <p:cNvSpPr txBox="1"/>
            <p:nvPr/>
          </p:nvSpPr>
          <p:spPr>
            <a:xfrm>
              <a:off x="8058872" y="2292741"/>
              <a:ext cx="2858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Nhoẻn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207251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4" name="Text Box 3"/>
          <p:cNvSpPr txBox="1"/>
          <p:nvPr/>
        </p:nvSpPr>
        <p:spPr>
          <a:xfrm>
            <a:off x="4292538" y="194437"/>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
        <p:nvSpPr>
          <p:cNvPr id="5" name="Text Box 4"/>
          <p:cNvSpPr txBox="1"/>
          <p:nvPr/>
        </p:nvSpPr>
        <p:spPr>
          <a:xfrm>
            <a:off x="598092" y="803245"/>
            <a:ext cx="10412640" cy="5632311"/>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xuân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giấc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đàn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phương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Nam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trở</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dưới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mặt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ấm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hôm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sửa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soạn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ngủ</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thút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thít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cỏ</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khóc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nâu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hỏi</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Em bị ốm à?</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Cỏ non khóc nấc lên:</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Chị ơi, em không đứng thẳng được nữa. Các bạn nhỏ đã đến đây chơi đùa và dẫm lên em.</a:t>
            </a:r>
          </a:p>
          <a:p>
            <a:pPr lvl="0" indent="45720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Én nâu lặng đi một phút rồi bỗng reo lên:</a:t>
            </a:r>
          </a:p>
          <a:p>
            <a:pPr lvl="0">
              <a:defRPr/>
            </a:pPr>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       - Đừng khóc nữa, chị sẽ giúp em.</a:t>
            </a:r>
          </a:p>
          <a:p>
            <a:pPr lvl="0" indent="457200" algn="just">
              <a:defRPr/>
            </a:pPr>
            <a:r>
              <a:rPr lang="en-US" sz="2000">
                <a:solidFill>
                  <a:prstClr val="black"/>
                </a:solidFill>
                <a:latin typeface="Arial" panose="020B0604020202020204" pitchFamily="34" charset="0"/>
                <a:cs typeface="Arial" panose="020B0604020202020204" pitchFamily="34" charset="0"/>
              </a:rPr>
              <a:t>Thế rồi, én nâu gọi thêm rất nhiều bạn của mình. Suốt đêm, cả đàn én ra sức đi tìm cỏ khô tết thành dòng chữ “Không dẫm chân lên cỏ!” đặt bên cạnh bãi cỏ. Xong việc én nâu tươi cười bảo cỏ non:</a:t>
            </a:r>
          </a:p>
          <a:p>
            <a:pPr lvl="0" indent="457200" algn="just">
              <a:defRPr/>
            </a:pPr>
            <a:r>
              <a:rPr lang="en-US" sz="2000">
                <a:solidFill>
                  <a:prstClr val="black"/>
                </a:solidFill>
                <a:latin typeface="Arial" panose="020B0604020202020204" pitchFamily="34" charset="0"/>
                <a:cs typeface="Arial" panose="020B0604020202020204" pitchFamily="34" charset="0"/>
              </a:rPr>
              <a:t>- Từ nay em yên tâm rồi. Không còn ai dẫm lên em nữa đâu.</a:t>
            </a:r>
          </a:p>
          <a:p>
            <a:pPr lvl="0" indent="457200" algn="just">
              <a:defRPr/>
            </a:pPr>
            <a:r>
              <a:rPr lang="en-US" sz="2000">
                <a:solidFill>
                  <a:prstClr val="black"/>
                </a:solidFill>
                <a:latin typeface="Arial" panose="020B0604020202020204" pitchFamily="34" charset="0"/>
                <a:cs typeface="Arial" panose="020B0604020202020204" pitchFamily="34" charset="0"/>
              </a:rPr>
              <a:t>Cỏ non nhoẻn miệng cười và cảm ơn chị én nâu.</a:t>
            </a:r>
          </a:p>
          <a:p>
            <a:pPr lvl="0" indent="457200" algn="just">
              <a:defRPr/>
            </a:pPr>
            <a:r>
              <a:rPr lang="en-US" sz="2000">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Theo </a:t>
            </a:r>
            <a:r>
              <a:rPr lang="en-US" i="1">
                <a:solidFill>
                  <a:prstClr val="black"/>
                </a:solidFill>
                <a:latin typeface="Arial" panose="020B0604020202020204" pitchFamily="34" charset="0"/>
                <a:cs typeface="Arial" panose="020B0604020202020204" pitchFamily="34" charset="0"/>
              </a:rPr>
              <a:t>365 truyện kể hằng đêm </a:t>
            </a:r>
            <a:r>
              <a:rPr lang="en-US">
                <a:solidFill>
                  <a:prstClr val="black"/>
                </a:solidFill>
                <a:latin typeface="Arial" panose="020B0604020202020204" pitchFamily="34" charset="0"/>
                <a:cs typeface="Arial" panose="020B0604020202020204" pitchFamily="34" charset="0"/>
              </a:rPr>
              <a:t>)</a:t>
            </a:r>
            <a:endParaRPr lang="en-US" sz="2000" i="1">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n-US" sz="2000">
              <a:solidFill>
                <a:prstClr val="black"/>
              </a:solidFill>
              <a:latin typeface="Arial" panose="020B0604020202020204" pitchFamily="34" charset="0"/>
              <a:ea typeface="Arial-Rounded" panose="020B0500000000000000" pitchFamily="34" charset="0"/>
              <a:cs typeface="Arial" panose="020B0604020202020204"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1D0DDA-BE18-49D1-8252-DFFB048F4101}"/>
              </a:ext>
            </a:extLst>
          </p:cNvPr>
          <p:cNvPicPr>
            <a:picLocks noChangeAspect="1"/>
          </p:cNvPicPr>
          <p:nvPr/>
        </p:nvPicPr>
        <p:blipFill>
          <a:blip r:embed="rId6"/>
          <a:stretch>
            <a:fillRect/>
          </a:stretch>
        </p:blipFill>
        <p:spPr>
          <a:xfrm>
            <a:off x="8128285" y="4789394"/>
            <a:ext cx="3966305" cy="1985472"/>
          </a:xfrm>
          <a:prstGeom prst="rect">
            <a:avLst/>
          </a:prstGeom>
        </p:spPr>
      </p:pic>
      <p:sp>
        <p:nvSpPr>
          <p:cNvPr id="9" name="Oval 8">
            <a:extLst>
              <a:ext uri="{FF2B5EF4-FFF2-40B4-BE49-F238E27FC236}">
                <a16:creationId xmlns:a16="http://schemas.microsoft.com/office/drawing/2014/main" id="{EF58A6A5-FB92-4256-9796-2B50ACE9E598}"/>
              </a:ext>
            </a:extLst>
          </p:cNvPr>
          <p:cNvSpPr/>
          <p:nvPr/>
        </p:nvSpPr>
        <p:spPr>
          <a:xfrm>
            <a:off x="224656" y="77871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12" name="Oval 11">
            <a:extLst>
              <a:ext uri="{FF2B5EF4-FFF2-40B4-BE49-F238E27FC236}">
                <a16:creationId xmlns:a16="http://schemas.microsoft.com/office/drawing/2014/main" id="{F8372C8C-FE54-4CCA-B671-23EC566C8C83}"/>
              </a:ext>
            </a:extLst>
          </p:cNvPr>
          <p:cNvSpPr/>
          <p:nvPr/>
        </p:nvSpPr>
        <p:spPr>
          <a:xfrm>
            <a:off x="224656" y="1398650"/>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D5291896-4F10-4D11-AAEF-7CE0C7CFE5A8}"/>
              </a:ext>
            </a:extLst>
          </p:cNvPr>
          <p:cNvSpPr/>
          <p:nvPr/>
        </p:nvSpPr>
        <p:spPr>
          <a:xfrm>
            <a:off x="281798" y="377420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3</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652554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1987</Words>
  <Application>Microsoft Office PowerPoint</Application>
  <PresentationFormat>Widescreen</PresentationFormat>
  <Paragraphs>176</Paragraphs>
  <Slides>25</Slides>
  <Notes>10</Notes>
  <HiddenSlides>0</HiddenSlides>
  <MMClips>2</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25</vt:i4>
      </vt:variant>
    </vt:vector>
  </HeadingPairs>
  <TitlesOfParts>
    <vt:vector size="49" baseType="lpstr">
      <vt:lpstr>微软雅黑</vt:lpstr>
      <vt:lpstr>宋体</vt:lpstr>
      <vt:lpstr>#9Slide03 Arima Madurai Medium</vt:lpstr>
      <vt:lpstr>Arial</vt:lpstr>
      <vt:lpstr>Arial-Rounded</vt:lpstr>
      <vt:lpstr>Calibri</vt:lpstr>
      <vt:lpstr>等线</vt:lpstr>
      <vt:lpstr>等线 Light</vt:lpstr>
      <vt:lpstr>DFPOP1-W9</vt:lpstr>
      <vt:lpstr>HP001 4 hàng</vt:lpstr>
      <vt:lpstr>Kalam</vt:lpstr>
      <vt:lpstr>Montserrat</vt:lpstr>
      <vt:lpstr>黑体</vt:lpstr>
      <vt:lpstr>SVN-Gretoon</vt:lpstr>
      <vt:lpstr>Times New Roman</vt:lpstr>
      <vt:lpstr>UTM Avo</vt:lpstr>
      <vt:lpstr>南构钦雕汉古</vt:lpstr>
      <vt:lpstr>字魂105号-简雅黑</vt:lpstr>
      <vt:lpstr>方正粗圆_GBK</vt:lpstr>
      <vt:lpstr>2_Office 主题​​</vt:lpstr>
      <vt:lpstr>Office 主题​​</vt:lpstr>
      <vt:lpstr>1_Office 主题</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7</cp:revision>
  <dcterms:created xsi:type="dcterms:W3CDTF">2021-08-02T09:04:01Z</dcterms:created>
  <dcterms:modified xsi:type="dcterms:W3CDTF">2022-03-09T02:16:35Z</dcterms:modified>
</cp:coreProperties>
</file>