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3"/>
  </p:notesMasterIdLst>
  <p:sldIdLst>
    <p:sldId id="303" r:id="rId2"/>
    <p:sldId id="403" r:id="rId3"/>
    <p:sldId id="310" r:id="rId4"/>
    <p:sldId id="311" r:id="rId5"/>
    <p:sldId id="312" r:id="rId6"/>
    <p:sldId id="313" r:id="rId7"/>
    <p:sldId id="256" r:id="rId8"/>
    <p:sldId id="390" r:id="rId9"/>
    <p:sldId id="257" r:id="rId10"/>
    <p:sldId id="394" r:id="rId11"/>
    <p:sldId id="395" r:id="rId12"/>
    <p:sldId id="366" r:id="rId13"/>
    <p:sldId id="393" r:id="rId14"/>
    <p:sldId id="402" r:id="rId15"/>
    <p:sldId id="368" r:id="rId16"/>
    <p:sldId id="318" r:id="rId17"/>
    <p:sldId id="369" r:id="rId18"/>
    <p:sldId id="258" r:id="rId19"/>
    <p:sldId id="371" r:id="rId20"/>
    <p:sldId id="398" r:id="rId21"/>
    <p:sldId id="404" r:id="rId22"/>
    <p:sldId id="399" r:id="rId23"/>
    <p:sldId id="378" r:id="rId24"/>
    <p:sldId id="400" r:id="rId25"/>
    <p:sldId id="382" r:id="rId26"/>
    <p:sldId id="381" r:id="rId27"/>
    <p:sldId id="405" r:id="rId28"/>
    <p:sldId id="401" r:id="rId29"/>
    <p:sldId id="358" r:id="rId30"/>
    <p:sldId id="377" r:id="rId31"/>
    <p:sldId id="389" r:id="rId32"/>
  </p:sldIdLst>
  <p:sldSz cx="12161838" cy="6858000"/>
  <p:notesSz cx="6858000" cy="9144000"/>
  <p:embeddedFontLst>
    <p:embeddedFont>
      <p:font typeface="Delius Unicase" panose="020B0604020202020204" charset="0"/>
      <p:regular r:id="rId34"/>
      <p:bold r:id="rId35"/>
    </p:embeddedFont>
    <p:embeddedFont>
      <p:font typeface="Patrick Hand" panose="020B0604020202020204" charset="0"/>
      <p:regular r:id="rId36"/>
    </p:embeddedFont>
    <p:embeddedFont>
      <p:font typeface="Scope One"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00" autoAdjust="0"/>
  </p:normalViewPr>
  <p:slideViewPr>
    <p:cSldViewPr snapToGrid="0">
      <p:cViewPr varScale="1">
        <p:scale>
          <a:sx n="59" d="100"/>
          <a:sy n="59" d="100"/>
        </p:scale>
        <p:origin x="11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2731123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967134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click vào số để tới câu hỏi</a:t>
            </a:r>
          </a:p>
          <a:p>
            <a:r>
              <a:rPr lang="en-US"/>
              <a:t>Tại câu hỏi, click vào mũi tên để quay vê đây</a:t>
            </a:r>
          </a:p>
          <a:p>
            <a:r>
              <a:rPr lang="en-US"/>
              <a:t>Click vào ô xám để lật mảnh ghép xem bức tranh cánh cam để dẫn vào bài</a:t>
            </a:r>
          </a:p>
          <a:p>
            <a:r>
              <a:rPr lang="en-US"/>
              <a:t>Click vào mũi tên để tới bài mới</a:t>
            </a:r>
          </a:p>
        </p:txBody>
      </p:sp>
    </p:spTree>
    <p:extLst>
      <p:ext uri="{BB962C8B-B14F-4D97-AF65-F5344CB8AC3E}">
        <p14:creationId xmlns:p14="http://schemas.microsoft.com/office/powerpoint/2010/main" val="136851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học online, GV linh động tặng quà khác nhé</a:t>
            </a:r>
          </a:p>
        </p:txBody>
      </p:sp>
    </p:spTree>
    <p:extLst>
      <p:ext uri="{BB962C8B-B14F-4D97-AF65-F5344CB8AC3E}">
        <p14:creationId xmlns:p14="http://schemas.microsoft.com/office/powerpoint/2010/main" val="376099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04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021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4.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2.gif"/><Relationship Id="rId3" Type="http://schemas.openxmlformats.org/officeDocument/2006/relationships/audio" Target="../media/audio1.wav"/><Relationship Id="rId21" Type="http://schemas.openxmlformats.org/officeDocument/2006/relationships/slide" Target="slide7.xml"/><Relationship Id="rId7" Type="http://schemas.openxmlformats.org/officeDocument/2006/relationships/image" Target="../media/image5.png"/><Relationship Id="rId12" Type="http://schemas.openxmlformats.org/officeDocument/2006/relationships/slide" Target="slide4.xml"/><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slide" Target="slide6.xml"/><Relationship Id="rId20" Type="http://schemas.openxmlformats.org/officeDocument/2006/relationships/image" Target="../media/image14.gif"/><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6.gif"/><Relationship Id="rId10" Type="http://schemas.openxmlformats.org/officeDocument/2006/relationships/slide" Target="slide3.xml"/><Relationship Id="rId19" Type="http://schemas.openxmlformats.org/officeDocument/2006/relationships/image" Target="../media/image13.gi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slide" Target="slide5.xml"/><Relationship Id="rId22"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audio" Target="../media/audio4.wav"/></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audio" Target="../media/audio4.wav"/><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audio" Target="../media/audio4.wav"/><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6.gif"/><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4" name="Picture 3">
            <a:extLst>
              <a:ext uri="{FF2B5EF4-FFF2-40B4-BE49-F238E27FC236}">
                <a16:creationId xmlns:a16="http://schemas.microsoft.com/office/drawing/2014/main" id="{94F6E762-BE3B-4B78-BBC6-D2331E99265A}"/>
              </a:ext>
            </a:extLst>
          </p:cNvPr>
          <p:cNvPicPr>
            <a:picLocks noChangeAspect="1"/>
          </p:cNvPicPr>
          <p:nvPr/>
        </p:nvPicPr>
        <p:blipFill>
          <a:blip r:embed="rId4"/>
          <a:stretch>
            <a:fillRect/>
          </a:stretch>
        </p:blipFill>
        <p:spPr>
          <a:xfrm>
            <a:off x="0" y="10152"/>
            <a:ext cx="12161838" cy="6837695"/>
          </a:xfrm>
          <a:prstGeom prst="rect">
            <a:avLst/>
          </a:prstGeom>
        </p:spPr>
      </p:pic>
      <p:sp>
        <p:nvSpPr>
          <p:cNvPr id="2" name="Rectangle: Rounded Corners 1">
            <a:extLst>
              <a:ext uri="{FF2B5EF4-FFF2-40B4-BE49-F238E27FC236}">
                <a16:creationId xmlns:a16="http://schemas.microsoft.com/office/drawing/2014/main" id="{B8FAE11F-A892-42C1-B1BC-D5DF74F2AF73}"/>
              </a:ext>
            </a:extLst>
          </p:cNvPr>
          <p:cNvSpPr/>
          <p:nvPr/>
        </p:nvSpPr>
        <p:spPr>
          <a:xfrm>
            <a:off x="1758719" y="1458690"/>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tập tễnh</a:t>
            </a: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1758719" y="2857507"/>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xanh biếc</a:t>
            </a:r>
          </a:p>
        </p:txBody>
      </p:sp>
      <p:sp>
        <p:nvSpPr>
          <p:cNvPr id="15" name="Rectangle: Rounded Corners 14">
            <a:extLst>
              <a:ext uri="{FF2B5EF4-FFF2-40B4-BE49-F238E27FC236}">
                <a16:creationId xmlns:a16="http://schemas.microsoft.com/office/drawing/2014/main" id="{2DA3B13A-24F1-4AE9-AA3B-8852F4F1D13E}"/>
              </a:ext>
            </a:extLst>
          </p:cNvPr>
          <p:cNvSpPr/>
          <p:nvPr/>
        </p:nvSpPr>
        <p:spPr>
          <a:xfrm>
            <a:off x="1758719" y="4256323"/>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mặt trời</a:t>
            </a:r>
          </a:p>
        </p:txBody>
      </p:sp>
      <p:sp>
        <p:nvSpPr>
          <p:cNvPr id="16" name="Rectangle: Rounded Corners 15">
            <a:extLst>
              <a:ext uri="{FF2B5EF4-FFF2-40B4-BE49-F238E27FC236}">
                <a16:creationId xmlns:a16="http://schemas.microsoft.com/office/drawing/2014/main" id="{159F94A1-764B-470E-AB36-A3AF5366EE9E}"/>
              </a:ext>
            </a:extLst>
          </p:cNvPr>
          <p:cNvSpPr/>
          <p:nvPr/>
        </p:nvSpPr>
        <p:spPr>
          <a:xfrm>
            <a:off x="6535050" y="145506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khệ nệ</a:t>
            </a: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6535050" y="2890164"/>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tròn lẳn</a:t>
            </a:r>
          </a:p>
        </p:txBody>
      </p:sp>
      <p:sp>
        <p:nvSpPr>
          <p:cNvPr id="18" name="Rectangle: Rounded Corners 17">
            <a:extLst>
              <a:ext uri="{FF2B5EF4-FFF2-40B4-BE49-F238E27FC236}">
                <a16:creationId xmlns:a16="http://schemas.microsoft.com/office/drawing/2014/main" id="{739D57B8-B99E-4960-938F-FA21C99163F3}"/>
              </a:ext>
            </a:extLst>
          </p:cNvPr>
          <p:cNvSpPr/>
          <p:nvPr/>
        </p:nvSpPr>
        <p:spPr>
          <a:xfrm>
            <a:off x="6535050" y="4256323"/>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trốn</a:t>
            </a: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97FFD58-7B96-4142-B7F9-C8C62729EA46}"/>
              </a:ext>
            </a:extLst>
          </p:cNvPr>
          <p:cNvGrpSpPr/>
          <p:nvPr/>
        </p:nvGrpSpPr>
        <p:grpSpPr>
          <a:xfrm>
            <a:off x="300641" y="345437"/>
            <a:ext cx="11560554" cy="6007465"/>
            <a:chOff x="300641" y="326387"/>
            <a:chExt cx="11560554" cy="6007465"/>
          </a:xfrm>
        </p:grpSpPr>
        <p:sp>
          <p:nvSpPr>
            <p:cNvPr id="11" name="TextBox 10">
              <a:extLst>
                <a:ext uri="{FF2B5EF4-FFF2-40B4-BE49-F238E27FC236}">
                  <a16:creationId xmlns:a16="http://schemas.microsoft.com/office/drawing/2014/main" id="{2D410F53-4C2F-4285-9D99-09C566EE463A}"/>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3812D8D-EB14-491B-B734-2D307A3ABA71}"/>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bàic</a:t>
            </a:r>
          </a:p>
        </p:txBody>
      </p:sp>
      <p:cxnSp>
        <p:nvCxnSpPr>
          <p:cNvPr id="16" name="Straight Connector 15">
            <a:extLst>
              <a:ext uri="{FF2B5EF4-FFF2-40B4-BE49-F238E27FC236}">
                <a16:creationId xmlns:a16="http://schemas.microsoft.com/office/drawing/2014/main" id="{96031BD8-2685-474F-98A3-01A05026AB02}"/>
              </a:ext>
            </a:extLst>
          </p:cNvPr>
          <p:cNvCxnSpPr>
            <a:cxnSpLocks/>
          </p:cNvCxnSpPr>
          <p:nvPr/>
        </p:nvCxnSpPr>
        <p:spPr>
          <a:xfrm>
            <a:off x="421842" y="1995507"/>
            <a:ext cx="1292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CC7A50C-9FAD-43E4-BCA6-12D6C79B70BE}"/>
              </a:ext>
            </a:extLst>
          </p:cNvPr>
          <p:cNvCxnSpPr>
            <a:cxnSpLocks/>
          </p:cNvCxnSpPr>
          <p:nvPr/>
        </p:nvCxnSpPr>
        <p:spPr>
          <a:xfrm>
            <a:off x="1714499" y="1527420"/>
            <a:ext cx="15185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84C813-F37E-4FAE-8391-D586928D037A}"/>
              </a:ext>
            </a:extLst>
          </p:cNvPr>
          <p:cNvCxnSpPr>
            <a:cxnSpLocks/>
          </p:cNvCxnSpPr>
          <p:nvPr/>
        </p:nvCxnSpPr>
        <p:spPr>
          <a:xfrm>
            <a:off x="6418642" y="2855477"/>
            <a:ext cx="12621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3516DE0-F306-4DE4-AF39-B1F29869D363}"/>
              </a:ext>
            </a:extLst>
          </p:cNvPr>
          <p:cNvCxnSpPr>
            <a:cxnSpLocks/>
          </p:cNvCxnSpPr>
          <p:nvPr/>
        </p:nvCxnSpPr>
        <p:spPr>
          <a:xfrm>
            <a:off x="5060872" y="3280020"/>
            <a:ext cx="1147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Cánh cam</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316B3A5F-54C7-42E3-BCBA-F5B9777755FE}"/>
              </a:ext>
            </a:extLst>
          </p:cNvPr>
          <p:cNvPicPr>
            <a:picLocks noChangeAspect="1"/>
          </p:cNvPicPr>
          <p:nvPr/>
        </p:nvPicPr>
        <p:blipFill>
          <a:blip r:embed="rId3"/>
          <a:stretch>
            <a:fillRect/>
          </a:stretch>
        </p:blipFill>
        <p:spPr>
          <a:xfrm>
            <a:off x="2658017" y="1497243"/>
            <a:ext cx="6845803" cy="5172061"/>
          </a:xfrm>
          <a:prstGeom prst="rect">
            <a:avLst/>
          </a:prstGeom>
        </p:spPr>
      </p:pic>
    </p:spTree>
    <p:extLst>
      <p:ext uri="{BB962C8B-B14F-4D97-AF65-F5344CB8AC3E}">
        <p14:creationId xmlns:p14="http://schemas.microsoft.com/office/powerpoint/2010/main" val="20991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id="{862D9E92-A471-4BA4-B4DC-37DF293AE8EE}"/>
              </a:ext>
            </a:extLst>
          </p:cNvPr>
          <p:cNvGrpSpPr/>
          <p:nvPr/>
        </p:nvGrpSpPr>
        <p:grpSpPr>
          <a:xfrm>
            <a:off x="840534" y="1030076"/>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677456" y="1030076"/>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Tập</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tễnh</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3765568" y="1032702"/>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dáng đi không cân, bên cao bên thấp.</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840534" y="2131507"/>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677456" y="213150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Óng ánh</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F867930D-4680-4316-8608-89D012F28C8C}"/>
              </a:ext>
            </a:extLst>
          </p:cNvPr>
          <p:cNvSpPr txBox="1"/>
          <p:nvPr/>
        </p:nvSpPr>
        <p:spPr>
          <a:xfrm>
            <a:off x="1737304" y="2147666"/>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phản chiếu ánh sáng lấp lánh, trông đẹp mắt.</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id="{417CAB1B-0951-4C29-80C0-2E2FF7D4F752}"/>
              </a:ext>
            </a:extLst>
          </p:cNvPr>
          <p:cNvGrpSpPr/>
          <p:nvPr/>
        </p:nvGrpSpPr>
        <p:grpSpPr>
          <a:xfrm>
            <a:off x="840534" y="3445215"/>
            <a:ext cx="652318" cy="647680"/>
            <a:chOff x="1773575" y="4308850"/>
            <a:chExt cx="650450" cy="645825"/>
          </a:xfrm>
        </p:grpSpPr>
        <p:sp>
          <p:nvSpPr>
            <p:cNvPr id="24" name="Google Shape;7682;p56">
              <a:extLst>
                <a:ext uri="{FF2B5EF4-FFF2-40B4-BE49-F238E27FC236}">
                  <a16:creationId xmlns:a16="http://schemas.microsoft.com/office/drawing/2014/main" id="{04A68491-A760-4F6A-B356-A0C8606A4428}"/>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5" name="Google Shape;7683;p56">
              <a:extLst>
                <a:ext uri="{FF2B5EF4-FFF2-40B4-BE49-F238E27FC236}">
                  <a16:creationId xmlns:a16="http://schemas.microsoft.com/office/drawing/2014/main" id="{00ABDE5F-5E80-4EA1-8FDA-5973E4F386DD}"/>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6" name="TextBox 25">
            <a:extLst>
              <a:ext uri="{FF2B5EF4-FFF2-40B4-BE49-F238E27FC236}">
                <a16:creationId xmlns:a16="http://schemas.microsoft.com/office/drawing/2014/main" id="{CEC0B91F-E57F-4244-8570-BDCF7AB7C662}"/>
              </a:ext>
            </a:extLst>
          </p:cNvPr>
          <p:cNvSpPr txBox="1"/>
          <p:nvPr/>
        </p:nvSpPr>
        <p:spPr>
          <a:xfrm>
            <a:off x="1677455" y="347348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Khệ nệ</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78A5D63-9D4C-4FE4-99A8-CCC9E76F569E}"/>
              </a:ext>
            </a:extLst>
          </p:cNvPr>
          <p:cNvSpPr txBox="1"/>
          <p:nvPr/>
        </p:nvSpPr>
        <p:spPr>
          <a:xfrm>
            <a:off x="1677456" y="3492730"/>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dáng đi chậm chạp như phải mang vác nặng.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A0659-16E8-41C3-8DA6-EBC6B0E2F7F8}"/>
              </a:ext>
            </a:extLst>
          </p:cNvPr>
          <p:cNvSpPr txBox="1"/>
          <p:nvPr/>
        </p:nvSpPr>
        <p:spPr>
          <a:xfrm>
            <a:off x="999853" y="2296432"/>
            <a:ext cx="10162132" cy="1323439"/>
          </a:xfrm>
          <a:prstGeom prst="rect">
            <a:avLst/>
          </a:prstGeom>
          <a:noFill/>
        </p:spPr>
        <p:txBody>
          <a:bodyPr wrap="square">
            <a:spAutoFit/>
          </a:bodyPr>
          <a:lstStyle/>
          <a:p>
            <a:pPr algn="just"/>
            <a:r>
              <a:rPr lang="en-US" sz="4000">
                <a:latin typeface="Arial" panose="020B0604020202020204" pitchFamily="34" charset="0"/>
                <a:cs typeface="Arial" panose="020B0604020202020204" pitchFamily="34" charset="0"/>
              </a:rPr>
              <a:t>Hằng ngày, em đều bỏ vào chiếc lọ một chút nước và những ngọn cỏ xanh non.</a:t>
            </a:r>
          </a:p>
        </p:txBody>
      </p:sp>
      <p:cxnSp>
        <p:nvCxnSpPr>
          <p:cNvPr id="4" name="Straight Connector 3">
            <a:extLst>
              <a:ext uri="{FF2B5EF4-FFF2-40B4-BE49-F238E27FC236}">
                <a16:creationId xmlns:a16="http://schemas.microsoft.com/office/drawing/2014/main" id="{2F16A302-1F26-4AFB-B988-D20DFB35041A}"/>
              </a:ext>
            </a:extLst>
          </p:cNvPr>
          <p:cNvCxnSpPr>
            <a:cxnSpLocks/>
          </p:cNvCxnSpPr>
          <p:nvPr/>
        </p:nvCxnSpPr>
        <p:spPr>
          <a:xfrm flipV="1">
            <a:off x="3903446" y="246499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0C215A4-EE7D-48BA-AFF2-E53CAE55ACF5}"/>
              </a:ext>
            </a:extLst>
          </p:cNvPr>
          <p:cNvGrpSpPr/>
          <p:nvPr/>
        </p:nvGrpSpPr>
        <p:grpSpPr>
          <a:xfrm rot="21128394">
            <a:off x="10053487" y="3161029"/>
            <a:ext cx="317117" cy="402892"/>
            <a:chOff x="8074786" y="2617012"/>
            <a:chExt cx="317117" cy="402892"/>
          </a:xfrm>
        </p:grpSpPr>
        <p:cxnSp>
          <p:nvCxnSpPr>
            <p:cNvPr id="11" name="Straight Connector 10">
              <a:extLst>
                <a:ext uri="{FF2B5EF4-FFF2-40B4-BE49-F238E27FC236}">
                  <a16:creationId xmlns:a16="http://schemas.microsoft.com/office/drawing/2014/main" id="{8C913825-D536-4D0C-86F2-194D757C6F1E}"/>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1F530-3249-4CA2-918D-5930A3FC8FDE}"/>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loud 21">
            <a:extLst>
              <a:ext uri="{FF2B5EF4-FFF2-40B4-BE49-F238E27FC236}">
                <a16:creationId xmlns:a16="http://schemas.microsoft.com/office/drawing/2014/main" id="{883E743C-4091-45CD-B206-701E79EA01C8}"/>
              </a:ext>
            </a:extLst>
          </p:cNvPr>
          <p:cNvSpPr/>
          <p:nvPr/>
        </p:nvSpPr>
        <p:spPr>
          <a:xfrm>
            <a:off x="3763987" y="57398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23" name="Straight Connector 22">
            <a:extLst>
              <a:ext uri="{FF2B5EF4-FFF2-40B4-BE49-F238E27FC236}">
                <a16:creationId xmlns:a16="http://schemas.microsoft.com/office/drawing/2014/main" id="{6D258FF9-90DA-4FF8-BBAD-E2CBE4E39023}"/>
              </a:ext>
            </a:extLst>
          </p:cNvPr>
          <p:cNvCxnSpPr>
            <a:cxnSpLocks/>
          </p:cNvCxnSpPr>
          <p:nvPr/>
        </p:nvCxnSpPr>
        <p:spPr>
          <a:xfrm flipV="1">
            <a:off x="10040106" y="2412306"/>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1A7259-7002-4449-9371-7F0C5BC698F5}"/>
              </a:ext>
            </a:extLst>
          </p:cNvPr>
          <p:cNvCxnSpPr>
            <a:cxnSpLocks/>
          </p:cNvCxnSpPr>
          <p:nvPr/>
        </p:nvCxnSpPr>
        <p:spPr>
          <a:xfrm flipV="1">
            <a:off x="3417915" y="3056120"/>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1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9B666EC3-270C-491E-942B-6C59832012A6}"/>
              </a:ext>
            </a:extLst>
          </p:cNvPr>
          <p:cNvSpPr/>
          <p:nvPr/>
        </p:nvSpPr>
        <p:spPr>
          <a:xfrm>
            <a:off x="9386656" y="128725"/>
            <a:ext cx="2596078"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14" name="Group 13">
            <a:extLst>
              <a:ext uri="{FF2B5EF4-FFF2-40B4-BE49-F238E27FC236}">
                <a16:creationId xmlns:a16="http://schemas.microsoft.com/office/drawing/2014/main" id="{B1952090-B5F5-424E-90C2-653F70E2E050}"/>
              </a:ext>
            </a:extLst>
          </p:cNvPr>
          <p:cNvGrpSpPr/>
          <p:nvPr/>
        </p:nvGrpSpPr>
        <p:grpSpPr>
          <a:xfrm>
            <a:off x="300641" y="345437"/>
            <a:ext cx="11560554" cy="6007465"/>
            <a:chOff x="300641" y="326387"/>
            <a:chExt cx="11560554" cy="6007465"/>
          </a:xfrm>
        </p:grpSpPr>
        <p:sp>
          <p:nvSpPr>
            <p:cNvPr id="15" name="TextBox 14">
              <a:extLst>
                <a:ext uri="{FF2B5EF4-FFF2-40B4-BE49-F238E27FC236}">
                  <a16:creationId xmlns:a16="http://schemas.microsoft.com/office/drawing/2014/main" id="{95A9E5AD-2976-4070-A7A7-0AFD8862B1FF}"/>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67C4CB7-B387-4399-8A5B-735B18FB7A4F}"/>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C522EF5A-2DE0-491A-94E4-8358668F0A22}"/>
              </a:ext>
            </a:extLst>
          </p:cNvPr>
          <p:cNvGrpSpPr/>
          <p:nvPr/>
        </p:nvGrpSpPr>
        <p:grpSpPr>
          <a:xfrm>
            <a:off x="300641" y="345437"/>
            <a:ext cx="11560554" cy="6007465"/>
            <a:chOff x="300641" y="326387"/>
            <a:chExt cx="11560554" cy="6007465"/>
          </a:xfrm>
        </p:grpSpPr>
        <p:sp>
          <p:nvSpPr>
            <p:cNvPr id="18" name="TextBox 17">
              <a:extLst>
                <a:ext uri="{FF2B5EF4-FFF2-40B4-BE49-F238E27FC236}">
                  <a16:creationId xmlns:a16="http://schemas.microsoft.com/office/drawing/2014/main" id="{F97F33D2-AD9C-4013-900F-E8588791959E}"/>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800">
                  <a:solidFill>
                    <a:srgbClr val="0070C0"/>
                  </a:solidFill>
                  <a:latin typeface="Arial" panose="020B0604020202020204" pitchFamily="34" charset="0"/>
                  <a:cs typeface="Arial" panose="020B0604020202020204" pitchFamily="34" charset="0"/>
                </a:rPr>
                <a:t>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a:t>
              </a:r>
              <a:r>
                <a:rPr lang="en-US" sz="2800">
                  <a:solidFill>
                    <a:srgbClr val="C00000"/>
                  </a:solidFill>
                  <a:latin typeface="Arial" panose="020B0604020202020204" pitchFamily="34" charset="0"/>
                  <a:cs typeface="Arial" panose="020B0604020202020204" pitchFamily="34" charset="0"/>
                </a:rPr>
                <a:t>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solidFill>
                    <a:srgbClr val="00B050"/>
                  </a:solidFill>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3AC3A70-5EA3-41CF-8A23-4E9662F79C28}"/>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1B9FD8-67B2-4404-808D-47C63F364588}"/>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888273-37A5-4EE6-AC1A-90AA47A3E845}"/>
              </a:ext>
            </a:extLst>
          </p:cNvPr>
          <p:cNvGrpSpPr/>
          <p:nvPr/>
        </p:nvGrpSpPr>
        <p:grpSpPr>
          <a:xfrm>
            <a:off x="300641" y="345437"/>
            <a:ext cx="11560554" cy="6007465"/>
            <a:chOff x="300641" y="326387"/>
            <a:chExt cx="11560554" cy="6007465"/>
          </a:xfrm>
        </p:grpSpPr>
        <p:sp>
          <p:nvSpPr>
            <p:cNvPr id="6" name="TextBox 5">
              <a:extLst>
                <a:ext uri="{FF2B5EF4-FFF2-40B4-BE49-F238E27FC236}">
                  <a16:creationId xmlns:a16="http://schemas.microsoft.com/office/drawing/2014/main" id="{EDBC9589-D1DF-4AC0-90BF-8D28D44F6F48}"/>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E4927D8-44C4-48CF-B8B1-A1EE5B0AB5A1}"/>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Bống làm gì khi thấy cánh cam bị thương?</a:t>
              </a:r>
            </a:p>
          </p:txBody>
        </p:sp>
      </p:grpSp>
      <p:sp>
        <p:nvSpPr>
          <p:cNvPr id="17" name="TextBox 16">
            <a:extLst>
              <a:ext uri="{FF2B5EF4-FFF2-40B4-BE49-F238E27FC236}">
                <a16:creationId xmlns:a16="http://schemas.microsoft.com/office/drawing/2014/main" id="{8333DA43-01EF-473A-92A5-C8F912938479}"/>
              </a:ext>
            </a:extLst>
          </p:cNvPr>
          <p:cNvSpPr txBox="1"/>
          <p:nvPr/>
        </p:nvSpPr>
        <p:spPr>
          <a:xfrm>
            <a:off x="1107499" y="1536174"/>
            <a:ext cx="9946839" cy="2862322"/>
          </a:xfrm>
          <a:prstGeom prst="rect">
            <a:avLst/>
          </a:prstGeom>
          <a:solidFill>
            <a:srgbClr val="FFFFFF"/>
          </a:solidFill>
        </p:spPr>
        <p:txBody>
          <a:bodyPr wrap="square">
            <a:spAutoFit/>
          </a:bodyPr>
          <a:lstStyle/>
          <a:p>
            <a:pPr algn="just">
              <a:spcBef>
                <a:spcPts val="1200"/>
              </a:spcBef>
              <a:spcAft>
                <a:spcPts val="1200"/>
              </a:spcAft>
            </a:pPr>
            <a:r>
              <a:rPr lang="en-US" sz="36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B50C6128-D86C-432D-9966-9E6A8C3BEE30}"/>
              </a:ext>
            </a:extLst>
          </p:cNvPr>
          <p:cNvCxnSpPr>
            <a:cxnSpLocks/>
          </p:cNvCxnSpPr>
          <p:nvPr/>
        </p:nvCxnSpPr>
        <p:spPr>
          <a:xfrm>
            <a:off x="2236120" y="3216729"/>
            <a:ext cx="88182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A1D64C-CBB8-46EF-9BC4-7283E7D691AC}"/>
              </a:ext>
            </a:extLst>
          </p:cNvPr>
          <p:cNvCxnSpPr>
            <a:cxnSpLocks/>
          </p:cNvCxnSpPr>
          <p:nvPr/>
        </p:nvCxnSpPr>
        <p:spPr>
          <a:xfrm>
            <a:off x="1229191" y="3728358"/>
            <a:ext cx="13833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8BD92D-08FF-4973-8C4D-558A8C86B87D}"/>
              </a:ext>
            </a:extLst>
          </p:cNvPr>
          <p:cNvSpPr txBox="1"/>
          <p:nvPr/>
        </p:nvSpPr>
        <p:spPr>
          <a:xfrm>
            <a:off x="1124646" y="4910124"/>
            <a:ext cx="9929692" cy="1200329"/>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Khi thấy cánh cam bị thương, </a:t>
            </a:r>
            <a:r>
              <a:rPr lang="en-US" sz="3600">
                <a:solidFill>
                  <a:srgbClr val="FF0000"/>
                </a:solidFill>
                <a:ea typeface="Arial-Rounded" pitchFamily="34" charset="0"/>
                <a:cs typeface="Arial-Rounded" pitchFamily="34" charset="0"/>
              </a:rPr>
              <a:t>Bống </a:t>
            </a:r>
            <a:r>
              <a:rPr lang="en-US" sz="3600">
                <a:solidFill>
                  <a:srgbClr val="FF0000"/>
                </a:solidFill>
                <a:latin typeface="Arial" panose="020B0604020202020204" pitchFamily="34" charset="0"/>
                <a:cs typeface="Arial" panose="020B0604020202020204" pitchFamily="34" charset="0"/>
              </a:rPr>
              <a:t>đặt cánh cam vào một chiếc lọ nhỏ đựng đầy cỏ</a:t>
            </a:r>
            <a:r>
              <a:rPr lang="en-US" sz="3600">
                <a:latin typeface="+mj-lt"/>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8359194-3078-42B6-AD18-07FE70520A4A}"/>
              </a:ext>
            </a:extLst>
          </p:cNvPr>
          <p:cNvPicPr>
            <a:picLocks noChangeAspect="1"/>
          </p:cNvPicPr>
          <p:nvPr/>
        </p:nvPicPr>
        <p:blipFill>
          <a:blip r:embed="rId4"/>
          <a:stretch>
            <a:fillRect/>
          </a:stretch>
        </p:blipFill>
        <p:spPr>
          <a:xfrm>
            <a:off x="3753542" y="668433"/>
            <a:ext cx="6845803" cy="5172061"/>
          </a:xfrm>
          <a:prstGeom prst="rect">
            <a:avLst/>
          </a:prstGeom>
        </p:spPr>
      </p:pic>
      <p:pic>
        <p:nvPicPr>
          <p:cNvPr id="3" name="Picture 2">
            <a:extLst>
              <a:ext uri="{FF2B5EF4-FFF2-40B4-BE49-F238E27FC236}">
                <a16:creationId xmlns:a16="http://schemas.microsoft.com/office/drawing/2014/main" id="{CE763278-C313-4EDF-987E-F22E21837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 y="65048"/>
            <a:ext cx="12161833" cy="6839830"/>
          </a:xfrm>
          <a:prstGeom prst="rect">
            <a:avLst/>
          </a:prstGeom>
        </p:spPr>
      </p:pic>
      <p:pic>
        <p:nvPicPr>
          <p:cNvPr id="4"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6575" y="1016492"/>
            <a:ext cx="3211003" cy="2237972"/>
          </a:xfrm>
          <a:prstGeom prst="rect">
            <a:avLst/>
          </a:prstGeom>
        </p:spPr>
      </p:pic>
      <p:pic>
        <p:nvPicPr>
          <p:cNvPr id="5" name="2b">
            <a:extLst>
              <a:ext uri="{FF2B5EF4-FFF2-40B4-BE49-F238E27FC236}">
                <a16:creationId xmlns:a16="http://schemas.microsoft.com/office/drawing/2014/main" id="{D91F0E31-F505-45CC-A500-C8C2CBDA9A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8795" y="1144858"/>
            <a:ext cx="3204921" cy="2250135"/>
          </a:xfrm>
          <a:prstGeom prst="rect">
            <a:avLst/>
          </a:prstGeom>
        </p:spPr>
      </p:pic>
      <p:pic>
        <p:nvPicPr>
          <p:cNvPr id="6" name="3b">
            <a:extLst>
              <a:ext uri="{FF2B5EF4-FFF2-40B4-BE49-F238E27FC236}">
                <a16:creationId xmlns:a16="http://schemas.microsoft.com/office/drawing/2014/main" id="{014C4854-1F24-4C12-B5D7-588DEDA035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7683" y="3415228"/>
            <a:ext cx="3186678" cy="2219728"/>
          </a:xfrm>
          <a:prstGeom prst="rect">
            <a:avLst/>
          </a:prstGeom>
        </p:spPr>
      </p:pic>
      <p:pic>
        <p:nvPicPr>
          <p:cNvPr id="7"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3251" y="3409508"/>
            <a:ext cx="3168433" cy="2219728"/>
          </a:xfrm>
          <a:prstGeom prst="rect">
            <a:avLst/>
          </a:prstGeom>
        </p:spPr>
      </p:pic>
      <p:pic>
        <p:nvPicPr>
          <p:cNvPr id="8" name="1a">
            <a:hlinkClick r:id="rId10"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7826" y="1080859"/>
            <a:ext cx="3204921" cy="2306572"/>
          </a:xfrm>
          <a:prstGeom prst="rect">
            <a:avLst/>
          </a:prstGeom>
        </p:spPr>
      </p:pic>
      <p:pic>
        <p:nvPicPr>
          <p:cNvPr id="9" name="2a">
            <a:hlinkClick r:id="rId12"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76444" y="1130234"/>
            <a:ext cx="3197273" cy="2299368"/>
          </a:xfrm>
          <a:prstGeom prst="rect">
            <a:avLst/>
          </a:prstGeom>
        </p:spPr>
      </p:pic>
      <p:pic>
        <p:nvPicPr>
          <p:cNvPr id="10" name="3a">
            <a:hlinkClick r:id="rId14"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89461" y="3382278"/>
            <a:ext cx="3168433" cy="2285625"/>
          </a:xfrm>
          <a:prstGeom prst="rect">
            <a:avLst/>
          </a:prstGeom>
        </p:spPr>
      </p:pic>
      <p:pic>
        <p:nvPicPr>
          <p:cNvPr id="11" name="4a">
            <a:hlinkClick r:id="rId16"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49322" y="3367964"/>
            <a:ext cx="3165607" cy="2302813"/>
          </a:xfrm>
          <a:prstGeom prst="rect">
            <a:avLst/>
          </a:prstGeom>
        </p:spPr>
      </p:pic>
      <p:pic>
        <p:nvPicPr>
          <p:cNvPr id="13"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770510">
            <a:off x="1830841" y="2495841"/>
            <a:ext cx="961530" cy="921145"/>
          </a:xfrm>
          <a:prstGeom prst="rect">
            <a:avLst/>
          </a:prstGeom>
        </p:spPr>
      </p:pic>
      <p:pic>
        <p:nvPicPr>
          <p:cNvPr id="14" name="Picture 13">
            <a:extLst>
              <a:ext uri="{FF2B5EF4-FFF2-40B4-BE49-F238E27FC236}">
                <a16:creationId xmlns:a16="http://schemas.microsoft.com/office/drawing/2014/main" id="{3269E7C5-4EA5-4C44-AA00-1B2105BB828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39608" y="4931201"/>
            <a:ext cx="505037" cy="505037"/>
          </a:xfrm>
          <a:prstGeom prst="rect">
            <a:avLst/>
          </a:prstGeom>
        </p:spPr>
      </p:pic>
      <p:pic>
        <p:nvPicPr>
          <p:cNvPr id="15" name="Picture 14">
            <a:extLst>
              <a:ext uri="{FF2B5EF4-FFF2-40B4-BE49-F238E27FC236}">
                <a16:creationId xmlns:a16="http://schemas.microsoft.com/office/drawing/2014/main" id="{2534BD2E-90FC-49F3-AC62-E2293F519BB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78152" y="152741"/>
            <a:ext cx="866494" cy="642649"/>
          </a:xfrm>
          <a:prstGeom prst="rect">
            <a:avLst/>
          </a:prstGeom>
        </p:spPr>
      </p:pic>
      <p:pic>
        <p:nvPicPr>
          <p:cNvPr id="16" name="Picture 15">
            <a:hlinkClick r:id="rId21"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22">
            <a:extLst>
              <a:ext uri="{28A0092B-C50C-407E-A947-70E740481C1C}">
                <a14:useLocalDpi xmlns:a14="http://schemas.microsoft.com/office/drawing/2010/main" val="0"/>
              </a:ext>
            </a:extLst>
          </a:blip>
          <a:srcRect t="10052" b="11202"/>
          <a:stretch/>
        </p:blipFill>
        <p:spPr>
          <a:xfrm>
            <a:off x="7331360" y="6217118"/>
            <a:ext cx="1502521" cy="556784"/>
          </a:xfrm>
          <a:prstGeom prst="rect">
            <a:avLst/>
          </a:prstGeom>
        </p:spPr>
      </p:pic>
      <p:pic>
        <p:nvPicPr>
          <p:cNvPr id="17" name="Picture 1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84899" y="5548410"/>
            <a:ext cx="1216184" cy="1292195"/>
          </a:xfrm>
          <a:prstGeom prst="rect">
            <a:avLst/>
          </a:prstGeom>
        </p:spPr>
      </p:pic>
      <p:pic>
        <p:nvPicPr>
          <p:cNvPr id="18" name="Picture 1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647146" y="5435019"/>
            <a:ext cx="1216184" cy="1292195"/>
          </a:xfrm>
          <a:prstGeom prst="rect">
            <a:avLst/>
          </a:prstGeom>
        </p:spPr>
      </p:pic>
      <p:pic>
        <p:nvPicPr>
          <p:cNvPr id="19" name="Picture 1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78421" y="289493"/>
            <a:ext cx="1143227" cy="1292195"/>
          </a:xfrm>
          <a:prstGeom prst="rect">
            <a:avLst/>
          </a:prstGeom>
        </p:spPr>
      </p:pic>
      <p:pic>
        <p:nvPicPr>
          <p:cNvPr id="20" name="Picture 1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64638" y="292949"/>
            <a:ext cx="1143227" cy="1292195"/>
          </a:xfrm>
          <a:prstGeom prst="rect">
            <a:avLst/>
          </a:prstGeom>
        </p:spPr>
      </p:pic>
    </p:spTree>
    <p:extLst>
      <p:ext uri="{BB962C8B-B14F-4D97-AF65-F5344CB8AC3E}">
        <p14:creationId xmlns:p14="http://schemas.microsoft.com/office/powerpoint/2010/main" val="4043730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par>
                                <p:cTn id="68" presetID="32" presetClass="emph" presetSubtype="0" repeatCount="indefinite" fill="hold" nodeType="withEffect">
                                  <p:stCondLst>
                                    <p:cond delay="0"/>
                                  </p:stCondLst>
                                  <p:childTnLst>
                                    <p:animRot by="120000">
                                      <p:cBhvr>
                                        <p:cTn id="69" dur="100" fill="hold">
                                          <p:stCondLst>
                                            <p:cond delay="0"/>
                                          </p:stCondLst>
                                        </p:cTn>
                                        <p:tgtEl>
                                          <p:spTgt spid="16"/>
                                        </p:tgtEl>
                                        <p:attrNameLst>
                                          <p:attrName>r</p:attrName>
                                        </p:attrNameLst>
                                      </p:cBhvr>
                                    </p:animRot>
                                    <p:animRot by="-240000">
                                      <p:cBhvr>
                                        <p:cTn id="70" dur="200" fill="hold">
                                          <p:stCondLst>
                                            <p:cond delay="200"/>
                                          </p:stCondLst>
                                        </p:cTn>
                                        <p:tgtEl>
                                          <p:spTgt spid="16"/>
                                        </p:tgtEl>
                                        <p:attrNameLst>
                                          <p:attrName>r</p:attrName>
                                        </p:attrNameLst>
                                      </p:cBhvr>
                                    </p:animRot>
                                    <p:animRot by="240000">
                                      <p:cBhvr>
                                        <p:cTn id="71" dur="200" fill="hold">
                                          <p:stCondLst>
                                            <p:cond delay="400"/>
                                          </p:stCondLst>
                                        </p:cTn>
                                        <p:tgtEl>
                                          <p:spTgt spid="16"/>
                                        </p:tgtEl>
                                        <p:attrNameLst>
                                          <p:attrName>r</p:attrName>
                                        </p:attrNameLst>
                                      </p:cBhvr>
                                    </p:animRot>
                                    <p:animRot by="-240000">
                                      <p:cBhvr>
                                        <p:cTn id="72" dur="200" fill="hold">
                                          <p:stCondLst>
                                            <p:cond delay="600"/>
                                          </p:stCondLst>
                                        </p:cTn>
                                        <p:tgtEl>
                                          <p:spTgt spid="16"/>
                                        </p:tgtEl>
                                        <p:attrNameLst>
                                          <p:attrName>r</p:attrName>
                                        </p:attrNameLst>
                                      </p:cBhvr>
                                    </p:animRot>
                                    <p:animRot by="120000">
                                      <p:cBhvr>
                                        <p:cTn id="73"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440495" y="388239"/>
            <a:ext cx="10850338" cy="729710"/>
            <a:chOff x="294783" y="915918"/>
            <a:chExt cx="10877248"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647935"/>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 Bống chăm sóc cánh cam như thế nào? </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246705" y="5399609"/>
            <a:ext cx="9929692" cy="646331"/>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Bống chăm sóc cánh cam </a:t>
            </a:r>
            <a:r>
              <a:rPr lang="en-US" sz="3600">
                <a:solidFill>
                  <a:srgbClr val="FF0000"/>
                </a:solidFill>
                <a:ea typeface="Arial-Rounded" pitchFamily="34" charset="0"/>
                <a:cs typeface="Arial-Rounded" pitchFamily="34" charset="0"/>
              </a:rPr>
              <a:t>rất cẩn thận</a:t>
            </a:r>
            <a:r>
              <a:rPr lang="en-US" sz="3600">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58213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6" name="Straight Connector 15">
            <a:extLst>
              <a:ext uri="{FF2B5EF4-FFF2-40B4-BE49-F238E27FC236}">
                <a16:creationId xmlns:a16="http://schemas.microsoft.com/office/drawing/2014/main" id="{8DBCBED7-7F77-46E3-A63D-086A5EE3F82B}"/>
              </a:ext>
            </a:extLst>
          </p:cNvPr>
          <p:cNvCxnSpPr>
            <a:cxnSpLocks/>
          </p:cNvCxnSpPr>
          <p:nvPr/>
        </p:nvCxnSpPr>
        <p:spPr>
          <a:xfrm>
            <a:off x="2676995" y="3804558"/>
            <a:ext cx="84917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59407"/>
            <a:ext cx="10850338" cy="1258752"/>
            <a:chOff x="294783" y="915918"/>
            <a:chExt cx="10877248" cy="1261874"/>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 Câu văn nào cho em biết Bống chăm sóc cánh cam rất cẩn thận?</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043072" y="4915857"/>
            <a:ext cx="10733511" cy="1754326"/>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Câu văn cho em biết Bống chăm sóc cánh cam rất cẩn thận là: </a:t>
            </a:r>
            <a:r>
              <a:rPr lang="en-US" sz="3600">
                <a:solidFill>
                  <a:srgbClr val="FF0000"/>
                </a:solidFill>
                <a:latin typeface="Arial" panose="020B0604020202020204" pitchFamily="34" charset="0"/>
                <a:cs typeface="Arial" panose="020B0604020202020204" pitchFamily="34" charset="0"/>
              </a:rPr>
              <a:t>Hằng ngày, em đều bỏ vào chiếc lọ một chút nước và những ngọn cỏ xanh non.</a:t>
            </a:r>
            <a:endParaRPr lang="en-US" sz="3600">
              <a:solidFill>
                <a:srgbClr val="FF0000"/>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25555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4" name="Straight Connector 13">
            <a:extLst>
              <a:ext uri="{FF2B5EF4-FFF2-40B4-BE49-F238E27FC236}">
                <a16:creationId xmlns:a16="http://schemas.microsoft.com/office/drawing/2014/main" id="{E31B8535-147F-47A3-887C-A854C3F69CC0}"/>
              </a:ext>
            </a:extLst>
          </p:cNvPr>
          <p:cNvCxnSpPr>
            <a:cxnSpLocks/>
          </p:cNvCxnSpPr>
          <p:nvPr/>
        </p:nvCxnSpPr>
        <p:spPr>
          <a:xfrm>
            <a:off x="1246705" y="4016821"/>
            <a:ext cx="99220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5F9569-5F8B-4B51-9490-3BA969E84016}"/>
              </a:ext>
            </a:extLst>
          </p:cNvPr>
          <p:cNvCxnSpPr>
            <a:cxnSpLocks/>
          </p:cNvCxnSpPr>
          <p:nvPr/>
        </p:nvCxnSpPr>
        <p:spPr>
          <a:xfrm>
            <a:off x="1246705" y="4544778"/>
            <a:ext cx="69502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8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732832" y="346648"/>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Bống thả cánh cam đi?</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1518557" y="1198560"/>
            <a:ext cx="9829799" cy="2554545"/>
          </a:xfrm>
          <a:prstGeom prst="rect">
            <a:avLst/>
          </a:prstGeom>
          <a:no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a:t>
            </a:r>
            <a:r>
              <a:rPr lang="en-US" sz="3200">
                <a:latin typeface="Arial" panose="020B0604020202020204" pitchFamily="34" charset="0"/>
                <a:cs typeface="Arial" panose="020B0604020202020204" pitchFamily="34" charset="0"/>
              </a:rPr>
              <a:t>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p:txBody>
      </p:sp>
      <p:sp>
        <p:nvSpPr>
          <p:cNvPr id="18" name="TextBox 17">
            <a:extLst>
              <a:ext uri="{FF2B5EF4-FFF2-40B4-BE49-F238E27FC236}">
                <a16:creationId xmlns:a16="http://schemas.microsoft.com/office/drawing/2014/main" id="{98D0C0BB-998C-4820-837F-0B87C2356303}"/>
              </a:ext>
            </a:extLst>
          </p:cNvPr>
          <p:cNvSpPr txBox="1"/>
          <p:nvPr/>
        </p:nvSpPr>
        <p:spPr>
          <a:xfrm>
            <a:off x="1632857" y="4618484"/>
            <a:ext cx="9601200" cy="1569660"/>
          </a:xfrm>
          <a:prstGeom prst="rect">
            <a:avLst/>
          </a:prstGeom>
          <a:solidFill>
            <a:srgbClr val="CEEBEA"/>
          </a:solidFill>
        </p:spPr>
        <p:txBody>
          <a:bodyPr wrap="square"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Bống thả cánh cam đi vì: </a:t>
            </a:r>
            <a:r>
              <a:rPr lang="en-US" sz="3200">
                <a:solidFill>
                  <a:srgbClr val="FF0000"/>
                </a:solidFill>
                <a:latin typeface="Arial" panose="020B0604020202020204" pitchFamily="34" charset="0"/>
                <a:cs typeface="Arial" panose="020B0604020202020204" pitchFamily="34" charset="0"/>
              </a:rPr>
              <a:t>Bống cảm thấy cánh cam có vẻ ngơ ngác không vui. Bống đoán chắc chú nhớ nhà và nhớ bạn bè</a:t>
            </a:r>
            <a:r>
              <a:rPr lang="en-US" sz="320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3200">
              <a:solidFill>
                <a:srgbClr val="FF0000"/>
              </a:solidFill>
              <a:latin typeface="+mj-lt"/>
              <a:ea typeface="Arial-Rounded" pitchFamily="34" charset="0"/>
              <a:cs typeface="Arial-Rounded" pitchFamily="34" charset="0"/>
            </a:endParaRPr>
          </a:p>
        </p:txBody>
      </p:sp>
      <p:cxnSp>
        <p:nvCxnSpPr>
          <p:cNvPr id="13" name="Straight Connector 12">
            <a:extLst>
              <a:ext uri="{FF2B5EF4-FFF2-40B4-BE49-F238E27FC236}">
                <a16:creationId xmlns:a16="http://schemas.microsoft.com/office/drawing/2014/main" id="{74C2B4A3-D690-468C-8B32-A6752A14C38A}"/>
              </a:ext>
            </a:extLst>
          </p:cNvPr>
          <p:cNvCxnSpPr>
            <a:cxnSpLocks/>
          </p:cNvCxnSpPr>
          <p:nvPr/>
        </p:nvCxnSpPr>
        <p:spPr>
          <a:xfrm>
            <a:off x="1899848" y="1714492"/>
            <a:ext cx="93342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005AF5-C3D7-4CE5-A559-6158D4431D52}"/>
              </a:ext>
            </a:extLst>
          </p:cNvPr>
          <p:cNvCxnSpPr>
            <a:cxnSpLocks/>
          </p:cNvCxnSpPr>
          <p:nvPr/>
        </p:nvCxnSpPr>
        <p:spPr>
          <a:xfrm>
            <a:off x="1600199" y="2177134"/>
            <a:ext cx="8523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955FC3-95B7-42E7-A952-1FAF6032B9F2}"/>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F536A8A1-E4CD-45CB-80D9-65C149C417CE}"/>
              </a:ext>
            </a:extLst>
          </p:cNvPr>
          <p:cNvGrpSpPr/>
          <p:nvPr/>
        </p:nvGrpSpPr>
        <p:grpSpPr>
          <a:xfrm>
            <a:off x="900203" y="284843"/>
            <a:ext cx="10361431" cy="1282700"/>
            <a:chOff x="294783" y="915918"/>
            <a:chExt cx="10387128" cy="1285882"/>
          </a:xfrm>
        </p:grpSpPr>
        <p:grpSp>
          <p:nvGrpSpPr>
            <p:cNvPr id="4" name="Group 3">
              <a:extLst>
                <a:ext uri="{FF2B5EF4-FFF2-40B4-BE49-F238E27FC236}">
                  <a16:creationId xmlns:a16="http://schemas.microsoft.com/office/drawing/2014/main"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id="{5E1F93E1-ABA7-4B67-9C2D-C0CD53407DC6}"/>
                </a:ext>
              </a:extLst>
            </p:cNvPr>
            <p:cNvSpPr txBox="1"/>
            <p:nvPr/>
          </p:nvSpPr>
          <p:spPr>
            <a:xfrm>
              <a:off x="1047743" y="998494"/>
              <a:ext cx="9634168"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là Bống, em có thả cánh cam đi không? Vì sao?</a:t>
              </a:r>
            </a:p>
          </p:txBody>
        </p:sp>
      </p:grpSp>
      <p:pic>
        <p:nvPicPr>
          <p:cNvPr id="9" name="Picture 8">
            <a:extLst>
              <a:ext uri="{FF2B5EF4-FFF2-40B4-BE49-F238E27FC236}">
                <a16:creationId xmlns:a16="http://schemas.microsoft.com/office/drawing/2014/main" id="{BAF41617-BAE7-4D98-954A-0FD2144EDBD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16465" t="24760"/>
          <a:stretch/>
        </p:blipFill>
        <p:spPr>
          <a:xfrm>
            <a:off x="1812471" y="1677746"/>
            <a:ext cx="8232776" cy="3502506"/>
          </a:xfrm>
          <a:prstGeom prst="rect">
            <a:avLst/>
          </a:prstGeom>
        </p:spPr>
      </p:pic>
    </p:spTree>
    <p:extLst>
      <p:ext uri="{BB962C8B-B14F-4D97-AF65-F5344CB8AC3E}">
        <p14:creationId xmlns:p14="http://schemas.microsoft.com/office/powerpoint/2010/main" val="725383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8866414" y="79738"/>
            <a:ext cx="3116320"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6" name="Group 5">
            <a:extLst>
              <a:ext uri="{FF2B5EF4-FFF2-40B4-BE49-F238E27FC236}">
                <a16:creationId xmlns:a16="http://schemas.microsoft.com/office/drawing/2014/main" id="{28BEC571-21D2-4BC8-9F27-FAD7D77D7805}"/>
              </a:ext>
            </a:extLst>
          </p:cNvPr>
          <p:cNvGrpSpPr/>
          <p:nvPr/>
        </p:nvGrpSpPr>
        <p:grpSpPr>
          <a:xfrm>
            <a:off x="300641" y="345437"/>
            <a:ext cx="11560554" cy="6007465"/>
            <a:chOff x="300641" y="326387"/>
            <a:chExt cx="11560554" cy="6007465"/>
          </a:xfrm>
        </p:grpSpPr>
        <p:sp>
          <p:nvSpPr>
            <p:cNvPr id="7" name="TextBox 6">
              <a:extLst>
                <a:ext uri="{FF2B5EF4-FFF2-40B4-BE49-F238E27FC236}">
                  <a16:creationId xmlns:a16="http://schemas.microsoft.com/office/drawing/2014/main" id="{2DAEC14D-F1A2-4552-B3BD-1BDB0A2A16B6}"/>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3CD5EB8-2B9F-4320-AB43-DEBD5335651B}"/>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Những từ ngữ nào dưới đây được dùng trong bài để miêu tả cánh cam?</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a:extLst>
              <a:ext uri="{FF2B5EF4-FFF2-40B4-BE49-F238E27FC236}">
                <a16:creationId xmlns:a16="http://schemas.microsoft.com/office/drawing/2014/main" id="{BCCAE073-512D-4DEB-9ABC-95AEA0ED1DEC}"/>
              </a:ext>
            </a:extLst>
          </p:cNvPr>
          <p:cNvGrpSpPr/>
          <p:nvPr/>
        </p:nvGrpSpPr>
        <p:grpSpPr>
          <a:xfrm>
            <a:off x="764908" y="2122715"/>
            <a:ext cx="3095625" cy="1600200"/>
            <a:chOff x="764908" y="3070377"/>
            <a:chExt cx="3095625" cy="1600200"/>
          </a:xfrm>
        </p:grpSpPr>
        <p:pic>
          <p:nvPicPr>
            <p:cNvPr id="2050" name="Picture 2" descr="Cartoon leaves Images, Stock Photos &amp;amp; Vectors | Shutterstock">
              <a:extLst>
                <a:ext uri="{FF2B5EF4-FFF2-40B4-BE49-F238E27FC236}">
                  <a16:creationId xmlns:a16="http://schemas.microsoft.com/office/drawing/2014/main" id="{4AFF4460-65AF-498D-B433-4809642B28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8CF00AE-2B78-498B-84EC-CE2965D6283D}"/>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xanh biếc</a:t>
              </a:r>
            </a:p>
          </p:txBody>
        </p:sp>
      </p:grpSp>
      <p:grpSp>
        <p:nvGrpSpPr>
          <p:cNvPr id="20" name="Group 19">
            <a:extLst>
              <a:ext uri="{FF2B5EF4-FFF2-40B4-BE49-F238E27FC236}">
                <a16:creationId xmlns:a16="http://schemas.microsoft.com/office/drawing/2014/main" id="{E08213F3-97F2-482E-8C98-9CBF9451345D}"/>
              </a:ext>
            </a:extLst>
          </p:cNvPr>
          <p:cNvGrpSpPr/>
          <p:nvPr/>
        </p:nvGrpSpPr>
        <p:grpSpPr>
          <a:xfrm>
            <a:off x="4448802" y="2122715"/>
            <a:ext cx="3095625" cy="1600200"/>
            <a:chOff x="764908" y="3070377"/>
            <a:chExt cx="3095625" cy="1600200"/>
          </a:xfrm>
        </p:grpSpPr>
        <p:pic>
          <p:nvPicPr>
            <p:cNvPr id="21" name="Picture 2" descr="Cartoon leaves Images, Stock Photos &amp;amp; Vectors | Shutterstock">
              <a:extLst>
                <a:ext uri="{FF2B5EF4-FFF2-40B4-BE49-F238E27FC236}">
                  <a16:creationId xmlns:a16="http://schemas.microsoft.com/office/drawing/2014/main" id="{88F49B45-CA35-4BA1-9922-9524A4D5DE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04284CF-F931-406B-B0A5-FC31D987172E}"/>
                </a:ext>
              </a:extLst>
            </p:cNvPr>
            <p:cNvSpPr txBox="1"/>
            <p:nvPr/>
          </p:nvSpPr>
          <p:spPr>
            <a:xfrm>
              <a:off x="1477393" y="3863365"/>
              <a:ext cx="1929741" cy="523220"/>
            </a:xfrm>
            <a:prstGeom prst="rect">
              <a:avLst/>
            </a:prstGeom>
            <a:solidFill>
              <a:srgbClr val="FFFFFF"/>
            </a:solidFill>
            <a:effectLst>
              <a:softEdge rad="127000"/>
            </a:effectLst>
          </p:spPr>
          <p:txBody>
            <a:bodyPr wrap="square" rtlCol="0">
              <a:spAutoFit/>
            </a:bodyPr>
            <a:lstStyle/>
            <a:p>
              <a:pPr algn="ctr"/>
              <a:r>
                <a:rPr lang="en-US" sz="2800"/>
                <a:t>tròn lẳn</a:t>
              </a:r>
            </a:p>
          </p:txBody>
        </p:sp>
      </p:grpSp>
      <p:grpSp>
        <p:nvGrpSpPr>
          <p:cNvPr id="23" name="Group 22">
            <a:extLst>
              <a:ext uri="{FF2B5EF4-FFF2-40B4-BE49-F238E27FC236}">
                <a16:creationId xmlns:a16="http://schemas.microsoft.com/office/drawing/2014/main" id="{4CB81FDD-FB02-45F2-9D7C-C100180F56FD}"/>
              </a:ext>
            </a:extLst>
          </p:cNvPr>
          <p:cNvGrpSpPr/>
          <p:nvPr/>
        </p:nvGrpSpPr>
        <p:grpSpPr>
          <a:xfrm>
            <a:off x="8132696" y="2112885"/>
            <a:ext cx="3095625" cy="1600200"/>
            <a:chOff x="764908" y="3070377"/>
            <a:chExt cx="3095625" cy="1600200"/>
          </a:xfrm>
        </p:grpSpPr>
        <p:pic>
          <p:nvPicPr>
            <p:cNvPr id="24" name="Picture 2" descr="Cartoon leaves Images, Stock Photos &amp;amp; Vectors | Shutterstock">
              <a:extLst>
                <a:ext uri="{FF2B5EF4-FFF2-40B4-BE49-F238E27FC236}">
                  <a16:creationId xmlns:a16="http://schemas.microsoft.com/office/drawing/2014/main" id="{A42C035B-FC99-4EA9-90D7-318F5090BD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710404E-98FD-4754-A61C-3B4D3DC15C40}"/>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óng ánh</a:t>
              </a:r>
            </a:p>
          </p:txBody>
        </p:sp>
      </p:grpSp>
      <p:grpSp>
        <p:nvGrpSpPr>
          <p:cNvPr id="26" name="Group 25">
            <a:extLst>
              <a:ext uri="{FF2B5EF4-FFF2-40B4-BE49-F238E27FC236}">
                <a16:creationId xmlns:a16="http://schemas.microsoft.com/office/drawing/2014/main" id="{7D09C3BF-5579-48BB-A901-8A886EFB1B08}"/>
              </a:ext>
            </a:extLst>
          </p:cNvPr>
          <p:cNvGrpSpPr/>
          <p:nvPr/>
        </p:nvGrpSpPr>
        <p:grpSpPr>
          <a:xfrm>
            <a:off x="2312720" y="3974695"/>
            <a:ext cx="3095625" cy="1600200"/>
            <a:chOff x="764908" y="3070377"/>
            <a:chExt cx="3095625" cy="1600200"/>
          </a:xfrm>
        </p:grpSpPr>
        <p:pic>
          <p:nvPicPr>
            <p:cNvPr id="27" name="Picture 2" descr="Cartoon leaves Images, Stock Photos &amp;amp; Vectors | Shutterstock">
              <a:extLst>
                <a:ext uri="{FF2B5EF4-FFF2-40B4-BE49-F238E27FC236}">
                  <a16:creationId xmlns:a16="http://schemas.microsoft.com/office/drawing/2014/main" id="{6A822DC2-4DB5-4777-8C1B-01173375E8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2AE9512-5C33-4D25-8A63-B7F9D96C05B9}"/>
                </a:ext>
              </a:extLst>
            </p:cNvPr>
            <p:cNvSpPr txBox="1"/>
            <p:nvPr/>
          </p:nvSpPr>
          <p:spPr>
            <a:xfrm>
              <a:off x="1230335" y="3766511"/>
              <a:ext cx="2383140" cy="523220"/>
            </a:xfrm>
            <a:prstGeom prst="rect">
              <a:avLst/>
            </a:prstGeom>
            <a:solidFill>
              <a:srgbClr val="FFFFFF"/>
            </a:solidFill>
            <a:effectLst>
              <a:softEdge rad="127000"/>
            </a:effectLst>
          </p:spPr>
          <p:txBody>
            <a:bodyPr wrap="square" rtlCol="0">
              <a:spAutoFit/>
            </a:bodyPr>
            <a:lstStyle/>
            <a:p>
              <a:pPr algn="ctr"/>
              <a:r>
                <a:rPr lang="en-US" sz="2800"/>
                <a:t>thân thương</a:t>
              </a:r>
            </a:p>
          </p:txBody>
        </p:sp>
      </p:grpSp>
      <p:grpSp>
        <p:nvGrpSpPr>
          <p:cNvPr id="29" name="Group 28">
            <a:extLst>
              <a:ext uri="{FF2B5EF4-FFF2-40B4-BE49-F238E27FC236}">
                <a16:creationId xmlns:a16="http://schemas.microsoft.com/office/drawing/2014/main" id="{3B58F592-8C59-4566-A4C0-505273CD9EEE}"/>
              </a:ext>
            </a:extLst>
          </p:cNvPr>
          <p:cNvGrpSpPr/>
          <p:nvPr/>
        </p:nvGrpSpPr>
        <p:grpSpPr>
          <a:xfrm>
            <a:off x="6126157" y="3870729"/>
            <a:ext cx="3095625" cy="1600200"/>
            <a:chOff x="764908" y="3070377"/>
            <a:chExt cx="3095625" cy="1600200"/>
          </a:xfrm>
        </p:grpSpPr>
        <p:pic>
          <p:nvPicPr>
            <p:cNvPr id="30" name="Picture 2" descr="Cartoon leaves Images, Stock Photos &amp;amp; Vectors | Shutterstock">
              <a:extLst>
                <a:ext uri="{FF2B5EF4-FFF2-40B4-BE49-F238E27FC236}">
                  <a16:creationId xmlns:a16="http://schemas.microsoft.com/office/drawing/2014/main" id="{E210D88D-0280-4EB3-A5CF-7B7441EF72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1FED069-A344-45B9-A2B4-978090E94B64}"/>
                </a:ext>
              </a:extLst>
            </p:cNvPr>
            <p:cNvSpPr txBox="1"/>
            <p:nvPr/>
          </p:nvSpPr>
          <p:spPr>
            <a:xfrm>
              <a:off x="1230335" y="3766511"/>
              <a:ext cx="2383140" cy="523220"/>
            </a:xfrm>
            <a:prstGeom prst="rect">
              <a:avLst/>
            </a:prstGeom>
            <a:solidFill>
              <a:srgbClr val="FFFFFF"/>
            </a:solidFill>
            <a:effectLst>
              <a:softEdge rad="127000"/>
            </a:effectLst>
          </p:spPr>
          <p:txBody>
            <a:bodyPr wrap="square" rtlCol="0">
              <a:spAutoFit/>
            </a:bodyPr>
            <a:lstStyle/>
            <a:p>
              <a:pPr algn="ctr"/>
              <a:r>
                <a:rPr lang="en-US" sz="2800"/>
                <a:t>khệ nệ</a:t>
              </a:r>
            </a:p>
          </p:txBody>
        </p:sp>
      </p:grpSp>
      <p:pic>
        <p:nvPicPr>
          <p:cNvPr id="32" name="Picture 31">
            <a:extLst>
              <a:ext uri="{FF2B5EF4-FFF2-40B4-BE49-F238E27FC236}">
                <a16:creationId xmlns:a16="http://schemas.microsoft.com/office/drawing/2014/main" id="{D009AA00-8678-4887-8E25-66FE451EFD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9174" y="2233513"/>
            <a:ext cx="576229" cy="599237"/>
          </a:xfrm>
          <a:prstGeom prst="rect">
            <a:avLst/>
          </a:prstGeom>
        </p:spPr>
      </p:pic>
      <p:pic>
        <p:nvPicPr>
          <p:cNvPr id="33" name="Picture 2">
            <a:extLst>
              <a:ext uri="{FF2B5EF4-FFF2-40B4-BE49-F238E27FC236}">
                <a16:creationId xmlns:a16="http://schemas.microsoft.com/office/drawing/2014/main" id="{6D6430E7-5ED3-4C07-ADB6-D7AD1ACCA9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5585" y="413505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id="{88AFEE8D-3EF7-4392-88EF-B9F71CBC04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1516" y="2066094"/>
            <a:ext cx="576229" cy="599237"/>
          </a:xfrm>
          <a:prstGeom prst="rect">
            <a:avLst/>
          </a:prstGeom>
        </p:spPr>
      </p:pic>
      <p:pic>
        <p:nvPicPr>
          <p:cNvPr id="35" name="Picture 34">
            <a:extLst>
              <a:ext uri="{FF2B5EF4-FFF2-40B4-BE49-F238E27FC236}">
                <a16:creationId xmlns:a16="http://schemas.microsoft.com/office/drawing/2014/main" id="{A2DCF1A5-F0C3-4380-B4D3-EDD8C948F3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3507" y="2168114"/>
            <a:ext cx="576229" cy="599237"/>
          </a:xfrm>
          <a:prstGeom prst="rect">
            <a:avLst/>
          </a:prstGeom>
        </p:spPr>
      </p:pic>
      <p:pic>
        <p:nvPicPr>
          <p:cNvPr id="36" name="Picture 35">
            <a:extLst>
              <a:ext uri="{FF2B5EF4-FFF2-40B4-BE49-F238E27FC236}">
                <a16:creationId xmlns:a16="http://schemas.microsoft.com/office/drawing/2014/main" id="{526A906B-8ED7-4F90-89C2-37FB71DE8B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5553" y="3870729"/>
            <a:ext cx="576229" cy="599237"/>
          </a:xfrm>
          <a:prstGeom prst="rect">
            <a:avLst/>
          </a:prstGeom>
        </p:spPr>
      </p:pic>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5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subTnLst>
                                    <p:audio>
                                      <p:cMediaNode>
                                        <p:cTn display="0" masterRel="sameClick">
                                          <p:stCondLst>
                                            <p:cond evt="begin" delay="0">
                                              <p:tn val="1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5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subTnLst>
                                    <p:audio>
                                      <p:cMediaNode>
                                        <p:cTn display="0" masterRel="sameClick">
                                          <p:stCondLst>
                                            <p:cond evt="begin" delay="0">
                                              <p:tn val="2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5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subTnLst>
                                    <p:audio>
                                      <p:cMediaNode>
                                        <p:cTn display="0" masterRel="sameClick">
                                          <p:stCondLst>
                                            <p:cond evt="begin" delay="0">
                                              <p:tn val="2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B20277-1E33-45E7-9C04-E24BD54C8E97}"/>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0235522" cy="1328724"/>
            <a:chOff x="292250" y="915918"/>
            <a:chExt cx="10260906" cy="1332020"/>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1203307"/>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Thay lời bạn Bống, hãy nói lời động viên, an ủi cánh cam khi bị thương.</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descr="Boy Comforting Girl Vector Cartoon Illustration Stock Vector (Royalty Free)  1967984896">
            <a:extLst>
              <a:ext uri="{FF2B5EF4-FFF2-40B4-BE49-F238E27FC236}">
                <a16:creationId xmlns:a16="http://schemas.microsoft.com/office/drawing/2014/main" id="{374D2775-BD5E-4578-838A-2CAF12F347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375"/>
          <a:stretch/>
        </p:blipFill>
        <p:spPr bwMode="auto">
          <a:xfrm>
            <a:off x="3325470" y="2413786"/>
            <a:ext cx="6118247" cy="362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5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09D0CF-46A7-4C8F-AC34-ED060A031C27}"/>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0235522" cy="774725"/>
            <a:chOff x="292250" y="915918"/>
            <a:chExt cx="10260906"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thấy bạn đang buồn, em sẽ nói gì?</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descr="Boy Comforting Girl Vector Cartoon Illustration Stock Vector (Royalty Free)  1967984896">
            <a:extLst>
              <a:ext uri="{FF2B5EF4-FFF2-40B4-BE49-F238E27FC236}">
                <a16:creationId xmlns:a16="http://schemas.microsoft.com/office/drawing/2014/main" id="{374D2775-BD5E-4578-838A-2CAF12F347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375"/>
          <a:stretch/>
        </p:blipFill>
        <p:spPr bwMode="auto">
          <a:xfrm>
            <a:off x="3325470" y="2413786"/>
            <a:ext cx="6118247" cy="362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D3435-0DF3-4390-8A10-09047C16A421}"/>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29310" y="3707332"/>
            <a:ext cx="11703215"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600">
                <a:solidFill>
                  <a:schemeClr val="tx1"/>
                </a:solidFill>
                <a:latin typeface="+mj-lt"/>
                <a:ea typeface="Arial-Rounded" pitchFamily="34" charset="0"/>
                <a:cs typeface="Arial-Rounded" pitchFamily="34" charset="0"/>
              </a:rPr>
              <a:t>B. Bống nhặt cánh cam vào một cái lọ nhỏ đựng đầy cỏ.</a:t>
            </a:r>
            <a:endParaRPr lang="vi-VN" sz="36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19872" y="2158489"/>
            <a:ext cx="11738985"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mj-lt"/>
                <a:ea typeface="Arial-Rounded" pitchFamily="34" charset="0"/>
                <a:cs typeface="Arial-Rounded" pitchFamily="34" charset="0"/>
              </a:rPr>
              <a:t>A. Bống rất thương cánh cam.</a:t>
            </a:r>
            <a:endParaRPr lang="en-US" sz="36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211424" y="5477722"/>
            <a:ext cx="11738985"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pPr algn="just"/>
            <a:r>
              <a:rPr lang="en-US" sz="3600">
                <a:solidFill>
                  <a:schemeClr val="tx1"/>
                </a:solidFill>
                <a:latin typeface="+mj-lt"/>
                <a:ea typeface="Arial-Rounded" pitchFamily="34" charset="0"/>
                <a:cs typeface="Arial-Rounded" pitchFamily="34" charset="0"/>
              </a:rPr>
              <a:t>C. Bống hi vọng cánh cam sẽ tìm được đường về căn nhà thân thương của mình.</a:t>
            </a:r>
            <a:endParaRPr lang="en-US" sz="36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219872" y="424259"/>
            <a:ext cx="11738985" cy="800021"/>
          </a:xfrm>
          <a:prstGeom prst="rect">
            <a:avLst/>
          </a:prstGeom>
          <a:solidFill>
            <a:srgbClr val="FFCC99"/>
          </a:solidFill>
        </p:spPr>
        <p:txBody>
          <a:bodyPr wrap="square" lIns="121725" tIns="60862" rIns="121725" bIns="60862">
            <a:spAutoFit/>
          </a:bodyPr>
          <a:lstStyle/>
          <a:p>
            <a:pPr algn="ctr"/>
            <a:r>
              <a:rPr lang="en-US" sz="4400" b="1">
                <a:solidFill>
                  <a:schemeClr val="tx1"/>
                </a:solidFill>
                <a:latin typeface="+mj-lt"/>
                <a:ea typeface="Arial-Rounded" pitchFamily="34" charset="0"/>
                <a:cs typeface="Arial-Rounded" pitchFamily="34" charset="0"/>
              </a:rPr>
              <a:t>Bống làm gì khi thấy cánh cam bị thương?</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9783" y="3360259"/>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61116" y="598296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0859" y="204062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5176FA-BD0C-4891-8CB6-58B56C8DC56F}"/>
              </a:ext>
            </a:extLst>
          </p:cNvPr>
          <p:cNvPicPr>
            <a:picLocks noChangeAspect="1"/>
          </p:cNvPicPr>
          <p:nvPr/>
        </p:nvPicPr>
        <p:blipFill>
          <a:blip r:embed="rId2"/>
          <a:stretch>
            <a:fillRect/>
          </a:stretch>
        </p:blipFill>
        <p:spPr>
          <a:xfrm>
            <a:off x="0" y="8483"/>
            <a:ext cx="12161838" cy="6841034"/>
          </a:xfrm>
          <a:prstGeom prst="rect">
            <a:avLst/>
          </a:prstGeom>
        </p:spPr>
      </p:pic>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62652" y="6053008"/>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1096122" y="1678198"/>
            <a:ext cx="9989599" cy="3170099"/>
          </a:xfrm>
          <a:prstGeom prst="rect">
            <a:avLst/>
          </a:prstGeom>
          <a:noFill/>
        </p:spPr>
        <p:txBody>
          <a:bodyPr wrap="square" rtlCol="0">
            <a:spAutoFit/>
          </a:bodyPr>
          <a:lstStyle/>
          <a:p>
            <a:pPr algn="just"/>
            <a:r>
              <a:rPr lang="en-US" sz="4000" b="1" dirty="0" err="1">
                <a:solidFill>
                  <a:srgbClr val="FFFF00"/>
                </a:solidFill>
                <a:latin typeface="+mj-lt"/>
                <a:cs typeface="Times New Roman" panose="02020603050405020304" pitchFamily="18" charset="0"/>
              </a:rPr>
              <a:t>Đọc</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đoạn</a:t>
            </a:r>
            <a:r>
              <a:rPr lang="en-US" sz="4000" b="1" dirty="0">
                <a:solidFill>
                  <a:srgbClr val="FFFF00"/>
                </a:solidFill>
                <a:latin typeface="+mj-lt"/>
                <a:cs typeface="Times New Roman" panose="02020603050405020304" pitchFamily="18" charset="0"/>
              </a:rPr>
              <a:t> 1 </a:t>
            </a:r>
            <a:r>
              <a:rPr lang="en-US" sz="4000" b="1" dirty="0" err="1">
                <a:solidFill>
                  <a:srgbClr val="FFFF00"/>
                </a:solidFill>
                <a:latin typeface="+mj-lt"/>
                <a:cs typeface="Times New Roman" panose="02020603050405020304" pitchFamily="18" charset="0"/>
              </a:rPr>
              <a:t>của</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bài</a:t>
            </a:r>
            <a:r>
              <a:rPr lang="en-US" sz="4000" b="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Những</a:t>
            </a:r>
            <a:r>
              <a:rPr lang="en-US" sz="4000" b="1" i="1" dirty="0">
                <a:solidFill>
                  <a:srgbClr val="FFFF00"/>
                </a:solidFill>
                <a:latin typeface="+mj-lt"/>
                <a:cs typeface="Times New Roman" panose="02020603050405020304" pitchFamily="18" charset="0"/>
              </a:rPr>
              <a:t> con </a:t>
            </a:r>
            <a:r>
              <a:rPr lang="en-US" sz="4000" b="1" i="1" dirty="0" err="1">
                <a:solidFill>
                  <a:srgbClr val="FFFF00"/>
                </a:solidFill>
                <a:latin typeface="+mj-lt"/>
                <a:cs typeface="Times New Roman" panose="02020603050405020304" pitchFamily="18" charset="0"/>
              </a:rPr>
              <a:t>sao</a:t>
            </a:r>
            <a:r>
              <a:rPr lang="en-US" sz="4000" b="1" i="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biển</a:t>
            </a:r>
            <a:r>
              <a:rPr lang="en-US" sz="4000" b="1" i="1" dirty="0">
                <a:solidFill>
                  <a:srgbClr val="FFFF00"/>
                </a:solidFill>
                <a:latin typeface="+mj-lt"/>
                <a:cs typeface="Times New Roman" panose="02020603050405020304" pitchFamily="18" charset="0"/>
              </a:rPr>
              <a:t> </a:t>
            </a:r>
          </a:p>
          <a:p>
            <a:pPr algn="just"/>
            <a:endParaRPr lang="en-US" sz="4000" b="1">
              <a:solidFill>
                <a:srgbClr val="FFFFFF"/>
              </a:solidFill>
              <a:latin typeface="+mj-lt"/>
              <a:cs typeface="Times New Roman" panose="02020603050405020304" pitchFamily="18" charset="0"/>
            </a:endParaRPr>
          </a:p>
          <a:p>
            <a:pPr algn="just"/>
            <a:r>
              <a:rPr lang="en-US" sz="4000" b="1">
                <a:solidFill>
                  <a:srgbClr val="FFFFFF"/>
                </a:solidFill>
                <a:latin typeface="+mj-lt"/>
                <a:cs typeface="Times New Roman" panose="02020603050405020304" pitchFamily="18" charset="0"/>
              </a:rPr>
              <a:t>Trả </a:t>
            </a:r>
            <a:r>
              <a:rPr lang="en-US" sz="4000" b="1" dirty="0" err="1">
                <a:solidFill>
                  <a:srgbClr val="FFFFFF"/>
                </a:solidFill>
                <a:latin typeface="+mj-lt"/>
                <a:cs typeface="Times New Roman" panose="02020603050405020304" pitchFamily="18" charset="0"/>
              </a:rPr>
              <a:t>lời</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câu</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hỏi</a:t>
            </a:r>
            <a:r>
              <a:rPr lang="en-US" sz="4000" b="1" dirty="0">
                <a:solidFill>
                  <a:srgbClr val="FFFFFF"/>
                </a:solidFill>
                <a:latin typeface="+mj-lt"/>
                <a:cs typeface="Times New Roman" panose="02020603050405020304" pitchFamily="18" charset="0"/>
              </a:rPr>
              <a:t>: </a:t>
            </a:r>
          </a:p>
          <a:p>
            <a:pPr algn="just"/>
            <a:r>
              <a:rPr lang="en-US" sz="4000" b="1" dirty="0" err="1">
                <a:solidFill>
                  <a:srgbClr val="FFFF00"/>
                </a:solidFill>
                <a:latin typeface="+mj-lt"/>
                <a:cs typeface="Times New Roman" panose="02020603050405020304" pitchFamily="18" charset="0"/>
              </a:rPr>
              <a:t>Vì</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sao</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biển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nhưng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đàn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lại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chú</a:t>
            </a:r>
            <a:r>
              <a:rPr lang="en-US" sz="4000" b="1" dirty="0">
                <a:solidFill>
                  <a:srgbClr val="FFFF00"/>
                </a:solidFill>
                <a:latin typeface="+mj-lt"/>
                <a:cs typeface="Times New Roman" panose="02020603050405020304" pitchFamily="18" charset="0"/>
              </a:rPr>
              <a:t> ý </a:t>
            </a:r>
            <a:r>
              <a:rPr lang="en-US" sz="4000" b="1" dirty="0" err="1">
                <a:solidFill>
                  <a:srgbClr val="FFFF00"/>
                </a:solidFill>
                <a:latin typeface="+mj-lt"/>
                <a:cs typeface="Times New Roman" panose="02020603050405020304" pitchFamily="18" charset="0"/>
              </a:rPr>
              <a:t>đến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cậu</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bé</a:t>
            </a:r>
            <a:r>
              <a:rPr lang="en-US" sz="4000" b="1" dirty="0">
                <a:solidFill>
                  <a:srgbClr val="FFFF00"/>
                </a:solidFill>
                <a:latin typeface="+mj-lt"/>
                <a:cs typeface="Times New Roman" panose="02020603050405020304"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41776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72652" y="4182419"/>
            <a:ext cx="7941468"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đi lạc</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66178" y="2923758"/>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xanh biếc</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Đâu là từ ngữ chỉ hoạt động của cánh cam?</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9676" y="4349325"/>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9676" y="314178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48380" y="5444303"/>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tròn lẳn</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1878" y="5662332"/>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B3958D-D403-4C96-AEC0-8D6B1E0EE6C0}"/>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F2C3CF-B83E-407D-A1F3-CB769AF28EAC}"/>
              </a:ext>
            </a:extLst>
          </p:cNvPr>
          <p:cNvPicPr>
            <a:picLocks noChangeAspect="1"/>
          </p:cNvPicPr>
          <p:nvPr/>
        </p:nvPicPr>
        <p:blipFill>
          <a:blip r:embed="rId3"/>
          <a:stretch>
            <a:fillRect/>
          </a:stretch>
        </p:blipFill>
        <p:spPr>
          <a:xfrm>
            <a:off x="0" y="8483"/>
            <a:ext cx="12161838" cy="6841034"/>
          </a:xfrm>
          <a:prstGeom prst="rect">
            <a:avLst/>
          </a:prstGeom>
        </p:spPr>
      </p:pic>
      <p:sp>
        <p:nvSpPr>
          <p:cNvPr id="3" name="Rectangle 2">
            <a:hlinkClick r:id="rId4" action="ppaction://hlinksldjump"/>
            <a:extLst>
              <a:ext uri="{FF2B5EF4-FFF2-40B4-BE49-F238E27FC236}">
                <a16:creationId xmlns:a16="http://schemas.microsoft.com/office/drawing/2014/main" id="{BAC73DBC-8EDB-4C1D-ADC5-59A21F8A3FC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2" name="Rectangle 1"/>
          <p:cNvSpPr/>
          <p:nvPr/>
        </p:nvSpPr>
        <p:spPr>
          <a:xfrm>
            <a:off x="1301254" y="2277172"/>
            <a:ext cx="9597742" cy="1439582"/>
          </a:xfrm>
          <a:prstGeom prst="rect">
            <a:avLst/>
          </a:prstGeom>
          <a:noFill/>
        </p:spPr>
        <p:txBody>
          <a:bodyPr wrap="none" lIns="91214" tIns="45607" rIns="91214" bIns="45607">
            <a:spAutoFit/>
          </a:bodyPr>
          <a:lstStyle/>
          <a:p>
            <a:pPr algn="ctr"/>
            <a:r>
              <a:rPr lang="en-US" sz="8778" b="1" dirty="0">
                <a:ln w="0"/>
                <a:solidFill>
                  <a:schemeClr val="bg1"/>
                </a:solidFill>
                <a:effectLst>
                  <a:outerShdw blurRad="38100" dist="19050" dir="2700000" algn="tl" rotWithShape="0">
                    <a:schemeClr val="dk1">
                      <a:alpha val="40000"/>
                    </a:schemeClr>
                  </a:outerShdw>
                </a:effectLst>
              </a:rPr>
              <a:t>Ô CỬA MAY MẮN</a:t>
            </a:r>
          </a:p>
        </p:txBody>
      </p:sp>
      <p:pic>
        <p:nvPicPr>
          <p:cNvPr id="5" name="Picture 4">
            <a:extLst>
              <a:ext uri="{FF2B5EF4-FFF2-40B4-BE49-F238E27FC236}">
                <a16:creationId xmlns:a16="http://schemas.microsoft.com/office/drawing/2014/main" id="{D7014162-89D1-4A93-A118-EE9B1A3876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9750" b="74250" l="0" r="99167"/>
                    </a14:imgEffect>
                  </a14:imgLayer>
                </a14:imgProps>
              </a:ext>
            </a:extLst>
          </a:blip>
          <a:stretch>
            <a:fillRect/>
          </a:stretch>
        </p:blipFill>
        <p:spPr>
          <a:xfrm>
            <a:off x="4499570" y="3002025"/>
            <a:ext cx="3429000" cy="3429000"/>
          </a:xfrm>
          <a:prstGeom prst="rect">
            <a:avLst/>
          </a:prstGeom>
        </p:spPr>
      </p:pic>
    </p:spTree>
    <p:extLst>
      <p:ext uri="{BB962C8B-B14F-4D97-AF65-F5344CB8AC3E}">
        <p14:creationId xmlns:p14="http://schemas.microsoft.com/office/powerpoint/2010/main" val="275661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9F02FF-03F0-41C0-8E89-670BE4D598C4}"/>
              </a:ext>
            </a:extLst>
          </p:cNvPr>
          <p:cNvPicPr>
            <a:picLocks noChangeAspect="1"/>
          </p:cNvPicPr>
          <p:nvPr/>
        </p:nvPicPr>
        <p:blipFill>
          <a:blip r:embed="rId2"/>
          <a:stretch>
            <a:fillRect/>
          </a:stretch>
        </p:blipFill>
        <p:spPr>
          <a:xfrm>
            <a:off x="0" y="8483"/>
            <a:ext cx="12161838" cy="6841034"/>
          </a:xfrm>
          <a:prstGeom prst="rect">
            <a:avLst/>
          </a:prstGeom>
        </p:spPr>
      </p:pic>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115296" y="1629220"/>
            <a:ext cx="9931246" cy="3469540"/>
          </a:xfrm>
          <a:prstGeom prst="rect">
            <a:avLst/>
          </a:prstGeom>
          <a:noFill/>
        </p:spPr>
        <p:txBody>
          <a:bodyPr wrap="square" rtlCol="0">
            <a:spAutoFit/>
          </a:bodyPr>
          <a:lstStyle/>
          <a:p>
            <a:pPr algn="just"/>
            <a:r>
              <a:rPr lang="en-US" sz="4389" b="1" dirty="0" err="1">
                <a:solidFill>
                  <a:srgbClr val="FFFF00"/>
                </a:solidFill>
                <a:latin typeface="+mj-lt"/>
                <a:cs typeface="Times New Roman" panose="02020603050405020304" pitchFamily="18" charset="0"/>
              </a:rPr>
              <a:t>Đọc</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đoạn</a:t>
            </a:r>
            <a:r>
              <a:rPr lang="en-US" sz="4389" b="1" dirty="0">
                <a:solidFill>
                  <a:srgbClr val="FFFF00"/>
                </a:solidFill>
                <a:latin typeface="+mj-lt"/>
                <a:cs typeface="Times New Roman" panose="02020603050405020304" pitchFamily="18" charset="0"/>
              </a:rPr>
              <a:t> 3 </a:t>
            </a:r>
            <a:r>
              <a:rPr lang="en-US" sz="4389" b="1" dirty="0" err="1">
                <a:solidFill>
                  <a:srgbClr val="FFFF00"/>
                </a:solidFill>
                <a:latin typeface="+mj-lt"/>
                <a:cs typeface="Times New Roman" panose="02020603050405020304" pitchFamily="18" charset="0"/>
              </a:rPr>
              <a:t>bài</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Những</a:t>
            </a:r>
            <a:r>
              <a:rPr lang="en-US" sz="4389" b="1" dirty="0">
                <a:solidFill>
                  <a:srgbClr val="FFFF00"/>
                </a:solidFill>
                <a:latin typeface="+mj-lt"/>
                <a:cs typeface="Times New Roman" panose="02020603050405020304" pitchFamily="18" charset="0"/>
              </a:rPr>
              <a:t> con </a:t>
            </a:r>
            <a:r>
              <a:rPr lang="en-US" sz="4389" b="1" dirty="0" err="1">
                <a:solidFill>
                  <a:srgbClr val="FFFF00"/>
                </a:solidFill>
                <a:latin typeface="+mj-lt"/>
                <a:cs typeface="Times New Roman" panose="02020603050405020304" pitchFamily="18" charset="0"/>
              </a:rPr>
              <a:t>sao</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biển</a:t>
            </a:r>
            <a:r>
              <a:rPr lang="en-US" sz="4389" b="1" dirty="0">
                <a:solidFill>
                  <a:srgbClr val="FFFF00"/>
                </a:solidFill>
                <a:latin typeface="+mj-lt"/>
                <a:cs typeface="Times New Roman" panose="02020603050405020304" pitchFamily="18" charset="0"/>
              </a:rPr>
              <a:t> </a:t>
            </a:r>
          </a:p>
          <a:p>
            <a:pPr algn="just"/>
            <a:endParaRPr lang="en-US" sz="4389" b="1">
              <a:solidFill>
                <a:srgbClr val="FFFFFF"/>
              </a:solidFill>
              <a:latin typeface="+mj-lt"/>
              <a:cs typeface="Times New Roman" panose="02020603050405020304" pitchFamily="18" charset="0"/>
            </a:endParaRPr>
          </a:p>
          <a:p>
            <a:pPr algn="just"/>
            <a:r>
              <a:rPr lang="en-US" sz="4389" b="1">
                <a:solidFill>
                  <a:srgbClr val="FFFFFF"/>
                </a:solidFill>
                <a:latin typeface="+mj-lt"/>
                <a:cs typeface="Times New Roman" panose="02020603050405020304" pitchFamily="18" charset="0"/>
              </a:rPr>
              <a:t>Trả </a:t>
            </a:r>
            <a:r>
              <a:rPr lang="en-US" sz="4389" b="1" dirty="0" err="1">
                <a:solidFill>
                  <a:srgbClr val="FFFFFF"/>
                </a:solidFill>
                <a:latin typeface="+mj-lt"/>
                <a:cs typeface="Times New Roman" panose="02020603050405020304" pitchFamily="18" charset="0"/>
              </a:rPr>
              <a:t>lời</a:t>
            </a:r>
            <a:r>
              <a:rPr lang="en-US" sz="4389" b="1" dirty="0">
                <a:solidFill>
                  <a:srgbClr val="FFFFFF"/>
                </a:solidFill>
                <a:latin typeface="+mj-lt"/>
                <a:cs typeface="Times New Roman" panose="02020603050405020304" pitchFamily="18" charset="0"/>
              </a:rPr>
              <a:t> </a:t>
            </a:r>
            <a:r>
              <a:rPr lang="en-US" sz="4389" b="1" dirty="0" err="1">
                <a:solidFill>
                  <a:srgbClr val="FFFFFF"/>
                </a:solidFill>
                <a:latin typeface="+mj-lt"/>
                <a:cs typeface="Times New Roman" panose="02020603050405020304" pitchFamily="18" charset="0"/>
              </a:rPr>
              <a:t>câu</a:t>
            </a:r>
            <a:r>
              <a:rPr lang="en-US" sz="4389" b="1" dirty="0">
                <a:solidFill>
                  <a:srgbClr val="FFFFFF"/>
                </a:solidFill>
                <a:latin typeface="+mj-lt"/>
                <a:cs typeface="Times New Roman" panose="02020603050405020304" pitchFamily="18" charset="0"/>
              </a:rPr>
              <a:t> </a:t>
            </a:r>
            <a:r>
              <a:rPr lang="en-US" sz="4389" b="1" dirty="0" err="1">
                <a:solidFill>
                  <a:srgbClr val="FFFFFF"/>
                </a:solidFill>
                <a:latin typeface="+mj-lt"/>
                <a:cs typeface="Times New Roman" panose="02020603050405020304" pitchFamily="18" charset="0"/>
              </a:rPr>
              <a:t>hỏi</a:t>
            </a:r>
            <a:r>
              <a:rPr lang="en-US" sz="4389" b="1" dirty="0">
                <a:solidFill>
                  <a:srgbClr val="FFFFFF"/>
                </a:solidFill>
                <a:latin typeface="+mj-lt"/>
                <a:cs typeface="Times New Roman" panose="02020603050405020304" pitchFamily="18" charset="0"/>
              </a:rPr>
              <a:t>: </a:t>
            </a:r>
          </a:p>
          <a:p>
            <a:pPr algn="just"/>
            <a:r>
              <a:rPr lang="en-US" sz="4389" b="1" dirty="0" err="1">
                <a:solidFill>
                  <a:srgbClr val="FFFF00"/>
                </a:solidFill>
                <a:latin typeface="+mj-lt"/>
                <a:cs typeface="Times New Roman" panose="02020603050405020304" pitchFamily="18" charset="0"/>
              </a:rPr>
              <a:t>Em</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có</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suy</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nghĩ</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gì</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về</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việc</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làm</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của</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cậu</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bé</a:t>
            </a:r>
            <a:r>
              <a:rPr lang="en-US" sz="4389" b="1" dirty="0">
                <a:solidFill>
                  <a:srgbClr val="FFFF00"/>
                </a:solidFill>
                <a:latin typeface="+mj-lt"/>
                <a:cs typeface="Times New Roman" panose="02020603050405020304"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15209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AF3DD6-EC55-4346-AC30-4B95A77EDF5C}"/>
              </a:ext>
            </a:extLst>
          </p:cNvPr>
          <p:cNvPicPr>
            <a:picLocks noChangeAspect="1"/>
          </p:cNvPicPr>
          <p:nvPr/>
        </p:nvPicPr>
        <p:blipFill>
          <a:blip r:embed="rId2"/>
          <a:stretch>
            <a:fillRect/>
          </a:stretch>
        </p:blipFill>
        <p:spPr>
          <a:xfrm>
            <a:off x="0" y="0"/>
            <a:ext cx="12161838" cy="6841034"/>
          </a:xfrm>
          <a:prstGeom prst="rect">
            <a:avLst/>
          </a:prstGeom>
        </p:spPr>
      </p:pic>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9" name="TextBox 8">
            <a:extLst>
              <a:ext uri="{FF2B5EF4-FFF2-40B4-BE49-F238E27FC236}">
                <a16:creationId xmlns:a16="http://schemas.microsoft.com/office/drawing/2014/main" id="{7CF2F40B-0C06-41A2-98EB-3C7D4751E754}"/>
              </a:ext>
            </a:extLst>
          </p:cNvPr>
          <p:cNvSpPr txBox="1"/>
          <p:nvPr/>
        </p:nvSpPr>
        <p:spPr>
          <a:xfrm>
            <a:off x="1062415" y="1325108"/>
            <a:ext cx="10248094" cy="3469540"/>
          </a:xfrm>
          <a:prstGeom prst="rect">
            <a:avLst/>
          </a:prstGeom>
          <a:noFill/>
        </p:spPr>
        <p:txBody>
          <a:bodyPr wrap="square" rtlCol="0">
            <a:spAutoFit/>
          </a:bodyPr>
          <a:lstStyle/>
          <a:p>
            <a:pPr algn="just"/>
            <a:r>
              <a:rPr lang="en-US" sz="4389" b="1" dirty="0" err="1">
                <a:solidFill>
                  <a:srgbClr val="FFFF00"/>
                </a:solidFill>
                <a:latin typeface="Arial" panose="020B0604020202020204" pitchFamily="34" charset="0"/>
                <a:cs typeface="Arial" panose="020B0604020202020204" pitchFamily="34" charset="0"/>
              </a:rPr>
              <a:t>Đọc</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đoạn</a:t>
            </a:r>
            <a:r>
              <a:rPr lang="en-US" sz="4389" b="1" dirty="0">
                <a:solidFill>
                  <a:srgbClr val="FFFF00"/>
                </a:solidFill>
                <a:latin typeface="Arial" panose="020B0604020202020204" pitchFamily="34" charset="0"/>
                <a:cs typeface="Arial" panose="020B0604020202020204" pitchFamily="34" charset="0"/>
              </a:rPr>
              <a:t> 4 </a:t>
            </a:r>
            <a:r>
              <a:rPr lang="en-US" sz="4389" b="1" dirty="0" err="1">
                <a:solidFill>
                  <a:srgbClr val="FFFF00"/>
                </a:solidFill>
                <a:latin typeface="Arial" panose="020B0604020202020204" pitchFamily="34" charset="0"/>
                <a:cs typeface="Arial" panose="020B0604020202020204" pitchFamily="34" charset="0"/>
              </a:rPr>
              <a:t>bài</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Những</a:t>
            </a:r>
            <a:r>
              <a:rPr lang="en-US" sz="4389" b="1" dirty="0">
                <a:solidFill>
                  <a:srgbClr val="FFFF00"/>
                </a:solidFill>
                <a:latin typeface="Arial" panose="020B0604020202020204" pitchFamily="34" charset="0"/>
                <a:cs typeface="Arial" panose="020B0604020202020204" pitchFamily="34" charset="0"/>
              </a:rPr>
              <a:t> con </a:t>
            </a:r>
            <a:r>
              <a:rPr lang="en-US" sz="4389" b="1" dirty="0" err="1">
                <a:solidFill>
                  <a:srgbClr val="FFFF00"/>
                </a:solidFill>
                <a:latin typeface="Arial" panose="020B0604020202020204" pitchFamily="34" charset="0"/>
                <a:cs typeface="Arial" panose="020B0604020202020204" pitchFamily="34" charset="0"/>
              </a:rPr>
              <a:t>sao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biển</a:t>
            </a:r>
            <a:r>
              <a:rPr lang="en-US" sz="4389" b="1" dirty="0">
                <a:solidFill>
                  <a:srgbClr val="FFFF00"/>
                </a:solidFill>
                <a:latin typeface="Arial" panose="020B0604020202020204" pitchFamily="34" charset="0"/>
                <a:cs typeface="Arial" panose="020B0604020202020204" pitchFamily="34" charset="0"/>
              </a:rPr>
              <a:t> </a:t>
            </a:r>
          </a:p>
          <a:p>
            <a:pPr algn="just"/>
            <a:endParaRPr lang="en-US" sz="4389" b="1">
              <a:solidFill>
                <a:srgbClr val="FFFFFF"/>
              </a:solidFill>
              <a:latin typeface="Arial" panose="020B0604020202020204" pitchFamily="34" charset="0"/>
              <a:cs typeface="Arial" panose="020B0604020202020204" pitchFamily="34" charset="0"/>
            </a:endParaRPr>
          </a:p>
          <a:p>
            <a:pPr algn="just"/>
            <a:r>
              <a:rPr lang="en-US" sz="4389" b="1">
                <a:solidFill>
                  <a:srgbClr val="FFFFFF"/>
                </a:solidFill>
                <a:latin typeface="Arial" panose="020B0604020202020204" pitchFamily="34" charset="0"/>
                <a:cs typeface="Arial" panose="020B0604020202020204" pitchFamily="34" charset="0"/>
              </a:rPr>
              <a:t>Trả </a:t>
            </a:r>
            <a:r>
              <a:rPr lang="en-US" sz="4389" b="1" dirty="0" err="1">
                <a:solidFill>
                  <a:srgbClr val="FFFFFF"/>
                </a:solidFill>
                <a:latin typeface="Arial" panose="020B0604020202020204" pitchFamily="34" charset="0"/>
                <a:cs typeface="Arial" panose="020B0604020202020204" pitchFamily="34" charset="0"/>
              </a:rPr>
              <a:t>lời</a:t>
            </a:r>
            <a:r>
              <a:rPr lang="en-US" sz="4389" b="1" dirty="0">
                <a:solidFill>
                  <a:srgbClr val="FFFFFF"/>
                </a:solidFill>
                <a:latin typeface="Arial" panose="020B0604020202020204" pitchFamily="34" charset="0"/>
                <a:cs typeface="Arial" panose="020B0604020202020204" pitchFamily="34" charset="0"/>
              </a:rPr>
              <a:t> </a:t>
            </a:r>
            <a:r>
              <a:rPr lang="en-US" sz="4389" b="1" dirty="0" err="1">
                <a:solidFill>
                  <a:srgbClr val="FFFFFF"/>
                </a:solidFill>
                <a:latin typeface="Arial" panose="020B0604020202020204" pitchFamily="34" charset="0"/>
                <a:cs typeface="Arial" panose="020B0604020202020204" pitchFamily="34" charset="0"/>
              </a:rPr>
              <a:t>câu</a:t>
            </a:r>
            <a:r>
              <a:rPr lang="en-US" sz="4389" b="1" dirty="0">
                <a:solidFill>
                  <a:srgbClr val="FFFFFF"/>
                </a:solidFill>
                <a:latin typeface="Arial" panose="020B0604020202020204" pitchFamily="34" charset="0"/>
                <a:cs typeface="Arial" panose="020B0604020202020204" pitchFamily="34" charset="0"/>
              </a:rPr>
              <a:t> </a:t>
            </a:r>
            <a:r>
              <a:rPr lang="en-US" sz="4389" b="1" dirty="0" err="1">
                <a:solidFill>
                  <a:srgbClr val="FFFFFF"/>
                </a:solidFill>
                <a:latin typeface="Arial" panose="020B0604020202020204" pitchFamily="34" charset="0"/>
                <a:cs typeface="Arial" panose="020B0604020202020204" pitchFamily="34" charset="0"/>
              </a:rPr>
              <a:t>hỏi</a:t>
            </a:r>
            <a:r>
              <a:rPr lang="en-US" sz="4389" b="1" dirty="0">
                <a:solidFill>
                  <a:srgbClr val="FFFFFF"/>
                </a:solidFill>
                <a:latin typeface="Arial" panose="020B0604020202020204" pitchFamily="34" charset="0"/>
                <a:cs typeface="Arial" panose="020B0604020202020204" pitchFamily="34" charset="0"/>
              </a:rPr>
              <a:t>: </a:t>
            </a:r>
          </a:p>
          <a:p>
            <a:pPr algn="just"/>
            <a:r>
              <a:rPr lang="en-US" sz="4389" b="1" dirty="0" err="1">
                <a:solidFill>
                  <a:srgbClr val="FFFF00"/>
                </a:solidFill>
                <a:latin typeface="Arial" panose="020B0604020202020204" pitchFamily="34" charset="0"/>
                <a:cs typeface="Arial" panose="020B0604020202020204" pitchFamily="34" charset="0"/>
              </a:rPr>
              <a:t>Câu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văn</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nào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cho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thấy</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cậu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nghĩ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việc</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mình</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làm</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có</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ích</a:t>
            </a:r>
            <a:r>
              <a:rPr lang="en-US" sz="4389" b="1"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99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3" name="Picture 2">
            <a:extLst>
              <a:ext uri="{FF2B5EF4-FFF2-40B4-BE49-F238E27FC236}">
                <a16:creationId xmlns:a16="http://schemas.microsoft.com/office/drawing/2014/main" id="{EE83C06A-10C2-439A-8CEA-1AA885E48921}"/>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1570006" y="1848337"/>
            <a:ext cx="9021825"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6" y="2305855"/>
            <a:ext cx="10246588" cy="763600"/>
          </a:xfrm>
          <a:prstGeom prst="rect">
            <a:avLst/>
          </a:prstGeom>
        </p:spPr>
        <p:txBody>
          <a:bodyPr spcFirstLastPara="1" wrap="square" lIns="121404" tIns="121404" rIns="121404" bIns="121404" anchor="ctr" anchorCtr="0">
            <a:noAutofit/>
          </a:bodyPr>
          <a:lstStyle/>
          <a:p>
            <a:r>
              <a:rPr lang="en" sz="4400">
                <a:solidFill>
                  <a:schemeClr val="bg2">
                    <a:lumMod val="75000"/>
                  </a:schemeClr>
                </a:solidFill>
                <a:latin typeface="+mj-lt"/>
                <a:ea typeface="Arial-Rounded" pitchFamily="34" charset="0"/>
                <a:cs typeface="Arial-Rounded" pitchFamily="34" charset="0"/>
              </a:rPr>
              <a:t>Bài 16: TẠM BIỆT CÁNH CAM</a:t>
            </a:r>
            <a:endParaRPr sz="44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6958180" y="4585539"/>
            <a:ext cx="1747838" cy="574675"/>
          </a:xfrm>
          <a:solidFill>
            <a:schemeClr val="accent5">
              <a:lumMod val="40000"/>
              <a:lumOff val="60000"/>
            </a:schemeClr>
          </a:solidFill>
        </p:spPr>
        <p:txBody>
          <a:bodyPr/>
          <a:lstStyle/>
          <a:p>
            <a:pPr marL="139700" indent="0" algn="ctr">
              <a:buNone/>
            </a:pPr>
            <a:r>
              <a:rPr lang="en-US" sz="3591">
                <a:solidFill>
                  <a:schemeClr val="tx1"/>
                </a:solidFill>
                <a:latin typeface="+mj-lt"/>
              </a:rPr>
              <a:t>S/64</a:t>
            </a:r>
          </a:p>
        </p:txBody>
      </p:sp>
      <p:sp>
        <p:nvSpPr>
          <p:cNvPr id="1935" name="Google Shape;561;p32">
            <a:extLst>
              <a:ext uri="{FF2B5EF4-FFF2-40B4-BE49-F238E27FC236}">
                <a16:creationId xmlns:a16="http://schemas.microsoft.com/office/drawing/2014/main"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a:latin typeface="+mj-lt"/>
                <a:ea typeface="Arial-Rounded" pitchFamily="34" charset="0"/>
                <a:cs typeface="Arial-Rounded" pitchFamily="34" charset="0"/>
              </a:rPr>
              <a:t>Thứ … ngày … tháng … năm 2022</a:t>
            </a:r>
            <a:endParaRPr lang="pl-PL" sz="4389">
              <a:latin typeface="+mj-lt"/>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79B76C-1015-4195-BBEC-34852A5A178D}"/>
              </a:ext>
            </a:extLst>
          </p:cNvPr>
          <p:cNvPicPr>
            <a:picLocks noChangeAspect="1"/>
          </p:cNvPicPr>
          <p:nvPr/>
        </p:nvPicPr>
        <p:blipFill>
          <a:blip r:embed="rId3"/>
          <a:stretch>
            <a:fillRect/>
          </a:stretch>
        </p:blipFill>
        <p:spPr>
          <a:xfrm>
            <a:off x="0" y="10152"/>
            <a:ext cx="12161838" cy="6837695"/>
          </a:xfrm>
          <a:prstGeom prst="rect">
            <a:avLst/>
          </a:prstGeom>
        </p:spPr>
      </p:pic>
      <p:sp>
        <p:nvSpPr>
          <p:cNvPr id="3" name="TextBox 2">
            <a:extLst>
              <a:ext uri="{FF2B5EF4-FFF2-40B4-BE49-F238E27FC236}">
                <a16:creationId xmlns:a16="http://schemas.microsoft.com/office/drawing/2014/main"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a:solidFill>
                  <a:srgbClr val="002060"/>
                </a:solidFill>
                <a:latin typeface="+mj-lt"/>
                <a:ea typeface="Arial-Rounded" pitchFamily="34" charset="0"/>
                <a:cs typeface="Arial-Rounded" pitchFamily="34" charset="0"/>
              </a:rPr>
              <a:t>Nhìn tranh, đoán xem chuyện gì đã xảy ra với cánh cam.</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95B6FB2-6498-4A1A-982A-362F0FF83B4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t="18078"/>
          <a:stretch/>
        </p:blipFill>
        <p:spPr>
          <a:xfrm>
            <a:off x="1462257" y="1522227"/>
            <a:ext cx="9855428" cy="3813546"/>
          </a:xfrm>
          <a:prstGeom prst="rect">
            <a:avLst/>
          </a:prstGeom>
        </p:spPr>
      </p:pic>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1" y="345437"/>
            <a:ext cx="11560554" cy="6007465"/>
            <a:chOff x="300641" y="326387"/>
            <a:chExt cx="11560554" cy="600746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367751" y="1988458"/>
            <a:ext cx="1351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4630736" y="2817587"/>
            <a:ext cx="1450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10391318" y="2850245"/>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2EFF4E-DAFD-492F-B37E-343C2742861C}"/>
              </a:ext>
            </a:extLst>
          </p:cNvPr>
          <p:cNvCxnSpPr>
            <a:cxnSpLocks/>
          </p:cNvCxnSpPr>
          <p:nvPr/>
        </p:nvCxnSpPr>
        <p:spPr>
          <a:xfrm>
            <a:off x="5042775" y="3274787"/>
            <a:ext cx="1116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58DB15-BDFB-472F-9953-ACA8A851DF7A}"/>
              </a:ext>
            </a:extLst>
          </p:cNvPr>
          <p:cNvCxnSpPr>
            <a:cxnSpLocks/>
          </p:cNvCxnSpPr>
          <p:nvPr/>
        </p:nvCxnSpPr>
        <p:spPr>
          <a:xfrm>
            <a:off x="8209114" y="3258458"/>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331767-951A-4930-A760-8913D00E4511}"/>
              </a:ext>
            </a:extLst>
          </p:cNvPr>
          <p:cNvCxnSpPr>
            <a:cxnSpLocks/>
          </p:cNvCxnSpPr>
          <p:nvPr/>
        </p:nvCxnSpPr>
        <p:spPr>
          <a:xfrm>
            <a:off x="9689188" y="3274787"/>
            <a:ext cx="6302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2595</Words>
  <Application>Microsoft Office PowerPoint</Application>
  <PresentationFormat>Custom</PresentationFormat>
  <Paragraphs>170</Paragraphs>
  <Slides>31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Scope One</vt:lpstr>
      <vt:lpstr>Delius Unicase</vt:lpstr>
      <vt:lpstr>Patrick Hand</vt:lpstr>
      <vt:lpstr>Times New Roman</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Bài 16: TẠM BIỆT CÁNH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Phan Thi Linh (FE FSC DN)</cp:lastModifiedBy>
  <cp:revision>162</cp:revision>
  <dcterms:modified xsi:type="dcterms:W3CDTF">2022-01-29T10:41:51Z</dcterms:modified>
</cp:coreProperties>
</file>