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5"/>
  </p:notesMasterIdLst>
  <p:sldIdLst>
    <p:sldId id="334" r:id="rId3"/>
    <p:sldId id="318" r:id="rId4"/>
    <p:sldId id="514" r:id="rId5"/>
    <p:sldId id="256" r:id="rId6"/>
    <p:sldId id="322" r:id="rId7"/>
    <p:sldId id="512" r:id="rId8"/>
    <p:sldId id="340" r:id="rId9"/>
    <p:sldId id="507" r:id="rId10"/>
    <p:sldId id="365" r:id="rId11"/>
    <p:sldId id="259" r:id="rId12"/>
    <p:sldId id="513" r:id="rId13"/>
    <p:sldId id="268" r:id="rId14"/>
  </p:sldIdLst>
  <p:sldSz cx="12161838" cy="6858000"/>
  <p:notesSz cx="6858000" cy="9144000"/>
  <p:embeddedFontLst>
    <p:embeddedFont>
      <p:font typeface="Quicksand SemiBold" panose="020B0604020202020204" charset="0"/>
      <p:regular r:id="rId16"/>
      <p:bold r:id="rId17"/>
    </p:embeddedFont>
    <p:embeddedFont>
      <p:font typeface="Arial Rounded MT Bold" panose="020F0704030504030204" pitchFamily="34" charset="0"/>
      <p:regular r:id="rId18"/>
    </p:embeddedFont>
    <p:embeddedFont>
      <p:font typeface="Arial-Rounded" panose="020B0500000000000000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Fredoka One" panose="020B0604020202020204" charset="0"/>
      <p:regular r:id="rId21"/>
    </p:embeddedFont>
    <p:embeddedFont>
      <p:font typeface="Aachen" panose="02020500000000000000" pitchFamily="18" charset="0"/>
      <p:bold r:id="rId22"/>
    </p:embeddedFont>
    <p:embeddedFont>
      <p:font typeface="Quicksand Medium" panose="020B0604020202020204" charset="0"/>
      <p:regular r:id="rId23"/>
      <p:bold r:id="rId24"/>
    </p:embeddedFont>
    <p:embeddedFont>
      <p:font typeface="Hammersmith One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bas Neu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 varScale="1">
        <p:scale>
          <a:sx n="57" d="100"/>
          <a:sy n="57" d="100"/>
        </p:scale>
        <p:origin x="996" y="5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đố nhau bằng trò chơi truyền điện, 1 HS đố 1 HS khác về từ ngữ là tên vật nuôi trong nhà hoặc từ ngữ chỉ đặc điểm bộ phận của vật nuôi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17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linh động tổ chức hoạt động. Nếu dạy online, GV cho HS đố nhau theo hình thức truyền điện. 1 bạn đó 1 bạn bạn đó trả lời xong lại đố bạn tiếp theo…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Chim gì e cũng k biết tên nên e gọi là chim ạ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cho HS chọn 1 chiếc lá rồi hỏi HS lá có từ đó sẽ về bên cái cây nào</a:t>
            </a:r>
          </a:p>
        </p:txBody>
      </p:sp>
    </p:spTree>
    <p:extLst>
      <p:ext uri="{BB962C8B-B14F-4D97-AF65-F5344CB8AC3E}">
        <p14:creationId xmlns:p14="http://schemas.microsoft.com/office/powerpoint/2010/main" val="381176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Bài này có thể cho HS trình bày vở</a:t>
            </a:r>
          </a:p>
        </p:txBody>
      </p:sp>
    </p:spTree>
    <p:extLst>
      <p:ext uri="{BB962C8B-B14F-4D97-AF65-F5344CB8AC3E}">
        <p14:creationId xmlns:p14="http://schemas.microsoft.com/office/powerpoint/2010/main" val="257819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8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29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3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3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1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81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6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02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61838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0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09142" y="-82062"/>
            <a:ext cx="11943551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618" tIns="60809" rIns="121618" bIns="60809" numCol="1" anchor="t" anchorCtr="0" compatLnSpc="1"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618053" y="6570742"/>
            <a:ext cx="1469835" cy="255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by: </a:t>
            </a:r>
            <a:r>
              <a:rPr kumimoji="0" lang="en-US" sz="106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0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6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10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5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1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63A1C593-65D0-4073-BCC9-577B9352EA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06/03/2024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9B618960-8005-486C-9A75-10CB2AAC16F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211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0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A7B2-E15E-42CE-A131-A2F3DF2F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27" y="2362200"/>
            <a:ext cx="7264783" cy="1656400"/>
          </a:xfrm>
        </p:spPr>
        <p:txBody>
          <a:bodyPr/>
          <a:lstStyle/>
          <a:p>
            <a:r>
              <a:rPr lang="en-US" sz="8000">
                <a:latin typeface="+mj-lt"/>
              </a:rPr>
              <a:t>Kể những việc em đã làm để bảo vệ cây cối.</a:t>
            </a:r>
          </a:p>
        </p:txBody>
      </p:sp>
    </p:spTree>
    <p:extLst>
      <p:ext uri="{BB962C8B-B14F-4D97-AF65-F5344CB8AC3E}">
        <p14:creationId xmlns:p14="http://schemas.microsoft.com/office/powerpoint/2010/main" val="22387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80670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72031" y="3393000"/>
            <a:ext cx="4594376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Tìm từ ngữ chỉ những việc làm bảo vệ cây cối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976478" y="2719649"/>
            <a:ext cx="914399" cy="629179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614DD92-5411-4DBA-A856-9B32A3B01E9A}"/>
              </a:ext>
            </a:extLst>
          </p:cNvPr>
          <p:cNvSpPr/>
          <p:nvPr/>
        </p:nvSpPr>
        <p:spPr>
          <a:xfrm rot="5400000">
            <a:off x="5082832" y="-308415"/>
            <a:ext cx="914399" cy="6291791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45559" t="6591" b="4038"/>
          <a:stretch>
            <a:fillRect/>
          </a:stretch>
        </p:blipFill>
        <p:spPr>
          <a:xfrm>
            <a:off x="0" y="8483"/>
            <a:ext cx="4835009" cy="68410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4941" r="81278" b="5687"/>
          <a:stretch>
            <a:fillRect/>
          </a:stretch>
        </p:blipFill>
        <p:spPr>
          <a:xfrm>
            <a:off x="10217160" y="8483"/>
            <a:ext cx="1944678" cy="6841034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444" y="1998614"/>
            <a:ext cx="1054118" cy="100546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059" y="3554658"/>
            <a:ext cx="1054118" cy="1005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6592" y="1948752"/>
            <a:ext cx="6948615" cy="1105190"/>
          </a:xfrm>
          <a:prstGeom prst="rect">
            <a:avLst/>
          </a:prstGeom>
          <a:noFill/>
        </p:spPr>
        <p:txBody>
          <a:bodyPr wrap="square" lIns="121554" tIns="60777" rIns="121554" bIns="60777" rtlCol="0">
            <a:spAutoFit/>
          </a:bodyPr>
          <a:lstStyle/>
          <a:p>
            <a:pPr defTabSz="912114">
              <a:buClrTx/>
            </a:pP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5084" y="3454934"/>
            <a:ext cx="7171628" cy="1102800"/>
          </a:xfrm>
          <a:prstGeom prst="rect">
            <a:avLst/>
          </a:prstGeom>
          <a:noFill/>
        </p:spPr>
        <p:txBody>
          <a:bodyPr wrap="square" lIns="121554" tIns="60777" rIns="121554" bIns="60777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192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192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endParaRPr lang="en-US" sz="3192" b="1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1164243" y="419579"/>
            <a:ext cx="8000842" cy="91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vi-VN" altLang="zh-CN" sz="5387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0618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10606" y="3459855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14750" y="1022793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Bài 14: </a:t>
            </a:r>
            <a:br>
              <a:rPr lang="en" sz="7200">
                <a:latin typeface="+mj-lt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CỎ NON CƯỜI RỒI</a:t>
            </a:r>
            <a:endParaRPr sz="7200">
              <a:latin typeface="+mj-lt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788612" y="4235952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+mj-lt"/>
              </a:rPr>
              <a:t>Trang 59</a:t>
            </a:r>
            <a:endParaRPr sz="2800">
              <a:latin typeface="+mj-lt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192318" y="342084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+mj-lt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+mj-lt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457200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hoạt động bảo vệ, chăm sóc cây.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5B989-67D0-4220-AF41-8F5B0C867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3640" y="1981200"/>
            <a:ext cx="12365478" cy="441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94719" y="1188718"/>
            <a:ext cx="4495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71519" y="1187173"/>
            <a:ext cx="4495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EC5447C7-0F4D-43C7-A885-78C628BEC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16" t="18839"/>
          <a:stretch/>
        </p:blipFill>
        <p:spPr>
          <a:xfrm>
            <a:off x="6080919" y="3537765"/>
            <a:ext cx="2274451" cy="1983695"/>
          </a:xfrm>
          <a:prstGeom prst="rect">
            <a:avLst/>
          </a:prstGeom>
        </p:spPr>
      </p:pic>
      <p:pic>
        <p:nvPicPr>
          <p:cNvPr id="2050" name="Picture 2" descr="Winter tree clipart">
            <a:extLst>
              <a:ext uri="{FF2B5EF4-FFF2-40B4-BE49-F238E27FC236}">
                <a16:creationId xmlns:a16="http://schemas.microsoft.com/office/drawing/2014/main" id="{E205C93D-670D-451C-AF09-CD71EE1F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0" y="21126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inter tree clipart">
            <a:extLst>
              <a:ext uri="{FF2B5EF4-FFF2-40B4-BE49-F238E27FC236}">
                <a16:creationId xmlns:a16="http://schemas.microsoft.com/office/drawing/2014/main" id="{0D39A5B2-3FA4-497F-AAA5-80243E2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7" y="20745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DB52C7DB-FDE1-411D-B576-08CD939AC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38" r="14885"/>
          <a:stretch/>
        </p:blipFill>
        <p:spPr>
          <a:xfrm rot="20107145">
            <a:off x="4542999" y="2182800"/>
            <a:ext cx="1982553" cy="1946904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6D417337-208F-4171-8507-296A3EC88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39" r="20245"/>
          <a:stretch/>
        </p:blipFill>
        <p:spPr>
          <a:xfrm>
            <a:off x="3591793" y="3500208"/>
            <a:ext cx="1991806" cy="1983694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id="{83EC60C2-2E6A-49FD-9D14-92C140355C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001" b="11544"/>
          <a:stretch/>
        </p:blipFill>
        <p:spPr>
          <a:xfrm>
            <a:off x="3128101" y="91757"/>
            <a:ext cx="2027080" cy="216200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8BFADF6-B633-4AB3-BDD7-965CEDEDDC33}"/>
              </a:ext>
            </a:extLst>
          </p:cNvPr>
          <p:cNvGrpSpPr/>
          <p:nvPr/>
        </p:nvGrpSpPr>
        <p:grpSpPr>
          <a:xfrm>
            <a:off x="4402499" y="7897879"/>
            <a:ext cx="2362200" cy="2083803"/>
            <a:chOff x="785382" y="1393889"/>
            <a:chExt cx="2698826" cy="238075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865514-2F33-4CBE-9AE2-0BEB15713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204" b="80278" l="18300" r="81300"/>
                      </a14:imgEffect>
                    </a14:imgLayer>
                  </a14:imgProps>
                </a:ext>
              </a:extLst>
            </a:blip>
            <a:srcRect l="16400" t="12244" r="12800" b="29926"/>
            <a:stretch/>
          </p:blipFill>
          <p:spPr>
            <a:xfrm rot="349500">
              <a:off x="785382" y="1393889"/>
              <a:ext cx="2698826" cy="2380756"/>
            </a:xfrm>
            <a:prstGeom prst="rect">
              <a:avLst/>
            </a:prstGeom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94773B67-8FBE-431B-BC2E-0B55A5946566}"/>
                </a:ext>
              </a:extLst>
            </p:cNvPr>
            <p:cNvSpPr txBox="1">
              <a:spLocks/>
            </p:cNvSpPr>
            <p:nvPr/>
          </p:nvSpPr>
          <p:spPr>
            <a:xfrm>
              <a:off x="944300" y="2352190"/>
              <a:ext cx="2315795" cy="7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vun gốc</a:t>
              </a: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1D060210-D15B-45EE-9A32-B3D5782BA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134" y="4683866"/>
            <a:ext cx="2502583" cy="2444156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60DAB187-918B-4BF1-B362-C92784BB550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41" t="22886"/>
          <a:stretch/>
        </p:blipFill>
        <p:spPr>
          <a:xfrm>
            <a:off x="6447349" y="1761461"/>
            <a:ext cx="2341405" cy="1884782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ACBAE22D-E5A2-427E-BF7D-DD1C17D3F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3609" y="135430"/>
            <a:ext cx="2213691" cy="2162009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F943EACC-AD95-4E97-A5F8-491F382604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04" t="22192"/>
          <a:stretch/>
        </p:blipFill>
        <p:spPr>
          <a:xfrm>
            <a:off x="6447349" y="5226274"/>
            <a:ext cx="2329823" cy="1901747"/>
          </a:xfrm>
          <a:prstGeom prst="rect">
            <a:avLst/>
          </a:prstGeom>
        </p:spPr>
      </p:pic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id="{B8266603-E2B0-4C69-AA99-B19A6BAAB7BE}"/>
              </a:ext>
            </a:extLst>
          </p:cNvPr>
          <p:cNvSpPr/>
          <p:nvPr/>
        </p:nvSpPr>
        <p:spPr>
          <a:xfrm>
            <a:off x="1038208" y="6208589"/>
            <a:ext cx="2770582" cy="56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xui xẻo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B50F766-ECD8-48F0-B162-8D7BC980E246}"/>
              </a:ext>
            </a:extLst>
          </p:cNvPr>
          <p:cNvSpPr/>
          <p:nvPr/>
        </p:nvSpPr>
        <p:spPr>
          <a:xfrm>
            <a:off x="8561961" y="6155669"/>
            <a:ext cx="2770582" cy="6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may mắn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FBE5868-56C7-45E5-9FA2-0F081C532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1331">
            <a:off x="9837008" y="809593"/>
            <a:ext cx="2497395" cy="24441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223699-C4F9-4A53-A279-3F3580B4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5523">
            <a:off x="9892625" y="2989431"/>
            <a:ext cx="2502583" cy="24441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A3A3E52-1908-454F-AE77-52107E32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9548">
            <a:off x="1054631" y="597634"/>
            <a:ext cx="2502583" cy="24441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5B7C3EB-BAD7-456D-AA3D-1FA697D188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667" t="25737"/>
          <a:stretch/>
        </p:blipFill>
        <p:spPr>
          <a:xfrm rot="17771344">
            <a:off x="8417048" y="2883952"/>
            <a:ext cx="1889026" cy="16055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E9F532E-5F08-48A9-96E3-0E99D9FC4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2057" y="2318829"/>
            <a:ext cx="2502583" cy="24441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B38410A-DC16-45B3-BB31-063E73FA0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82048">
            <a:off x="15994" y="1859238"/>
            <a:ext cx="2502583" cy="244415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F3BAA50-CAB1-44EC-A143-0D321D0465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356" r="29487"/>
          <a:stretch/>
        </p:blipFill>
        <p:spPr>
          <a:xfrm rot="17240501">
            <a:off x="996795" y="3762375"/>
            <a:ext cx="1764636" cy="2068805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id="{3FD8E560-7885-4C63-B4CE-DFE6E22689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66514">
            <a:off x="8572616" y="976164"/>
            <a:ext cx="1990380" cy="17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28600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Chọn từ ngữ thay cho ô vuông.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937130-0861-4EAC-B9BC-484B39DD0E59}"/>
              </a:ext>
            </a:extLst>
          </p:cNvPr>
          <p:cNvSpPr/>
          <p:nvPr/>
        </p:nvSpPr>
        <p:spPr>
          <a:xfrm>
            <a:off x="173107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giơ tay hái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F27DE7-11C1-4F0E-ABA3-10B3255BFFF0}"/>
              </a:ext>
            </a:extLst>
          </p:cNvPr>
          <p:cNvSpPr/>
          <p:nvPr/>
        </p:nvSpPr>
        <p:spPr>
          <a:xfrm>
            <a:off x="478551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nhìn thấy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71DC66-E4E8-4DC2-B417-019F999AB865}"/>
              </a:ext>
            </a:extLst>
          </p:cNvPr>
          <p:cNvSpPr/>
          <p:nvPr/>
        </p:nvSpPr>
        <p:spPr>
          <a:xfrm>
            <a:off x="7839959" y="1233675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đừng hái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D1122-5AD7-4FD8-94AE-2DCB0A4F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88" y="2966967"/>
            <a:ext cx="3697122" cy="2798214"/>
          </a:xfrm>
          <a:prstGeom prst="round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15BDF5A-AF10-4027-8788-BA543900D296}"/>
              </a:ext>
            </a:extLst>
          </p:cNvPr>
          <p:cNvSpPr txBox="1">
            <a:spLocks/>
          </p:cNvSpPr>
          <p:nvPr/>
        </p:nvSpPr>
        <p:spPr>
          <a:xfrm>
            <a:off x="173997" y="4133171"/>
            <a:ext cx="769841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36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 hoa khoe sắc</a:t>
            </a:r>
            <a:endParaRPr lang="en-US" sz="320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Buổi sáng, bước ra vườn hồng,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nhìn thấy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bông hồng đỏ thắm, bé vui sướng reo lên: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- Bạn xinh đẹp, đáng yêu làm sao!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Nói rồi, bé định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giơ tay hái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bông hoa. Bông có tiếng thì thầm: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- Xin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đừng hái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tôi. Tôi sẽ rất buồn nếu không được khoe sắc cùng các bạn.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9738F7-FB82-4248-8E6F-B071BBE71983}"/>
              </a:ext>
            </a:extLst>
          </p:cNvPr>
          <p:cNvSpPr/>
          <p:nvPr/>
        </p:nvSpPr>
        <p:spPr>
          <a:xfrm>
            <a:off x="86913" y="3347651"/>
            <a:ext cx="2173121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7FD3C-171D-44E1-AB15-2DA1AE9C10BD}"/>
              </a:ext>
            </a:extLst>
          </p:cNvPr>
          <p:cNvSpPr/>
          <p:nvPr/>
        </p:nvSpPr>
        <p:spPr>
          <a:xfrm>
            <a:off x="2147548" y="5803281"/>
            <a:ext cx="1905000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D9C77E-D764-47A9-84D7-09BD3916BDB0}"/>
              </a:ext>
            </a:extLst>
          </p:cNvPr>
          <p:cNvSpPr/>
          <p:nvPr/>
        </p:nvSpPr>
        <p:spPr>
          <a:xfrm>
            <a:off x="8819047" y="6279431"/>
            <a:ext cx="2173121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FD8E2D-0FC2-4D83-B6B8-D7A6CDF11ADA}"/>
              </a:ext>
            </a:extLst>
          </p:cNvPr>
          <p:cNvSpPr/>
          <p:nvPr/>
        </p:nvSpPr>
        <p:spPr>
          <a:xfrm>
            <a:off x="4451690" y="4803362"/>
            <a:ext cx="2167719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04319" y="914400"/>
            <a:ext cx="1447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529499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Cần đặt </a:t>
            </a:r>
            <a:r>
              <a:rPr lang="en-US" sz="4000" b="1" i="1">
                <a:latin typeface="+mj-lt"/>
                <a:ea typeface="Arial-Rounded" pitchFamily="34" charset="0"/>
                <a:cs typeface="Arial-Rounded" pitchFamily="34" charset="0"/>
              </a:rPr>
              <a:t>dấu phẩy 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vào những vị trí nào trong mỗi câu sau?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092B41-E63E-4C30-A074-408EE42AFB41}"/>
              </a:ext>
            </a:extLst>
          </p:cNvPr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6" name="Google Shape;418;p36">
              <a:extLst>
                <a:ext uri="{FF2B5EF4-FFF2-40B4-BE49-F238E27FC236}">
                  <a16:creationId xmlns:a16="http://schemas.microsoft.com/office/drawing/2014/main" id="{45753898-4D96-4760-9808-DA26B0A781AE}"/>
                </a:ext>
              </a:extLst>
            </p:cNvPr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Google Shape;423;p36">
              <a:extLst>
                <a:ext uri="{FF2B5EF4-FFF2-40B4-BE49-F238E27FC236}">
                  <a16:creationId xmlns:a16="http://schemas.microsoft.com/office/drawing/2014/main" id="{B9E01BE3-E330-4A4D-BB0F-F6F7FBE35292}"/>
                </a:ext>
              </a:extLst>
            </p:cNvPr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392EC95-C800-4DBA-A48B-46A97827F8DB}"/>
              </a:ext>
            </a:extLst>
          </p:cNvPr>
          <p:cNvSpPr txBox="1">
            <a:spLocks/>
          </p:cNvSpPr>
          <p:nvPr/>
        </p:nvSpPr>
        <p:spPr>
          <a:xfrm>
            <a:off x="1149600" y="2383092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Các bạn học sinh đang tưới nước bắt sâu cho cây.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E52A803-8163-42FE-9BCF-01AF57787029}"/>
              </a:ext>
            </a:extLst>
          </p:cNvPr>
          <p:cNvSpPr txBox="1">
            <a:spLocks/>
          </p:cNvSpPr>
          <p:nvPr/>
        </p:nvSpPr>
        <p:spPr>
          <a:xfrm>
            <a:off x="1149600" y="3753039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 bẻ cành.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AE3663-4DB3-4997-96CB-8D7372EA23C4}"/>
              </a:ext>
            </a:extLst>
          </p:cNvPr>
          <p:cNvSpPr txBox="1">
            <a:spLocks/>
          </p:cNvSpPr>
          <p:nvPr/>
        </p:nvSpPr>
        <p:spPr>
          <a:xfrm>
            <a:off x="1149600" y="5027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 cỏ non đều đáng yêu.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9DE70D3-0B1D-4D30-9632-BF880A477653}"/>
              </a:ext>
            </a:extLst>
          </p:cNvPr>
          <p:cNvSpPr txBox="1">
            <a:spLocks/>
          </p:cNvSpPr>
          <p:nvPr/>
        </p:nvSpPr>
        <p:spPr>
          <a:xfrm>
            <a:off x="1168650" y="2112357"/>
            <a:ext cx="10246588" cy="134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Các bạn học sinh đang tưới nước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bắt sâu cho cây.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B7FEB-AE5F-40D8-AD1B-4AF47694C11D}"/>
              </a:ext>
            </a:extLst>
          </p:cNvPr>
          <p:cNvSpPr txBox="1">
            <a:spLocks/>
          </p:cNvSpPr>
          <p:nvPr/>
        </p:nvSpPr>
        <p:spPr>
          <a:xfrm>
            <a:off x="1149600" y="3856606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bẻ cành.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1E8F95-8594-491F-96EA-ED7989F11741}"/>
              </a:ext>
            </a:extLst>
          </p:cNvPr>
          <p:cNvSpPr txBox="1">
            <a:spLocks/>
          </p:cNvSpPr>
          <p:nvPr/>
        </p:nvSpPr>
        <p:spPr>
          <a:xfrm>
            <a:off x="1125491" y="4953195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cỏ non đều đáng yêu.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51919" y="820822"/>
            <a:ext cx="2971800" cy="2662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52719" y="911299"/>
            <a:ext cx="10668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594518" y="1295400"/>
            <a:ext cx="10896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3.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a.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Các bạn hǌ ǧ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΅ζ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đang Ǉưƞ wư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ϐ,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bắt sâu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o cây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b.  MĊ wgưƟ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Ūg đư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ϑ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hái h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Ξ, χ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Ǫ cà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ζ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c. Én wâu, cỏ w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 Αϛ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u đáng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ΐ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êu.</a:t>
            </a:r>
            <a:endParaRPr lang="vi-VN" sz="36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487</Words>
  <Application>Microsoft Office PowerPoint</Application>
  <PresentationFormat>Custom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Quicksand SemiBold</vt:lpstr>
      <vt:lpstr>Arial Rounded MT Bold</vt:lpstr>
      <vt:lpstr>Arial-Rounded</vt:lpstr>
      <vt:lpstr>宋体</vt:lpstr>
      <vt:lpstr>思源黑体 CN Bold</vt:lpstr>
      <vt:lpstr>Fredoka One</vt:lpstr>
      <vt:lpstr>Aachen</vt:lpstr>
      <vt:lpstr>Quicksand Medium</vt:lpstr>
      <vt:lpstr>Hammersmith One</vt:lpstr>
      <vt:lpstr>Calibri Light</vt:lpstr>
      <vt:lpstr>Times New Roman</vt:lpstr>
      <vt:lpstr>HP001 4 hàng</vt:lpstr>
      <vt:lpstr>Frankfurter</vt:lpstr>
      <vt:lpstr>Calibri</vt:lpstr>
      <vt:lpstr>Bebas Neue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Bài 14:  CỎ NON CƯỜI RỒI</vt:lpstr>
      <vt:lpstr>Tìm từ ngữ chỉ hoạt động bảo vệ, chăm sóc cây.</vt:lpstr>
      <vt:lpstr>PowerPoint Presentation</vt:lpstr>
      <vt:lpstr>Chọn từ ngữ thay cho ô vuông.</vt:lpstr>
      <vt:lpstr>Cần đặt dấu phẩy vào những vị trí nào trong mỗi câu sau? </vt:lpstr>
      <vt:lpstr>PowerPoint Presentation</vt:lpstr>
      <vt:lpstr>Vận dụng</vt:lpstr>
      <vt:lpstr>Kể những việc em đã làm để bảo vệ cây cối.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HP</cp:lastModifiedBy>
  <cp:revision>98</cp:revision>
  <dcterms:modified xsi:type="dcterms:W3CDTF">2024-03-06T14:15:47Z</dcterms:modified>
</cp:coreProperties>
</file>