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8"/>
  </p:notesMasterIdLst>
  <p:sldIdLst>
    <p:sldId id="362" r:id="rId2"/>
    <p:sldId id="263" r:id="rId3"/>
    <p:sldId id="264" r:id="rId4"/>
    <p:sldId id="266" r:id="rId5"/>
    <p:sldId id="409" r:id="rId6"/>
    <p:sldId id="390" r:id="rId7"/>
    <p:sldId id="404" r:id="rId8"/>
    <p:sldId id="368" r:id="rId9"/>
    <p:sldId id="257" r:id="rId10"/>
    <p:sldId id="394" r:id="rId11"/>
    <p:sldId id="402" r:id="rId12"/>
    <p:sldId id="405" r:id="rId13"/>
    <p:sldId id="395" r:id="rId14"/>
    <p:sldId id="366" r:id="rId15"/>
    <p:sldId id="393" r:id="rId16"/>
    <p:sldId id="396" r:id="rId17"/>
    <p:sldId id="318" r:id="rId18"/>
    <p:sldId id="369" r:id="rId19"/>
    <p:sldId id="258" r:id="rId20"/>
    <p:sldId id="371" r:id="rId21"/>
    <p:sldId id="398" r:id="rId22"/>
    <p:sldId id="399" r:id="rId23"/>
    <p:sldId id="378" r:id="rId24"/>
    <p:sldId id="400" r:id="rId25"/>
    <p:sldId id="403" r:id="rId26"/>
    <p:sldId id="406" r:id="rId27"/>
    <p:sldId id="407" r:id="rId28"/>
    <p:sldId id="408" r:id="rId29"/>
    <p:sldId id="382" r:id="rId30"/>
    <p:sldId id="381" r:id="rId31"/>
    <p:sldId id="387" r:id="rId32"/>
    <p:sldId id="388" r:id="rId33"/>
    <p:sldId id="401" r:id="rId34"/>
    <p:sldId id="358" r:id="rId35"/>
    <p:sldId id="377" r:id="rId36"/>
    <p:sldId id="389" r:id="rId37"/>
  </p:sldIdLst>
  <p:sldSz cx="12161838" cy="6858000"/>
  <p:notesSz cx="6858000" cy="9144000"/>
  <p:embeddedFontLst>
    <p:embeddedFont>
      <p:font typeface="Cambria" panose="02040503050406030204" pitchFamily="18" charset="0"/>
      <p:regular r:id="rId39"/>
      <p:bold r:id="rId40"/>
      <p:italic r:id="rId41"/>
      <p:boldItalic r:id="rId42"/>
    </p:embeddedFont>
    <p:embeddedFont>
      <p:font typeface="Patrick Hand" panose="020B0604020202020204" charset="0"/>
      <p:regular r:id="rId43"/>
    </p:embeddedFont>
    <p:embeddedFont>
      <p:font typeface="Scope One"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p:scale>
          <a:sx n="70" d="100"/>
          <a:sy n="70" d="100"/>
        </p:scale>
        <p:origin x="13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37A600-5C8A-4F9C-BC9D-DBB6796ED72E}" type="slidenum">
              <a:rPr kumimoji="0" lang="zh-CN" altLang="en-US" sz="1200" b="0" i="0" u="none" strike="noStrike" kern="1200" cap="none" spc="0" normalizeH="0" baseline="0" noProof="0" smtClean="0">
                <a:ln>
                  <a:noFill/>
                </a:ln>
                <a:solidFill>
                  <a:prstClr val="black"/>
                </a:solidFill>
                <a:effectLst/>
                <a:uLnTx/>
                <a:uFillTx/>
                <a:ea typeface="思源黑体 CN Bold" panose="020B0800000000000000" pitchFamily="34" charset="-122"/>
              </a:rPr>
              <a:t>1</a:t>
            </a:fld>
            <a:endParaRPr kumimoji="0" lang="zh-CN" altLang="en-US" sz="1200" b="0" i="0" u="none" strike="noStrike" kern="1200" cap="none" spc="0" normalizeH="0" baseline="0" noProof="0">
              <a:ln>
                <a:noFill/>
              </a:ln>
              <a:solidFill>
                <a:prstClr val="black"/>
              </a:solidFill>
              <a:effectLst/>
              <a:uLnTx/>
              <a:uFillTx/>
              <a:ea typeface="思源黑体 CN Bold" panose="020B0800000000000000"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48497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tự minh hoạ từ này cho HS hiểu</a:t>
            </a:r>
          </a:p>
        </p:txBody>
      </p:sp>
    </p:spTree>
    <p:extLst>
      <p:ext uri="{BB962C8B-B14F-4D97-AF65-F5344CB8AC3E}">
        <p14:creationId xmlns:p14="http://schemas.microsoft.com/office/powerpoint/2010/main" val="124383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217707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Tác</a:t>
            </a:r>
            <a:r>
              <a:rPr lang="en-US" b="0" baseline="0" dirty="0"/>
              <a:t> </a:t>
            </a:r>
            <a:r>
              <a:rPr lang="en-US" b="0" baseline="0" dirty="0" err="1"/>
              <a:t>giả</a:t>
            </a:r>
            <a:r>
              <a:rPr lang="en-US" b="0" baseline="0" dirty="0"/>
              <a:t> </a:t>
            </a:r>
            <a:r>
              <a:rPr lang="en-US" b="0" baseline="0" dirty="0" err="1"/>
              <a:t>bộ</a:t>
            </a:r>
            <a:r>
              <a:rPr lang="en-US" b="0" baseline="0" dirty="0"/>
              <a:t> ppt </a:t>
            </a:r>
            <a:r>
              <a:rPr lang="en-US" b="0" baseline="0" dirty="0" err="1"/>
              <a:t>Toán</a:t>
            </a:r>
            <a:r>
              <a:rPr lang="en-US" b="0" baseline="0" dirty="0"/>
              <a:t> + TV2: Phan Thị Linh – </a:t>
            </a:r>
            <a:r>
              <a:rPr lang="en-US" b="0" baseline="0" dirty="0" err="1"/>
              <a:t>Đà</a:t>
            </a:r>
            <a:r>
              <a:rPr lang="en-US" b="0" baseline="0" dirty="0"/>
              <a:t> </a:t>
            </a:r>
            <a:r>
              <a:rPr lang="en-US" b="0" baseline="0" dirty="0" err="1"/>
              <a:t>Nẵng</a:t>
            </a:r>
            <a:endParaRPr lang="en-US" b="0" baseline="0" dirty="0"/>
          </a:p>
          <a:p>
            <a:r>
              <a:rPr lang="en-US" b="0" baseline="0" dirty="0" err="1"/>
              <a:t>Sđt</a:t>
            </a:r>
            <a:r>
              <a:rPr lang="en-US" b="0" baseline="0" dirty="0"/>
              <a:t> </a:t>
            </a:r>
            <a:r>
              <a:rPr lang="en-US" b="0" baseline="0" dirty="0" err="1"/>
              <a:t>lh</a:t>
            </a:r>
            <a:r>
              <a:rPr lang="en-US" b="0" baseline="0" dirty="0"/>
              <a:t>: 0916.604.268</a:t>
            </a:r>
          </a:p>
          <a:p>
            <a:r>
              <a:rPr lang="en-US" sz="1100" b="0" dirty="0">
                <a:latin typeface="Arial" pitchFamily="34" charset="0"/>
                <a:cs typeface="Arial" pitchFamily="34" charset="0"/>
              </a:rPr>
              <a:t>+ </a:t>
            </a:r>
            <a:r>
              <a:rPr lang="en-US" sz="1100" b="0" dirty="0" err="1">
                <a:latin typeface="Arial" pitchFamily="34" charset="0"/>
                <a:cs typeface="Arial" pitchFamily="34" charset="0"/>
              </a:rPr>
              <a:t>Zalo</a:t>
            </a:r>
            <a:r>
              <a:rPr lang="en-US" sz="1100" b="0" dirty="0">
                <a:latin typeface="Arial" pitchFamily="34" charset="0"/>
                <a:cs typeface="Arial" pitchFamily="34" charset="0"/>
              </a:rPr>
              <a:t>: 0916.604.268</a:t>
            </a:r>
          </a:p>
          <a:p>
            <a:r>
              <a:rPr lang="en-US" sz="1100" b="0" dirty="0">
                <a:latin typeface="Arial" pitchFamily="34" charset="0"/>
                <a:cs typeface="Arial" pitchFamily="34" charset="0"/>
              </a:rPr>
              <a:t>+ Facebook </a:t>
            </a:r>
            <a:r>
              <a:rPr lang="en-US" sz="1100" b="0" dirty="0" err="1">
                <a:latin typeface="Arial" pitchFamily="34" charset="0"/>
                <a:cs typeface="Arial" pitchFamily="34" charset="0"/>
              </a:rPr>
              <a:t>cá</a:t>
            </a:r>
            <a:r>
              <a:rPr lang="en-US" sz="1100" b="0" dirty="0">
                <a:latin typeface="Arial" pitchFamily="34" charset="0"/>
                <a:cs typeface="Arial" pitchFamily="34" charset="0"/>
              </a:rPr>
              <a:t> </a:t>
            </a:r>
            <a:r>
              <a:rPr lang="en-US" sz="1100" b="0" dirty="0" err="1">
                <a:latin typeface="Arial" pitchFamily="34" charset="0"/>
                <a:cs typeface="Arial" pitchFamily="34" charset="0"/>
              </a:rPr>
              <a:t>nhân</a:t>
            </a:r>
            <a:r>
              <a:rPr lang="en-US" sz="1100" b="0" dirty="0">
                <a:latin typeface="Arial" pitchFamily="34" charset="0"/>
                <a:cs typeface="Arial" pitchFamily="34" charset="0"/>
              </a:rPr>
              <a:t>: </a:t>
            </a:r>
            <a:r>
              <a:rPr lang="en-US" sz="1100" b="0" dirty="0">
                <a:hlinkClick r:id="rId3"/>
              </a:rPr>
              <a:t>https://www.facebook.com/nhilinh.phan/</a:t>
            </a:r>
            <a:endParaRPr lang="en-US" sz="1100" b="0" dirty="0"/>
          </a:p>
          <a:p>
            <a:r>
              <a:rPr lang="en-US" sz="1100" b="0" dirty="0">
                <a:latin typeface="Arial" pitchFamily="34" charset="0"/>
                <a:cs typeface="Arial" pitchFamily="34" charset="0"/>
              </a:rPr>
              <a:t>+ </a:t>
            </a:r>
            <a:r>
              <a:rPr lang="en-US" sz="1100" b="0" dirty="0" err="1">
                <a:latin typeface="Arial" pitchFamily="34" charset="0"/>
                <a:cs typeface="Arial" pitchFamily="34" charset="0"/>
              </a:rPr>
              <a:t>Nhóm</a:t>
            </a:r>
            <a:r>
              <a:rPr lang="en-US" sz="1100" b="0" dirty="0">
                <a:latin typeface="Arial" pitchFamily="34" charset="0"/>
                <a:cs typeface="Arial" pitchFamily="34" charset="0"/>
              </a:rPr>
              <a:t> chia </a:t>
            </a:r>
            <a:r>
              <a:rPr lang="en-US" sz="1100" b="0" dirty="0" err="1">
                <a:latin typeface="Arial" pitchFamily="34" charset="0"/>
                <a:cs typeface="Arial" pitchFamily="34" charset="0"/>
              </a:rPr>
              <a:t>sẻ</a:t>
            </a:r>
            <a:r>
              <a:rPr lang="en-US" sz="1100" b="0" dirty="0">
                <a:latin typeface="Arial" pitchFamily="34" charset="0"/>
                <a:cs typeface="Arial" pitchFamily="34" charset="0"/>
              </a:rPr>
              <a:t> </a:t>
            </a:r>
            <a:r>
              <a:rPr lang="en-US" sz="1100" b="0" dirty="0" err="1">
                <a:latin typeface="Arial" pitchFamily="34" charset="0"/>
                <a:cs typeface="Arial" pitchFamily="34" charset="0"/>
              </a:rPr>
              <a:t>tài</a:t>
            </a:r>
            <a:r>
              <a:rPr lang="en-US" sz="1100" b="0" dirty="0">
                <a:latin typeface="Arial" pitchFamily="34" charset="0"/>
                <a:cs typeface="Arial" pitchFamily="34" charset="0"/>
              </a:rPr>
              <a:t> </a:t>
            </a:r>
            <a:r>
              <a:rPr lang="en-US" sz="1100" b="0" dirty="0" err="1">
                <a:latin typeface="Arial" pitchFamily="34" charset="0"/>
                <a:cs typeface="Arial" pitchFamily="34" charset="0"/>
              </a:rPr>
              <a:t>liệu</a:t>
            </a:r>
            <a:r>
              <a:rPr lang="en-US" sz="1100" b="0" dirty="0">
                <a:latin typeface="Arial" pitchFamily="34" charset="0"/>
                <a:cs typeface="Arial" pitchFamily="34" charset="0"/>
              </a:rPr>
              <a:t>: </a:t>
            </a:r>
            <a:r>
              <a:rPr lang="en-US" sz="1100" b="0" dirty="0">
                <a:hlinkClick r:id="rId4"/>
              </a:rPr>
              <a:t>https://www.facebook.com/groups/443096903751589</a:t>
            </a:r>
            <a:endParaRPr lang="en-US" sz="1100" b="0" dirty="0"/>
          </a:p>
          <a:p>
            <a:r>
              <a:rPr lang="en-US" sz="1100" b="0" dirty="0" err="1">
                <a:latin typeface="Arial" pitchFamily="34" charset="0"/>
                <a:cs typeface="Arial" pitchFamily="34" charset="0"/>
              </a:rPr>
              <a:t>Hãy</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liên</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hệ</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chính</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chủ</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sản</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phẩm</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để</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được</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hỗ</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trợ</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và</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đồng</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hành</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trong</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suốt</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năm</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học</a:t>
            </a:r>
            <a:r>
              <a:rPr lang="en-US" sz="1100" b="0" baseline="0" dirty="0">
                <a:latin typeface="Arial" pitchFamily="34" charset="0"/>
                <a:cs typeface="Arial" pitchFamily="34" charset="0"/>
              </a:rPr>
              <a:t> </a:t>
            </a:r>
            <a:r>
              <a:rPr lang="en-US" sz="1100" b="0" baseline="0" dirty="0" err="1">
                <a:latin typeface="Arial" pitchFamily="34" charset="0"/>
                <a:cs typeface="Arial" pitchFamily="34" charset="0"/>
              </a:rPr>
              <a:t>nhé</a:t>
            </a:r>
            <a:r>
              <a:rPr lang="en-US" sz="1100" b="0" baseline="0" dirty="0">
                <a:latin typeface="Arial" pitchFamily="34" charset="0"/>
                <a:cs typeface="Arial" pitchFamily="34" charset="0"/>
              </a:rPr>
              <a:t>!</a:t>
            </a:r>
            <a:endParaRPr lang="en-US" dirty="0"/>
          </a:p>
          <a:p>
            <a:endParaRPr lang="en-US" dirty="0"/>
          </a:p>
        </p:txBody>
      </p:sp>
    </p:spTree>
    <p:extLst>
      <p:ext uri="{BB962C8B-B14F-4D97-AF65-F5344CB8AC3E}">
        <p14:creationId xmlns:p14="http://schemas.microsoft.com/office/powerpoint/2010/main" val="145832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914010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03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399985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306583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32512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740175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86472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59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290838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a:prstGeom prst="rect">
            <a:avLst/>
          </a:prstGeo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a:prstGeom prst="rect">
            <a:avLst/>
          </a:prstGeo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90093624"/>
      </p:ext>
    </p:extLst>
  </p:cSld>
  <p:clrMapOvr>
    <a:masterClrMapping/>
  </p:clrMapOvr>
  <p:transition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23F9F8-5D92-41B8-8C2E-5119F2A6409B}"/>
              </a:ext>
            </a:extLst>
          </p:cNvPr>
          <p:cNvSpPr/>
          <p:nvPr/>
        </p:nvSpPr>
        <p:spPr>
          <a:xfrm>
            <a:off x="128658" y="84445"/>
            <a:ext cx="11852652" cy="6452793"/>
          </a:xfrm>
          <a:prstGeom prst="rect">
            <a:avLst/>
          </a:prstGeom>
          <a:solidFill>
            <a:srgbClr val="FFFFFF">
              <a:alpha val="72157"/>
            </a:srgbClr>
          </a:solidFill>
          <a:ln w="57150">
            <a:solidFill>
              <a:srgbClr val="00CC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a:latin typeface="Cambria" panose="02040503050406030204" pitchFamily="18" charset="0"/>
              <a:ea typeface="Cambria" panose="02040503050406030204" pitchFamily="18" charset="0"/>
            </a:endParaRPr>
          </a:p>
        </p:txBody>
      </p:sp>
      <p:pic>
        <p:nvPicPr>
          <p:cNvPr id="16" name="图片 1" descr="矢量智能">
            <a:extLst>
              <a:ext uri="{FF2B5EF4-FFF2-40B4-BE49-F238E27FC236}">
                <a16:creationId xmlns:a16="http://schemas.microsoft.com/office/drawing/2014/main" id="{B1AAAA73-2F9F-49D7-8F98-CB2EF19EA881}"/>
              </a:ext>
            </a:extLst>
          </p:cNvPr>
          <p:cNvPicPr/>
          <p:nvPr/>
        </p:nvPicPr>
        <p:blipFill>
          <a:blip r:embed="rId3" cstate="screen">
            <a:extLst>
              <a:ext uri="{28A0092B-C50C-407E-A947-70E740481C1C}">
                <a14:useLocalDpi xmlns:a14="http://schemas.microsoft.com/office/drawing/2010/main"/>
              </a:ext>
            </a:extLst>
          </a:blip>
          <a:stretch>
            <a:fillRect/>
          </a:stretch>
        </p:blipFill>
        <p:spPr>
          <a:xfrm>
            <a:off x="227093" y="3874831"/>
            <a:ext cx="12290495" cy="2662279"/>
          </a:xfrm>
          <a:prstGeom prst="rect">
            <a:avLst/>
          </a:prstGeom>
        </p:spPr>
      </p:pic>
      <p:sp>
        <p:nvSpPr>
          <p:cNvPr id="17" name="TextBox 16">
            <a:extLst>
              <a:ext uri="{FF2B5EF4-FFF2-40B4-BE49-F238E27FC236}">
                <a16:creationId xmlns:a16="http://schemas.microsoft.com/office/drawing/2014/main" id="{5CF5C70A-771C-4229-BD08-76526B00234E}"/>
              </a:ext>
            </a:extLst>
          </p:cNvPr>
          <p:cNvSpPr txBox="1"/>
          <p:nvPr/>
        </p:nvSpPr>
        <p:spPr>
          <a:xfrm>
            <a:off x="2271830" y="5592444"/>
            <a:ext cx="8520928" cy="521926"/>
          </a:xfrm>
          <a:prstGeom prst="rect">
            <a:avLst/>
          </a:prstGeom>
          <a:noFill/>
        </p:spPr>
        <p:txBody>
          <a:bodyPr wrap="square">
            <a:spAutoFit/>
          </a:bodyPr>
          <a:lstStyle/>
          <a:p>
            <a:pPr algn="ctr"/>
            <a:r>
              <a:rPr lang="en-US" altLang="zh-CN" sz="2793" b="1" i="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Giáo</a:t>
            </a:r>
            <a:r>
              <a:rPr lang="en-US" altLang="zh-CN" sz="2793" b="1" i="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793" b="1" i="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viên</a:t>
            </a:r>
            <a:r>
              <a:rPr lang="en-US" altLang="zh-CN" sz="2793" b="1" i="1" dirty="0">
                <a:solidFill>
                  <a:srgbClr val="002060"/>
                </a:solidFill>
                <a:latin typeface="Cambria" panose="02040503050406030204" pitchFamily="18" charset="0"/>
                <a:ea typeface="Cambria" panose="02040503050406030204" pitchFamily="18" charset="0"/>
                <a:cs typeface="Arial-Rounded" panose="020B0500000000000000" pitchFamily="34" charset="0"/>
              </a:rPr>
              <a:t>: Lê Thị Khánh Ly</a:t>
            </a:r>
          </a:p>
        </p:txBody>
      </p:sp>
      <p:sp>
        <p:nvSpPr>
          <p:cNvPr id="18" name="TextBox 71">
            <a:extLst>
              <a:ext uri="{FF2B5EF4-FFF2-40B4-BE49-F238E27FC236}">
                <a16:creationId xmlns:a16="http://schemas.microsoft.com/office/drawing/2014/main" id="{A015AE7F-7CB5-4D89-9A12-8C9680CA0C1A}"/>
              </a:ext>
            </a:extLst>
          </p:cNvPr>
          <p:cNvSpPr txBox="1"/>
          <p:nvPr/>
        </p:nvSpPr>
        <p:spPr>
          <a:xfrm>
            <a:off x="2533133" y="352165"/>
            <a:ext cx="6953466" cy="522131"/>
          </a:xfrm>
          <a:prstGeom prst="rect">
            <a:avLst/>
          </a:prstGeom>
          <a:noFill/>
        </p:spPr>
        <p:txBody>
          <a:bodyPr wrap="square" rtlCol="0">
            <a:spAutoFit/>
          </a:bodyPr>
          <a:lstStyle/>
          <a:p>
            <a:pPr algn="ctr"/>
            <a:r>
              <a:rPr lang="en-US" altLang="zh-CN" sz="2793" b="1" dirty="0">
                <a:solidFill>
                  <a:srgbClr val="002060"/>
                </a:solidFill>
                <a:latin typeface="Cambria" panose="02040503050406030204" pitchFamily="18" charset="0"/>
                <a:ea typeface="Cambria" panose="02040503050406030204" pitchFamily="18" charset="0"/>
                <a:cs typeface="Arial-Rounded" panose="020B0500000000000000" pitchFamily="34" charset="0"/>
              </a:rPr>
              <a:t>TRƯỜNG TIỂU HỌC PHÚC LỢI</a:t>
            </a:r>
            <a:endParaRPr lang="zh-CN" altLang="en-US" sz="2793" b="1" dirty="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19" name="TextBox 7">
            <a:extLst>
              <a:ext uri="{FF2B5EF4-FFF2-40B4-BE49-F238E27FC236}">
                <a16:creationId xmlns:a16="http://schemas.microsoft.com/office/drawing/2014/main" id="{A4FBC8F4-5F90-44A7-BEEE-5FCBBF627325}"/>
              </a:ext>
            </a:extLst>
          </p:cNvPr>
          <p:cNvSpPr txBox="1"/>
          <p:nvPr/>
        </p:nvSpPr>
        <p:spPr>
          <a:xfrm>
            <a:off x="0" y="1590713"/>
            <a:ext cx="11849762" cy="1145397"/>
          </a:xfrm>
          <a:prstGeom prst="rect">
            <a:avLst/>
          </a:prstGeom>
          <a:noFill/>
        </p:spPr>
        <p:txBody>
          <a:bodyPr wrap="square" lIns="0" tIns="0" rIns="0" bIns="0">
            <a:noAutofit/>
          </a:bodyPr>
          <a:lstStyle/>
          <a:p>
            <a:pPr lvl="1" algn="ctr" eaLnBrk="1" hangingPunct="1"/>
            <a:r>
              <a:rPr lang="en-US" altLang="vi-VN" sz="3990" b="1" dirty="0">
                <a:solidFill>
                  <a:srgbClr val="FF0000"/>
                </a:solidFill>
                <a:latin typeface="Cambria" panose="02040503050406030204" pitchFamily="18" charset="0"/>
                <a:ea typeface="Cambria" panose="02040503050406030204" pitchFamily="18" charset="0"/>
                <a:cs typeface="Arial" panose="020B0604020202020204" pitchFamily="34" charset="0"/>
              </a:rPr>
              <a:t>CHÀO MỪNG QUÝ THẦY CÔ </a:t>
            </a:r>
          </a:p>
          <a:p>
            <a:pPr lvl="1" algn="ctr" eaLnBrk="1" hangingPunct="1"/>
            <a:r>
              <a:rPr lang="en-US" altLang="vi-VN" sz="3990" b="1" dirty="0">
                <a:solidFill>
                  <a:srgbClr val="FF0000"/>
                </a:solidFill>
                <a:latin typeface="Cambria" panose="02040503050406030204" pitchFamily="18" charset="0"/>
                <a:ea typeface="Cambria" panose="02040503050406030204" pitchFamily="18" charset="0"/>
                <a:cs typeface="Arial" panose="020B0604020202020204" pitchFamily="34" charset="0"/>
              </a:rPr>
              <a:t>VỀ DỰ GIỜ LỚP 2A4</a:t>
            </a:r>
          </a:p>
        </p:txBody>
      </p:sp>
      <p:pic>
        <p:nvPicPr>
          <p:cNvPr id="20" name="图片 9" descr="e6a655ed09bc757151afabca7ab85c5c">
            <a:extLst>
              <a:ext uri="{FF2B5EF4-FFF2-40B4-BE49-F238E27FC236}">
                <a16:creationId xmlns:a16="http://schemas.microsoft.com/office/drawing/2014/main" id="{7E52AFF8-30C9-47E5-A256-7855AC9EC25D}"/>
              </a:ext>
            </a:extLst>
          </p:cNvPr>
          <p:cNvPicPr/>
          <p:nvPr/>
        </p:nvPicPr>
        <p:blipFill>
          <a:blip r:embed="rId4" cstate="screen"/>
          <a:stretch>
            <a:fillRect/>
          </a:stretch>
        </p:blipFill>
        <p:spPr>
          <a:xfrm rot="1426081">
            <a:off x="10123030" y="460726"/>
            <a:ext cx="837329" cy="1222355"/>
          </a:xfrm>
          <a:prstGeom prst="rect">
            <a:avLst/>
          </a:prstGeom>
        </p:spPr>
      </p:pic>
      <p:pic>
        <p:nvPicPr>
          <p:cNvPr id="21" name="图片 9" descr="e6a655ed09bc757151afabca7ab85c5c">
            <a:extLst>
              <a:ext uri="{FF2B5EF4-FFF2-40B4-BE49-F238E27FC236}">
                <a16:creationId xmlns:a16="http://schemas.microsoft.com/office/drawing/2014/main" id="{76C19585-C312-44E2-8BCB-2CDF106092F2}"/>
              </a:ext>
            </a:extLst>
          </p:cNvPr>
          <p:cNvPicPr/>
          <p:nvPr/>
        </p:nvPicPr>
        <p:blipFill>
          <a:blip r:embed="rId4" cstate="screen"/>
          <a:stretch>
            <a:fillRect/>
          </a:stretch>
        </p:blipFill>
        <p:spPr>
          <a:xfrm rot="1426081">
            <a:off x="10927919" y="54696"/>
            <a:ext cx="1194689" cy="1530524"/>
          </a:xfrm>
          <a:prstGeom prst="rect">
            <a:avLst/>
          </a:prstGeom>
        </p:spPr>
      </p:pic>
      <p:pic>
        <p:nvPicPr>
          <p:cNvPr id="22" name="图片 9" descr="e6a655ed09bc757151afabca7ab85c5c">
            <a:extLst>
              <a:ext uri="{FF2B5EF4-FFF2-40B4-BE49-F238E27FC236}">
                <a16:creationId xmlns:a16="http://schemas.microsoft.com/office/drawing/2014/main" id="{3FD45C0D-290E-46AD-8C54-02E91A6DD3E0}"/>
              </a:ext>
            </a:extLst>
          </p:cNvPr>
          <p:cNvPicPr/>
          <p:nvPr/>
        </p:nvPicPr>
        <p:blipFill>
          <a:blip r:embed="rId4" cstate="screen"/>
          <a:stretch>
            <a:fillRect/>
          </a:stretch>
        </p:blipFill>
        <p:spPr>
          <a:xfrm rot="1426081">
            <a:off x="318417" y="183365"/>
            <a:ext cx="781933" cy="1106206"/>
          </a:xfrm>
          <a:prstGeom prst="rect">
            <a:avLst/>
          </a:prstGeom>
        </p:spPr>
      </p:pic>
      <p:sp>
        <p:nvSpPr>
          <p:cNvPr id="23" name="TextBox 7">
            <a:extLst>
              <a:ext uri="{FF2B5EF4-FFF2-40B4-BE49-F238E27FC236}">
                <a16:creationId xmlns:a16="http://schemas.microsoft.com/office/drawing/2014/main" id="{5331A2F9-433A-4371-AE78-800A6CC36753}"/>
              </a:ext>
            </a:extLst>
          </p:cNvPr>
          <p:cNvSpPr txBox="1"/>
          <p:nvPr/>
        </p:nvSpPr>
        <p:spPr>
          <a:xfrm>
            <a:off x="84984" y="3220294"/>
            <a:ext cx="11849762" cy="1145397"/>
          </a:xfrm>
          <a:prstGeom prst="rect">
            <a:avLst/>
          </a:prstGeom>
          <a:noFill/>
        </p:spPr>
        <p:txBody>
          <a:bodyPr wrap="square" lIns="0" tIns="0" rIns="0" bIns="0">
            <a:noAutofit/>
          </a:bodyPr>
          <a:lstStyle/>
          <a:p>
            <a:pPr lvl="1" algn="ctr" eaLnBrk="1" hangingPunct="1">
              <a:lnSpc>
                <a:spcPct val="150000"/>
              </a:lnSpc>
            </a:pPr>
            <a:r>
              <a:rPr lang="en-US" altLang="vi-VN" sz="3591" b="1" dirty="0">
                <a:solidFill>
                  <a:srgbClr val="002060"/>
                </a:solidFill>
                <a:latin typeface="Cambria" panose="02040503050406030204" pitchFamily="18" charset="0"/>
                <a:ea typeface="Cambria" panose="02040503050406030204" pitchFamily="18" charset="0"/>
                <a:cs typeface="Arial" panose="020B0604020202020204" pitchFamily="34" charset="0"/>
              </a:rPr>
              <a:t>TIẾNG VIỆT</a:t>
            </a:r>
          </a:p>
          <a:p>
            <a:pPr lvl="1" algn="ctr" eaLnBrk="1" hangingPunct="1">
              <a:lnSpc>
                <a:spcPct val="150000"/>
              </a:lnSpc>
            </a:pPr>
            <a:r>
              <a:rPr lang="en-US" altLang="vi-VN" sz="3591" b="1" dirty="0">
                <a:solidFill>
                  <a:srgbClr val="002060"/>
                </a:solidFill>
                <a:latin typeface="Cambria" panose="02040503050406030204" pitchFamily="18" charset="0"/>
                <a:ea typeface="Cambria" panose="02040503050406030204" pitchFamily="18" charset="0"/>
                <a:cs typeface="Arial" panose="020B0604020202020204" pitchFamily="34" charset="0"/>
              </a:rPr>
              <a:t>ĐỌC : CỎ NON CƯỜI RỒI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DA3B13A-24F1-4AE9-AA3B-8852F4F1D13E}"/>
              </a:ext>
            </a:extLst>
          </p:cNvPr>
          <p:cNvSpPr/>
          <p:nvPr/>
        </p:nvSpPr>
        <p:spPr>
          <a:xfrm>
            <a:off x="1581298" y="2168216"/>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sửa soạn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357629" y="2168216"/>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thít</a:t>
            </a:r>
            <a:r>
              <a:rPr lang="en-US" sz="4000" dirty="0">
                <a:latin typeface="Arial" panose="020B0604020202020204" pitchFamily="34" charset="0"/>
                <a:cs typeface="Arial" panose="020B0604020202020204" pitchFamily="34" charset="0"/>
              </a:rPr>
              <a:t>.</a:t>
            </a:r>
            <a:endParaRPr lang="en-US" sz="4000" dirty="0">
              <a:latin typeface="+mj-lt"/>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266632" y="2296432"/>
            <a:ext cx="186252" cy="661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a:off x="8483868" y="2974036"/>
            <a:ext cx="450175" cy="563330"/>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a:endCxn id="3" idx="0"/>
          </p:cNvCxnSpPr>
          <p:nvPr/>
        </p:nvCxnSpPr>
        <p:spPr>
          <a:xfrm flipV="1">
            <a:off x="5843663" y="2296432"/>
            <a:ext cx="237256" cy="6522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11076015" y="2296432"/>
            <a:ext cx="197036" cy="6196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5290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716F176-7297-46B7-9F7C-3043EF0F03EA}"/>
              </a:ext>
            </a:extLst>
          </p:cNvPr>
          <p:cNvGrpSpPr/>
          <p:nvPr/>
        </p:nvGrpSpPr>
        <p:grpSpPr>
          <a:xfrm>
            <a:off x="300642" y="68037"/>
            <a:ext cx="11560554" cy="7053245"/>
            <a:chOff x="300642" y="48987"/>
            <a:chExt cx="11560554" cy="7053245"/>
          </a:xfrm>
        </p:grpSpPr>
        <p:sp>
          <p:nvSpPr>
            <p:cNvPr id="14" name="TextBox 13">
              <a:extLst>
                <a:ext uri="{FF2B5EF4-FFF2-40B4-BE49-F238E27FC236}">
                  <a16:creationId xmlns:a16="http://schemas.microsoft.com/office/drawing/2014/main" id="{05AB658A-D575-4F9C-B4D3-10E35E43204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576365BF-E855-4A8C-A113-A3FD397346CA}"/>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Tìm</a:t>
            </a:r>
            <a:r>
              <a:rPr lang="en-US" sz="1200" dirty="0">
                <a:solidFill>
                  <a:schemeClr val="tx1"/>
                </a:solidFill>
              </a:rPr>
              <a:t> </a:t>
            </a:r>
            <a:r>
              <a:rPr lang="en-US" sz="1200" dirty="0" err="1">
                <a:solidFill>
                  <a:schemeClr val="tx1"/>
                </a:solidFill>
              </a:rPr>
              <a:t>từ</a:t>
            </a:r>
            <a:r>
              <a:rPr lang="en-US" sz="1200" dirty="0">
                <a:solidFill>
                  <a:schemeClr val="tx1"/>
                </a:solidFill>
              </a:rPr>
              <a:t> </a:t>
            </a:r>
            <a:r>
              <a:rPr lang="en-US" sz="1200" dirty="0" err="1">
                <a:solidFill>
                  <a:schemeClr val="tx1"/>
                </a:solidFill>
              </a:rPr>
              <a:t>khó</a:t>
            </a:r>
            <a:r>
              <a:rPr lang="en-US" sz="1200" dirty="0">
                <a:solidFill>
                  <a:schemeClr val="tx1"/>
                </a:solidFill>
              </a:rPr>
              <a:t> </a:t>
            </a:r>
            <a:r>
              <a:rPr lang="en-US" sz="1200" dirty="0" err="1">
                <a:solidFill>
                  <a:schemeClr val="tx1"/>
                </a:solidFill>
              </a:rPr>
              <a:t>hiểu</a:t>
            </a:r>
            <a:r>
              <a:rPr lang="en-US" sz="1200" dirty="0">
                <a:solidFill>
                  <a:schemeClr val="tx1"/>
                </a:solidFill>
              </a:rPr>
              <a:t> </a:t>
            </a:r>
          </a:p>
          <a:p>
            <a:pPr algn="ctr"/>
            <a:r>
              <a:rPr lang="en-US" sz="1200" dirty="0" err="1">
                <a:solidFill>
                  <a:schemeClr val="tx1"/>
                </a:solidFill>
              </a:rPr>
              <a:t>trong</a:t>
            </a:r>
            <a:r>
              <a:rPr lang="en-US" sz="1200" dirty="0">
                <a:solidFill>
                  <a:schemeClr val="tx1"/>
                </a:solidFill>
              </a:rPr>
              <a:t> </a:t>
            </a:r>
            <a:r>
              <a:rPr lang="en-US" sz="1200" dirty="0" err="1">
                <a:solidFill>
                  <a:schemeClr val="tx1"/>
                </a:solidFill>
              </a:rPr>
              <a:t>bàic</a:t>
            </a:r>
            <a:endParaRPr lang="en-US" sz="1200" dirty="0">
              <a:solidFill>
                <a:schemeClr val="tx1"/>
              </a:solidFill>
            </a:endParaRPr>
          </a:p>
        </p:txBody>
      </p:sp>
      <p:cxnSp>
        <p:nvCxnSpPr>
          <p:cNvPr id="8" name="Straight Connector 7">
            <a:extLst>
              <a:ext uri="{FF2B5EF4-FFF2-40B4-BE49-F238E27FC236}">
                <a16:creationId xmlns:a16="http://schemas.microsoft.com/office/drawing/2014/main" id="{D2CD0AA5-8D61-4802-BBEA-0A65E5AB227E}"/>
              </a:ext>
            </a:extLst>
          </p:cNvPr>
          <p:cNvCxnSpPr>
            <a:cxnSpLocks/>
          </p:cNvCxnSpPr>
          <p:nvPr/>
        </p:nvCxnSpPr>
        <p:spPr>
          <a:xfrm>
            <a:off x="10863799" y="994022"/>
            <a:ext cx="905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10039371" y="1701593"/>
            <a:ext cx="1095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698171" y="3143949"/>
            <a:ext cx="136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1226512" y="6447763"/>
            <a:ext cx="1679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Én</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Mơ thấy chim đánh con gì để mang tới may mắn và cơ hội trúng lớn?">
            <a:extLst>
              <a:ext uri="{FF2B5EF4-FFF2-40B4-BE49-F238E27FC236}">
                <a16:creationId xmlns:a16="http://schemas.microsoft.com/office/drawing/2014/main" id="{A526D92C-FC5C-434C-A7D5-CE64708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7" y="1852044"/>
            <a:ext cx="6037262" cy="402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Ì SAO CHIM ÉN BAY THẤP THÌ MƯA? - DaoHieu.com">
            <a:extLst>
              <a:ext uri="{FF2B5EF4-FFF2-40B4-BE49-F238E27FC236}">
                <a16:creationId xmlns:a16="http://schemas.microsoft.com/office/drawing/2014/main" id="{7F214586-0BF7-4DE1-A235-5D0ADD703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382" y="1852044"/>
            <a:ext cx="4022979" cy="40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670850"/>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670850"/>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Thút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thịt</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673476"/>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tiếng khóc nhỏ và ngắt quãng.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1657978"/>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1657978"/>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Khóc n</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ấc</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3" name="Picture 2" descr="Khóc dạ đề và hiện tượng sài ở trẻ nhỏ theo dân gian">
            <a:extLst>
              <a:ext uri="{FF2B5EF4-FFF2-40B4-BE49-F238E27FC236}">
                <a16:creationId xmlns:a16="http://schemas.microsoft.com/office/drawing/2014/main" id="{76387895-C230-4E11-8DCB-FFC42482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7" y="2653375"/>
            <a:ext cx="4953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Nhoẻn miệng</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3078" name="Picture 6" descr="Xuống tới đất rồi mà vẫn còn chơi được à !? - Hài hước - Việt Giải Trí">
            <a:extLst>
              <a:ext uri="{FF2B5EF4-FFF2-40B4-BE49-F238E27FC236}">
                <a16:creationId xmlns:a16="http://schemas.microsoft.com/office/drawing/2014/main" id="{9081FBC9-B9EE-4A05-AD8B-2A06AC3DB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30"/>
          <a:stretch/>
        </p:blipFill>
        <p:spPr bwMode="auto">
          <a:xfrm>
            <a:off x="2253004" y="1813186"/>
            <a:ext cx="7655829" cy="46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E739B0-9AFA-4387-AACD-3AC7FBFF98D1}"/>
              </a:ext>
            </a:extLst>
          </p:cNvPr>
          <p:cNvGrpSpPr/>
          <p:nvPr/>
        </p:nvGrpSpPr>
        <p:grpSpPr>
          <a:xfrm>
            <a:off x="300642" y="68037"/>
            <a:ext cx="11560554" cy="7053245"/>
            <a:chOff x="300642" y="48987"/>
            <a:chExt cx="11560554" cy="7053245"/>
          </a:xfrm>
        </p:grpSpPr>
        <p:sp>
          <p:nvSpPr>
            <p:cNvPr id="9" name="TextBox 8">
              <a:extLst>
                <a:ext uri="{FF2B5EF4-FFF2-40B4-BE49-F238E27FC236}">
                  <a16:creationId xmlns:a16="http://schemas.microsoft.com/office/drawing/2014/main" id="{48754F07-50A5-4D5E-ABC1-B6D6BA488C1B}"/>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7806D71E-32D4-45D1-AC75-600175F5AC0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TÌM HIỂU BÀI</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grpSp>
        <p:nvGrpSpPr>
          <p:cNvPr id="11" name="Group 10"/>
          <p:cNvGrpSpPr/>
          <p:nvPr/>
        </p:nvGrpSpPr>
        <p:grpSpPr>
          <a:xfrm>
            <a:off x="5274111" y="703446"/>
            <a:ext cx="1993491" cy="3485122"/>
            <a:chOff x="5287191" y="696685"/>
            <a:chExt cx="1998434" cy="3493765"/>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0" name="TextBox 9"/>
            <p:cNvSpPr txBox="1"/>
            <p:nvPr/>
          </p:nvSpPr>
          <p:spPr>
            <a:xfrm>
              <a:off x="5518111" y="756444"/>
              <a:ext cx="1536593"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lao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công</a:t>
              </a:r>
              <a:endParaRPr lang="en-US" sz="4400" b="1" kern="1200" dirty="0">
                <a:latin typeface="Arial" pitchFamily="34" charset="0"/>
                <a:ea typeface="宋体" pitchFamily="2" charset="-122"/>
                <a:cs typeface="+mn-cs"/>
              </a:endParaRPr>
            </a:p>
          </p:txBody>
        </p:sp>
      </p:grpSp>
      <p:grpSp>
        <p:nvGrpSpPr>
          <p:cNvPr id="12" name="Group 11"/>
          <p:cNvGrpSpPr/>
          <p:nvPr/>
        </p:nvGrpSpPr>
        <p:grpSpPr>
          <a:xfrm>
            <a:off x="7496540" y="1286202"/>
            <a:ext cx="1993490" cy="3485122"/>
            <a:chOff x="5287191" y="696685"/>
            <a:chExt cx="1998434" cy="3493765"/>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4" name="TextBox 13"/>
            <p:cNvSpPr txBox="1"/>
            <p:nvPr/>
          </p:nvSpPr>
          <p:spPr>
            <a:xfrm>
              <a:off x="5609219" y="897311"/>
              <a:ext cx="1348576"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giáo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viên</a:t>
              </a:r>
              <a:endParaRPr lang="en-US" sz="4000" b="1" kern="1200" dirty="0">
                <a:latin typeface="Arial" pitchFamily="34" charset="0"/>
                <a:ea typeface="宋体" pitchFamily="2" charset="-122"/>
                <a:cs typeface="+mn-cs"/>
              </a:endParaRPr>
            </a:p>
          </p:txBody>
        </p:sp>
      </p:grpSp>
      <p:grpSp>
        <p:nvGrpSpPr>
          <p:cNvPr id="15" name="Group 14"/>
          <p:cNvGrpSpPr/>
          <p:nvPr/>
        </p:nvGrpSpPr>
        <p:grpSpPr>
          <a:xfrm>
            <a:off x="9718974" y="1908224"/>
            <a:ext cx="1993491" cy="3485122"/>
            <a:chOff x="5287191" y="696685"/>
            <a:chExt cx="1998434" cy="3493765"/>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7" name="TextBox 16"/>
            <p:cNvSpPr txBox="1"/>
            <p:nvPr/>
          </p:nvSpPr>
          <p:spPr>
            <a:xfrm>
              <a:off x="5773125" y="979160"/>
              <a:ext cx="843985"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kĩ</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sư</a:t>
              </a:r>
              <a:endParaRPr lang="en-US" sz="4000" b="1" kern="1200" dirty="0">
                <a:latin typeface="Arial" pitchFamily="34" charset="0"/>
                <a:ea typeface="宋体" pitchFamily="2" charset="-122"/>
                <a:cs typeface="+mn-cs"/>
              </a:endParaRPr>
            </a:p>
          </p:txBody>
        </p:sp>
      </p:grpSp>
      <p:pic>
        <p:nvPicPr>
          <p:cNvPr id="8" name="Picture 7"/>
          <p:cNvPicPr>
            <a:picLocks noChangeAspect="1"/>
          </p:cNvPicPr>
          <p:nvPr/>
        </p:nvPicPr>
        <p:blipFill rotWithShape="1">
          <a:blip r:embed="rId8"/>
          <a:srcRect l="2967" r="1892"/>
          <a:stretch/>
        </p:blipFill>
        <p:spPr>
          <a:xfrm>
            <a:off x="4824738" y="3715768"/>
            <a:ext cx="2833362" cy="2962985"/>
          </a:xfrm>
          <a:prstGeom prst="rect">
            <a:avLst/>
          </a:prstGeom>
        </p:spPr>
      </p:pic>
      <p:sp>
        <p:nvSpPr>
          <p:cNvPr id="2" name="Flowchart: Delay 1">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3" name="TextBox 2">
            <a:extLst>
              <a:ext uri="{FF2B5EF4-FFF2-40B4-BE49-F238E27FC236}">
                <a16:creationId xmlns:a16="http://schemas.microsoft.com/office/drawing/2014/main" id="{063F8AB9-445B-4CB1-BB46-6329F3D5CA53}"/>
              </a:ext>
            </a:extLst>
          </p:cNvPr>
          <p:cNvSpPr txBox="1"/>
          <p:nvPr/>
        </p:nvSpPr>
        <p:spPr>
          <a:xfrm>
            <a:off x="1446870" y="2688180"/>
            <a:ext cx="2318657" cy="2862322"/>
          </a:xfrm>
          <a:prstGeom prst="rect">
            <a:avLst/>
          </a:prstGeom>
          <a:noFill/>
        </p:spPr>
        <p:txBody>
          <a:bodyPr wrap="square" rtlCol="0">
            <a:spAutoFit/>
          </a:bodyPr>
          <a:lstStyle/>
          <a:p>
            <a:pPr algn="just"/>
            <a:r>
              <a:rPr lang="en-US" sz="3600"/>
              <a:t>Nghề nào sau đây là nghề lao động chân tay?</a:t>
            </a:r>
          </a:p>
        </p:txBody>
      </p:sp>
      <p:pic>
        <p:nvPicPr>
          <p:cNvPr id="5" name="Tieng-yeah-tre-con-www_nhacchuongvui_com">
            <a:hlinkClick r:id="" action="ppaction://media"/>
            <a:extLst>
              <a:ext uri="{FF2B5EF4-FFF2-40B4-BE49-F238E27FC236}">
                <a16:creationId xmlns:a16="http://schemas.microsoft.com/office/drawing/2014/main" id="{10FFB6CA-8DFD-4D0F-AC81-CAB823481F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20339995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5"/>
                                        </p:tgtEl>
                                      </p:cBhvr>
                                    </p:cmd>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câu tả cảnh mùa xuân trong công viên:</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069504" y="1421303"/>
            <a:ext cx="10550213" cy="4210192"/>
          </a:xfrm>
          <a:prstGeom prst="rect">
            <a:avLst/>
          </a:prstGeom>
          <a:noFill/>
        </p:spPr>
        <p:txBody>
          <a:bodyPr wrap="square">
            <a:spAutoFit/>
          </a:bodyPr>
          <a:lstStyle/>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Cỏ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Đàn én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Trẻ em (…).</a:t>
            </a:r>
            <a:endParaRPr lang="en-US" sz="40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333DA43-01EF-473A-92A5-C8F912938479}"/>
              </a:ext>
            </a:extLst>
          </p:cNvPr>
          <p:cNvSpPr txBox="1"/>
          <p:nvPr/>
        </p:nvSpPr>
        <p:spPr>
          <a:xfrm>
            <a:off x="1672878" y="1845847"/>
            <a:ext cx="9946839" cy="1323439"/>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Cỏ trong công viên bừng tỉnh sau giấc ngủ đông.</a:t>
            </a:r>
            <a:endParaRPr lang="en-US" sz="40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6FCE0B4-9A8D-4923-98CF-0C6EDA9630BB}"/>
              </a:ext>
            </a:extLst>
          </p:cNvPr>
          <p:cNvSpPr txBox="1"/>
          <p:nvPr/>
        </p:nvSpPr>
        <p:spPr>
          <a:xfrm>
            <a:off x="1672877" y="3353519"/>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Từng đàn én từ phương Nam trở về.</a:t>
            </a:r>
            <a:endParaRPr lang="en-US" sz="4000" dirty="0">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67FD32-8347-4902-8831-54762804FBCA}"/>
              </a:ext>
            </a:extLst>
          </p:cNvPr>
          <p:cNvSpPr txBox="1"/>
          <p:nvPr/>
        </p:nvSpPr>
        <p:spPr>
          <a:xfrm>
            <a:off x="1558573" y="4907280"/>
            <a:ext cx="9946839" cy="707886"/>
          </a:xfrm>
          <a:prstGeom prst="rect">
            <a:avLst/>
          </a:prstGeom>
          <a:solidFill>
            <a:srgbClr val="FFFFFF"/>
          </a:solidFill>
        </p:spPr>
        <p:txBody>
          <a:bodyPr wrap="square">
            <a:spAutoFit/>
          </a:bodyPr>
          <a:lstStyle/>
          <a:p>
            <a:pPr algn="just"/>
            <a:r>
              <a:rPr lang="en-US" sz="4000">
                <a:latin typeface="Arial" panose="020B0604020202020204" pitchFamily="34" charset="0"/>
                <a:cs typeface="Arial" panose="020B0604020202020204" pitchFamily="34" charset="0"/>
              </a:rPr>
              <a:t>Trẻ em chơi đùa dưới ánh mặt trời ấm áp.</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851546" y="413355"/>
            <a:ext cx="11556500" cy="827864"/>
            <a:chOff x="294783" y="915918"/>
            <a:chExt cx="11585161" cy="829918"/>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800645" cy="771350"/>
            </a:xfrm>
            <a:prstGeom prst="rect">
              <a:avLst/>
            </a:prstGeom>
            <a:noFill/>
          </p:spPr>
          <p:txBody>
            <a:bodyPr wrap="square" rtlCol="0">
              <a:spAutoFit/>
            </a:bodyPr>
            <a:lstStyle/>
            <a:p>
              <a:pPr algn="just"/>
              <a:r>
                <a:rPr lang="en-US" sz="4400">
                  <a:latin typeface="+mj-lt"/>
                  <a:ea typeface="Arial-Rounded" pitchFamily="34" charset="0"/>
                  <a:cs typeface="Arial-Rounded" pitchFamily="34" charset="0"/>
                </a:rPr>
                <a:t>Vì sao cỏ non lại khóc?</a:t>
              </a:r>
            </a:p>
          </p:txBody>
        </p:sp>
      </p:grpSp>
      <p:grpSp>
        <p:nvGrpSpPr>
          <p:cNvPr id="14" name="Group 13">
            <a:extLst>
              <a:ext uri="{FF2B5EF4-FFF2-40B4-BE49-F238E27FC236}">
                <a16:creationId xmlns:a16="http://schemas.microsoft.com/office/drawing/2014/main" id="{3EE430C5-591E-4F0B-BE49-54ACCCB1F901}"/>
              </a:ext>
            </a:extLst>
          </p:cNvPr>
          <p:cNvGrpSpPr/>
          <p:nvPr/>
        </p:nvGrpSpPr>
        <p:grpSpPr>
          <a:xfrm>
            <a:off x="851546" y="1697777"/>
            <a:ext cx="11525021" cy="729710"/>
            <a:chOff x="294783" y="915918"/>
            <a:chExt cx="11553604" cy="731520"/>
          </a:xfrm>
        </p:grpSpPr>
        <p:grpSp>
          <p:nvGrpSpPr>
            <p:cNvPr id="15" name="Group 14">
              <a:extLst>
                <a:ext uri="{FF2B5EF4-FFF2-40B4-BE49-F238E27FC236}">
                  <a16:creationId xmlns:a16="http://schemas.microsoft.com/office/drawing/2014/main" id="{4DBBE57B-41A7-4823-88E7-AD4100478F5C}"/>
                </a:ext>
              </a:extLst>
            </p:cNvPr>
            <p:cNvGrpSpPr/>
            <p:nvPr/>
          </p:nvGrpSpPr>
          <p:grpSpPr>
            <a:xfrm>
              <a:off x="294783" y="915918"/>
              <a:ext cx="758018" cy="731520"/>
              <a:chOff x="3065608" y="1727884"/>
              <a:chExt cx="1240358" cy="1188720"/>
            </a:xfrm>
          </p:grpSpPr>
          <p:sp>
            <p:nvSpPr>
              <p:cNvPr id="18" name="Google Shape;418;p36">
                <a:extLst>
                  <a:ext uri="{FF2B5EF4-FFF2-40B4-BE49-F238E27FC236}">
                    <a16:creationId xmlns:a16="http://schemas.microsoft.com/office/drawing/2014/main" id="{F390BC97-4308-4754-B0D1-AB594094E9F8}"/>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9" name="Google Shape;423;p36">
                <a:extLst>
                  <a:ext uri="{FF2B5EF4-FFF2-40B4-BE49-F238E27FC236}">
                    <a16:creationId xmlns:a16="http://schemas.microsoft.com/office/drawing/2014/main" id="{AE968E54-BA96-4E61-9E9F-5BA3BC7266D8}"/>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17" name="TextBox 16">
              <a:extLst>
                <a:ext uri="{FF2B5EF4-FFF2-40B4-BE49-F238E27FC236}">
                  <a16:creationId xmlns:a16="http://schemas.microsoft.com/office/drawing/2014/main" id="{D1A9F5C5-E70B-4FEA-A8DF-0C762EE2269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
        <p:nvSpPr>
          <p:cNvPr id="18" name="TextBox 17">
            <a:extLst>
              <a:ext uri="{FF2B5EF4-FFF2-40B4-BE49-F238E27FC236}">
                <a16:creationId xmlns:a16="http://schemas.microsoft.com/office/drawing/2014/main" id="{98D0C0BB-998C-4820-837F-0B87C2356303}"/>
              </a:ext>
            </a:extLst>
          </p:cNvPr>
          <p:cNvSpPr txBox="1"/>
          <p:nvPr/>
        </p:nvSpPr>
        <p:spPr>
          <a:xfrm>
            <a:off x="1457496" y="1929875"/>
            <a:ext cx="9601200" cy="2062103"/>
          </a:xfrm>
          <a:prstGeom prst="rect">
            <a:avLst/>
          </a:prstGeom>
          <a:solidFill>
            <a:srgbClr val="CEEBEA"/>
          </a:solidFill>
        </p:spPr>
        <p:txBody>
          <a:bodyPr wrap="square" rtlCol="0">
            <a:spAutoFit/>
          </a:bodyPr>
          <a:lstStyle/>
          <a:p>
            <a:pPr algn="just"/>
            <a:r>
              <a:rPr lang="en-US" sz="3200" dirty="0" err="1">
                <a:latin typeface="Arial" panose="020B0604020202020204" pitchFamily="34" charset="0"/>
                <a:ea typeface="Arial-Rounded" panose="020B0500000000000000" pitchFamily="34" charset="0"/>
                <a:cs typeface="Arial" panose="020B0604020202020204" pitchFamily="34" charset="0"/>
              </a:rPr>
              <a:t>Thương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nâu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én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nâu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gọi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thêm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nhiều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bạn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của</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mình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Suốt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đêm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đàn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én</a:t>
            </a:r>
            <a:r>
              <a:rPr lang="en-US" sz="3200" dirty="0">
                <a:latin typeface="Arial" panose="020B0604020202020204" pitchFamily="34" charset="0"/>
                <a:ea typeface="Arial-Rounded" panose="020B0500000000000000" pitchFamily="34" charset="0"/>
                <a:cs typeface="Arial" panose="020B0604020202020204" pitchFamily="34" charset="0"/>
              </a:rPr>
              <a:t> ra </a:t>
            </a:r>
            <a:r>
              <a:rPr lang="en-US" sz="3200" dirty="0" err="1">
                <a:latin typeface="Arial" panose="020B0604020202020204" pitchFamily="34" charset="0"/>
                <a:ea typeface="Arial-Rounded" panose="020B0500000000000000" pitchFamily="34" charset="0"/>
                <a:cs typeface="Arial" panose="020B0604020202020204" pitchFamily="34" charset="0"/>
              </a:rPr>
              <a:t>sức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tìm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khô</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tết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thành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dòng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chữ</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Không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giẫm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chân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lên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đặt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bên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cạnh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bãi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a:t>
            </a:r>
            <a:endParaRPr lang="en-US" sz="3200" dirty="0">
              <a:latin typeface="+mj-lt"/>
              <a:ea typeface="Arial-Rounded" pitchFamily="34" charset="0"/>
              <a:cs typeface="Arial-Rounded" pitchFamily="34" charset="0"/>
            </a:endParaRP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36A8A1-E4CD-45CB-80D9-65C149C417CE}"/>
              </a:ext>
            </a:extLst>
          </p:cNvPr>
          <p:cNvGrpSpPr/>
          <p:nvPr/>
        </p:nvGrpSpPr>
        <p:grpSpPr>
          <a:xfrm>
            <a:off x="407159" y="111661"/>
            <a:ext cx="11525021" cy="729710"/>
            <a:chOff x="294783" y="915918"/>
            <a:chExt cx="11553604" cy="731520"/>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chim én, nói lời nhắn nhủ tới các bạn.</a:t>
              </a:r>
            </a:p>
          </p:txBody>
        </p:sp>
      </p:grpSp>
      <p:pic>
        <p:nvPicPr>
          <p:cNvPr id="8" name="Picture 7">
            <a:extLst>
              <a:ext uri="{FF2B5EF4-FFF2-40B4-BE49-F238E27FC236}">
                <a16:creationId xmlns:a16="http://schemas.microsoft.com/office/drawing/2014/main" id="{1087E3A2-DE4D-4444-AEBE-8EF3CA9117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51153" t="42120" r="30319" b="32567"/>
          <a:stretch/>
        </p:blipFill>
        <p:spPr>
          <a:xfrm>
            <a:off x="4317356" y="840364"/>
            <a:ext cx="4655531" cy="3575988"/>
          </a:xfrm>
          <a:prstGeom prst="rect">
            <a:avLst/>
          </a:prstGeom>
        </p:spPr>
      </p:pic>
      <p:sp>
        <p:nvSpPr>
          <p:cNvPr id="2" name="Rectangle 1"/>
          <p:cNvSpPr/>
          <p:nvPr/>
        </p:nvSpPr>
        <p:spPr>
          <a:xfrm>
            <a:off x="914793" y="4659421"/>
            <a:ext cx="11260848" cy="1754326"/>
          </a:xfrm>
          <a:prstGeom prst="rect">
            <a:avLst/>
          </a:prstGeom>
        </p:spPr>
        <p:txBody>
          <a:bodyPr wrap="square">
            <a:spAutoFit/>
          </a:bodyPr>
          <a:lstStyle/>
          <a:p>
            <a:pPr marL="342900" indent="-342900">
              <a:buFontTx/>
              <a:buChar char="-"/>
            </a:pPr>
            <a:r>
              <a:rPr lang="en-US" sz="3600"/>
              <a:t>Các bạn nhỏ đừng giẫm chân lên cỏ non nhé!</a:t>
            </a:r>
          </a:p>
          <a:p>
            <a:r>
              <a:rPr lang="en-US" sz="3600"/>
              <a:t>- Các bạn nhỏ ơi, chúng mình cùng nhau bảo vệ cỏ non nhé!</a:t>
            </a:r>
          </a:p>
        </p:txBody>
      </p:sp>
    </p:spTree>
    <p:extLst>
      <p:ext uri="{BB962C8B-B14F-4D97-AF65-F5344CB8AC3E}">
        <p14:creationId xmlns:p14="http://schemas.microsoft.com/office/powerpoint/2010/main" val="72538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9" name="Group 8">
            <a:extLst>
              <a:ext uri="{FF2B5EF4-FFF2-40B4-BE49-F238E27FC236}">
                <a16:creationId xmlns:a16="http://schemas.microsoft.com/office/drawing/2014/main" id="{22C32EC7-615D-495F-A0BD-16C308DD65AF}"/>
              </a:ext>
            </a:extLst>
          </p:cNvPr>
          <p:cNvGrpSpPr/>
          <p:nvPr/>
        </p:nvGrpSpPr>
        <p:grpSpPr>
          <a:xfrm>
            <a:off x="300642" y="68037"/>
            <a:ext cx="11560554" cy="7053245"/>
            <a:chOff x="300642" y="48987"/>
            <a:chExt cx="11560554" cy="7053245"/>
          </a:xfrm>
        </p:grpSpPr>
        <p:sp>
          <p:nvSpPr>
            <p:cNvPr id="10" name="TextBox 9">
              <a:extLst>
                <a:ext uri="{FF2B5EF4-FFF2-40B4-BE49-F238E27FC236}">
                  <a16:creationId xmlns:a16="http://schemas.microsoft.com/office/drawing/2014/main" id="{7F500A5D-8472-4332-880D-E963BB2AA8F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C231FD3B-FB4B-4BCF-9E42-CEEFF4EA8CDC}"/>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199" y="1137101"/>
            <a:ext cx="10961224" cy="3477875"/>
          </a:xfrm>
          <a:prstGeom prst="rect">
            <a:avLst/>
          </a:prstGeom>
        </p:spPr>
        <p:txBody>
          <a:bodyPr wrap="square">
            <a:spAutoFit/>
          </a:bodyPr>
          <a:lstStyle/>
          <a:p>
            <a:r>
              <a:rPr lang="en-US" sz="4400" dirty="0" err="1">
                <a:solidFill>
                  <a:srgbClr val="FF0000"/>
                </a:solidFill>
              </a:rPr>
              <a:t>Nội</a:t>
            </a:r>
            <a:r>
              <a:rPr lang="en-US" sz="4400" dirty="0">
                <a:solidFill>
                  <a:srgbClr val="FF0000"/>
                </a:solidFill>
              </a:rPr>
              <a:t> dung</a:t>
            </a:r>
            <a:r>
              <a:rPr lang="en-US" sz="4400" dirty="0"/>
              <a:t>: Qua </a:t>
            </a:r>
            <a:r>
              <a:rPr lang="en-US" sz="4400" dirty="0" err="1"/>
              <a:t>bài</a:t>
            </a:r>
            <a:r>
              <a:rPr lang="en-US" sz="4400" dirty="0"/>
              <a:t> </a:t>
            </a:r>
            <a:r>
              <a:rPr lang="en-US" sz="4400" dirty="0" err="1"/>
              <a:t>đọc</a:t>
            </a:r>
            <a:r>
              <a:rPr lang="en-US" sz="4400" dirty="0"/>
              <a:t> con </a:t>
            </a:r>
            <a:r>
              <a:rPr lang="en-US" sz="4400" dirty="0" err="1"/>
              <a:t>học</a:t>
            </a:r>
            <a:r>
              <a:rPr lang="en-US" sz="4400" dirty="0"/>
              <a:t> </a:t>
            </a:r>
            <a:r>
              <a:rPr lang="en-US" sz="4400" dirty="0" err="1"/>
              <a:t>được</a:t>
            </a:r>
            <a:r>
              <a:rPr lang="en-US" sz="4400" dirty="0"/>
              <a:t> </a:t>
            </a:r>
            <a:r>
              <a:rPr lang="en-US" sz="4400" dirty="0" err="1"/>
              <a:t>cách</a:t>
            </a:r>
            <a:r>
              <a:rPr lang="en-US" sz="4400" dirty="0"/>
              <a:t> </a:t>
            </a:r>
            <a:r>
              <a:rPr lang="en-US" sz="4400" dirty="0" err="1"/>
              <a:t>ứng</a:t>
            </a:r>
            <a:r>
              <a:rPr lang="en-US" sz="4400" dirty="0"/>
              <a:t> </a:t>
            </a:r>
            <a:r>
              <a:rPr lang="en-US" sz="4400" dirty="0" err="1"/>
              <a:t>xử</a:t>
            </a:r>
            <a:r>
              <a:rPr lang="en-US" sz="4400" dirty="0"/>
              <a:t> </a:t>
            </a:r>
            <a:r>
              <a:rPr lang="en-US" sz="4400" dirty="0" err="1"/>
              <a:t>đối</a:t>
            </a:r>
            <a:r>
              <a:rPr lang="en-US" sz="4400" dirty="0"/>
              <a:t> </a:t>
            </a:r>
            <a:r>
              <a:rPr lang="en-US" sz="4400" dirty="0" err="1"/>
              <a:t>với</a:t>
            </a:r>
            <a:r>
              <a:rPr lang="en-US" sz="4400" dirty="0"/>
              <a:t> </a:t>
            </a:r>
            <a:r>
              <a:rPr lang="en-US" sz="4400" dirty="0" err="1"/>
              <a:t>cỏ</a:t>
            </a:r>
            <a:r>
              <a:rPr lang="en-US" sz="4400" dirty="0"/>
              <a:t> non </a:t>
            </a:r>
            <a:r>
              <a:rPr lang="en-US" sz="4400" dirty="0" err="1"/>
              <a:t>nói</a:t>
            </a:r>
            <a:r>
              <a:rPr lang="en-US" sz="4400" dirty="0"/>
              <a:t> </a:t>
            </a:r>
            <a:r>
              <a:rPr lang="en-US" sz="4400" dirty="0" err="1"/>
              <a:t>riêng</a:t>
            </a:r>
            <a:r>
              <a:rPr lang="en-US" sz="4400" dirty="0"/>
              <a:t> </a:t>
            </a:r>
            <a:r>
              <a:rPr lang="en-US" sz="4400" dirty="0" err="1"/>
              <a:t>và</a:t>
            </a:r>
            <a:r>
              <a:rPr lang="en-US" sz="4400" dirty="0"/>
              <a:t> </a:t>
            </a:r>
            <a:r>
              <a:rPr lang="en-US" sz="4400" dirty="0" err="1"/>
              <a:t>cỏ</a:t>
            </a:r>
            <a:r>
              <a:rPr lang="en-US" sz="4400" dirty="0"/>
              <a:t> </a:t>
            </a:r>
            <a:r>
              <a:rPr lang="en-US" sz="4400" dirty="0" err="1"/>
              <a:t>cây</a:t>
            </a:r>
            <a:r>
              <a:rPr lang="en-US" sz="4400" dirty="0"/>
              <a:t> </a:t>
            </a:r>
            <a:r>
              <a:rPr lang="en-US" sz="4400" dirty="0" err="1"/>
              <a:t>hoa</a:t>
            </a:r>
            <a:r>
              <a:rPr lang="en-US" sz="4400" dirty="0"/>
              <a:t> </a:t>
            </a:r>
            <a:r>
              <a:rPr lang="en-US" sz="4400" dirty="0" err="1"/>
              <a:t>lá</a:t>
            </a:r>
            <a:r>
              <a:rPr lang="en-US" sz="4400" dirty="0"/>
              <a:t> </a:t>
            </a:r>
            <a:r>
              <a:rPr lang="en-US" sz="4400" dirty="0" err="1"/>
              <a:t>nói</a:t>
            </a:r>
            <a:r>
              <a:rPr lang="en-US" sz="4400" dirty="0"/>
              <a:t> </a:t>
            </a:r>
            <a:r>
              <a:rPr lang="en-US" sz="4400" dirty="0" err="1"/>
              <a:t>chung</a:t>
            </a:r>
            <a:r>
              <a:rPr lang="en-US" sz="4400" dirty="0"/>
              <a:t>. </a:t>
            </a:r>
            <a:r>
              <a:rPr lang="en-US" sz="4400" dirty="0" err="1"/>
              <a:t>Bảo</a:t>
            </a:r>
            <a:r>
              <a:rPr lang="en-US" sz="4400" dirty="0"/>
              <a:t> </a:t>
            </a:r>
            <a:r>
              <a:rPr lang="en-US" sz="4400" dirty="0" err="1"/>
              <a:t>vệ</a:t>
            </a:r>
            <a:r>
              <a:rPr lang="en-US" sz="4400" dirty="0"/>
              <a:t> </a:t>
            </a:r>
            <a:r>
              <a:rPr lang="en-US" sz="4400" dirty="0" err="1"/>
              <a:t>cỏ</a:t>
            </a:r>
            <a:r>
              <a:rPr lang="en-US" sz="4400" dirty="0"/>
              <a:t> </a:t>
            </a:r>
            <a:r>
              <a:rPr lang="en-US" sz="4400" dirty="0" err="1"/>
              <a:t>cây</a:t>
            </a:r>
            <a:r>
              <a:rPr lang="en-US" sz="4400" dirty="0"/>
              <a:t> </a:t>
            </a:r>
            <a:r>
              <a:rPr lang="en-US" sz="4400" dirty="0" err="1"/>
              <a:t>cũng</a:t>
            </a:r>
            <a:r>
              <a:rPr lang="en-US" sz="4400" dirty="0"/>
              <a:t> </a:t>
            </a:r>
            <a:r>
              <a:rPr lang="en-US" sz="4400" dirty="0" err="1"/>
              <a:t>chính</a:t>
            </a:r>
            <a:r>
              <a:rPr lang="en-US" sz="4400" dirty="0"/>
              <a:t> </a:t>
            </a:r>
            <a:r>
              <a:rPr lang="en-US" sz="4400" dirty="0" err="1"/>
              <a:t>là</a:t>
            </a:r>
            <a:r>
              <a:rPr lang="en-US" sz="4400" dirty="0"/>
              <a:t> </a:t>
            </a:r>
            <a:r>
              <a:rPr lang="en-US" sz="4400" dirty="0" err="1"/>
              <a:t>bảo</a:t>
            </a:r>
            <a:r>
              <a:rPr lang="en-US" sz="4400" dirty="0"/>
              <a:t> </a:t>
            </a:r>
            <a:r>
              <a:rPr lang="en-US" sz="4400" dirty="0" err="1"/>
              <a:t>vệ</a:t>
            </a:r>
            <a:r>
              <a:rPr lang="en-US" sz="4400" dirty="0"/>
              <a:t> </a:t>
            </a:r>
            <a:r>
              <a:rPr lang="en-US" sz="4400" dirty="0" err="1"/>
              <a:t>môi</a:t>
            </a:r>
            <a:r>
              <a:rPr lang="en-US" sz="4400" dirty="0"/>
              <a:t> </a:t>
            </a:r>
            <a:r>
              <a:rPr lang="en-US" sz="4400" dirty="0" err="1"/>
              <a:t>trường</a:t>
            </a:r>
            <a:r>
              <a:rPr lang="en-US" sz="4400" dirty="0"/>
              <a:t>, </a:t>
            </a:r>
            <a:r>
              <a:rPr lang="en-US" sz="4400" dirty="0" err="1"/>
              <a:t>bảo</a:t>
            </a:r>
            <a:r>
              <a:rPr lang="en-US" sz="4400" dirty="0"/>
              <a:t> </a:t>
            </a:r>
            <a:r>
              <a:rPr lang="en-US" sz="4400" dirty="0" err="1"/>
              <a:t>vệ</a:t>
            </a:r>
            <a:r>
              <a:rPr lang="en-US" sz="4400" dirty="0"/>
              <a:t> </a:t>
            </a:r>
            <a:r>
              <a:rPr lang="en-US" sz="4400" dirty="0" err="1"/>
              <a:t>hành</a:t>
            </a:r>
            <a:r>
              <a:rPr lang="en-US" sz="4400" dirty="0"/>
              <a:t> </a:t>
            </a:r>
            <a:r>
              <a:rPr lang="en-US" sz="4400" dirty="0" err="1"/>
              <a:t>tinh</a:t>
            </a:r>
            <a:r>
              <a:rPr lang="en-US" sz="4400" dirty="0"/>
              <a:t> </a:t>
            </a:r>
            <a:r>
              <a:rPr lang="en-US" sz="4400" dirty="0" err="1"/>
              <a:t>xanh</a:t>
            </a:r>
            <a:r>
              <a:rPr lang="en-US" sz="4400" dirty="0"/>
              <a:t> </a:t>
            </a:r>
            <a:r>
              <a:rPr lang="en-US" sz="4400" dirty="0" err="1"/>
              <a:t>của</a:t>
            </a:r>
            <a:r>
              <a:rPr lang="en-US" sz="4400" dirty="0"/>
              <a:t> </a:t>
            </a:r>
            <a:r>
              <a:rPr lang="en-US" sz="4400" dirty="0" err="1"/>
              <a:t>chúng</a:t>
            </a:r>
            <a:r>
              <a:rPr lang="en-US" sz="4400" dirty="0"/>
              <a:t> ta.</a:t>
            </a:r>
          </a:p>
        </p:txBody>
      </p:sp>
    </p:spTree>
    <p:extLst>
      <p:ext uri="{BB962C8B-B14F-4D97-AF65-F5344CB8AC3E}">
        <p14:creationId xmlns:p14="http://schemas.microsoft.com/office/powerpoint/2010/main" val="148305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LUYỆN ĐỌC LẠI</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479865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 name="Straight Connector 2">
            <a:extLst>
              <a:ext uri="{FF2B5EF4-FFF2-40B4-BE49-F238E27FC236}">
                <a16:creationId xmlns:a16="http://schemas.microsoft.com/office/drawing/2014/main" id="{EF44C2A9-C19C-4C5B-A228-8FFD8FEA2483}"/>
              </a:ext>
            </a:extLst>
          </p:cNvPr>
          <p:cNvCxnSpPr/>
          <p:nvPr/>
        </p:nvCxnSpPr>
        <p:spPr>
          <a:xfrm>
            <a:off x="6080919" y="941696"/>
            <a:ext cx="10841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38FA01-2610-493A-8C11-F303867FB765}"/>
              </a:ext>
            </a:extLst>
          </p:cNvPr>
          <p:cNvCxnSpPr>
            <a:cxnSpLocks/>
          </p:cNvCxnSpPr>
          <p:nvPr/>
        </p:nvCxnSpPr>
        <p:spPr>
          <a:xfrm>
            <a:off x="9370029" y="1678675"/>
            <a:ext cx="168465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309C4E-C79C-4D3F-969D-C5C84893B7EE}"/>
              </a:ext>
            </a:extLst>
          </p:cNvPr>
          <p:cNvCxnSpPr/>
          <p:nvPr/>
        </p:nvCxnSpPr>
        <p:spPr>
          <a:xfrm>
            <a:off x="1818986" y="3113965"/>
            <a:ext cx="10841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0CD0CB-6059-45A6-AC3E-8AF790CEBB99}"/>
              </a:ext>
            </a:extLst>
          </p:cNvPr>
          <p:cNvCxnSpPr>
            <a:cxnSpLocks/>
          </p:cNvCxnSpPr>
          <p:nvPr/>
        </p:nvCxnSpPr>
        <p:spPr>
          <a:xfrm>
            <a:off x="1415659" y="6416723"/>
            <a:ext cx="21225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9463DA-B201-4D90-80F2-2D5D71B2B9DA}"/>
              </a:ext>
            </a:extLst>
          </p:cNvPr>
          <p:cNvCxnSpPr/>
          <p:nvPr/>
        </p:nvCxnSpPr>
        <p:spPr>
          <a:xfrm>
            <a:off x="10417075" y="4983708"/>
            <a:ext cx="10841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7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C0C528-FD18-4A98-88D4-ED3CDDCED5CC}"/>
              </a:ext>
            </a:extLst>
          </p:cNvPr>
          <p:cNvGrpSpPr/>
          <p:nvPr/>
        </p:nvGrpSpPr>
        <p:grpSpPr>
          <a:xfrm>
            <a:off x="300642" y="62592"/>
            <a:ext cx="11560554" cy="5294874"/>
            <a:chOff x="297923" y="48987"/>
            <a:chExt cx="11560554" cy="5294874"/>
          </a:xfrm>
        </p:grpSpPr>
        <p:sp>
          <p:nvSpPr>
            <p:cNvPr id="9" name="TextBox 8">
              <a:extLst>
                <a:ext uri="{FF2B5EF4-FFF2-40B4-BE49-F238E27FC236}">
                  <a16:creationId xmlns:a16="http://schemas.microsoft.com/office/drawing/2014/main" id="{6A4AED98-448D-4621-8A26-90BF321A0612}"/>
                </a:ext>
              </a:extLst>
            </p:cNvPr>
            <p:cNvSpPr txBox="1"/>
            <p:nvPr/>
          </p:nvSpPr>
          <p:spPr>
            <a:xfrm>
              <a:off x="297923" y="819546"/>
              <a:ext cx="11560554" cy="4524315"/>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hôm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ngủ</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thút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cỏ</a:t>
              </a:r>
              <a:r>
                <a:rPr lang="en-US" sz="3200" dirty="0">
                  <a:latin typeface="Arial" panose="020B0604020202020204" pitchFamily="34" charset="0"/>
                  <a:cs typeface="Arial" panose="020B0604020202020204" pitchFamily="34" charset="0"/>
                </a:rPr>
                <a:t> non </a:t>
              </a:r>
              <a:r>
                <a:rPr lang="en-US" sz="3200" dirty="0" err="1">
                  <a:latin typeface="Arial" panose="020B0604020202020204" pitchFamily="34" charset="0"/>
                  <a:cs typeface="Arial" panose="020B0604020202020204" pitchFamily="34" charset="0"/>
                </a:rPr>
                <a:t>đang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ốm</a:t>
              </a:r>
              <a:r>
                <a:rPr lang="en-US" sz="3200" dirty="0">
                  <a:latin typeface="Arial" panose="020B0604020202020204" pitchFamily="34" charset="0"/>
                  <a:cs typeface="Arial" panose="020B0604020202020204" pitchFamily="34" charset="0"/>
                </a:rPr>
                <a:t> à?</a:t>
              </a:r>
            </a:p>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Cỏ</a:t>
              </a:r>
              <a:r>
                <a:rPr lang="en-US" sz="3200" dirty="0">
                  <a:latin typeface="Arial" panose="020B0604020202020204" pitchFamily="34" charset="0"/>
                  <a:cs typeface="Arial" panose="020B0604020202020204" pitchFamily="34" charset="0"/>
                </a:rPr>
                <a:t> non </a:t>
              </a:r>
              <a:r>
                <a:rPr lang="en-US" sz="3200" dirty="0" err="1">
                  <a:latin typeface="Arial" panose="020B0604020202020204" pitchFamily="34" charset="0"/>
                  <a:cs typeface="Arial" panose="020B0604020202020204" pitchFamily="34" charset="0"/>
                </a:rPr>
                <a:t>khóc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nữa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giẫm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lặng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phút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bỗng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Đừng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nữa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646197"/>
            </a:xfrm>
            <a:prstGeom prst="rect">
              <a:avLst/>
            </a:prstGeom>
            <a:noFill/>
          </p:spPr>
          <p:txBody>
            <a:bodyPr wrap="square" lIns="91305" tIns="45654" rIns="91305" bIns="45654" rtlCol="0">
              <a:spAutoFit/>
            </a:bodyPr>
            <a:lstStyle/>
            <a:p>
              <a:pPr algn="ctr"/>
              <a:r>
                <a:rPr lang="en-US" sz="3600" b="1" dirty="0">
                  <a:solidFill>
                    <a:schemeClr val="bg2">
                      <a:lumMod val="75000"/>
                    </a:schemeClr>
                  </a:solidFill>
                  <a:latin typeface="+mj-lt"/>
                  <a:ea typeface="Arial-Rounded" panose="020B0500000000000000" pitchFamily="34" charset="0"/>
                  <a:cs typeface="Arial-Rounded" panose="020B0500000000000000" pitchFamily="34" charset="0"/>
                </a:rPr>
                <a:t>CỎ NON CƯỜI RỒI</a:t>
              </a:r>
            </a:p>
          </p:txBody>
        </p:sp>
      </p:grpSp>
      <p:sp>
        <p:nvSpPr>
          <p:cNvPr id="19" name="TextBox 18">
            <a:extLst>
              <a:ext uri="{FF2B5EF4-FFF2-40B4-BE49-F238E27FC236}">
                <a16:creationId xmlns:a16="http://schemas.microsoft.com/office/drawing/2014/main" id="{63FE5975-0954-43E4-A88C-BCD25F684619}"/>
              </a:ext>
            </a:extLst>
          </p:cNvPr>
          <p:cNvSpPr txBox="1"/>
          <p:nvPr/>
        </p:nvSpPr>
        <p:spPr>
          <a:xfrm>
            <a:off x="3538174" y="62592"/>
            <a:ext cx="5090927" cy="646197"/>
          </a:xfrm>
          <a:prstGeom prst="rect">
            <a:avLst/>
          </a:prstGeom>
          <a:noFill/>
        </p:spPr>
        <p:txBody>
          <a:bodyPr wrap="square" lIns="91305" tIns="45654" rIns="91305" bIns="45654" rtlCol="0">
            <a:spAutoFit/>
          </a:bodyPr>
          <a:lstStyle/>
          <a:p>
            <a:pPr algn="ctr"/>
            <a:r>
              <a:rPr lang="en-US" sz="3600" b="1" dirty="0">
                <a:solidFill>
                  <a:schemeClr val="bg2">
                    <a:lumMod val="75000"/>
                  </a:schemeClr>
                </a:solidFill>
                <a:latin typeface="+mj-lt"/>
                <a:ea typeface="Arial-Rounded" panose="020B0500000000000000" pitchFamily="34" charset="0"/>
                <a:cs typeface="Arial-Rounded" panose="020B0500000000000000" pitchFamily="34" charset="0"/>
              </a:rPr>
              <a:t>CỎ NON CƯỜI RỒI</a:t>
            </a:r>
          </a:p>
        </p:txBody>
      </p:sp>
      <p:cxnSp>
        <p:nvCxnSpPr>
          <p:cNvPr id="14" name="Straight Connector 13">
            <a:extLst>
              <a:ext uri="{FF2B5EF4-FFF2-40B4-BE49-F238E27FC236}">
                <a16:creationId xmlns:a16="http://schemas.microsoft.com/office/drawing/2014/main" id="{CA38FA01-2610-493A-8C11-F303867FB765}"/>
              </a:ext>
            </a:extLst>
          </p:cNvPr>
          <p:cNvCxnSpPr>
            <a:cxnSpLocks/>
          </p:cNvCxnSpPr>
          <p:nvPr/>
        </p:nvCxnSpPr>
        <p:spPr>
          <a:xfrm>
            <a:off x="1672692" y="1869743"/>
            <a:ext cx="19985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309C4E-C79C-4D3F-969D-C5C84893B7EE}"/>
              </a:ext>
            </a:extLst>
          </p:cNvPr>
          <p:cNvCxnSpPr>
            <a:cxnSpLocks/>
          </p:cNvCxnSpPr>
          <p:nvPr/>
        </p:nvCxnSpPr>
        <p:spPr>
          <a:xfrm>
            <a:off x="2429301" y="3318682"/>
            <a:ext cx="144666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66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Tìm từ ngữ cho biết tâm trạng, cảm xúc của cỏ non.</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id="{3504AE80-42F9-47AC-B032-078AC86141B4}"/>
              </a:ext>
            </a:extLst>
          </p:cNvPr>
          <p:cNvSpPr/>
          <p:nvPr/>
        </p:nvSpPr>
        <p:spPr>
          <a:xfrm>
            <a:off x="3443570" y="1899562"/>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thút thít</a:t>
            </a:r>
          </a:p>
        </p:txBody>
      </p:sp>
      <p:sp>
        <p:nvSpPr>
          <p:cNvPr id="13" name="Rectangle: Rounded Corners 12">
            <a:extLst>
              <a:ext uri="{FF2B5EF4-FFF2-40B4-BE49-F238E27FC236}">
                <a16:creationId xmlns:a16="http://schemas.microsoft.com/office/drawing/2014/main" id="{EA70AD6E-21E7-4B10-BE19-D670ED5C9755}"/>
              </a:ext>
            </a:extLst>
          </p:cNvPr>
          <p:cNvSpPr/>
          <p:nvPr/>
        </p:nvSpPr>
        <p:spPr>
          <a:xfrm>
            <a:off x="3443570" y="3298379"/>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nấc</a:t>
            </a:r>
          </a:p>
        </p:txBody>
      </p:sp>
      <p:sp>
        <p:nvSpPr>
          <p:cNvPr id="15" name="Rectangle: Rounded Corners 14">
            <a:extLst>
              <a:ext uri="{FF2B5EF4-FFF2-40B4-BE49-F238E27FC236}">
                <a16:creationId xmlns:a16="http://schemas.microsoft.com/office/drawing/2014/main" id="{F6A5A79C-9EA2-4C0E-AC3D-971B99BE1805}"/>
              </a:ext>
            </a:extLst>
          </p:cNvPr>
          <p:cNvSpPr/>
          <p:nvPr/>
        </p:nvSpPr>
        <p:spPr>
          <a:xfrm>
            <a:off x="3443570" y="4697195"/>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 cười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9" name="Flowchart: Delay 18">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0" name="TextBox 19">
            <a:extLst>
              <a:ext uri="{FF2B5EF4-FFF2-40B4-BE49-F238E27FC236}">
                <a16:creationId xmlns:a16="http://schemas.microsoft.com/office/drawing/2014/main" id="{35073D83-771A-469A-A024-79768716BDF5}"/>
              </a:ext>
            </a:extLst>
          </p:cNvPr>
          <p:cNvSpPr txBox="1"/>
          <p:nvPr/>
        </p:nvSpPr>
        <p:spPr>
          <a:xfrm>
            <a:off x="1443284" y="2950491"/>
            <a:ext cx="2439330" cy="2246769"/>
          </a:xfrm>
          <a:prstGeom prst="rect">
            <a:avLst/>
          </a:prstGeom>
          <a:noFill/>
        </p:spPr>
        <p:txBody>
          <a:bodyPr wrap="square" rtlCol="0">
            <a:spAutoFit/>
          </a:bodyPr>
          <a:lstStyle/>
          <a:p>
            <a:pPr algn="just"/>
            <a:r>
              <a:rPr lang="en-US" sz="2800"/>
              <a:t>Chúng ta nên dành tình cảm gì cho những người lao công?</a:t>
            </a:r>
          </a:p>
        </p:txBody>
      </p:sp>
      <p:grpSp>
        <p:nvGrpSpPr>
          <p:cNvPr id="21" name="Group 20">
            <a:extLst>
              <a:ext uri="{FF2B5EF4-FFF2-40B4-BE49-F238E27FC236}">
                <a16:creationId xmlns:a16="http://schemas.microsoft.com/office/drawing/2014/main" id="{CD0A1ED4-83B2-4EE0-A537-E6DD75779F96}"/>
              </a:ext>
            </a:extLst>
          </p:cNvPr>
          <p:cNvGrpSpPr/>
          <p:nvPr/>
        </p:nvGrpSpPr>
        <p:grpSpPr>
          <a:xfrm>
            <a:off x="9752601" y="2093918"/>
            <a:ext cx="1993490" cy="3485122"/>
            <a:chOff x="5238083" y="696685"/>
            <a:chExt cx="1998434" cy="3493765"/>
          </a:xfrm>
        </p:grpSpPr>
        <p:pic>
          <p:nvPicPr>
            <p:cNvPr id="23" name="Picture 22">
              <a:extLst>
                <a:ext uri="{FF2B5EF4-FFF2-40B4-BE49-F238E27FC236}">
                  <a16:creationId xmlns:a16="http://schemas.microsoft.com/office/drawing/2014/main" id="{3463CDDB-4C62-4EE0-A2CD-C1E29DD5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083" y="696685"/>
              <a:ext cx="1998434" cy="3493765"/>
            </a:xfrm>
            <a:prstGeom prst="rect">
              <a:avLst/>
            </a:prstGeom>
          </p:spPr>
        </p:pic>
        <p:sp>
          <p:nvSpPr>
            <p:cNvPr id="24" name="TextBox 23">
              <a:extLst>
                <a:ext uri="{FF2B5EF4-FFF2-40B4-BE49-F238E27FC236}">
                  <a16:creationId xmlns:a16="http://schemas.microsoft.com/office/drawing/2014/main" id="{9ECC07A8-A201-4640-B6B9-A7F7024A83BF}"/>
                </a:ext>
              </a:extLst>
            </p:cNvPr>
            <p:cNvSpPr txBox="1"/>
            <p:nvPr/>
          </p:nvSpPr>
          <p:spPr>
            <a:xfrm>
              <a:off x="5263370" y="1075149"/>
              <a:ext cx="1965655"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Tôn trọng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và biết ơn</a:t>
              </a:r>
              <a:endParaRPr lang="en-US" sz="2800" b="1" kern="1200" dirty="0">
                <a:latin typeface="Arial" pitchFamily="34" charset="0"/>
                <a:ea typeface="宋体" pitchFamily="2" charset="-122"/>
                <a:cs typeface="+mn-cs"/>
              </a:endParaRPr>
            </a:p>
          </p:txBody>
        </p:sp>
      </p:grpSp>
      <p:grpSp>
        <p:nvGrpSpPr>
          <p:cNvPr id="25" name="Group 24">
            <a:extLst>
              <a:ext uri="{FF2B5EF4-FFF2-40B4-BE49-F238E27FC236}">
                <a16:creationId xmlns:a16="http://schemas.microsoft.com/office/drawing/2014/main" id="{D4781BAD-D0F6-4DF7-8E23-B9A4617103EC}"/>
              </a:ext>
            </a:extLst>
          </p:cNvPr>
          <p:cNvGrpSpPr/>
          <p:nvPr/>
        </p:nvGrpSpPr>
        <p:grpSpPr>
          <a:xfrm>
            <a:off x="7496537" y="1286202"/>
            <a:ext cx="1993489" cy="3485122"/>
            <a:chOff x="5287191" y="696685"/>
            <a:chExt cx="1998434" cy="3493765"/>
          </a:xfrm>
        </p:grpSpPr>
        <p:pic>
          <p:nvPicPr>
            <p:cNvPr id="26" name="Picture 25">
              <a:extLst>
                <a:ext uri="{FF2B5EF4-FFF2-40B4-BE49-F238E27FC236}">
                  <a16:creationId xmlns:a16="http://schemas.microsoft.com/office/drawing/2014/main" id="{C8464033-1E0D-4C8E-9570-7E24A0943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7" name="TextBox 26">
              <a:extLst>
                <a:ext uri="{FF2B5EF4-FFF2-40B4-BE49-F238E27FC236}">
                  <a16:creationId xmlns:a16="http://schemas.microsoft.com/office/drawing/2014/main" id="{56F915E0-8CFE-4F4A-81A3-26BFEFE92EBB}"/>
                </a:ext>
              </a:extLst>
            </p:cNvPr>
            <p:cNvSpPr txBox="1"/>
            <p:nvPr/>
          </p:nvSpPr>
          <p:spPr>
            <a:xfrm>
              <a:off x="5586378" y="1028167"/>
              <a:ext cx="1481957"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Xem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thường</a:t>
              </a:r>
              <a:endParaRPr lang="en-US" sz="2400" b="1" kern="1200" dirty="0">
                <a:latin typeface="Arial" pitchFamily="34" charset="0"/>
                <a:ea typeface="宋体" pitchFamily="2" charset="-122"/>
                <a:cs typeface="+mn-cs"/>
              </a:endParaRPr>
            </a:p>
          </p:txBody>
        </p:sp>
      </p:grpSp>
      <p:grpSp>
        <p:nvGrpSpPr>
          <p:cNvPr id="28" name="Group 27">
            <a:extLst>
              <a:ext uri="{FF2B5EF4-FFF2-40B4-BE49-F238E27FC236}">
                <a16:creationId xmlns:a16="http://schemas.microsoft.com/office/drawing/2014/main" id="{0871EFE5-C466-4FCC-AEAC-A0321A6E6D9E}"/>
              </a:ext>
            </a:extLst>
          </p:cNvPr>
          <p:cNvGrpSpPr/>
          <p:nvPr/>
        </p:nvGrpSpPr>
        <p:grpSpPr>
          <a:xfrm>
            <a:off x="5136293" y="758424"/>
            <a:ext cx="1993491" cy="3485122"/>
            <a:chOff x="5287191" y="696685"/>
            <a:chExt cx="1998434" cy="3493765"/>
          </a:xfrm>
        </p:grpSpPr>
        <p:pic>
          <p:nvPicPr>
            <p:cNvPr id="29" name="Picture 28">
              <a:extLst>
                <a:ext uri="{FF2B5EF4-FFF2-40B4-BE49-F238E27FC236}">
                  <a16:creationId xmlns:a16="http://schemas.microsoft.com/office/drawing/2014/main" id="{47D8FF10-1F44-4F5E-9C3E-85ECC0B2E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0" name="TextBox 29">
              <a:extLst>
                <a:ext uri="{FF2B5EF4-FFF2-40B4-BE49-F238E27FC236}">
                  <a16:creationId xmlns:a16="http://schemas.microsoft.com/office/drawing/2014/main" id="{E9DF93A4-0502-4EEF-B05B-D602305F9A05}"/>
                </a:ext>
              </a:extLst>
            </p:cNvPr>
            <p:cNvSpPr txBox="1"/>
            <p:nvPr/>
          </p:nvSpPr>
          <p:spPr>
            <a:xfrm>
              <a:off x="5717512" y="1102336"/>
              <a:ext cx="1160560"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Cười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tươi</a:t>
              </a:r>
              <a:endParaRPr lang="en-US" sz="2800" b="1" kern="1200" dirty="0">
                <a:latin typeface="Arial" pitchFamily="34" charset="0"/>
                <a:ea typeface="宋体" pitchFamily="2" charset="-122"/>
                <a:cs typeface="+mn-cs"/>
              </a:endParaRPr>
            </a:p>
          </p:txBody>
        </p:sp>
      </p:grpSp>
      <p:pic>
        <p:nvPicPr>
          <p:cNvPr id="31" name="Picture 30">
            <a:extLst>
              <a:ext uri="{FF2B5EF4-FFF2-40B4-BE49-F238E27FC236}">
                <a16:creationId xmlns:a16="http://schemas.microsoft.com/office/drawing/2014/main" id="{62261320-D938-4E7E-9CF7-10210963516C}"/>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2" name="Tieng-yeah-tre-con-www_nhacchuongvui_com">
            <a:hlinkClick r:id="" action="ppaction://media"/>
            <a:extLst>
              <a:ext uri="{FF2B5EF4-FFF2-40B4-BE49-F238E27FC236}">
                <a16:creationId xmlns:a16="http://schemas.microsoft.com/office/drawing/2014/main" id="{6A442DFF-55A1-4458-8AC4-29AEA30636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192691157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1+#ppt_w/2"/>
                                          </p:val>
                                        </p:tav>
                                        <p:tav tm="100000">
                                          <p:val>
                                            <p:strVal val="#ppt_x"/>
                                          </p:val>
                                        </p:tav>
                                      </p:tavLst>
                                    </p:anim>
                                    <p:anim calcmode="lin" valueType="num">
                                      <p:cBhvr additive="base">
                                        <p:cTn id="11" dur="2000" fill="hold"/>
                                        <p:tgtEl>
                                          <p:spTgt spid="31"/>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4414" fill="hold"/>
                                        <p:tgtEl>
                                          <p:spTgt spid="32"/>
                                        </p:tgtEl>
                                      </p:cBhvr>
                                    </p:cmd>
                                  </p:childTnLst>
                                </p:cTn>
                              </p:par>
                              <p:par>
                                <p:cTn id="14" presetID="14" presetClass="exit" presetSubtype="10" fill="hold" nodeType="withEffect">
                                  <p:stCondLst>
                                    <p:cond delay="0"/>
                                  </p:stCondLst>
                                  <p:childTnLst>
                                    <p:animEffect transition="out" filter="randombar(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5"/>
                  </p:tgtEl>
                </p:cond>
              </p:nextCondLst>
            </p:seq>
            <p:audio>
              <p:cMediaNode vol="80000">
                <p:cTn id="38" fill="hold" display="0">
                  <p:stCondLst>
                    <p:cond delay="indefinite"/>
                  </p:stCondLst>
                  <p:endCondLst>
                    <p:cond evt="onStopAudio" delay="0">
                      <p:tgtEl>
                        <p:sldTgt/>
                      </p:tgtEl>
                    </p:cond>
                  </p:endCondLst>
                </p:cTn>
                <p:tgtEl>
                  <p:spTgt spid="3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1703742" cy="774725"/>
            <a:chOff x="292250" y="915918"/>
            <a:chExt cx="1173276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11003778"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một câu với từ ngữ vừa tìm được.</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EF065474-236A-4EF2-8177-7BBE9CAC6932}"/>
              </a:ext>
            </a:extLst>
          </p:cNvPr>
          <p:cNvSpPr txBox="1"/>
          <p:nvPr/>
        </p:nvSpPr>
        <p:spPr>
          <a:xfrm>
            <a:off x="2052292" y="2051561"/>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Em bé nhoẻn miệng cười.</a:t>
            </a:r>
          </a:p>
        </p:txBody>
      </p:sp>
      <p:sp>
        <p:nvSpPr>
          <p:cNvPr id="2" name="Rectangle 1"/>
          <p:cNvSpPr/>
          <p:nvPr/>
        </p:nvSpPr>
        <p:spPr>
          <a:xfrm>
            <a:off x="2052292" y="3117063"/>
            <a:ext cx="9907928" cy="1754326"/>
          </a:xfrm>
          <a:prstGeom prst="rect">
            <a:avLst/>
          </a:prstGeom>
        </p:spPr>
        <p:txBody>
          <a:bodyPr wrap="square">
            <a:spAutoFit/>
          </a:bodyPr>
          <a:lstStyle/>
          <a:p>
            <a:r>
              <a:rPr lang="en-US" sz="3600"/>
              <a:t>-Mai khóc thút thít vì kế hoạch đi chơi bị hủy.</a:t>
            </a:r>
          </a:p>
          <a:p>
            <a:endParaRPr lang="en-US" sz="3600"/>
          </a:p>
          <a:p>
            <a:r>
              <a:rPr lang="en-US" sz="3600"/>
              <a:t>-Em bé nhoẻn miệngcười khi thấy mẹ về.</a:t>
            </a:r>
          </a:p>
        </p:txBody>
      </p:sp>
    </p:spTree>
    <p:extLst>
      <p:ext uri="{BB962C8B-B14F-4D97-AF65-F5344CB8AC3E}">
        <p14:creationId xmlns:p14="http://schemas.microsoft.com/office/powerpoint/2010/main" val="180325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EC88-47FF-45C7-8CCA-9C1F57037EE7}"/>
              </a:ext>
            </a:extLst>
          </p:cNvPr>
          <p:cNvSpPr>
            <a:spLocks noGrp="1"/>
          </p:cNvSpPr>
          <p:nvPr>
            <p:ph type="title"/>
          </p:nvPr>
        </p:nvSpPr>
        <p:spPr>
          <a:xfrm>
            <a:off x="1423379" y="2665400"/>
            <a:ext cx="9315080" cy="763600"/>
          </a:xfrm>
        </p:spPr>
        <p:txBody>
          <a:bodyPr/>
          <a:lstStyle/>
          <a:p>
            <a:r>
              <a:rPr lang="en-US" sz="5400"/>
              <a:t>Kể thêm những việc làm </a:t>
            </a:r>
            <a:br>
              <a:rPr lang="en-US" sz="5400"/>
            </a:br>
            <a:r>
              <a:rPr lang="en-US" sz="5400"/>
              <a:t>để bảo vệ cây cối.</a:t>
            </a:r>
          </a:p>
        </p:txBody>
      </p:sp>
    </p:spTree>
    <p:extLst>
      <p:ext uri="{BB962C8B-B14F-4D97-AF65-F5344CB8AC3E}">
        <p14:creationId xmlns:p14="http://schemas.microsoft.com/office/powerpoint/2010/main" val="3958435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78657" y="3268767"/>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mj-lt"/>
                <a:ea typeface="Arial-Rounded" pitchFamily="34" charset="0"/>
                <a:cs typeface="Arial-Rounded" pitchFamily="34" charset="0"/>
              </a:rPr>
              <a:t>B. các bạn nhỏ</a:t>
            </a:r>
            <a:endParaRPr lang="vi-VN" sz="44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74565" y="182678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én nâu</a:t>
            </a:r>
            <a:endParaRPr lang="en-US"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C. ông bà</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950074" y="518702"/>
            <a:ext cx="10278582"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Ai là người giẫm lên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952" y="3468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209176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117181" y="4159580"/>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2800">
                <a:solidFill>
                  <a:schemeClr val="tx1"/>
                </a:solidFill>
                <a:latin typeface="+mj-lt"/>
                <a:ea typeface="Arial-Rounded" pitchFamily="34" charset="0"/>
                <a:cs typeface="Arial-Rounded" pitchFamily="34" charset="0"/>
              </a:rPr>
              <a:t>B. Chúng tớ xin lỗi cỏ non.</a:t>
            </a:r>
            <a:endParaRPr lang="vi-VN" sz="2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117181" y="2900919"/>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2800">
                <a:solidFill>
                  <a:schemeClr val="tx1"/>
                </a:solidFill>
                <a:latin typeface="+mj-lt"/>
                <a:ea typeface="Arial-Rounded" pitchFamily="34" charset="0"/>
                <a:cs typeface="Arial-Rounded" pitchFamily="34" charset="0"/>
              </a:rPr>
              <a:t>A. Chúng tớ chúc mừng cỏ non nhé!</a:t>
            </a:r>
            <a:endParaRPr lang="en-US" sz="2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Các bạn nhỏ nên nói gì </a:t>
            </a:r>
          </a:p>
          <a:p>
            <a:pPr algn="ctr"/>
            <a:r>
              <a:rPr lang="en-US" sz="4800" b="1">
                <a:solidFill>
                  <a:schemeClr val="tx1"/>
                </a:solidFill>
                <a:latin typeface="+mj-lt"/>
                <a:ea typeface="Arial-Rounded" pitchFamily="34" charset="0"/>
                <a:cs typeface="Arial-Rounded" pitchFamily="34" charset="0"/>
              </a:rPr>
              <a:t>với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79" y="436341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9508" y="311288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4" name="Flowchart: Delay 23">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5" name="TextBox 24">
            <a:extLst>
              <a:ext uri="{FF2B5EF4-FFF2-40B4-BE49-F238E27FC236}">
                <a16:creationId xmlns:a16="http://schemas.microsoft.com/office/drawing/2014/main" id="{8864E685-3DE7-4978-BBDD-06E6353FF75E}"/>
              </a:ext>
            </a:extLst>
          </p:cNvPr>
          <p:cNvSpPr txBox="1"/>
          <p:nvPr/>
        </p:nvSpPr>
        <p:spPr>
          <a:xfrm>
            <a:off x="1376001" y="2603687"/>
            <a:ext cx="2439330" cy="3108543"/>
          </a:xfrm>
          <a:prstGeom prst="rect">
            <a:avLst/>
          </a:prstGeom>
          <a:noFill/>
        </p:spPr>
        <p:txBody>
          <a:bodyPr wrap="square" rtlCol="0">
            <a:spAutoFit/>
          </a:bodyPr>
          <a:lstStyle/>
          <a:p>
            <a:pPr algn="just"/>
            <a:r>
              <a:rPr lang="en-US" sz="2800"/>
              <a:t>Từ ngữ chỉ đặc điểm nào là phù hợp khi nói về chị lao công trong bài thơ </a:t>
            </a:r>
            <a:r>
              <a:rPr lang="en-US" sz="2800" i="1"/>
              <a:t>Tiếng chổi tre?</a:t>
            </a:r>
            <a:endParaRPr lang="en-US" sz="2800"/>
          </a:p>
        </p:txBody>
      </p:sp>
      <p:grpSp>
        <p:nvGrpSpPr>
          <p:cNvPr id="26" name="Group 25">
            <a:extLst>
              <a:ext uri="{FF2B5EF4-FFF2-40B4-BE49-F238E27FC236}">
                <a16:creationId xmlns:a16="http://schemas.microsoft.com/office/drawing/2014/main" id="{CFC50B1A-FD64-42F8-A1DE-1A6CE3C49032}"/>
              </a:ext>
            </a:extLst>
          </p:cNvPr>
          <p:cNvGrpSpPr/>
          <p:nvPr/>
        </p:nvGrpSpPr>
        <p:grpSpPr>
          <a:xfrm>
            <a:off x="5274109" y="703446"/>
            <a:ext cx="1993490" cy="3485122"/>
            <a:chOff x="5287191" y="696685"/>
            <a:chExt cx="1998434" cy="3493765"/>
          </a:xfrm>
        </p:grpSpPr>
        <p:pic>
          <p:nvPicPr>
            <p:cNvPr id="27" name="Picture 26">
              <a:extLst>
                <a:ext uri="{FF2B5EF4-FFF2-40B4-BE49-F238E27FC236}">
                  <a16:creationId xmlns:a16="http://schemas.microsoft.com/office/drawing/2014/main" id="{C75D5586-A38C-4AD3-8300-E5E7BECC6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8" name="TextBox 27">
              <a:extLst>
                <a:ext uri="{FF2B5EF4-FFF2-40B4-BE49-F238E27FC236}">
                  <a16:creationId xmlns:a16="http://schemas.microsoft.com/office/drawing/2014/main" id="{21F02FA0-2FFD-42F0-BB94-F67182A78C10}"/>
                </a:ext>
              </a:extLst>
            </p:cNvPr>
            <p:cNvSpPr txBox="1"/>
            <p:nvPr/>
          </p:nvSpPr>
          <p:spPr>
            <a:xfrm>
              <a:off x="5454635" y="878437"/>
              <a:ext cx="1663545"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chăm</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chỉ</a:t>
              </a:r>
              <a:endParaRPr lang="en-US" sz="4400" b="1" kern="1200" dirty="0">
                <a:latin typeface="Arial" pitchFamily="34" charset="0"/>
                <a:ea typeface="宋体" pitchFamily="2" charset="-122"/>
                <a:cs typeface="+mn-cs"/>
              </a:endParaRPr>
            </a:p>
          </p:txBody>
        </p:sp>
      </p:grpSp>
      <p:grpSp>
        <p:nvGrpSpPr>
          <p:cNvPr id="29" name="Group 28">
            <a:extLst>
              <a:ext uri="{FF2B5EF4-FFF2-40B4-BE49-F238E27FC236}">
                <a16:creationId xmlns:a16="http://schemas.microsoft.com/office/drawing/2014/main" id="{ADD66478-D7F9-4307-AFBC-4ABD1C2F5D68}"/>
              </a:ext>
            </a:extLst>
          </p:cNvPr>
          <p:cNvGrpSpPr/>
          <p:nvPr/>
        </p:nvGrpSpPr>
        <p:grpSpPr>
          <a:xfrm>
            <a:off x="7496543" y="1286202"/>
            <a:ext cx="1993491" cy="3485122"/>
            <a:chOff x="5287191" y="696685"/>
            <a:chExt cx="1998434" cy="3493765"/>
          </a:xfrm>
        </p:grpSpPr>
        <p:pic>
          <p:nvPicPr>
            <p:cNvPr id="30" name="Picture 29">
              <a:extLst>
                <a:ext uri="{FF2B5EF4-FFF2-40B4-BE49-F238E27FC236}">
                  <a16:creationId xmlns:a16="http://schemas.microsoft.com/office/drawing/2014/main" id="{B5B329F7-51FF-4944-A794-C8ADA5FBC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1" name="TextBox 30">
              <a:extLst>
                <a:ext uri="{FF2B5EF4-FFF2-40B4-BE49-F238E27FC236}">
                  <a16:creationId xmlns:a16="http://schemas.microsoft.com/office/drawing/2014/main" id="{F72A56F6-30EA-4294-89B2-1FA9DE3D4255}"/>
                </a:ext>
              </a:extLst>
            </p:cNvPr>
            <p:cNvSpPr txBox="1"/>
            <p:nvPr/>
          </p:nvSpPr>
          <p:spPr>
            <a:xfrm>
              <a:off x="5529107" y="877656"/>
              <a:ext cx="1506059"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lười</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nhác</a:t>
              </a:r>
              <a:endParaRPr lang="en-US" sz="4000" b="1" kern="1200" dirty="0">
                <a:latin typeface="Arial" pitchFamily="34" charset="0"/>
                <a:ea typeface="宋体" pitchFamily="2" charset="-122"/>
                <a:cs typeface="+mn-cs"/>
              </a:endParaRPr>
            </a:p>
          </p:txBody>
        </p:sp>
      </p:grpSp>
      <p:grpSp>
        <p:nvGrpSpPr>
          <p:cNvPr id="32" name="Group 31">
            <a:extLst>
              <a:ext uri="{FF2B5EF4-FFF2-40B4-BE49-F238E27FC236}">
                <a16:creationId xmlns:a16="http://schemas.microsoft.com/office/drawing/2014/main" id="{560B8F13-3C31-4C37-9FE1-AA675D53510B}"/>
              </a:ext>
            </a:extLst>
          </p:cNvPr>
          <p:cNvGrpSpPr/>
          <p:nvPr/>
        </p:nvGrpSpPr>
        <p:grpSpPr>
          <a:xfrm>
            <a:off x="9718974" y="1908224"/>
            <a:ext cx="1993491" cy="3485122"/>
            <a:chOff x="5287191" y="696685"/>
            <a:chExt cx="1998434" cy="3493765"/>
          </a:xfrm>
        </p:grpSpPr>
        <p:pic>
          <p:nvPicPr>
            <p:cNvPr id="33" name="Picture 32">
              <a:extLst>
                <a:ext uri="{FF2B5EF4-FFF2-40B4-BE49-F238E27FC236}">
                  <a16:creationId xmlns:a16="http://schemas.microsoft.com/office/drawing/2014/main" id="{A9014B41-C2AD-44EE-8CE2-A39DE0179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4" name="TextBox 33">
              <a:extLst>
                <a:ext uri="{FF2B5EF4-FFF2-40B4-BE49-F238E27FC236}">
                  <a16:creationId xmlns:a16="http://schemas.microsoft.com/office/drawing/2014/main" id="{C96E8F9B-F799-4F59-A168-05082F306F68}"/>
                </a:ext>
              </a:extLst>
            </p:cNvPr>
            <p:cNvSpPr txBox="1"/>
            <p:nvPr/>
          </p:nvSpPr>
          <p:spPr>
            <a:xfrm>
              <a:off x="5574663" y="979160"/>
              <a:ext cx="1240908"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chổi</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tre</a:t>
              </a:r>
              <a:endParaRPr lang="en-US" sz="4000" b="1" kern="1200" dirty="0">
                <a:latin typeface="Arial" pitchFamily="34" charset="0"/>
                <a:ea typeface="宋体" pitchFamily="2" charset="-122"/>
                <a:cs typeface="+mn-cs"/>
              </a:endParaRPr>
            </a:p>
          </p:txBody>
        </p:sp>
      </p:grpSp>
      <p:pic>
        <p:nvPicPr>
          <p:cNvPr id="35" name="Picture 34">
            <a:extLst>
              <a:ext uri="{FF2B5EF4-FFF2-40B4-BE49-F238E27FC236}">
                <a16:creationId xmlns:a16="http://schemas.microsoft.com/office/drawing/2014/main" id="{D015B220-E80A-47E5-9FA1-2DC7A1AB2299}"/>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6" name="Tieng-yeah-tre-con-www_nhacchuongvui_com">
            <a:hlinkClick r:id="" action="ppaction://media"/>
            <a:extLst>
              <a:ext uri="{FF2B5EF4-FFF2-40B4-BE49-F238E27FC236}">
                <a16:creationId xmlns:a16="http://schemas.microsoft.com/office/drawing/2014/main" id="{DEA06BC2-0483-4B06-B7CE-D38BB081FF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31850154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000" fill="hold"/>
                                        <p:tgtEl>
                                          <p:spTgt spid="35"/>
                                        </p:tgtEl>
                                        <p:attrNameLst>
                                          <p:attrName>ppt_x</p:attrName>
                                        </p:attrNameLst>
                                      </p:cBhvr>
                                      <p:tavLst>
                                        <p:tav tm="0">
                                          <p:val>
                                            <p:strVal val="1+#ppt_w/2"/>
                                          </p:val>
                                        </p:tav>
                                        <p:tav tm="100000">
                                          <p:val>
                                            <p:strVal val="#ppt_x"/>
                                          </p:val>
                                        </p:tav>
                                      </p:tavLst>
                                    </p:anim>
                                    <p:anim calcmode="lin" valueType="num">
                                      <p:cBhvr additive="base">
                                        <p:cTn id="11" dur="2000" fill="hold"/>
                                        <p:tgtEl>
                                          <p:spTgt spid="35"/>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36"/>
                                        </p:tgtEl>
                                      </p:cBhvr>
                                    </p:cmd>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5"/>
                                        </p:tgtEl>
                                      </p:cBhvr>
                                    </p:animEffect>
                                    <p:animScale>
                                      <p:cBhvr>
                                        <p:cTn id="31"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9"/>
                  </p:tgtEl>
                </p:cond>
              </p:nextCondLst>
            </p:seq>
            <p:audio>
              <p:cMediaNode vol="80000">
                <p:cTn id="38"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KHỞI ĐỘNG</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337699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dirty="0" err="1">
                <a:solidFill>
                  <a:srgbClr val="002060"/>
                </a:solidFill>
                <a:latin typeface="+mj-lt"/>
                <a:ea typeface="Arial-Rounded" pitchFamily="34" charset="0"/>
                <a:cs typeface="Arial-Rounded" pitchFamily="34" charset="0"/>
              </a:rPr>
              <a:t>Các</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tấm</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biển</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báo</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dưới</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đây</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nhắc</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nhở</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chúng</a:t>
            </a:r>
            <a:r>
              <a:rPr lang="en-US" sz="3200" dirty="0">
                <a:solidFill>
                  <a:srgbClr val="002060"/>
                </a:solidFill>
                <a:latin typeface="+mj-lt"/>
                <a:ea typeface="Arial-Rounded" pitchFamily="34" charset="0"/>
                <a:cs typeface="Arial-Rounded" pitchFamily="34" charset="0"/>
              </a:rPr>
              <a:t> ta </a:t>
            </a:r>
            <a:r>
              <a:rPr lang="en-US" sz="3200" dirty="0" err="1">
                <a:solidFill>
                  <a:srgbClr val="002060"/>
                </a:solidFill>
                <a:latin typeface="+mj-lt"/>
                <a:ea typeface="Arial-Rounded" pitchFamily="34" charset="0"/>
                <a:cs typeface="Arial-Rounded" pitchFamily="34" charset="0"/>
              </a:rPr>
              <a:t>điều</a:t>
            </a:r>
            <a:r>
              <a:rPr lang="en-US" sz="3200" dirty="0">
                <a:solidFill>
                  <a:srgbClr val="002060"/>
                </a:solidFill>
                <a:latin typeface="+mj-lt"/>
                <a:ea typeface="Arial-Rounded" pitchFamily="34" charset="0"/>
                <a:cs typeface="Arial-Rounded" pitchFamily="34" charset="0"/>
              </a:rPr>
              <a:t> </a:t>
            </a:r>
            <a:r>
              <a:rPr lang="en-US" sz="3200" dirty="0" err="1">
                <a:solidFill>
                  <a:srgbClr val="002060"/>
                </a:solidFill>
                <a:latin typeface="+mj-lt"/>
                <a:ea typeface="Arial-Rounded" pitchFamily="34" charset="0"/>
                <a:cs typeface="Arial-Rounded" pitchFamily="34" charset="0"/>
              </a:rPr>
              <a:t>gì</a:t>
            </a:r>
            <a:r>
              <a:rPr lang="en-US" sz="3200" dirty="0">
                <a:solidFill>
                  <a:srgbClr val="002060"/>
                </a:solidFill>
                <a:latin typeface="+mj-lt"/>
                <a:ea typeface="Arial-Rounded" pitchFamily="34" charset="0"/>
                <a:cs typeface="Arial-Rounded" pitchFamily="34" charset="0"/>
              </a:rPr>
              <a:t>?</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B93F0BE-C1EF-40ED-9736-848A7783B1C7}"/>
              </a:ext>
            </a:extLst>
          </p:cNvPr>
          <p:cNvGrpSpPr/>
          <p:nvPr/>
        </p:nvGrpSpPr>
        <p:grpSpPr>
          <a:xfrm>
            <a:off x="369263" y="1365431"/>
            <a:ext cx="11313221" cy="5294676"/>
            <a:chOff x="369263" y="1187491"/>
            <a:chExt cx="10892591" cy="4483017"/>
          </a:xfrm>
        </p:grpSpPr>
        <p:pic>
          <p:nvPicPr>
            <p:cNvPr id="6" name="Picture 5">
              <a:extLst>
                <a:ext uri="{FF2B5EF4-FFF2-40B4-BE49-F238E27FC236}">
                  <a16:creationId xmlns:a16="http://schemas.microsoft.com/office/drawing/2014/main" id="{CCCC7FA7-08E8-481C-99C4-D39A252208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t="14657"/>
            <a:stretch/>
          </p:blipFill>
          <p:spPr>
            <a:xfrm>
              <a:off x="369263" y="1187491"/>
              <a:ext cx="10892591" cy="4483017"/>
            </a:xfrm>
            <a:prstGeom prst="rect">
              <a:avLst/>
            </a:prstGeom>
          </p:spPr>
        </p:pic>
        <p:pic>
          <p:nvPicPr>
            <p:cNvPr id="10" name="Picture 9">
              <a:extLst>
                <a:ext uri="{FF2B5EF4-FFF2-40B4-BE49-F238E27FC236}">
                  <a16:creationId xmlns:a16="http://schemas.microsoft.com/office/drawing/2014/main" id="{118F369A-D952-4FBD-AA3F-7508E0C69F30}"/>
                </a:ext>
              </a:extLst>
            </p:cNvPr>
            <p:cNvPicPr>
              <a:picLocks noChangeAspect="1"/>
            </p:cNvPicPr>
            <p:nvPr/>
          </p:nvPicPr>
          <p:blipFill>
            <a:blip r:embed="rId6"/>
            <a:stretch>
              <a:fillRect/>
            </a:stretch>
          </p:blipFill>
          <p:spPr>
            <a:xfrm>
              <a:off x="2939144" y="3673929"/>
              <a:ext cx="1077685" cy="621924"/>
            </a:xfrm>
            <a:prstGeom prst="rect">
              <a:avLst/>
            </a:prstGeom>
          </p:spPr>
        </p:pic>
        <p:pic>
          <p:nvPicPr>
            <p:cNvPr id="11" name="Picture 10">
              <a:extLst>
                <a:ext uri="{FF2B5EF4-FFF2-40B4-BE49-F238E27FC236}">
                  <a16:creationId xmlns:a16="http://schemas.microsoft.com/office/drawing/2014/main" id="{E94DC004-A76A-4DE2-B242-284C6C49ADF7}"/>
                </a:ext>
              </a:extLst>
            </p:cNvPr>
            <p:cNvPicPr>
              <a:picLocks noChangeAspect="1"/>
            </p:cNvPicPr>
            <p:nvPr/>
          </p:nvPicPr>
          <p:blipFill>
            <a:blip r:embed="rId7"/>
            <a:stretch>
              <a:fillRect/>
            </a:stretch>
          </p:blipFill>
          <p:spPr>
            <a:xfrm>
              <a:off x="2889087" y="4271391"/>
              <a:ext cx="1210455" cy="621924"/>
            </a:xfrm>
            <a:prstGeom prst="rect">
              <a:avLst/>
            </a:prstGeom>
          </p:spPr>
        </p:pic>
        <p:pic>
          <p:nvPicPr>
            <p:cNvPr id="12" name="Picture 11">
              <a:extLst>
                <a:ext uri="{FF2B5EF4-FFF2-40B4-BE49-F238E27FC236}">
                  <a16:creationId xmlns:a16="http://schemas.microsoft.com/office/drawing/2014/main" id="{6E9C0925-96C6-4EB7-83B5-ABD41A80BFBA}"/>
                </a:ext>
              </a:extLst>
            </p:cNvPr>
            <p:cNvPicPr>
              <a:picLocks noChangeAspect="1"/>
            </p:cNvPicPr>
            <p:nvPr/>
          </p:nvPicPr>
          <p:blipFill>
            <a:blip r:embed="rId8"/>
            <a:stretch>
              <a:fillRect/>
            </a:stretch>
          </p:blipFill>
          <p:spPr>
            <a:xfrm>
              <a:off x="7589817" y="3731079"/>
              <a:ext cx="944962" cy="507624"/>
            </a:xfrm>
            <a:prstGeom prst="rect">
              <a:avLst/>
            </a:prstGeom>
          </p:spPr>
        </p:pic>
      </p:gr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073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68037"/>
            <a:ext cx="11560554" cy="7053245"/>
            <a:chOff x="300642" y="48987"/>
            <a:chExt cx="11560554" cy="705324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772438" y="976087"/>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7210650" y="1331688"/>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4462420" y="1701802"/>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7554434" y="4989287"/>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4B7C29-CB82-4D46-A7F2-A4116048D9D5}"/>
              </a:ext>
            </a:extLst>
          </p:cNvPr>
          <p:cNvCxnSpPr>
            <a:cxnSpLocks/>
          </p:cNvCxnSpPr>
          <p:nvPr/>
        </p:nvCxnSpPr>
        <p:spPr>
          <a:xfrm>
            <a:off x="10469060" y="4985660"/>
            <a:ext cx="10150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395BE-5618-41D1-BC28-7481CCD99556}"/>
              </a:ext>
            </a:extLst>
          </p:cNvPr>
          <p:cNvCxnSpPr>
            <a:cxnSpLocks/>
          </p:cNvCxnSpPr>
          <p:nvPr/>
        </p:nvCxnSpPr>
        <p:spPr>
          <a:xfrm>
            <a:off x="1195513" y="6455233"/>
            <a:ext cx="1678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4124</Words>
  <Application>Microsoft Office PowerPoint</Application>
  <PresentationFormat>Custom</PresentationFormat>
  <Paragraphs>302</Paragraphs>
  <Slides>36</Slides>
  <Notes>30</Notes>
  <HiddenSlides>5</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Cambria</vt:lpstr>
      <vt:lpstr>Arial</vt:lpstr>
      <vt:lpstr>Scope One</vt:lpstr>
      <vt:lpstr>Times New Roman</vt:lpstr>
      <vt:lpstr>Patrick Hand</vt:lpstr>
      <vt:lpstr>Kawaii Doodles Newsletter by Slidesgo</vt:lpstr>
      <vt:lpstr>PowerPoint Presentation</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PowerPoint Presentation</vt:lpstr>
      <vt:lpstr>PowerPoint Presentation</vt:lpstr>
      <vt:lpstr>PowerPoint Presentation</vt:lpstr>
      <vt:lpstr>VẬN DỤNG</vt:lpstr>
      <vt:lpstr>Kể thêm những việc làm  để bảo vệ cây cối.</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Ly Lê Thị Khánh</cp:lastModifiedBy>
  <cp:revision>134</cp:revision>
  <dcterms:modified xsi:type="dcterms:W3CDTF">2025-03-11T15:24:07Z</dcterms:modified>
</cp:coreProperties>
</file>