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  <p:sldMasterId id="2147483681" r:id="rId3"/>
    <p:sldMasterId id="2147483684" r:id="rId4"/>
  </p:sldMasterIdLst>
  <p:notesMasterIdLst>
    <p:notesMasterId r:id="rId20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embeddedFontLst>
    <p:embeddedFont>
      <p:font typeface="Microsoft Yahei" panose="020B0503020204020204" pitchFamily="34" charset="-122"/>
      <p:regular r:id="rId21"/>
      <p:bold r:id="rId22"/>
    </p:embeddedFont>
    <p:embeddedFont>
      <p:font typeface="Cookie" panose="020B0604020202020204" charset="0"/>
      <p:regular r:id="rId23"/>
    </p:embeddedFont>
    <p:embeddedFont>
      <p:font typeface="Pattaya" panose="020B0604020202020204" charset="-34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HXJM0xiZJSH71cMuj1Mrjvwg7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4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标题幻灯片">
  <p:cSld name="10_标题幻灯片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标题幻灯片">
  <p:cSld name="9_标题幻灯片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标题幻灯片">
  <p:cSld name="8_标题幻灯片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7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标题幻灯片">
  <p:cSld name="7_标题幻灯片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标题幻灯片">
  <p:cSld name="6_标题幻灯片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标题幻灯片">
  <p:cSld name="5_标题幻灯片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幻灯片">
  <p:cSld name="4_标题幻灯片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1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幻灯片">
  <p:cSld name="3_标题幻灯片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2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3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4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标题幻灯片">
  <p:cSld name="18_标题幻灯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5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10"/>
              <a:buFont typeface="Calibri"/>
              <a:buNone/>
              <a:defRPr sz="400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404"/>
              <a:buNone/>
              <a:defRPr sz="14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844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1pPr>
            <a:lvl2pPr marL="914400" lvl="1" indent="-381381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Char char="–"/>
              <a:defRPr sz="2406"/>
            </a:lvl2pPr>
            <a:lvl3pPr marL="1371600" lvl="2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3pPr>
            <a:lvl4pPr marL="1828800" lvl="3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–"/>
              <a:defRPr sz="1804"/>
            </a:lvl4pPr>
            <a:lvl5pPr marL="2286000" lvl="4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»"/>
              <a:defRPr sz="1804"/>
            </a:lvl5pPr>
            <a:lvl6pPr marL="2743200" lvl="5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6pPr>
            <a:lvl7pPr marL="3200400" lvl="6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7pPr>
            <a:lvl8pPr marL="3657600" lvl="7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8pPr>
            <a:lvl9pPr marL="4114800" lvl="8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body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844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1pPr>
            <a:lvl2pPr marL="914400" lvl="1" indent="-381381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Char char="–"/>
              <a:defRPr sz="2406"/>
            </a:lvl2pPr>
            <a:lvl3pPr marL="1371600" lvl="2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3pPr>
            <a:lvl4pPr marL="1828800" lvl="3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–"/>
              <a:defRPr sz="1804"/>
            </a:lvl4pPr>
            <a:lvl5pPr marL="2286000" lvl="4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»"/>
              <a:defRPr sz="1804"/>
            </a:lvl5pPr>
            <a:lvl6pPr marL="2743200" lvl="5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6pPr>
            <a:lvl7pPr marL="3200400" lvl="6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7pPr>
            <a:lvl8pPr marL="3657600" lvl="7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8pPr>
            <a:lvl9pPr marL="4114800" lvl="8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7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8"/>
          <p:cNvSpPr txBox="1"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152" name="Google Shape;152;p48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381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1pPr>
            <a:lvl2pPr marL="914400" lvl="1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–"/>
              <a:defRPr sz="2004"/>
            </a:lvl2pPr>
            <a:lvl3pPr marL="1371600" lvl="2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3pPr>
            <a:lvl4pPr marL="1828800" lvl="3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–"/>
              <a:defRPr sz="1604"/>
            </a:lvl4pPr>
            <a:lvl5pPr marL="2286000" lvl="4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»"/>
              <a:defRPr sz="1604"/>
            </a:lvl5pPr>
            <a:lvl6pPr marL="2743200" lvl="5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6pPr>
            <a:lvl7pPr marL="3200400" lvl="6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7pPr>
            <a:lvl8pPr marL="3657600" lvl="7" indent="-330453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8pPr>
            <a:lvl9pPr marL="4114800" lvl="8" indent="-330453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9pPr>
          </a:lstStyle>
          <a:p>
            <a:endParaRPr/>
          </a:p>
        </p:txBody>
      </p:sp>
      <p:sp>
        <p:nvSpPr>
          <p:cNvPr id="153" name="Google Shape;153;p48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154" name="Google Shape;154;p48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381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1pPr>
            <a:lvl2pPr marL="914400" lvl="1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–"/>
              <a:defRPr sz="2004"/>
            </a:lvl2pPr>
            <a:lvl3pPr marL="1371600" lvl="2" indent="-343217" algn="l"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3pPr>
            <a:lvl4pPr marL="1828800" lvl="3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–"/>
              <a:defRPr sz="1604"/>
            </a:lvl4pPr>
            <a:lvl5pPr marL="2286000" lvl="4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»"/>
              <a:defRPr sz="1604"/>
            </a:lvl5pPr>
            <a:lvl6pPr marL="2743200" lvl="5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6pPr>
            <a:lvl7pPr marL="3200400" lvl="6" indent="-330454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7pPr>
            <a:lvl8pPr marL="3657600" lvl="7" indent="-330453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8pPr>
            <a:lvl9pPr marL="4114800" lvl="8" indent="-330453" algn="l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4"/>
              <a:buChar char="•"/>
              <a:defRPr sz="1604"/>
            </a:lvl9pPr>
          </a:lstStyle>
          <a:p>
            <a:endParaRPr/>
          </a:p>
        </p:txBody>
      </p:sp>
      <p:sp>
        <p:nvSpPr>
          <p:cNvPr id="155" name="Google Shape;155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8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0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1"/>
          <p:cNvSpPr txBox="1"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None/>
              <a:defRPr sz="200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body" idx="1"/>
          </p:nvPr>
        </p:nvSpPr>
        <p:spPr>
          <a:xfrm>
            <a:off x="4766735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308" algn="l"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7"/>
              <a:buChar char="–"/>
              <a:defRPr sz="2807"/>
            </a:lvl2pPr>
            <a:lvl3pPr marL="1371600" lvl="2" indent="-381381" algn="l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–"/>
              <a:defRPr sz="2004"/>
            </a:lvl4pPr>
            <a:lvl5pPr marL="2286000" lvl="4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»"/>
              <a:defRPr sz="2004"/>
            </a:lvl5pPr>
            <a:lvl6pPr marL="2743200" lvl="5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1pPr>
            <a:lvl2pPr marL="914400" lvl="1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2pPr>
            <a:lvl3pPr marL="1371600" lvl="2" indent="-228600" algn="l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 txBox="1"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5"/>
              <a:buFont typeface="Calibri"/>
              <a:buNone/>
              <a:defRPr sz="200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2"/>
          <p:cNvSpPr>
            <a:spLocks noGrp="1"/>
          </p:cNvSpPr>
          <p:nvPr>
            <p:ph type="pic" idx="2"/>
          </p:nvPr>
        </p:nvSpPr>
        <p:spPr>
          <a:xfrm>
            <a:off x="2389719" y="612776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2"/>
          <p:cNvSpPr txBox="1">
            <a:spLocks noGrp="1"/>
          </p:cNvSpPr>
          <p:nvPr>
            <p:ph type="body" idx="1"/>
          </p:nvPr>
        </p:nvSpPr>
        <p:spPr>
          <a:xfrm>
            <a:off x="2389719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1pPr>
            <a:lvl2pPr marL="914400" lvl="1" indent="-228600" algn="l">
              <a:spcBef>
                <a:spcPts val="24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2pPr>
            <a:lvl3pPr marL="1371600" lvl="2" indent="-228600" algn="l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2"/>
              <a:buNone/>
              <a:defRPr sz="902"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4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4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4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标题幻灯片">
  <p:cSld name="17_标题幻灯片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幻灯片" type="title">
  <p:cSld name="TITL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空白" type="blank">
  <p:cSld name="BLANK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6"/>
          <p:cNvSpPr/>
          <p:nvPr/>
        </p:nvSpPr>
        <p:spPr>
          <a:xfrm>
            <a:off x="7893549" y="6206376"/>
            <a:ext cx="7349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alibri"/>
              <a:buNone/>
            </a:pPr>
            <a:r>
              <a:rPr lang="en-US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7"/>
              <a:buFont typeface="Calibri"/>
              <a:buNone/>
            </a:pPr>
            <a:endParaRPr sz="170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标题幻灯片">
  <p:cSld name="16_标题幻灯片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标题幻灯片">
  <p:cSld name="15_标题幻灯片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标题幻灯片">
  <p:cSld name="14_标题幻灯片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标题幻灯片">
  <p:cSld name="13_标题幻灯片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标题幻灯片">
  <p:cSld name="12_标题幻灯片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标题幻灯片">
  <p:cSld name="11_标题幻灯片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 txBox="1"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2"/>
              </a:spcBef>
              <a:spcAft>
                <a:spcPts val="0"/>
              </a:spcAft>
              <a:buClr>
                <a:srgbClr val="888888"/>
              </a:buClr>
              <a:buSzPts val="32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1"/>
              </a:spcBef>
              <a:spcAft>
                <a:spcPts val="0"/>
              </a:spcAft>
              <a:buClr>
                <a:srgbClr val="888888"/>
              </a:buClr>
              <a:buSzPts val="280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1"/>
              </a:spcBef>
              <a:spcAft>
                <a:spcPts val="0"/>
              </a:spcAft>
              <a:buClr>
                <a:srgbClr val="888888"/>
              </a:buClr>
              <a:buSzPts val="240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2308" algn="l" rtl="0">
              <a:spcBef>
                <a:spcPts val="642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Char char="•"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844" algn="l" rtl="0">
              <a:spcBef>
                <a:spcPts val="56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–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381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–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»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917" algn="l" rtl="0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9" descr="Shape&#10;&#10;Description automatically generated with medium confidence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-1600200" y="371475"/>
            <a:ext cx="1314152" cy="13141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 descr="403bc8957f52b6a846edee4c8bcefb3b"/>
          <p:cNvPicPr preferRelativeResize="0"/>
          <p:nvPr/>
        </p:nvPicPr>
        <p:blipFill rotWithShape="1">
          <a:blip r:embed="rId4">
            <a:alphaModFix/>
          </a:blip>
          <a:srcRect l="175" t="7976" r="26156" b="73624"/>
          <a:stretch/>
        </p:blipFill>
        <p:spPr>
          <a:xfrm flipH="1">
            <a:off x="-56514" y="-109220"/>
            <a:ext cx="12305665" cy="145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 descr="Shap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00200" y="371475"/>
            <a:ext cx="1314152" cy="13141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5"/>
          <p:cNvSpPr txBox="1"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72"/>
              <a:buFont typeface="Calibri"/>
              <a:buNone/>
              <a:defRPr sz="41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55"/>
          <p:cNvSpPr txBox="1"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192" algn="l" rtl="0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>
                <a:schemeClr val="dk1"/>
              </a:buClr>
              <a:buSzPts val="2655"/>
              <a:buFont typeface="Arial"/>
              <a:buChar char="•"/>
              <a:defRPr sz="26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3062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8995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896"/>
              <a:buFont typeface="Arial"/>
              <a:buChar char="•"/>
              <a:defRPr sz="18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994" algn="l" rtl="0">
              <a:lnSpc>
                <a:spcPct val="90000"/>
              </a:lnSpc>
              <a:spcBef>
                <a:spcPts val="474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sz="17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55"/>
          <p:cNvSpPr txBox="1">
            <a:spLocks noGrp="1"/>
          </p:cNvSpPr>
          <p:nvPr>
            <p:ph type="dt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55"/>
          <p:cNvSpPr txBox="1">
            <a:spLocks noGrp="1"/>
          </p:cNvSpPr>
          <p:nvPr>
            <p:ph type="ft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55"/>
          <p:cNvSpPr txBox="1">
            <a:spLocks noGrp="1"/>
          </p:cNvSpPr>
          <p:nvPr>
            <p:ph type="sldNum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p55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0200" y="371475"/>
            <a:ext cx="1314152" cy="13141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" descr="403bc8957f52b6a846edee4c8bcefb3b"/>
          <p:cNvPicPr preferRelativeResize="0"/>
          <p:nvPr/>
        </p:nvPicPr>
        <p:blipFill rotWithShape="1">
          <a:blip r:embed="rId3">
            <a:alphaModFix/>
          </a:blip>
          <a:srcRect r="17584"/>
          <a:stretch/>
        </p:blipFill>
        <p:spPr>
          <a:xfrm>
            <a:off x="-19685" y="-13970"/>
            <a:ext cx="12249785" cy="688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3"/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267" name="Google Shape;267;p3"/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" name="Google Shape;268;p3"/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</p:grpSpPr>
          <p:pic>
            <p:nvPicPr>
              <p:cNvPr id="269" name="Google Shape;269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</p:pic>
          <p:cxnSp>
            <p:nvCxnSpPr>
              <p:cNvPr id="270" name="Google Shape;270;p3"/>
              <p:cNvCxnSpPr/>
              <p:nvPr/>
            </p:nvCxnSpPr>
            <p:spPr>
              <a:xfrm>
                <a:off x="2397629" y="533582"/>
                <a:ext cx="0" cy="12745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C3B37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271" name="Google Shape;271;p3"/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</p:grpSpPr>
          <p:pic>
            <p:nvPicPr>
              <p:cNvPr id="272" name="Google Shape;272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</p:pic>
          <p:cxnSp>
            <p:nvCxnSpPr>
              <p:cNvPr id="273" name="Google Shape;273;p3"/>
              <p:cNvCxnSpPr/>
              <p:nvPr/>
            </p:nvCxnSpPr>
            <p:spPr>
              <a:xfrm flipH="1">
                <a:off x="2416063" y="533582"/>
                <a:ext cx="15109" cy="12745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C3B37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pic>
        <p:nvPicPr>
          <p:cNvPr id="274" name="Google Shape;274;p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445" y="1791694"/>
            <a:ext cx="3894776" cy="1315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/>
          <p:nvPr/>
        </p:nvSpPr>
        <p:spPr>
          <a:xfrm>
            <a:off x="752475" y="3429000"/>
            <a:ext cx="10544177" cy="15430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0000"/>
              </a:solidFill>
              <a:latin typeface="Pattaya"/>
              <a:ea typeface="Pattaya"/>
              <a:cs typeface="Pattaya"/>
              <a:sym typeface="Pattaya"/>
            </a:endParaRPr>
          </a:p>
        </p:txBody>
      </p:sp>
      <p:pic>
        <p:nvPicPr>
          <p:cNvPr id="276" name="Google Shape;27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025" y="3671483"/>
            <a:ext cx="10931075" cy="148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68" y="5506037"/>
            <a:ext cx="12196868" cy="135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2886" y="4537968"/>
            <a:ext cx="1582582" cy="23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2"/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2F64"/>
                </a:solidFill>
                <a:latin typeface="Cookie"/>
                <a:ea typeface="Cookie"/>
                <a:cs typeface="Cookie"/>
                <a:sym typeface="Cookie"/>
              </a:rPr>
              <a:t>CHIA SẺ</a:t>
            </a:r>
            <a:endParaRPr/>
          </a:p>
        </p:txBody>
      </p:sp>
      <p:pic>
        <p:nvPicPr>
          <p:cNvPr id="415" name="Google Shape;415;p12" descr="Cute Kids Thai Students Uniform Vector Stock Vector (Royalty Free)  1650159838"/>
          <p:cNvPicPr preferRelativeResize="0"/>
          <p:nvPr/>
        </p:nvPicPr>
        <p:blipFill rotWithShape="1">
          <a:blip r:embed="rId5">
            <a:alphaModFix/>
          </a:blip>
          <a:srcRect l="11944" t="9527" r="72387" b="54833"/>
          <a:stretch/>
        </p:blipFill>
        <p:spPr>
          <a:xfrm>
            <a:off x="4399921" y="2673637"/>
            <a:ext cx="1437019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2" descr="Cute Kids Thai Students Uniform Vector Stock Vector (Royalty Free)  1650159838"/>
          <p:cNvPicPr preferRelativeResize="0"/>
          <p:nvPr/>
        </p:nvPicPr>
        <p:blipFill rotWithShape="1">
          <a:blip r:embed="rId6">
            <a:alphaModFix/>
          </a:blip>
          <a:srcRect l="73825" t="9130" r="11472" b="54406"/>
          <a:stretch/>
        </p:blipFill>
        <p:spPr>
          <a:xfrm>
            <a:off x="6509884" y="2673637"/>
            <a:ext cx="1318014" cy="3383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12"/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418" name="Google Shape;418;p12" descr="Sha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59634" t="6666" r="3091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12"/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927C"/>
                  </a:solidFill>
                  <a:latin typeface="Calibri"/>
                  <a:ea typeface="Calibri"/>
                  <a:cs typeface="Calibri"/>
                  <a:sym typeface="Calibri"/>
                </a:rPr>
                <a:t>Nhận xét</a:t>
              </a:r>
              <a:endParaRPr sz="3600" b="1">
                <a:solidFill>
                  <a:srgbClr val="00927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2"/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421" name="Google Shape;421;p12" descr="Sha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l="5617" t="4453" r="44333" b="69375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2"/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A23AEA"/>
                  </a:solidFill>
                  <a:latin typeface="Calibri"/>
                  <a:ea typeface="Calibri"/>
                  <a:cs typeface="Calibri"/>
                  <a:sym typeface="Calibri"/>
                </a:rPr>
                <a:t>Trình bày</a:t>
              </a:r>
              <a:endParaRPr sz="3600" b="1">
                <a:solidFill>
                  <a:srgbClr val="A23AE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13" descr="A picture containing flower, picture fr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89" y="212582"/>
            <a:ext cx="102662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3"/>
          <p:cNvSpPr txBox="1"/>
          <p:nvPr/>
        </p:nvSpPr>
        <p:spPr>
          <a:xfrm>
            <a:off x="2466118" y="1691131"/>
            <a:ext cx="754568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THÔNG BÁO VỀ CUỘC THI CỜ VUA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15/11/2025,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chức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cờ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vua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Thông tin chi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15/10/2025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30/10/2025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phụ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14" descr="F:\未标题-1.png"/>
          <p:cNvPicPr preferRelativeResize="0"/>
          <p:nvPr/>
        </p:nvPicPr>
        <p:blipFill rotWithShape="1">
          <a:blip r:embed="rId3">
            <a:alphaModFix/>
          </a:blip>
          <a:srcRect t="5765"/>
          <a:stretch/>
        </p:blipFill>
        <p:spPr>
          <a:xfrm>
            <a:off x="0" y="-1"/>
            <a:ext cx="12192000" cy="646105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4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"/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lt1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rgbClr val="318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4"/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9"/>
              <a:buFont typeface="Microsoft Yahei"/>
              <a:buNone/>
            </a:pPr>
            <a:r>
              <a:rPr lang="en-US" sz="360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sz="360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9" name="Google Shape;439;p14"/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5815"/>
              <a:buFont typeface="Arial"/>
              <a:buNone/>
            </a:pPr>
            <a:r>
              <a:rPr lang="en-US" sz="5815" b="0" i="0" u="none" strike="noStrike" cap="non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Nhà văn tai ba</a:t>
            </a:r>
            <a:endParaRPr/>
          </a:p>
        </p:txBody>
      </p:sp>
      <p:sp>
        <p:nvSpPr>
          <p:cNvPr id="440" name="Google Shape;440;p14"/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D36"/>
              </a:buClr>
              <a:buSzPts val="5815"/>
              <a:buFont typeface="Arial"/>
              <a:buNone/>
            </a:pPr>
            <a:r>
              <a:rPr lang="en-US" sz="5815" b="0" i="0" u="none" strike="noStrike" cap="none">
                <a:solidFill>
                  <a:srgbClr val="F68D36"/>
                </a:solidFill>
                <a:latin typeface="Arial"/>
                <a:ea typeface="Arial"/>
                <a:cs typeface="Arial"/>
                <a:sym typeface="Arial"/>
              </a:rPr>
              <a:t>Nhà văn tài ba</a:t>
            </a:r>
            <a:endParaRPr/>
          </a:p>
        </p:txBody>
      </p:sp>
      <p:grpSp>
        <p:nvGrpSpPr>
          <p:cNvPr id="441" name="Google Shape;441;p14"/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442" name="Google Shape;442;p14"/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5"/>
                <a:buFont typeface="Calibri"/>
                <a:buNone/>
              </a:pPr>
              <a:endParaRPr sz="1804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3" name="Google Shape;443;p14" descr="F:\5351cc8d2b5ee.png"/>
            <p:cNvPicPr preferRelativeResize="0"/>
            <p:nvPr/>
          </p:nvPicPr>
          <p:blipFill rotWithShape="1">
            <a:blip r:embed="rId4">
              <a:alphaModFix/>
            </a:blip>
            <a:srcRect l="45770"/>
            <a:stretch/>
          </p:blipFill>
          <p:spPr>
            <a:xfrm>
              <a:off x="1476400" y="3315598"/>
              <a:ext cx="2816980" cy="3243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4" name="Google Shape;4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5344" y="1006116"/>
            <a:ext cx="7334124" cy="134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68" y="5506037"/>
            <a:ext cx="12196868" cy="135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2886" y="4537968"/>
            <a:ext cx="1582582" cy="232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5041" y="1761310"/>
            <a:ext cx="660994" cy="67364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5"/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 bạn trong nhóm đọc thông báo mình viết</a:t>
            </a: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7346" y="2995334"/>
            <a:ext cx="660994" cy="673642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5"/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Các thành viên trong nhóm nghe và góp ý sửa lỗi</a:t>
            </a: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5"/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Chia sẻ kết quả trước lớp.</a:t>
            </a:r>
            <a:endParaRPr sz="3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8549" y="4342953"/>
            <a:ext cx="660994" cy="67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894" y="1018171"/>
            <a:ext cx="4508169" cy="257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/>
          <p:nvPr/>
        </p:nvSpPr>
        <p:spPr>
          <a:xfrm rot="2881067">
            <a:off x="1417845" y="252747"/>
            <a:ext cx="613397" cy="331039"/>
          </a:xfrm>
          <a:custGeom>
            <a:avLst/>
            <a:gdLst/>
            <a:ahLst/>
            <a:cxnLst/>
            <a:rect l="l" t="t" r="r" b="b"/>
            <a:pathLst>
              <a:path w="19937" h="14258" extrusionOk="0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3500" dir="81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1464205" y="915404"/>
            <a:ext cx="520677" cy="284660"/>
          </a:xfrm>
          <a:custGeom>
            <a:avLst/>
            <a:gdLst/>
            <a:ahLst/>
            <a:cxnLst/>
            <a:rect l="l" t="t" r="r" b="b"/>
            <a:pathLst>
              <a:path w="19743" h="11814" extrusionOk="0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3500" dir="81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10221439" y="319652"/>
            <a:ext cx="432000" cy="252000"/>
          </a:xfrm>
          <a:custGeom>
            <a:avLst/>
            <a:gdLst/>
            <a:ahLst/>
            <a:cxnLst/>
            <a:rect l="l" t="t" r="r" b="b"/>
            <a:pathLst>
              <a:path w="21189" h="15674" extrusionOk="0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9D9D9"/>
              </a:gs>
            </a:gsLst>
            <a:lin ang="5400000" scaled="0"/>
          </a:gra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3500" dir="81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 rot="-1260000">
            <a:off x="10145197" y="871983"/>
            <a:ext cx="286706" cy="449387"/>
          </a:xfrm>
          <a:custGeom>
            <a:avLst/>
            <a:gdLst/>
            <a:ahLst/>
            <a:cxnLst/>
            <a:rect l="l" t="t" r="r" b="b"/>
            <a:pathLst>
              <a:path w="16246" h="20641" extrusionOk="0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63500" dir="81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" name="Google Shape;468;p16"/>
          <p:cNvCxnSpPr/>
          <p:nvPr/>
        </p:nvCxnSpPr>
        <p:spPr>
          <a:xfrm>
            <a:off x="-57467" y="1502159"/>
            <a:ext cx="1234166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69" name="Google Shape;469;p16"/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</p:grpSpPr>
        <p:sp>
          <p:nvSpPr>
            <p:cNvPr id="470" name="Google Shape;470;p16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 w="12700" cap="flat" cmpd="sng">
              <a:solidFill>
                <a:srgbClr val="FF9F9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  <a:effectLst>
              <a:outerShdw blurRad="444500" dist="254000" dir="8100000" algn="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2" name="Google Shape;4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30" y="1701267"/>
            <a:ext cx="4302507" cy="545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3889" y="2964914"/>
            <a:ext cx="5407621" cy="22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8" descr="403bc8957f52b6a846edee4c8bcefb3b"/>
          <p:cNvPicPr preferRelativeResize="0"/>
          <p:nvPr/>
        </p:nvPicPr>
        <p:blipFill rotWithShape="1">
          <a:blip r:embed="rId3">
            <a:alphaModFix/>
          </a:blip>
          <a:srcRect r="17584"/>
          <a:stretch/>
        </p:blipFill>
        <p:spPr>
          <a:xfrm>
            <a:off x="-19685" y="-13970"/>
            <a:ext cx="12249785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6780" y="1166897"/>
            <a:ext cx="8412999" cy="226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8" descr="F:\未标题-1.png"/>
          <p:cNvPicPr preferRelativeResize="0"/>
          <p:nvPr/>
        </p:nvPicPr>
        <p:blipFill rotWithShape="1">
          <a:blip r:embed="rId5">
            <a:alphaModFix/>
          </a:blip>
          <a:srcRect l="27326" t="18942" r="23264" b="17870"/>
          <a:stretch/>
        </p:blipFill>
        <p:spPr>
          <a:xfrm>
            <a:off x="9235940" y="2716882"/>
            <a:ext cx="3322113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4480"/>
            <a:ext cx="12263119" cy="717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" descr="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6757" y="2785074"/>
            <a:ext cx="7032096" cy="152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 descr="PPT素材-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8491" y="4041749"/>
            <a:ext cx="3193645" cy="304232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 txBox="1"/>
          <p:nvPr/>
        </p:nvSpPr>
        <p:spPr>
          <a:xfrm>
            <a:off x="4033271" y="-84856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4000" b="1" i="0" u="none" strike="noStrike" cap="none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 txBox="1"/>
          <p:nvPr/>
        </p:nvSpPr>
        <p:spPr>
          <a:xfrm>
            <a:off x="3125061" y="4764157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" descr="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4464" y="1361055"/>
            <a:ext cx="7102401" cy="140913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"/>
          <p:cNvSpPr txBox="1"/>
          <p:nvPr/>
        </p:nvSpPr>
        <p:spPr>
          <a:xfrm>
            <a:off x="3605157" y="1696400"/>
            <a:ext cx="45913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Nắm được cách bước viết bản  thông báo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" descr="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34463" y="4263255"/>
            <a:ext cx="7257849" cy="14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 descr="png-07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41754" y="1651782"/>
            <a:ext cx="1096962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 descr="png-07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8099" y="3083113"/>
            <a:ext cx="1096962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" descr="png-0731副本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41754" y="4441233"/>
            <a:ext cx="939800" cy="1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"/>
          <p:cNvSpPr txBox="1"/>
          <p:nvPr/>
        </p:nvSpPr>
        <p:spPr>
          <a:xfrm>
            <a:off x="3712255" y="3189463"/>
            <a:ext cx="44842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viết thông báo đơn giản theo hướng dẫn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3500407" y="4589245"/>
            <a:ext cx="48784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Tích cực trao đổi với bạn bè. Mạnh dạn, tự tin chia sẻ trước lớp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" descr="403bc8957f52b6a846edee4c8bcefb3b"/>
          <p:cNvPicPr preferRelativeResize="0"/>
          <p:nvPr/>
        </p:nvPicPr>
        <p:blipFill rotWithShape="1">
          <a:blip r:embed="rId3">
            <a:alphaModFix/>
          </a:blip>
          <a:srcRect l="34040" t="830" r="25" b="19244"/>
          <a:stretch/>
        </p:blipFill>
        <p:spPr>
          <a:xfrm>
            <a:off x="-9525" y="-13970"/>
            <a:ext cx="12239625" cy="687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5238" y="3499736"/>
            <a:ext cx="2439123" cy="311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127" y="3415689"/>
            <a:ext cx="2233109" cy="322591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"/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rgbClr val="FFFFFF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31859B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"/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icrosoft Yahei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sz="3600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5800"/>
              <a:buFont typeface="Arial"/>
              <a:buNone/>
            </a:pPr>
            <a:r>
              <a:rPr lang="en-US" sz="5800" b="0" i="0" u="none" strike="noStrike" cap="non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Nhà diễn giả thông thái</a:t>
            </a:r>
            <a:endParaRPr/>
          </a:p>
        </p:txBody>
      </p:sp>
      <p:sp>
        <p:nvSpPr>
          <p:cNvPr id="307" name="Google Shape;307;p5"/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D36"/>
              </a:buClr>
              <a:buSzPts val="5800"/>
              <a:buFont typeface="Arial"/>
              <a:buNone/>
            </a:pPr>
            <a:r>
              <a:rPr lang="en-US" sz="5800" b="0" i="0" u="none" strike="noStrike" cap="none">
                <a:solidFill>
                  <a:srgbClr val="F68D36"/>
                </a:solidFill>
                <a:latin typeface="Arial"/>
                <a:ea typeface="Arial"/>
                <a:cs typeface="Arial"/>
                <a:sym typeface="Arial"/>
              </a:rPr>
              <a:t>Nhà diễn giả thông thái</a:t>
            </a:r>
            <a:endParaRPr/>
          </a:p>
        </p:txBody>
      </p:sp>
      <p:pic>
        <p:nvPicPr>
          <p:cNvPr id="308" name="Google Shape;308;p5" descr="A picture containing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085408">
            <a:off x="3483772" y="5350964"/>
            <a:ext cx="1773597" cy="122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 descr="A picture containing ligh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90575">
            <a:off x="-88834" y="5311154"/>
            <a:ext cx="1773597" cy="122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/>
          <p:cNvPicPr preferRelativeResize="0"/>
          <p:nvPr/>
        </p:nvPicPr>
        <p:blipFill rotWithShape="1">
          <a:blip r:embed="rId7">
            <a:alphaModFix/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9966" y="974528"/>
            <a:ext cx="7151228" cy="148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6" descr="F:\1914986_1350306881 [转换].png"/>
          <p:cNvPicPr preferRelativeResize="0"/>
          <p:nvPr/>
        </p:nvPicPr>
        <p:blipFill rotWithShape="1">
          <a:blip r:embed="rId3">
            <a:alphaModFix/>
          </a:blip>
          <a:srcRect t="1" r="33184" b="20433"/>
          <a:stretch/>
        </p:blipFill>
        <p:spPr>
          <a:xfrm>
            <a:off x="6243778" y="4223111"/>
            <a:ext cx="5448854" cy="26348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6"/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319" name="Google Shape;319;p6"/>
            <p:cNvSpPr/>
            <p:nvPr/>
          </p:nvSpPr>
          <p:spPr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rnd" cmpd="thickThin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750" tIns="34375" rIns="68750" bIns="343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3"/>
                <a:buFont typeface="Calibri"/>
                <a:buNone/>
              </a:pPr>
              <a:endParaRPr sz="105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6"/>
            <p:cNvSpPr txBox="1"/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25" tIns="68725" rIns="68725" bIns="687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</a:pPr>
              <a:r>
                <a:rPr lang="en-US" sz="3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1. Đọc thông báo dưới đây và thực hiện các yêu cầu.</a:t>
              </a:r>
              <a:endPara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6"/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/>
            <a:ahLst/>
            <a:cxnLst/>
            <a:rect l="l" t="t" r="r" b="b"/>
            <a:pathLst>
              <a:path w="7303412" h="11906050" extrusionOk="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"/>
          <p:cNvSpPr/>
          <p:nvPr/>
        </p:nvSpPr>
        <p:spPr>
          <a:xfrm rot="-689234">
            <a:off x="-183917" y="5440983"/>
            <a:ext cx="4385413" cy="4331006"/>
          </a:xfrm>
          <a:custGeom>
            <a:avLst/>
            <a:gdLst/>
            <a:ahLst/>
            <a:cxnLst/>
            <a:rect l="l" t="t" r="r" b="b"/>
            <a:pathLst>
              <a:path w="7303412" h="11906051" extrusionOk="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0690" y="1210914"/>
            <a:ext cx="9786175" cy="4761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Sắp xếp các phần sau theo thứ tự của bản thông báo.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Nội dung      Tiêu đề       Người viết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Nêu rõ những thông tin được thể hiện trong nội dung của thông báo.</a:t>
            </a:r>
            <a:endParaRPr/>
          </a:p>
        </p:txBody>
      </p:sp>
      <p:cxnSp>
        <p:nvCxnSpPr>
          <p:cNvPr id="330" name="Google Shape;330;p7"/>
          <p:cNvCxnSpPr>
            <a:endCxn id="331" idx="1"/>
          </p:cNvCxnSpPr>
          <p:nvPr/>
        </p:nvCxnSpPr>
        <p:spPr>
          <a:xfrm rot="10800000" flipH="1">
            <a:off x="7953225" y="3548062"/>
            <a:ext cx="1124100" cy="839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7"/>
          <p:cNvCxnSpPr>
            <a:endCxn id="333" idx="1"/>
          </p:cNvCxnSpPr>
          <p:nvPr/>
        </p:nvCxnSpPr>
        <p:spPr>
          <a:xfrm>
            <a:off x="7953225" y="4905121"/>
            <a:ext cx="1124100" cy="458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34" name="Google Shape;334;p7"/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335" name="Google Shape;335;p7"/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Nội dung thông báo</a:t>
              </a:r>
              <a:endParaRPr sz="4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cxnSp>
          <p:nvCxnSpPr>
            <p:cNvPr id="336" name="Google Shape;336;p7"/>
            <p:cNvCxnSpPr>
              <a:endCxn id="335" idx="1"/>
            </p:cNvCxnSpPr>
            <p:nvPr/>
          </p:nvCxnSpPr>
          <p:spPr>
            <a:xfrm>
              <a:off x="3009825" y="3886313"/>
              <a:ext cx="1038300" cy="7095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7" name="Google Shape;337;p7"/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Thời gian thành lập câu lạc bộ….</a:t>
              </a:r>
              <a:endParaRPr/>
            </a:p>
          </p:txBody>
        </p:sp>
        <p:cxnSp>
          <p:nvCxnSpPr>
            <p:cNvPr id="338" name="Google Shape;338;p7"/>
            <p:cNvCxnSpPr/>
            <p:nvPr/>
          </p:nvCxnSpPr>
          <p:spPr>
            <a:xfrm rot="10800000" flipH="1">
              <a:off x="3009898" y="5033963"/>
              <a:ext cx="1038226" cy="602565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9" name="Google Shape;339;p7"/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Nơi tìm hiểu thông tin ….</a:t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Thời gian thành lập câu lạc bộ….</a:t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Thời gian thành lập câu lạc bộ….</a:t>
              </a: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2"/>
              <a:buFont typeface="Calibri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2"/>
              <a:buFont typeface="Calibri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2"/>
              <a:buFont typeface="Calibri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2"/>
              <a:buFont typeface="Calibri"/>
              <a:buNone/>
            </a:pPr>
            <a:endParaRPr sz="1652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3389" y="156418"/>
            <a:ext cx="1525569" cy="11056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8"/>
          <p:cNvSpPr/>
          <p:nvPr/>
        </p:nvSpPr>
        <p:spPr>
          <a:xfrm rot="3036074">
            <a:off x="6320692" y="2166745"/>
            <a:ext cx="1741511" cy="2014237"/>
          </a:xfrm>
          <a:custGeom>
            <a:avLst/>
            <a:gdLst/>
            <a:ahLst/>
            <a:cxnLst/>
            <a:rect l="l" t="t" r="r" b="b"/>
            <a:pathLst>
              <a:path w="1152128" h="1333073" extrusionOk="0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1"/>
              <a:buFont typeface="Calibri"/>
              <a:buNone/>
            </a:pPr>
            <a:endParaRPr sz="1711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1" name="Google Shape;351;p8"/>
          <p:cNvSpPr/>
          <p:nvPr/>
        </p:nvSpPr>
        <p:spPr>
          <a:xfrm rot="8763501">
            <a:off x="5075045" y="3300172"/>
            <a:ext cx="1740153" cy="2014237"/>
          </a:xfrm>
          <a:custGeom>
            <a:avLst/>
            <a:gdLst/>
            <a:ahLst/>
            <a:cxnLst/>
            <a:rect l="l" t="t" r="r" b="b"/>
            <a:pathLst>
              <a:path w="1152128" h="1333073" extrusionOk="0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1"/>
              <a:buFont typeface="Calibri"/>
              <a:buNone/>
            </a:pPr>
            <a:endParaRPr sz="171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9"/>
              <a:buFont typeface="Arial"/>
              <a:buNone/>
            </a:pPr>
            <a:endParaRPr sz="146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"/>
          <p:cNvSpPr/>
          <p:nvPr/>
        </p:nvSpPr>
        <p:spPr>
          <a:xfrm rot="-5125426">
            <a:off x="4555129" y="1788040"/>
            <a:ext cx="1741511" cy="2014237"/>
          </a:xfrm>
          <a:custGeom>
            <a:avLst/>
            <a:gdLst/>
            <a:ahLst/>
            <a:cxnLst/>
            <a:rect l="l" t="t" r="r" b="b"/>
            <a:pathLst>
              <a:path w="1152128" h="1333073" extrusionOk="0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ap="flat" cmpd="sng">
            <a:solidFill>
              <a:srgbClr val="F8F8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11"/>
              <a:buFont typeface="Calibri"/>
              <a:buNone/>
            </a:pPr>
            <a:endParaRPr sz="171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"/>
          <p:cNvSpPr txBox="1"/>
          <p:nvPr/>
        </p:nvSpPr>
        <p:spPr>
          <a:xfrm>
            <a:off x="4863619" y="2566093"/>
            <a:ext cx="1345375" cy="57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 dirty="0" err="1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672" b="1" i="0" u="none" strike="noStrike" cap="none" dirty="0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 dirty="0" err="1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endParaRPr sz="3672" b="1" i="0" u="none" strike="noStrike" cap="none" dirty="0">
              <a:solidFill>
                <a:srgbClr val="F2F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 txBox="1"/>
          <p:nvPr/>
        </p:nvSpPr>
        <p:spPr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Nhận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xét</a:t>
            </a:r>
            <a:endParaRPr sz="3672" b="1" i="0" u="none" strike="noStrike" cap="none">
              <a:solidFill>
                <a:srgbClr val="F2F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6476267" y="2974167"/>
            <a:ext cx="1220054" cy="57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00" tIns="41950" rIns="83900" bIns="41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 dirty="0" err="1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Thắc</a:t>
            </a:r>
            <a:r>
              <a:rPr lang="en-US" sz="3672" b="1" i="0" u="none" strike="noStrike" cap="none" dirty="0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BFF"/>
              </a:buClr>
              <a:buSzPts val="3672"/>
              <a:buFont typeface="Calibri"/>
              <a:buNone/>
            </a:pPr>
            <a:r>
              <a:rPr lang="en-US" sz="3672" b="1" i="0" u="none" strike="noStrike" cap="none" dirty="0" err="1">
                <a:solidFill>
                  <a:srgbClr val="F2FBFF"/>
                </a:solidFill>
                <a:latin typeface="Calibri"/>
                <a:ea typeface="Calibri"/>
                <a:cs typeface="Calibri"/>
                <a:sym typeface="Calibri"/>
              </a:rPr>
              <a:t>mắc</a:t>
            </a:r>
            <a:endParaRPr sz="3672" b="1" i="0" u="none" strike="noStrike" cap="none" dirty="0">
              <a:solidFill>
                <a:srgbClr val="F2F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161925" y="2204990"/>
            <a:ext cx="4083139" cy="977289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Sắp xếp các phần theo thứ tự của bản thông báo</a:t>
            </a:r>
            <a:endParaRPr sz="25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4435587" y="5173008"/>
            <a:ext cx="3616446" cy="977366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0"/>
              <a:buFont typeface="Calibri"/>
              <a:buNone/>
            </a:pPr>
            <a:r>
              <a:rPr lang="en-US" sz="257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Nhận xét, góp ý lịch sự cho  bạn</a:t>
            </a:r>
            <a:endParaRPr sz="25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7987807" y="1700781"/>
            <a:ext cx="4211516" cy="1532334"/>
          </a:xfrm>
          <a:prstGeom prst="roundRect">
            <a:avLst>
              <a:gd name="adj" fmla="val 16667"/>
            </a:avLst>
          </a:prstGeom>
          <a:solidFill>
            <a:srgbClr val="E9D7ED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Nêu thông tin được thể hiện trong nội dung của thông báo</a:t>
            </a:r>
            <a:endParaRPr sz="257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8" descr="Free Blog Comment Icon of Colored Outline style - Available in SVG, PNG,  EPS, AI &amp;amp; Icon fo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248" y="4924634"/>
            <a:ext cx="1177700" cy="11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77934">
            <a:off x="10725335" y="2977513"/>
            <a:ext cx="745352" cy="85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0417" y="155077"/>
            <a:ext cx="5595588" cy="10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7479" y="4125233"/>
            <a:ext cx="1585049" cy="202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6799" y="3309302"/>
            <a:ext cx="1314431" cy="189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 descr="A picture containing ligh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085408">
            <a:off x="10113598" y="5261565"/>
            <a:ext cx="1152561" cy="79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8" descr="A picture containing ligh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290575">
            <a:off x="1013700" y="4320956"/>
            <a:ext cx="1043958" cy="720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Thứ tự của bản thông báo là:</a:t>
            </a:r>
            <a:endParaRPr sz="36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3" name="Google Shape;373;p9"/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Tiêu đề</a:t>
            </a:r>
            <a:endParaRPr sz="4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3295650" y="2495550"/>
            <a:ext cx="981075" cy="49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"/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Nội dung</a:t>
            </a: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7848600" y="2495550"/>
            <a:ext cx="981075" cy="49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4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Người viết</a:t>
            </a:r>
            <a:endParaRPr sz="40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2143760" y="3267541"/>
            <a:ext cx="91147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Những nội dung của bản thông báo:</a:t>
            </a:r>
            <a:endParaRPr/>
          </a:p>
        </p:txBody>
      </p:sp>
      <p:sp>
        <p:nvSpPr>
          <p:cNvPr id="379" name="Google Shape;379;p9"/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+ Thời gian thành lập câu lạc bộ: </a:t>
            </a: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15/10/2022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+ Nơi tìm hiểu thông tin: </a:t>
            </a: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trang mạng của trường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+ Nơi đăng kí tham gia câu lạc bộ: </a:t>
            </a: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Văn phòng nhà trường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+ Thời hạn đăng kí tham gia câu lạc bộ: </a:t>
            </a:r>
            <a:r>
              <a:rPr lang="en-US" sz="3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 01/10/2022 đến 10/10/2022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0" descr="F:\未标题-1.png"/>
          <p:cNvPicPr preferRelativeResize="0"/>
          <p:nvPr/>
        </p:nvPicPr>
        <p:blipFill rotWithShape="1">
          <a:blip r:embed="rId3">
            <a:alphaModFix/>
          </a:blip>
          <a:srcRect t="5765"/>
          <a:stretch/>
        </p:blipFill>
        <p:spPr>
          <a:xfrm>
            <a:off x="0" y="-1"/>
            <a:ext cx="12192000" cy="646105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0"/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lt1"/>
          </a:solidFill>
          <a:ln w="25400" cap="flat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0"/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rgbClr val="31859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5"/>
              <a:buFont typeface="Calibri"/>
              <a:buNone/>
            </a:pPr>
            <a:endParaRPr sz="1804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0"/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9"/>
              <a:buFont typeface="Microsoft Yahei"/>
              <a:buNone/>
            </a:pPr>
            <a:r>
              <a:rPr lang="en-US" sz="3609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sz="3609" b="1" i="0" u="none" strike="noStrike" cap="non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0" name="Google Shape;390;p10"/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5815"/>
              <a:buFont typeface="Arial"/>
              <a:buNone/>
            </a:pPr>
            <a:r>
              <a:rPr lang="en-US" sz="5815" b="0" i="0" u="none" strike="noStrike" cap="none">
                <a:solidFill>
                  <a:srgbClr val="FABF8E"/>
                </a:solidFill>
                <a:latin typeface="Arial"/>
                <a:ea typeface="Arial"/>
                <a:cs typeface="Arial"/>
                <a:sym typeface="Arial"/>
              </a:rPr>
              <a:t>Nhà văn tai ba</a:t>
            </a:r>
            <a:endParaRPr/>
          </a:p>
        </p:txBody>
      </p:sp>
      <p:sp>
        <p:nvSpPr>
          <p:cNvPr id="391" name="Google Shape;391;p10"/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D36"/>
              </a:buClr>
              <a:buSzPts val="5815"/>
              <a:buFont typeface="Arial"/>
              <a:buNone/>
            </a:pPr>
            <a:r>
              <a:rPr lang="en-US" sz="5815" b="0" i="0" u="none" strike="noStrike" cap="none">
                <a:solidFill>
                  <a:srgbClr val="F68D36"/>
                </a:solidFill>
                <a:latin typeface="Arial"/>
                <a:ea typeface="Arial"/>
                <a:cs typeface="Arial"/>
                <a:sym typeface="Arial"/>
              </a:rPr>
              <a:t>Nhà văn tài ba</a:t>
            </a:r>
            <a:endParaRPr/>
          </a:p>
        </p:txBody>
      </p:sp>
      <p:grpSp>
        <p:nvGrpSpPr>
          <p:cNvPr id="392" name="Google Shape;392;p10"/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393" name="Google Shape;393;p10"/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5"/>
                <a:buFont typeface="Calibri"/>
                <a:buNone/>
              </a:pPr>
              <a:endParaRPr sz="1804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4" name="Google Shape;394;p10" descr="F:\5351cc8d2b5ee.png"/>
            <p:cNvPicPr preferRelativeResize="0"/>
            <p:nvPr/>
          </p:nvPicPr>
          <p:blipFill rotWithShape="1">
            <a:blip r:embed="rId4">
              <a:alphaModFix/>
            </a:blip>
            <a:srcRect l="45770"/>
            <a:stretch/>
          </p:blipFill>
          <p:spPr>
            <a:xfrm>
              <a:off x="1476400" y="3315598"/>
              <a:ext cx="2816980" cy="32433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5" name="Google Shape;39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4022" y="1240223"/>
            <a:ext cx="6218459" cy="96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1"/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402" name="Google Shape;402;p11"/>
            <p:cNvSpPr/>
            <p:nvPr/>
          </p:nvSpPr>
          <p:spPr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53975" cap="rnd" cmpd="thickThin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2. Viết một thông báo của lớp về việc đăng kí tham gia một cuộc thi cấp trường (thi cờ vua, bơi lội). Trong nội dung thông báo, chú ý những thông tin sau:</a:t>
              </a:r>
              <a:endParaRPr/>
            </a:p>
          </p:txBody>
        </p:sp>
      </p:grpSp>
      <p:sp>
        <p:nvSpPr>
          <p:cNvPr id="404" name="Google Shape;404;p11"/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- Cuộc thi được tổ chức vào thời gian nào? Ở đâu?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- Ai được đăng kí tham gia?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- Thời hạn và cách đăng kí tham gia.</a:t>
            </a:r>
            <a:endParaRPr/>
          </a:p>
        </p:txBody>
      </p:sp>
      <p:grpSp>
        <p:nvGrpSpPr>
          <p:cNvPr id="405" name="Google Shape;405;p11"/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406" name="Google Shape;40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24059" y="1692000"/>
              <a:ext cx="5202448" cy="3964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11"/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rgbClr val="849BC8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THẢO LUẬN NHÓM 4</a:t>
              </a:r>
              <a:endParaRPr sz="4000">
                <a:solidFill>
                  <a:srgbClr val="849BC8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jeppt.com">
  <a:themeElements>
    <a:clrScheme name="自定义 18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 Rounded</vt:lpstr>
      <vt:lpstr>Pattaya</vt:lpstr>
      <vt:lpstr>Cookie</vt:lpstr>
      <vt:lpstr>Arial</vt:lpstr>
      <vt:lpstr>Calibri</vt:lpstr>
      <vt:lpstr>Microsoft Yahei</vt:lpstr>
      <vt:lpstr>Gloria Hallelujah</vt:lpstr>
      <vt:lpstr>1_Office 主题</vt:lpstr>
      <vt:lpstr>Office 主题</vt:lpstr>
      <vt:lpstr>自定义设计方案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Thao Tran</dc:creator>
  <cp:lastModifiedBy>Pro 8</cp:lastModifiedBy>
  <cp:revision>1</cp:revision>
  <dcterms:created xsi:type="dcterms:W3CDTF">2022-06-29T03:01:49Z</dcterms:created>
  <dcterms:modified xsi:type="dcterms:W3CDTF">2025-10-25T08:00:57Z</dcterms:modified>
</cp:coreProperties>
</file>