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5" r:id="rId3"/>
    <p:sldMasterId id="2147483680" r:id="rId4"/>
    <p:sldMasterId id="2147483693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uxRcZdVTEY/0Ydx3ENjmRHqz3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ngbai">
  <p:cSld name="kongbai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内容">
  <p:cSld name="2_内容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8787"/>
            <a:ext cx="121920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84" y="5001287"/>
            <a:ext cx="2856619" cy="2856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34"/>
          <p:cNvGrpSpPr/>
          <p:nvPr/>
        </p:nvGrpSpPr>
        <p:grpSpPr>
          <a:xfrm>
            <a:off x="-1901484" y="-74389"/>
            <a:ext cx="15299228" cy="2077770"/>
            <a:chOff x="-900606" y="-49427"/>
            <a:chExt cx="5490816" cy="745702"/>
          </a:xfrm>
        </p:grpSpPr>
        <p:pic>
          <p:nvPicPr>
            <p:cNvPr id="112" name="Google Shape;112;p34"/>
            <p:cNvPicPr preferRelativeResize="0"/>
            <p:nvPr/>
          </p:nvPicPr>
          <p:blipFill rotWithShape="1">
            <a:blip r:embed="rId4">
              <a:alphaModFix/>
            </a:blip>
            <a:srcRect b="22726"/>
            <a:stretch/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3" name="Google Shape;113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14" name="Google Shape;11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8787"/>
            <a:ext cx="121920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84" y="5001287"/>
            <a:ext cx="2856619" cy="2856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4"/>
          <p:cNvGrpSpPr/>
          <p:nvPr/>
        </p:nvGrpSpPr>
        <p:grpSpPr>
          <a:xfrm>
            <a:off x="-1901484" y="-74389"/>
            <a:ext cx="15299228" cy="2077770"/>
            <a:chOff x="-900606" y="-49427"/>
            <a:chExt cx="5490816" cy="745702"/>
          </a:xfrm>
        </p:grpSpPr>
        <p:pic>
          <p:nvPicPr>
            <p:cNvPr id="117" name="Google Shape;117;p34"/>
            <p:cNvPicPr preferRelativeResize="0"/>
            <p:nvPr/>
          </p:nvPicPr>
          <p:blipFill rotWithShape="1">
            <a:blip r:embed="rId4">
              <a:alphaModFix/>
            </a:blip>
            <a:srcRect b="22726"/>
            <a:stretch/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8" name="Google Shape;118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2"/>
          <p:cNvSpPr txBox="1"/>
          <p:nvPr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by: Hương Thảo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内容">
  <p:cSld name="2_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8787"/>
            <a:ext cx="121920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84" y="5001287"/>
            <a:ext cx="2856619" cy="2856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27"/>
          <p:cNvGrpSpPr/>
          <p:nvPr/>
        </p:nvGrpSpPr>
        <p:grpSpPr>
          <a:xfrm>
            <a:off x="-1901484" y="-74389"/>
            <a:ext cx="15299228" cy="2077770"/>
            <a:chOff x="-900606" y="-49427"/>
            <a:chExt cx="5490816" cy="745702"/>
          </a:xfrm>
        </p:grpSpPr>
        <p:pic>
          <p:nvPicPr>
            <p:cNvPr id="25" name="Google Shape;25;p27"/>
            <p:cNvPicPr preferRelativeResize="0"/>
            <p:nvPr/>
          </p:nvPicPr>
          <p:blipFill rotWithShape="1">
            <a:blip r:embed="rId4">
              <a:alphaModFix/>
            </a:blip>
            <a:srcRect b="22726"/>
            <a:stretch/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6" name="Google Shape;26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7" name="Google Shape;2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8787"/>
            <a:ext cx="121920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84" y="5001287"/>
            <a:ext cx="2856619" cy="2856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27"/>
          <p:cNvGrpSpPr/>
          <p:nvPr/>
        </p:nvGrpSpPr>
        <p:grpSpPr>
          <a:xfrm>
            <a:off x="-1901484" y="-74389"/>
            <a:ext cx="15299228" cy="2077770"/>
            <a:chOff x="-900606" y="-49427"/>
            <a:chExt cx="5490816" cy="745702"/>
          </a:xfrm>
        </p:grpSpPr>
        <p:pic>
          <p:nvPicPr>
            <p:cNvPr id="30" name="Google Shape;30;p27"/>
            <p:cNvPicPr preferRelativeResize="0"/>
            <p:nvPr/>
          </p:nvPicPr>
          <p:blipFill rotWithShape="1">
            <a:blip r:embed="rId4">
              <a:alphaModFix/>
            </a:blip>
            <a:srcRect b="22726"/>
            <a:stretch/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1" name="Google Shape;31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项内容">
  <p:cSld name="两项内容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7" name="Google Shape;19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1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2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3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64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p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4" name="Google Shape;224;p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5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6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6" name="Google Shape;236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7" name="Google Shape;237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7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4" name="Google Shape;24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8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9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70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ngbai">
  <p:cSld name="kongbai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ngbai">
  <p:cSld name="kongbai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8742484" y="8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i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Hương Thảo - tranthao121006@gmail.com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4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8499" y="-9525"/>
            <a:ext cx="12405353" cy="697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"/>
          <p:cNvSpPr/>
          <p:nvPr/>
        </p:nvSpPr>
        <p:spPr>
          <a:xfrm rot="-881231">
            <a:off x="3590622" y="1746263"/>
            <a:ext cx="18473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endParaRPr sz="6600" b="0" i="0" u="none" strike="noStrike" cap="none">
              <a:solidFill>
                <a:srgbClr val="099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7937" y="345078"/>
            <a:ext cx="4495409" cy="2514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0" name="Google Shape;350;p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8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Trò chơi: Đuổi hình bắt chữ</a:t>
            </a:r>
            <a:endParaRPr sz="40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854701"/>
            <a:ext cx="122047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491" y="3117980"/>
            <a:ext cx="3133488" cy="31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"/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Đoán tên đồ dùng học tập</a:t>
            </a:r>
            <a:endParaRPr sz="4000" b="1" i="1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"/>
          <p:cNvSpPr txBox="1"/>
          <p:nvPr/>
        </p:nvSpPr>
        <p:spPr>
          <a:xfrm>
            <a:off x="1236696" y="1297032"/>
            <a:ext cx="97186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Rounded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tiếp các từ ngữ về nhà trường trong từng nhóm sau:</a:t>
            </a:r>
            <a:endParaRPr/>
          </a:p>
        </p:txBody>
      </p:sp>
      <p:cxnSp>
        <p:nvCxnSpPr>
          <p:cNvPr id="440" name="Google Shape;440;p10"/>
          <p:cNvCxnSpPr/>
          <p:nvPr/>
        </p:nvCxnSpPr>
        <p:spPr>
          <a:xfrm>
            <a:off x="3442576" y="1767782"/>
            <a:ext cx="307899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1" name="Google Shape;441;p10"/>
          <p:cNvSpPr/>
          <p:nvPr/>
        </p:nvSpPr>
        <p:spPr>
          <a:xfrm>
            <a:off x="1656109" y="2177927"/>
            <a:ext cx="2455890" cy="578882"/>
          </a:xfrm>
          <a:prstGeom prst="roundRect">
            <a:avLst>
              <a:gd name="adj" fmla="val 16667"/>
            </a:avLst>
          </a:prstGeom>
          <a:solidFill>
            <a:srgbClr val="FEC53A"/>
          </a:solidFill>
          <a:ln w="9525" cap="flat" cmpd="sng">
            <a:solidFill>
              <a:srgbClr val="FEC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0"/>
          <p:cNvSpPr/>
          <p:nvPr/>
        </p:nvSpPr>
        <p:spPr>
          <a:xfrm>
            <a:off x="1656109" y="3038142"/>
            <a:ext cx="2455890" cy="578882"/>
          </a:xfrm>
          <a:prstGeom prst="roundRect">
            <a:avLst>
              <a:gd name="adj" fmla="val 16667"/>
            </a:avLst>
          </a:prstGeom>
          <a:solidFill>
            <a:srgbClr val="FEC5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Địa điểm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0"/>
          <p:cNvSpPr/>
          <p:nvPr/>
        </p:nvSpPr>
        <p:spPr>
          <a:xfrm>
            <a:off x="1656109" y="3846985"/>
            <a:ext cx="2455890" cy="578882"/>
          </a:xfrm>
          <a:prstGeom prst="roundRect">
            <a:avLst>
              <a:gd name="adj" fmla="val 16667"/>
            </a:avLst>
          </a:prstGeom>
          <a:solidFill>
            <a:srgbClr val="FEC5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Đồ vật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0"/>
          <p:cNvSpPr/>
          <p:nvPr/>
        </p:nvSpPr>
        <p:spPr>
          <a:xfrm>
            <a:off x="1656109" y="4655828"/>
            <a:ext cx="2455890" cy="578882"/>
          </a:xfrm>
          <a:prstGeom prst="roundRect">
            <a:avLst>
              <a:gd name="adj" fmla="val 16667"/>
            </a:avLst>
          </a:prstGeom>
          <a:solidFill>
            <a:srgbClr val="FEC5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0"/>
          <p:cNvSpPr/>
          <p:nvPr/>
        </p:nvSpPr>
        <p:spPr>
          <a:xfrm>
            <a:off x="4974021" y="2179010"/>
            <a:ext cx="4144617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EC53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sinh,…</a:t>
            </a:r>
            <a:endParaRPr/>
          </a:p>
        </p:txBody>
      </p:sp>
      <p:sp>
        <p:nvSpPr>
          <p:cNvPr id="446" name="Google Shape;446;p10"/>
          <p:cNvSpPr/>
          <p:nvPr/>
        </p:nvSpPr>
        <p:spPr>
          <a:xfrm>
            <a:off x="4974020" y="2982270"/>
            <a:ext cx="4144617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EC53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cổng trường,…</a:t>
            </a:r>
            <a:endParaRPr/>
          </a:p>
        </p:txBody>
      </p:sp>
      <p:sp>
        <p:nvSpPr>
          <p:cNvPr id="447" name="Google Shape;447;p10"/>
          <p:cNvSpPr/>
          <p:nvPr/>
        </p:nvSpPr>
        <p:spPr>
          <a:xfrm>
            <a:off x="4974019" y="3816525"/>
            <a:ext cx="4144617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EC53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bàn,…</a:t>
            </a:r>
            <a:endParaRPr/>
          </a:p>
        </p:txBody>
      </p:sp>
      <p:sp>
        <p:nvSpPr>
          <p:cNvPr id="448" name="Google Shape;448;p10"/>
          <p:cNvSpPr/>
          <p:nvPr/>
        </p:nvSpPr>
        <p:spPr>
          <a:xfrm>
            <a:off x="4974018" y="4625368"/>
            <a:ext cx="4144617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EC53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viết,…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1"/>
          <p:cNvSpPr/>
          <p:nvPr/>
        </p:nvSpPr>
        <p:spPr>
          <a:xfrm>
            <a:off x="124579" y="227656"/>
            <a:ext cx="4549000" cy="2951619"/>
          </a:xfrm>
          <a:prstGeom prst="cloudCallout">
            <a:avLst>
              <a:gd name="adj1" fmla="val 41464"/>
              <a:gd name="adj2" fmla="val 70414"/>
            </a:avLst>
          </a:prstGeom>
          <a:solidFill>
            <a:srgbClr val="FEE599"/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vòng 3 phút,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hãy </a:t>
            </a:r>
            <a:r>
              <a:rPr lang="en-US" sz="24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tiếp các từ ngữ về nhà trường trong từng nhóm</a:t>
            </a:r>
            <a:r>
              <a:rPr lang="en-US" sz="2400" b="0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và viết ra giấy</a:t>
            </a:r>
            <a:endParaRPr sz="2400" b="0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4" name="Google Shape;454;p11" descr="Digit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840" y="5632773"/>
            <a:ext cx="1673160" cy="91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1530" y="3933736"/>
            <a:ext cx="5101218" cy="292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2522" y="548520"/>
            <a:ext cx="6380852" cy="157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7007" y="2119102"/>
            <a:ext cx="7011881" cy="299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2"/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lt1"/>
          </a:solidFill>
          <a:ln w="76200" cap="flat" cmpd="sng">
            <a:solidFill>
              <a:srgbClr val="FFC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12"/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465" name="Google Shape;465;p12"/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466" name="Google Shape;466;p12"/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467" name="Google Shape;467;p1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8" name="Google Shape;468;p1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9" name="Google Shape;469;p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70" name="Google Shape;47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1" name="Google Shape;47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0443" y="5108252"/>
            <a:ext cx="3177388" cy="174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777" y="4761713"/>
            <a:ext cx="1873445" cy="209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2" descr="A picture containing toy, doll, vector graphics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4365" y="960120"/>
            <a:ext cx="8310828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2"/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66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NHẬN XÉT</a:t>
            </a:r>
            <a:endParaRPr/>
          </a:p>
        </p:txBody>
      </p:sp>
      <p:sp>
        <p:nvSpPr>
          <p:cNvPr id="475" name="Google Shape;475;p12"/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66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TRÌNH BÀY</a:t>
            </a:r>
            <a:endParaRPr/>
          </a:p>
        </p:txBody>
      </p:sp>
      <p:pic>
        <p:nvPicPr>
          <p:cNvPr id="476" name="Google Shape;476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920" y="841753"/>
            <a:ext cx="2322777" cy="4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3"/>
          <p:cNvSpPr/>
          <p:nvPr/>
        </p:nvSpPr>
        <p:spPr>
          <a:xfrm>
            <a:off x="1236696" y="1078466"/>
            <a:ext cx="2094356" cy="80152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EC53A"/>
          </a:solidFill>
          <a:ln w="9525" cap="flat" cmpd="sng">
            <a:solidFill>
              <a:srgbClr val="FEC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3"/>
          <p:cNvSpPr/>
          <p:nvPr/>
        </p:nvSpPr>
        <p:spPr>
          <a:xfrm>
            <a:off x="3862250" y="1078466"/>
            <a:ext cx="2094356" cy="80152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EC53A"/>
          </a:solidFill>
          <a:ln w="9525" cap="flat" cmpd="sng">
            <a:solidFill>
              <a:srgbClr val="FEC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Địa điểm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6369400" y="1095640"/>
            <a:ext cx="2094356" cy="80152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EC5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Đồ vật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9040618" y="1095640"/>
            <a:ext cx="2094356" cy="80152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EC5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/>
          <p:nvPr/>
        </p:nvSpPr>
        <p:spPr>
          <a:xfrm>
            <a:off x="1361928" y="1917416"/>
            <a:ext cx="1883648" cy="5034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ọc sinh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86" name="Google Shape;486;p13"/>
          <p:cNvSpPr/>
          <p:nvPr/>
        </p:nvSpPr>
        <p:spPr>
          <a:xfrm>
            <a:off x="1361928" y="2625119"/>
            <a:ext cx="1883648" cy="5034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giáo viên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87" name="Google Shape;487;p13"/>
          <p:cNvSpPr/>
          <p:nvPr/>
        </p:nvSpPr>
        <p:spPr>
          <a:xfrm>
            <a:off x="1362616" y="3332822"/>
            <a:ext cx="1883648" cy="5034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iệu trưởng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88" name="Google Shape;488;p13"/>
          <p:cNvSpPr/>
          <p:nvPr/>
        </p:nvSpPr>
        <p:spPr>
          <a:xfrm>
            <a:off x="1361928" y="4052475"/>
            <a:ext cx="1883648" cy="5034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lao công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89" name="Google Shape;489;p13"/>
          <p:cNvSpPr/>
          <p:nvPr/>
        </p:nvSpPr>
        <p:spPr>
          <a:xfrm>
            <a:off x="1361928" y="4772128"/>
            <a:ext cx="1883648" cy="5034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bảo vệ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0" name="Google Shape;490;p13"/>
          <p:cNvSpPr/>
          <p:nvPr/>
        </p:nvSpPr>
        <p:spPr>
          <a:xfrm>
            <a:off x="3850834" y="1917416"/>
            <a:ext cx="2066534" cy="5232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ớp học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3850834" y="2626799"/>
            <a:ext cx="2066534" cy="5232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ân trường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2" name="Google Shape;492;p13"/>
          <p:cNvSpPr/>
          <p:nvPr/>
        </p:nvSpPr>
        <p:spPr>
          <a:xfrm>
            <a:off x="3821420" y="3332822"/>
            <a:ext cx="2066534" cy="5232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hư viện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3821420" y="4032694"/>
            <a:ext cx="2066534" cy="5232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hà ăn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3821420" y="4772128"/>
            <a:ext cx="2066534" cy="5034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cổng trường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5" name="Google Shape;495;p13"/>
          <p:cNvSpPr/>
          <p:nvPr/>
        </p:nvSpPr>
        <p:spPr>
          <a:xfrm>
            <a:off x="6580981" y="1917416"/>
            <a:ext cx="1748148" cy="4736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àn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6580981" y="2586922"/>
            <a:ext cx="1748148" cy="4736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ghế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7" name="Google Shape;497;p13"/>
          <p:cNvSpPr/>
          <p:nvPr/>
        </p:nvSpPr>
        <p:spPr>
          <a:xfrm>
            <a:off x="6580981" y="3321029"/>
            <a:ext cx="1748148" cy="4736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bảng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6580981" y="4046385"/>
            <a:ext cx="1748148" cy="4736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hấn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99" name="Google Shape;499;p13"/>
          <p:cNvSpPr/>
          <p:nvPr/>
        </p:nvSpPr>
        <p:spPr>
          <a:xfrm>
            <a:off x="6580981" y="4689275"/>
            <a:ext cx="1748148" cy="4736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sách vở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0" name="Google Shape;500;p13"/>
          <p:cNvSpPr/>
          <p:nvPr/>
        </p:nvSpPr>
        <p:spPr>
          <a:xfrm>
            <a:off x="9153810" y="1897169"/>
            <a:ext cx="1867972" cy="4835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 bài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1" name="Google Shape;501;p13"/>
          <p:cNvSpPr/>
          <p:nvPr/>
        </p:nvSpPr>
        <p:spPr>
          <a:xfrm>
            <a:off x="9153810" y="2595673"/>
            <a:ext cx="1867972" cy="4835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2" name="Google Shape;502;p13"/>
          <p:cNvSpPr/>
          <p:nvPr/>
        </p:nvSpPr>
        <p:spPr>
          <a:xfrm>
            <a:off x="9153810" y="3311089"/>
            <a:ext cx="1867972" cy="4835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hào cờ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3" name="Google Shape;503;p13"/>
          <p:cNvSpPr/>
          <p:nvPr/>
        </p:nvSpPr>
        <p:spPr>
          <a:xfrm>
            <a:off x="9170859" y="4007477"/>
            <a:ext cx="1867972" cy="4835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hảy dây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4" name="Google Shape;504;p13"/>
          <p:cNvSpPr/>
          <p:nvPr/>
        </p:nvSpPr>
        <p:spPr>
          <a:xfrm>
            <a:off x="9153810" y="4679335"/>
            <a:ext cx="1867972" cy="4835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Rounded"/>
              <a:buNone/>
            </a:pPr>
            <a:r>
              <a:rPr lang="en-US" sz="2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nói chuyện</a:t>
            </a:r>
            <a:endParaRPr sz="24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4572001"/>
            <a:ext cx="6477000" cy="2461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14"/>
          <p:cNvGrpSpPr/>
          <p:nvPr/>
        </p:nvGrpSpPr>
        <p:grpSpPr>
          <a:xfrm>
            <a:off x="3791744" y="-52445"/>
            <a:ext cx="4992555" cy="2650760"/>
            <a:chOff x="2843808" y="-39334"/>
            <a:chExt cx="3744416" cy="1988070"/>
          </a:xfrm>
        </p:grpSpPr>
        <p:sp>
          <p:nvSpPr>
            <p:cNvPr id="512" name="Google Shape;512;p14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/>
              <a:ahLst/>
              <a:cxnLst/>
              <a:rect l="l" t="t" r="r" b="b"/>
              <a:pathLst>
                <a:path w="2338251" h="1254180" extrusionOk="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843808" y="1229164"/>
              <a:ext cx="3744416" cy="719572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HOẠT ĐỘNG 2:</a:t>
              </a:r>
              <a:endPara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14"/>
          <p:cNvSpPr txBox="1"/>
          <p:nvPr/>
        </p:nvSpPr>
        <p:spPr>
          <a:xfrm>
            <a:off x="3791744" y="3164353"/>
            <a:ext cx="4992555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5"/>
          <p:cNvSpPr txBox="1"/>
          <p:nvPr/>
        </p:nvSpPr>
        <p:spPr>
          <a:xfrm>
            <a:off x="1296377" y="982579"/>
            <a:ext cx="56312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Câu nào dưới đây là câu hỏi?</a:t>
            </a:r>
            <a:endParaRPr sz="2800" b="1" i="0" u="none" strike="noStrike" cap="none">
              <a:solidFill>
                <a:srgbClr val="660066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522" name="Google Shape;522;p15"/>
          <p:cNvCxnSpPr/>
          <p:nvPr/>
        </p:nvCxnSpPr>
        <p:spPr>
          <a:xfrm rot="10800000" flipH="1">
            <a:off x="1803991" y="1411519"/>
            <a:ext cx="1356652" cy="993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3" name="Google Shape;523;p15"/>
          <p:cNvSpPr/>
          <p:nvPr/>
        </p:nvSpPr>
        <p:spPr>
          <a:xfrm>
            <a:off x="1456121" y="1746572"/>
            <a:ext cx="7419522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EC53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 </a:t>
            </a:r>
            <a:r>
              <a:rPr lang="en-US" sz="2800" b="0" i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đã làm gì để giúp đỡ mẹ?</a:t>
            </a:r>
            <a:endParaRPr/>
          </a:p>
        </p:txBody>
      </p:sp>
      <p:cxnSp>
        <p:nvCxnSpPr>
          <p:cNvPr id="524" name="Google Shape;524;p15"/>
          <p:cNvCxnSpPr/>
          <p:nvPr/>
        </p:nvCxnSpPr>
        <p:spPr>
          <a:xfrm>
            <a:off x="4964634" y="1421458"/>
            <a:ext cx="15157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5" name="Google Shape;525;p15"/>
          <p:cNvSpPr/>
          <p:nvPr/>
        </p:nvSpPr>
        <p:spPr>
          <a:xfrm>
            <a:off x="1456121" y="2642097"/>
            <a:ext cx="7419522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EC53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b="0" i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b="0" i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đã nhiều lần giúp đỡ mẹ.</a:t>
            </a:r>
            <a:endParaRPr/>
          </a:p>
        </p:txBody>
      </p:sp>
      <p:grpSp>
        <p:nvGrpSpPr>
          <p:cNvPr id="526" name="Google Shape;526;p15"/>
          <p:cNvGrpSpPr/>
          <p:nvPr/>
        </p:nvGrpSpPr>
        <p:grpSpPr>
          <a:xfrm>
            <a:off x="3570904" y="4225050"/>
            <a:ext cx="5818909" cy="1993350"/>
            <a:chOff x="2032590" y="4116505"/>
            <a:chExt cx="6843053" cy="2186239"/>
          </a:xfrm>
        </p:grpSpPr>
        <p:pic>
          <p:nvPicPr>
            <p:cNvPr id="527" name="Google Shape;527;p15"/>
            <p:cNvPicPr preferRelativeResize="0"/>
            <p:nvPr/>
          </p:nvPicPr>
          <p:blipFill rotWithShape="1">
            <a:blip r:embed="rId3">
              <a:alphaModFix/>
            </a:blip>
            <a:srcRect t="39373" r="615" b="18307"/>
            <a:stretch/>
          </p:blipFill>
          <p:spPr>
            <a:xfrm>
              <a:off x="2032590" y="4116505"/>
              <a:ext cx="6843053" cy="2186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15"/>
            <p:cNvSpPr txBox="1"/>
            <p:nvPr/>
          </p:nvSpPr>
          <p:spPr>
            <a:xfrm>
              <a:off x="2738291" y="4913175"/>
              <a:ext cx="56279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0" u="none" strike="noStrike" cap="none">
                  <a:solidFill>
                    <a:srgbClr val="7030A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  Dấu hiệu nhận biết: </a:t>
              </a:r>
              <a:r>
                <a:rPr lang="en-US" sz="2400">
                  <a:solidFill>
                    <a:srgbClr val="C0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</a:t>
              </a:r>
              <a:r>
                <a:rPr lang="en-US" sz="2400" i="0" u="none" strike="noStrike" cap="none">
                  <a:solidFill>
                    <a:srgbClr val="C0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âu hỏi có dấu chấm hỏi ở cuối câu.</a:t>
              </a:r>
              <a:endParaRPr sz="2400" i="0" u="none" strike="noStrike" cap="none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29" name="Google Shape;529;p15"/>
          <p:cNvSpPr/>
          <p:nvPr/>
        </p:nvSpPr>
        <p:spPr>
          <a:xfrm>
            <a:off x="1456121" y="3537623"/>
            <a:ext cx="8950149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EC53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2800" b="0" i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b="0" i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Hôm nay con giặt áo sơ mi và quần áo lót đi nhé!</a:t>
            </a:r>
            <a:endParaRPr/>
          </a:p>
        </p:txBody>
      </p:sp>
      <p:sp>
        <p:nvSpPr>
          <p:cNvPr id="530" name="Google Shape;530;p15"/>
          <p:cNvSpPr/>
          <p:nvPr/>
        </p:nvSpPr>
        <p:spPr>
          <a:xfrm>
            <a:off x="1331429" y="1746572"/>
            <a:ext cx="576469" cy="57888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6"/>
          <p:cNvSpPr txBox="1"/>
          <p:nvPr/>
        </p:nvSpPr>
        <p:spPr>
          <a:xfrm>
            <a:off x="1699593" y="193433"/>
            <a:ext cx="90446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</a:t>
            </a:r>
            <a:r>
              <a:rPr lang="en-US" sz="28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 câu chuyện dưới đây và thực hiện yêu cầu.</a:t>
            </a:r>
            <a:endParaRPr/>
          </a:p>
        </p:txBody>
      </p:sp>
      <p:sp>
        <p:nvSpPr>
          <p:cNvPr id="536" name="Google Shape;536;p16"/>
          <p:cNvSpPr/>
          <p:nvPr/>
        </p:nvSpPr>
        <p:spPr>
          <a:xfrm>
            <a:off x="1310369" y="887074"/>
            <a:ext cx="10509290" cy="4596958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bút</a:t>
            </a:r>
            <a:r>
              <a:rPr lang="en-US" sz="2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xao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Na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ghé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-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mẩu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tẩy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vụn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tẩy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chữa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Thước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kẻ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mức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mờ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Na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bối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rối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thầm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- Ai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(Theo An </a:t>
            </a:r>
            <a:r>
              <a:rPr lang="en-US" sz="24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)</a:t>
            </a:r>
            <a:endParaRPr dirty="0"/>
          </a:p>
        </p:txBody>
      </p:sp>
      <p:sp>
        <p:nvSpPr>
          <p:cNvPr id="537" name="Google Shape;537;p16"/>
          <p:cNvSpPr/>
          <p:nvPr/>
        </p:nvSpPr>
        <p:spPr>
          <a:xfrm>
            <a:off x="1886629" y="5295483"/>
            <a:ext cx="9044607" cy="17366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–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đáp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nhân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M: 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Trong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hộp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bút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ai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dùng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nhiều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đến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mức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mờ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hết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-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Thước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kẻ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dùng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nhiều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đến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mức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mờ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hết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400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Ghi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1 – 2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thực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hiện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ở </a:t>
            </a:r>
            <a:r>
              <a:rPr lang="en-US" sz="2400" i="0" dirty="0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</a:t>
            </a:r>
            <a:r>
              <a:rPr lang="en-US" sz="2400" i="0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7"/>
          <p:cNvSpPr/>
          <p:nvPr/>
        </p:nvSpPr>
        <p:spPr>
          <a:xfrm>
            <a:off x="3080695" y="1798329"/>
            <a:ext cx="7289431" cy="663388"/>
          </a:xfrm>
          <a:prstGeom prst="roundRect">
            <a:avLst>
              <a:gd name="adj" fmla="val 16667"/>
            </a:avLst>
          </a:prstGeom>
          <a:solidFill>
            <a:srgbClr val="FEE4A9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Rounded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câu chuyện có những nhân vật nào?</a:t>
            </a:r>
            <a:endParaRPr sz="2800" b="0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1170432" y="2809563"/>
            <a:ext cx="1629918" cy="663387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Rounded"/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800" b="0" i="0" u="none" strike="noStrike" cap="none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170432" y="3917672"/>
            <a:ext cx="1515618" cy="663388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Rounded"/>
              <a:buNone/>
            </a:pP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đâu?</a:t>
            </a:r>
            <a:endParaRPr sz="2800" b="0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1170432" y="4998589"/>
            <a:ext cx="1785782" cy="663388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Rounded"/>
              <a:buNone/>
            </a:pP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Thế nào?</a:t>
            </a:r>
            <a:endParaRPr sz="2800" b="0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1170432" y="1798329"/>
            <a:ext cx="762277" cy="663388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Rounded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Ai?</a:t>
            </a:r>
            <a:endParaRPr sz="2800" b="0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3080696" y="2878737"/>
            <a:ext cx="4691704" cy="663387"/>
          </a:xfrm>
          <a:prstGeom prst="roundRect">
            <a:avLst>
              <a:gd name="adj" fmla="val 16667"/>
            </a:avLst>
          </a:prstGeom>
          <a:solidFill>
            <a:srgbClr val="FEE4A9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Rounded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 nhân vật đã làm gì?</a:t>
            </a:r>
            <a:endParaRPr sz="2800" b="0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8" name="Google Shape;548;p17"/>
          <p:cNvSpPr/>
          <p:nvPr/>
        </p:nvSpPr>
        <p:spPr>
          <a:xfrm>
            <a:off x="3080696" y="3917672"/>
            <a:ext cx="8744159" cy="663388"/>
          </a:xfrm>
          <a:prstGeom prst="roundRect">
            <a:avLst>
              <a:gd name="adj" fmla="val 16667"/>
            </a:avLst>
          </a:prstGeom>
          <a:solidFill>
            <a:srgbClr val="FEE4A9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Rounded"/>
              <a:buNone/>
            </a:pP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800" b="0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9" name="Google Shape;549;p17"/>
          <p:cNvSpPr/>
          <p:nvPr/>
        </p:nvSpPr>
        <p:spPr>
          <a:xfrm>
            <a:off x="3080696" y="4998589"/>
            <a:ext cx="8432431" cy="663388"/>
          </a:xfrm>
          <a:prstGeom prst="roundRect">
            <a:avLst>
              <a:gd name="adj" fmla="val 16667"/>
            </a:avLst>
          </a:prstGeom>
          <a:solidFill>
            <a:srgbClr val="FEE4A9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Rounded"/>
              <a:buNone/>
            </a:pP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Na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800" b="0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50" name="Google Shape;550;p17"/>
          <p:cNvSpPr txBox="1"/>
          <p:nvPr/>
        </p:nvSpPr>
        <p:spPr>
          <a:xfrm>
            <a:off x="5126042" y="935182"/>
            <a:ext cx="1537855" cy="584775"/>
          </a:xfrm>
          <a:prstGeom prst="rect">
            <a:avLst/>
          </a:prstGeom>
          <a:solidFill>
            <a:srgbClr val="F7CAAC"/>
          </a:solidFill>
          <a:ln w="9525" cap="flat" cmpd="sng">
            <a:solidFill>
              <a:srgbClr val="833C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GỢI Ý: </a:t>
            </a:r>
            <a:endParaRPr sz="3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18" descr="18,818 BEST Kids Talking Cartoon IMAGES, STOCK PHOTOS &amp;amp; VECTORS | Adobe 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00" y="2899386"/>
            <a:ext cx="4454525" cy="320085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8"/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Thảo luận nhóm đôi</a:t>
            </a:r>
            <a:endParaRPr sz="4000" b="1" i="0" u="none" strike="noStrike" cap="none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8"/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8823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Hỏi đáp về các nhân vật trong truyện.</a:t>
            </a:r>
            <a:endParaRPr sz="360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9"/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lt1"/>
          </a:solidFill>
          <a:ln w="76200" cap="flat" cmpd="sng">
            <a:solidFill>
              <a:srgbClr val="FFC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4" name="Google Shape;564;p19"/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565" name="Google Shape;565;p19"/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566" name="Google Shape;566;p19"/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567" name="Google Shape;567;p1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8" name="Google Shape;568;p1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69" name="Google Shape;569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70" name="Google Shape;570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1" name="Google Shape;57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0443" y="5108252"/>
            <a:ext cx="3177388" cy="174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777" y="4761713"/>
            <a:ext cx="1873445" cy="209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9" descr="A picture containing toy, doll, vector graphics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4365" y="960120"/>
            <a:ext cx="8310828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9"/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66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NHẬN XÉT</a:t>
            </a:r>
            <a:endParaRPr/>
          </a:p>
        </p:txBody>
      </p:sp>
      <p:sp>
        <p:nvSpPr>
          <p:cNvPr id="575" name="Google Shape;575;p19"/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66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TRÌNH BÀY</a:t>
            </a:r>
            <a:endParaRPr/>
          </a:p>
        </p:txBody>
      </p:sp>
      <p:pic>
        <p:nvPicPr>
          <p:cNvPr id="576" name="Google Shape;57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920" y="841753"/>
            <a:ext cx="2322777" cy="4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499" y="-9525"/>
            <a:ext cx="12405353" cy="697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"/>
          <p:cNvSpPr/>
          <p:nvPr/>
        </p:nvSpPr>
        <p:spPr>
          <a:xfrm>
            <a:off x="4319584" y="5103985"/>
            <a:ext cx="3552825" cy="8667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án: </a:t>
            </a: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Bút máy</a:t>
            </a:r>
            <a:endParaRPr sz="3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7001" y="1432118"/>
            <a:ext cx="8373911" cy="328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7376" y="-1732900"/>
            <a:ext cx="914045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72416">
            <a:off x="-711199" y="-990601"/>
            <a:ext cx="3530600" cy="35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5200" y="1936282"/>
            <a:ext cx="24892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64168" y="424213"/>
            <a:ext cx="3372316" cy="666136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0"/>
          <p:cNvSpPr/>
          <p:nvPr/>
        </p:nvSpPr>
        <p:spPr>
          <a:xfrm>
            <a:off x="4260272" y="2055075"/>
            <a:ext cx="590203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Ghi lại 1 – 2 câu hỏi em và bạn vừa thực hiện ở trên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20"/>
          <p:cNvPicPr preferRelativeResize="0"/>
          <p:nvPr/>
        </p:nvPicPr>
        <p:blipFill rotWithShape="1">
          <a:blip r:embed="rId8">
            <a:alphaModFix/>
          </a:blip>
          <a:srcRect l="4612" t="44532" r="58492" b="5727"/>
          <a:stretch/>
        </p:blipFill>
        <p:spPr>
          <a:xfrm>
            <a:off x="4179150" y="4165787"/>
            <a:ext cx="3198902" cy="24245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8" name="Google Shape;588;p20" descr="A picture containing toy, doll, indoor, clipar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01841" y="4142923"/>
            <a:ext cx="3176094" cy="247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9984" y="3241548"/>
            <a:ext cx="4451350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9659" y="3292348"/>
            <a:ext cx="423386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7696" y="3087561"/>
            <a:ext cx="4986338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5071" y="1252411"/>
            <a:ext cx="4387850" cy="275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9660" y="2820861"/>
            <a:ext cx="4846637" cy="130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98859" y="958723"/>
            <a:ext cx="2997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47896" y="2514474"/>
            <a:ext cx="3494088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1"/>
          <p:cNvSpPr/>
          <p:nvPr/>
        </p:nvSpPr>
        <p:spPr>
          <a:xfrm>
            <a:off x="3042666" y="265043"/>
            <a:ext cx="4229099" cy="663388"/>
          </a:xfrm>
          <a:prstGeom prst="roundRect">
            <a:avLst>
              <a:gd name="adj" fmla="val 16667"/>
            </a:avLst>
          </a:prstGeom>
          <a:solidFill>
            <a:srgbClr val="FBEA5C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Rounded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Cách đặt câu hỏi</a:t>
            </a:r>
            <a:endParaRPr sz="3600" b="0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499" y="-9525"/>
            <a:ext cx="12405353" cy="697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1357" y="959005"/>
            <a:ext cx="8989281" cy="402129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"/>
          <p:cNvSpPr/>
          <p:nvPr/>
        </p:nvSpPr>
        <p:spPr>
          <a:xfrm>
            <a:off x="4319584" y="5103985"/>
            <a:ext cx="3552825" cy="8667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án: </a:t>
            </a: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Hộp bút</a:t>
            </a:r>
            <a:endParaRPr sz="3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499" y="-9525"/>
            <a:ext cx="12405353" cy="697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2790" y="1198798"/>
            <a:ext cx="8346419" cy="377480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"/>
          <p:cNvSpPr/>
          <p:nvPr/>
        </p:nvSpPr>
        <p:spPr>
          <a:xfrm>
            <a:off x="4319586" y="5225814"/>
            <a:ext cx="3552825" cy="8667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án: </a:t>
            </a: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Bút màu</a:t>
            </a:r>
            <a:endParaRPr sz="3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499" y="-9525"/>
            <a:ext cx="12405353" cy="697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"/>
          <p:cNvSpPr/>
          <p:nvPr/>
        </p:nvSpPr>
        <p:spPr>
          <a:xfrm>
            <a:off x="4122872" y="5169635"/>
            <a:ext cx="3552825" cy="8667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án: </a:t>
            </a: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Cục tẩy</a:t>
            </a:r>
            <a:endParaRPr sz="3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183" y="1341030"/>
            <a:ext cx="722947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6"/>
          <p:cNvPicPr preferRelativeResize="0"/>
          <p:nvPr/>
        </p:nvPicPr>
        <p:blipFill rotWithShape="1">
          <a:blip r:embed="rId3">
            <a:alphaModFix/>
          </a:blip>
          <a:srcRect t="1440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"/>
          <p:cNvSpPr/>
          <p:nvPr/>
        </p:nvSpPr>
        <p:spPr>
          <a:xfrm>
            <a:off x="1981200" y="320675"/>
            <a:ext cx="8569325" cy="4335463"/>
          </a:xfrm>
          <a:custGeom>
            <a:avLst/>
            <a:gdLst/>
            <a:ahLst/>
            <a:cxnLst/>
            <a:rect l="l" t="t" r="r" b="b"/>
            <a:pathLst>
              <a:path w="2411" h="1559" extrusionOk="0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6"/>
          <p:cNvPicPr preferRelativeResize="0"/>
          <p:nvPr/>
        </p:nvPicPr>
        <p:blipFill rotWithShape="1">
          <a:blip r:embed="rId4">
            <a:alphaModFix/>
          </a:blip>
          <a:srcRect l="30951" t="26666" r="20952" b="53651"/>
          <a:stretch/>
        </p:blipFill>
        <p:spPr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"/>
          <p:cNvPicPr preferRelativeResize="0"/>
          <p:nvPr/>
        </p:nvPicPr>
        <p:blipFill rotWithShape="1">
          <a:blip r:embed="rId5">
            <a:alphaModFix/>
          </a:blip>
          <a:srcRect l="53214" t="30901" r="27974" b="38837"/>
          <a:stretch/>
        </p:blipFill>
        <p:spPr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"/>
          <p:cNvPicPr preferRelativeResize="0"/>
          <p:nvPr/>
        </p:nvPicPr>
        <p:blipFill rotWithShape="1">
          <a:blip r:embed="rId6">
            <a:alphaModFix/>
          </a:blip>
          <a:srcRect l="9048" t="60106" r="67618"/>
          <a:stretch/>
        </p:blipFill>
        <p:spPr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"/>
          <p:cNvPicPr preferRelativeResize="0"/>
          <p:nvPr/>
        </p:nvPicPr>
        <p:blipFill rotWithShape="1">
          <a:blip r:embed="rId7">
            <a:alphaModFix/>
          </a:blip>
          <a:srcRect l="70595" t="59470" r="6905"/>
          <a:stretch/>
        </p:blipFill>
        <p:spPr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"/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MỞ RỘNG VỐN TỪ VỀ NHÀ TRƯỜNG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CÂU HỎI</a:t>
            </a:r>
            <a:endParaRPr/>
          </a:p>
        </p:txBody>
      </p:sp>
      <p:sp>
        <p:nvSpPr>
          <p:cNvPr id="399" name="Google Shape;399;p6"/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7" descr="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043" y="670008"/>
            <a:ext cx="1060468" cy="152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" descr="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7724" y="3127404"/>
            <a:ext cx="6069830" cy="37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"/>
          <p:cNvSpPr/>
          <p:nvPr/>
        </p:nvSpPr>
        <p:spPr>
          <a:xfrm>
            <a:off x="4038600" y="1434625"/>
            <a:ext cx="3607148" cy="514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 CẦU CẦN ĐẠT:</a:t>
            </a:r>
            <a:endParaRPr/>
          </a:p>
        </p:txBody>
      </p:sp>
      <p:pic>
        <p:nvPicPr>
          <p:cNvPr id="408" name="Google Shape;408;p7" descr="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5918" y="2272085"/>
            <a:ext cx="6966721" cy="132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7" descr="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58102" y="3723357"/>
            <a:ext cx="7063873" cy="139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"/>
          <p:cNvSpPr txBox="1"/>
          <p:nvPr/>
        </p:nvSpPr>
        <p:spPr>
          <a:xfrm>
            <a:off x="2819400" y="2416314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Nhận biết các từ ngữ về nhà trường; nhận biết câu hỏi; </a:t>
            </a: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"/>
          <p:cNvSpPr txBox="1"/>
          <p:nvPr/>
        </p:nvSpPr>
        <p:spPr>
          <a:xfrm>
            <a:off x="2884778" y="3969603"/>
            <a:ext cx="62478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Biết sử dụng các từ ngữ về nhà trường, biết đặt câu hỏi, sử dụng dấu chấm hỏi.</a:t>
            </a: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"/>
          <p:cNvSpPr/>
          <p:nvPr/>
        </p:nvSpPr>
        <p:spPr>
          <a:xfrm>
            <a:off x="1968511" y="2488912"/>
            <a:ext cx="762000" cy="685800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1923187" y="3969603"/>
            <a:ext cx="762000" cy="712362"/>
          </a:xfrm>
          <a:prstGeom prst="flowChartConnector">
            <a:avLst/>
          </a:prstGeom>
          <a:solidFill>
            <a:srgbClr val="F1C9F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4572001"/>
            <a:ext cx="6477000" cy="2461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8"/>
          <p:cNvGrpSpPr/>
          <p:nvPr/>
        </p:nvGrpSpPr>
        <p:grpSpPr>
          <a:xfrm>
            <a:off x="3791744" y="-52445"/>
            <a:ext cx="4992555" cy="2743927"/>
            <a:chOff x="2843808" y="-39334"/>
            <a:chExt cx="3744416" cy="2057945"/>
          </a:xfrm>
        </p:grpSpPr>
        <p:sp>
          <p:nvSpPr>
            <p:cNvPr id="421" name="Google Shape;421;p8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/>
              <a:ahLst/>
              <a:cxnLst/>
              <a:rect l="l" t="t" r="r" b="b"/>
              <a:pathLst>
                <a:path w="2338251" h="1254180" extrusionOk="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843808" y="1229164"/>
              <a:ext cx="3744416" cy="789447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HOẠT ĐỘNG 1:</a:t>
              </a:r>
              <a:endPara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8"/>
          <p:cNvSpPr txBox="1"/>
          <p:nvPr/>
        </p:nvSpPr>
        <p:spPr>
          <a:xfrm>
            <a:off x="952500" y="3044279"/>
            <a:ext cx="10287000" cy="7694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MỞ RỘNG VỐN TỪ VỀ TRƯỜNG HỌC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2350" y="-2362200"/>
            <a:ext cx="8629650" cy="92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04732">
            <a:off x="-387806" y="-495302"/>
            <a:ext cx="3530600" cy="35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9"/>
          <p:cNvPicPr preferRelativeResize="0"/>
          <p:nvPr/>
        </p:nvPicPr>
        <p:blipFill rotWithShape="1">
          <a:blip r:embed="rId6">
            <a:alphaModFix/>
          </a:blip>
          <a:srcRect l="29124" t="11075" r="32950" b="11189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9"/>
          <p:cNvSpPr/>
          <p:nvPr/>
        </p:nvSpPr>
        <p:spPr>
          <a:xfrm>
            <a:off x="4583782" y="2921246"/>
            <a:ext cx="67186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6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tiếp các từ ngữ về nhà trường trong từng nhóm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Open Sans</vt:lpstr>
      <vt:lpstr>Times New Roman</vt:lpstr>
      <vt:lpstr>Arial Rounded</vt:lpstr>
      <vt:lpstr>1_Office 主题</vt:lpstr>
      <vt:lpstr>Office 主题​​</vt:lpstr>
      <vt:lpstr>Office 主题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Thao Tran</dc:creator>
  <cp:lastModifiedBy>Pro 8</cp:lastModifiedBy>
  <cp:revision>2</cp:revision>
  <dcterms:created xsi:type="dcterms:W3CDTF">2022-06-25T07:22:12Z</dcterms:created>
  <dcterms:modified xsi:type="dcterms:W3CDTF">2025-10-24T07:19:14Z</dcterms:modified>
</cp:coreProperties>
</file>