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8" r:id="rId2"/>
    <p:sldMasterId id="2147483700" r:id="rId3"/>
  </p:sldMasterIdLst>
  <p:notesMasterIdLst>
    <p:notesMasterId r:id="rId23"/>
  </p:notesMasterIdLst>
  <p:sldIdLst>
    <p:sldId id="303" r:id="rId4"/>
    <p:sldId id="281" r:id="rId5"/>
    <p:sldId id="262" r:id="rId6"/>
    <p:sldId id="264" r:id="rId7"/>
    <p:sldId id="306" r:id="rId8"/>
    <p:sldId id="301" r:id="rId9"/>
    <p:sldId id="314" r:id="rId10"/>
    <p:sldId id="317" r:id="rId11"/>
    <p:sldId id="318" r:id="rId12"/>
    <p:sldId id="319" r:id="rId13"/>
    <p:sldId id="321" r:id="rId14"/>
    <p:sldId id="315" r:id="rId15"/>
    <p:sldId id="309" r:id="rId16"/>
    <p:sldId id="310" r:id="rId17"/>
    <p:sldId id="312" r:id="rId18"/>
    <p:sldId id="311" r:id="rId19"/>
    <p:sldId id="320" r:id="rId20"/>
    <p:sldId id="300"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4C4"/>
    <a:srgbClr val="100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404" autoAdjust="0"/>
  </p:normalViewPr>
  <p:slideViewPr>
    <p:cSldViewPr snapToGrid="0">
      <p:cViewPr varScale="1">
        <p:scale>
          <a:sx n="71" d="100"/>
          <a:sy n="71" d="100"/>
        </p:scale>
        <p:origin x="45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18/08/2021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26777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14BC28-127D-4EE6-9447-E339E5A6A28A}" type="slidenum">
              <a:rPr lang="vi-VN" altLang="en-US" smtClean="0"/>
              <a:pPr/>
              <a:t>1</a:t>
            </a:fld>
            <a:endParaRPr lang="vi-VN" altLang="en-US" smtClean="0"/>
          </a:p>
        </p:txBody>
      </p:sp>
      <p:sp>
        <p:nvSpPr>
          <p:cNvPr id="512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extLst>
      <p:ext uri="{BB962C8B-B14F-4D97-AF65-F5344CB8AC3E}">
        <p14:creationId xmlns:p14="http://schemas.microsoft.com/office/powerpoint/2010/main" val="309858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65418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247551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26233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25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27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7057A-3CB6-4482-95B3-991E6705BD35}" type="datetimeFigureOut">
              <a:rPr lang="en-US" smtClean="0"/>
              <a:t>18/08/2021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t>18/08/2021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7057A-3CB6-4482-95B3-991E6705BD35}" type="datetimeFigureOut">
              <a:rPr lang="en-US" smtClean="0"/>
              <a:t>18/08/2021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7057A-3CB6-4482-95B3-991E6705BD35}" type="datetimeFigureOut">
              <a:rPr lang="en-US" smtClean="0"/>
              <a:t>18/08/2021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7057A-3CB6-4482-95B3-991E6705BD35}" type="datetimeFigureOut">
              <a:rPr lang="en-US" smtClean="0"/>
              <a:t>18/08/2021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7057A-3CB6-4482-95B3-991E6705BD35}" type="datetimeFigureOut">
              <a:rPr lang="en-US" smtClean="0"/>
              <a:t>18/08/2021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7057A-3CB6-4482-95B3-991E6705BD35}" type="datetimeFigureOut">
              <a:rPr lang="en-US" smtClean="0"/>
              <a:t>18/08/2021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057A-3CB6-4482-95B3-991E6705BD35}" type="datetimeFigureOut">
              <a:rPr lang="en-US" smtClean="0"/>
              <a:t>18/08/2021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057A-3CB6-4482-95B3-991E6705BD35}" type="datetimeFigureOut">
              <a:rPr lang="en-US" smtClean="0"/>
              <a:t>18/08/2021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t>18/08/2021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t>18/08/2021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18/08/2021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18/08/2021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18/08/2021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18/08/2021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18/08/2021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18/08/2021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18/08/2021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13"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18/08/2021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gif"/><Relationship Id="rId5" Type="http://schemas.openxmlformats.org/officeDocument/2006/relationships/image" Target="../media/image2.wmf"/><Relationship Id="rId10" Type="http://schemas.openxmlformats.org/officeDocument/2006/relationships/image" Target="../media/image7.gif"/><Relationship Id="rId4" Type="http://schemas.openxmlformats.org/officeDocument/2006/relationships/oleObject" Target="../embeddings/oleObject1.bin"/><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4.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4.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5987716" y="2427981"/>
            <a:ext cx="5626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1800">
              <a:latin typeface=".VnArial" panose="020B7200000000000000" pitchFamily="34" charset="0"/>
            </a:endParaRPr>
          </a:p>
        </p:txBody>
      </p:sp>
      <p:graphicFrame>
        <p:nvGraphicFramePr>
          <p:cNvPr id="4099" name="Object 3"/>
          <p:cNvGraphicFramePr>
            <a:graphicFrameLocks noChangeAspect="1"/>
          </p:cNvGraphicFramePr>
          <p:nvPr>
            <p:extLst>
              <p:ext uri="{D42A27DB-BD31-4B8C-83A1-F6EECF244321}">
                <p14:modId xmlns:p14="http://schemas.microsoft.com/office/powerpoint/2010/main" val="1219570048"/>
              </p:ext>
            </p:extLst>
          </p:nvPr>
        </p:nvGraphicFramePr>
        <p:xfrm>
          <a:off x="4928172" y="2209801"/>
          <a:ext cx="2027424" cy="779463"/>
        </p:xfrm>
        <a:graphic>
          <a:graphicData uri="http://schemas.openxmlformats.org/presentationml/2006/ole">
            <mc:AlternateContent xmlns:mc="http://schemas.openxmlformats.org/markup-compatibility/2006">
              <mc:Choice xmlns:v="urn:schemas-microsoft-com:vml" Requires="v">
                <p:oleObj spid="_x0000_s2061" r:id="rId4" imgW="2191817" imgH="1424635" progId="">
                  <p:embed/>
                </p:oleObj>
              </mc:Choice>
              <mc:Fallback>
                <p:oleObj r:id="rId4" imgW="2191817" imgH="142463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8172" y="2209801"/>
                        <a:ext cx="2027424" cy="779463"/>
                      </a:xfrm>
                      <a:prstGeom prst="rect">
                        <a:avLst/>
                      </a:prstGeom>
                      <a:noFill/>
                      <a:ln>
                        <a:noFill/>
                      </a:ln>
                    </p:spPr>
                  </p:pic>
                </p:oleObj>
              </mc:Fallback>
            </mc:AlternateContent>
          </a:graphicData>
        </a:graphic>
      </p:graphicFrame>
      <p:pic>
        <p:nvPicPr>
          <p:cNvPr id="4100" name="Picture 25" descr="viet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1350" y="5943599"/>
            <a:ext cx="80463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 name="Group 31"/>
          <p:cNvGrpSpPr>
            <a:grpSpLocks/>
          </p:cNvGrpSpPr>
          <p:nvPr/>
        </p:nvGrpSpPr>
        <p:grpSpPr bwMode="auto">
          <a:xfrm>
            <a:off x="0" y="-38100"/>
            <a:ext cx="12192000" cy="6916738"/>
            <a:chOff x="0" y="-24"/>
            <a:chExt cx="5773" cy="4357"/>
          </a:xfrm>
        </p:grpSpPr>
        <p:pic>
          <p:nvPicPr>
            <p:cNvPr id="4111" name="Picture 32" descr="N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33" descr="N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34" descr="N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35" descr="N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p:cNvSpPr/>
          <p:nvPr/>
        </p:nvSpPr>
        <p:spPr bwMode="auto">
          <a:xfrm>
            <a:off x="28774" y="5791200"/>
            <a:ext cx="12006943" cy="1066800"/>
          </a:xfrm>
          <a:prstGeom prst="rect">
            <a:avLst/>
          </a:prstGeom>
          <a:solidFill>
            <a:srgbClr val="00CC00">
              <a:alpha val="49000"/>
            </a:srgbClr>
          </a:solidFill>
        </p:spPr>
        <p:style>
          <a:lnRef idx="2">
            <a:schemeClr val="dk1"/>
          </a:lnRef>
          <a:fillRef idx="1">
            <a:schemeClr val="lt1"/>
          </a:fillRef>
          <a:effectRef idx="0">
            <a:schemeClr val="dk1"/>
          </a:effectRef>
          <a:fontRef idx="minor">
            <a:schemeClr val="dk1"/>
          </a:fontRef>
        </p:style>
        <p:txBody>
          <a:bodyPr wrap="none" anchor="ctr"/>
          <a:lstStyle/>
          <a:p>
            <a:pPr algn="ctr">
              <a:buFont typeface="Arial" panose="020B0604020202020204" pitchFamily="34" charset="0"/>
              <a:buChar char="•"/>
              <a:defRPr/>
            </a:pPr>
            <a:endParaRPr lang="en-US" dirty="0"/>
          </a:p>
        </p:txBody>
      </p:sp>
      <p:pic>
        <p:nvPicPr>
          <p:cNvPr id="4103" name="Picture 4" descr="658285i82lzhnmvl"/>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471209" y="4524375"/>
            <a:ext cx="988369"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descr="658285i82lzhnmvl"/>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5332" y="4562475"/>
            <a:ext cx="988369"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F9849DCFA90C473196ECD16214E7700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684103" y="685800"/>
            <a:ext cx="190071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495026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10707" y="1828800"/>
            <a:ext cx="111508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F9849DCFA90C473196ECD16214E7700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662220" y="685801"/>
            <a:ext cx="172331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Box 29"/>
          <p:cNvSpPr txBox="1">
            <a:spLocks noChangeArrowheads="1"/>
          </p:cNvSpPr>
          <p:nvPr/>
        </p:nvSpPr>
        <p:spPr bwMode="auto">
          <a:xfrm>
            <a:off x="2253920" y="277617"/>
            <a:ext cx="107453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66"/>
                </a:solidFill>
                <a:latin typeface="Times New Roman" panose="02020603050405020304" pitchFamily="18" charset="0"/>
                <a:cs typeface="Times New Roman" panose="02020603050405020304" pitchFamily="18" charset="0"/>
              </a:rPr>
              <a:t>PHÒNG GIÁO DỤC &amp; ĐÀO TẠO HUYỆN THANH TRÌ</a:t>
            </a:r>
          </a:p>
        </p:txBody>
      </p:sp>
      <p:sp>
        <p:nvSpPr>
          <p:cNvPr id="4109" name="TextBox 29"/>
          <p:cNvSpPr txBox="1">
            <a:spLocks noChangeArrowheads="1"/>
          </p:cNvSpPr>
          <p:nvPr/>
        </p:nvSpPr>
        <p:spPr bwMode="auto">
          <a:xfrm>
            <a:off x="2021617" y="762000"/>
            <a:ext cx="82110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TRƯỜNG TIỂU HỌC NGỌC HỒI</a:t>
            </a:r>
          </a:p>
        </p:txBody>
      </p:sp>
      <p:sp>
        <p:nvSpPr>
          <p:cNvPr id="4110" name="Text Box 19"/>
          <p:cNvSpPr txBox="1">
            <a:spLocks noChangeArrowheads="1"/>
          </p:cNvSpPr>
          <p:nvPr/>
        </p:nvSpPr>
        <p:spPr bwMode="auto">
          <a:xfrm>
            <a:off x="3090152" y="3548764"/>
            <a:ext cx="78752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a:solidFill>
                  <a:srgbClr val="FF0000"/>
                </a:solidFill>
                <a:latin typeface="Times New Roman" panose="02020603050405020304" pitchFamily="18" charset="0"/>
              </a:rPr>
              <a:t>MÔN: </a:t>
            </a:r>
            <a:r>
              <a:rPr lang="vi-VN" altLang="en-US" sz="4000" dirty="0">
                <a:solidFill>
                  <a:srgbClr val="FF0000"/>
                </a:solidFill>
                <a:latin typeface="Times New Roman" panose="02020603050405020304" pitchFamily="18" charset="0"/>
              </a:rPr>
              <a:t>TIẾNG VIỆT</a:t>
            </a:r>
            <a:r>
              <a:rPr lang="en-US" altLang="en-US" sz="4000" dirty="0">
                <a:solidFill>
                  <a:srgbClr val="FF0000"/>
                </a:solidFill>
                <a:latin typeface="Times New Roman" panose="02020603050405020304" pitchFamily="18" charset="0"/>
              </a:rPr>
              <a:t> LỚP </a:t>
            </a:r>
            <a:r>
              <a:rPr lang="en-US" altLang="en-US" sz="4000" dirty="0" smtClean="0">
                <a:solidFill>
                  <a:srgbClr val="FF0000"/>
                </a:solidFill>
                <a:latin typeface="Times New Roman" panose="02020603050405020304" pitchFamily="18" charset="0"/>
              </a:rPr>
              <a:t>2</a:t>
            </a:r>
            <a:endParaRPr lang="en-US" altLang="en-US" sz="40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52607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2314" y="2242849"/>
            <a:ext cx="11779348" cy="1077218"/>
          </a:xfrm>
          <a:prstGeom prst="rect">
            <a:avLst/>
          </a:prstGeom>
        </p:spPr>
        <p:txBody>
          <a:bodyPr wrap="square">
            <a:spAutoFit/>
          </a:bodyPr>
          <a:lstStyle/>
          <a:p>
            <a:pPr marL="914400" algn="just">
              <a:spcBef>
                <a:spcPts val="600"/>
              </a:spcBef>
              <a:spcAft>
                <a:spcPts val="1200"/>
              </a:spcAft>
            </a:pPr>
            <a:r>
              <a:rPr lang="en-US" sz="3200" dirty="0" smtClean="0">
                <a:latin typeface="+mj-lt"/>
              </a:rPr>
              <a:t>	</a:t>
            </a:r>
            <a:r>
              <a:rPr lang="vi-VN" sz="3200" dirty="0" smtClean="0">
                <a:latin typeface="+mj-lt"/>
              </a:rPr>
              <a:t>Không </a:t>
            </a:r>
            <a:r>
              <a:rPr lang="vi-VN" sz="3200" dirty="0">
                <a:latin typeface="+mj-lt"/>
              </a:rPr>
              <a:t>lâu sau, sóc nhận được một lá thư do kiến gửi đến. Thư viết: “Sóc ơi, tớ cũng nhớ cậu!”.</a:t>
            </a:r>
          </a:p>
        </p:txBody>
      </p:sp>
      <p:sp>
        <p:nvSpPr>
          <p:cNvPr id="5" name="Rectangle 4"/>
          <p:cNvSpPr/>
          <p:nvPr/>
        </p:nvSpPr>
        <p:spPr>
          <a:xfrm>
            <a:off x="-342314" y="2242849"/>
            <a:ext cx="11779348" cy="1077218"/>
          </a:xfrm>
          <a:prstGeom prst="rect">
            <a:avLst/>
          </a:prstGeom>
        </p:spPr>
        <p:txBody>
          <a:bodyPr wrap="square">
            <a:spAutoFit/>
          </a:bodyPr>
          <a:lstStyle/>
          <a:p>
            <a:pPr marL="914400" algn="just">
              <a:spcBef>
                <a:spcPts val="600"/>
              </a:spcBef>
              <a:spcAft>
                <a:spcPts val="1200"/>
              </a:spcAft>
            </a:pPr>
            <a:r>
              <a:rPr lang="en-US" sz="3200" dirty="0" smtClean="0">
                <a:latin typeface="+mj-lt"/>
              </a:rPr>
              <a:t>	</a:t>
            </a:r>
            <a:r>
              <a:rPr lang="vi-VN" sz="3200" dirty="0" smtClean="0">
                <a:solidFill>
                  <a:srgbClr val="FF0000"/>
                </a:solidFill>
                <a:latin typeface="+mj-lt"/>
              </a:rPr>
              <a:t>Không </a:t>
            </a:r>
            <a:r>
              <a:rPr lang="vi-VN" sz="3200" dirty="0">
                <a:solidFill>
                  <a:srgbClr val="FF0000"/>
                </a:solidFill>
                <a:latin typeface="+mj-lt"/>
              </a:rPr>
              <a:t>lâu sau, sóc nhận được một lá thư do kiến gửi </a:t>
            </a:r>
            <a:r>
              <a:rPr lang="vi-VN" sz="3200" dirty="0" smtClean="0">
                <a:solidFill>
                  <a:srgbClr val="FF0000"/>
                </a:solidFill>
                <a:latin typeface="+mj-lt"/>
              </a:rPr>
              <a:t>đến</a:t>
            </a:r>
            <a:r>
              <a:rPr lang="en-US" sz="3200" dirty="0" smtClean="0">
                <a:latin typeface="+mj-lt"/>
              </a:rPr>
              <a:t>.</a:t>
            </a:r>
            <a:r>
              <a:rPr lang="vi-VN" sz="3200" dirty="0" smtClean="0">
                <a:solidFill>
                  <a:srgbClr val="FF0000"/>
                </a:solidFill>
                <a:latin typeface="+mj-lt"/>
              </a:rPr>
              <a:t> </a:t>
            </a:r>
            <a:r>
              <a:rPr lang="vi-VN" sz="3200" dirty="0">
                <a:latin typeface="+mj-lt"/>
              </a:rPr>
              <a:t>Thư viết: “Sóc ơi, tớ cũng nhớ cậu!”.</a:t>
            </a:r>
          </a:p>
        </p:txBody>
      </p:sp>
      <p:sp>
        <p:nvSpPr>
          <p:cNvPr id="6" name="Rectangle 5"/>
          <p:cNvSpPr/>
          <p:nvPr/>
        </p:nvSpPr>
        <p:spPr>
          <a:xfrm>
            <a:off x="3990088" y="2163184"/>
            <a:ext cx="609934" cy="69244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8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6"/>
          <p:cNvSpPr/>
          <p:nvPr/>
        </p:nvSpPr>
        <p:spPr>
          <a:xfrm>
            <a:off x="8419066" y="2117036"/>
            <a:ext cx="609934" cy="69244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8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342314" y="2242849"/>
            <a:ext cx="11779348" cy="1077218"/>
          </a:xfrm>
          <a:prstGeom prst="rect">
            <a:avLst/>
          </a:prstGeom>
        </p:spPr>
        <p:txBody>
          <a:bodyPr wrap="square">
            <a:spAutoFit/>
          </a:bodyPr>
          <a:lstStyle/>
          <a:p>
            <a:pPr marL="914400" algn="just">
              <a:spcBef>
                <a:spcPts val="600"/>
              </a:spcBef>
              <a:spcAft>
                <a:spcPts val="1200"/>
              </a:spcAft>
            </a:pPr>
            <a:r>
              <a:rPr lang="en-US" sz="3200" dirty="0" smtClean="0">
                <a:latin typeface="+mj-lt"/>
              </a:rPr>
              <a:t>	</a:t>
            </a:r>
            <a:r>
              <a:rPr lang="vi-VN" sz="3200" dirty="0" smtClean="0">
                <a:solidFill>
                  <a:srgbClr val="FF0000"/>
                </a:solidFill>
                <a:latin typeface="+mj-lt"/>
              </a:rPr>
              <a:t>Không </a:t>
            </a:r>
            <a:r>
              <a:rPr lang="vi-VN" sz="3200" dirty="0">
                <a:solidFill>
                  <a:srgbClr val="FF0000"/>
                </a:solidFill>
                <a:latin typeface="+mj-lt"/>
              </a:rPr>
              <a:t>lâu sau, sóc nhận được một lá thư do kiến gửi </a:t>
            </a:r>
            <a:r>
              <a:rPr lang="vi-VN" sz="3200" dirty="0" smtClean="0">
                <a:solidFill>
                  <a:srgbClr val="FF0000"/>
                </a:solidFill>
                <a:latin typeface="+mj-lt"/>
              </a:rPr>
              <a:t>đến</a:t>
            </a:r>
            <a:r>
              <a:rPr lang="en-US" sz="3200" dirty="0" smtClean="0">
                <a:latin typeface="+mj-lt"/>
              </a:rPr>
              <a:t>.</a:t>
            </a:r>
            <a:r>
              <a:rPr lang="vi-VN" sz="3200" dirty="0" smtClean="0">
                <a:solidFill>
                  <a:srgbClr val="FF0000"/>
                </a:solidFill>
                <a:latin typeface="+mj-lt"/>
              </a:rPr>
              <a:t> </a:t>
            </a:r>
            <a:r>
              <a:rPr lang="vi-VN" sz="3200" dirty="0">
                <a:latin typeface="+mj-lt"/>
              </a:rPr>
              <a:t>Thư viết: </a:t>
            </a:r>
            <a:r>
              <a:rPr lang="vi-VN" sz="3200" dirty="0">
                <a:solidFill>
                  <a:srgbClr val="FF0000"/>
                </a:solidFill>
                <a:latin typeface="+mj-lt"/>
              </a:rPr>
              <a:t>“Sóc ơi, tớ cũng nhớ cậu!”</a:t>
            </a:r>
            <a:r>
              <a:rPr lang="vi-VN" sz="3200" dirty="0">
                <a:latin typeface="+mj-lt"/>
              </a:rPr>
              <a:t>.</a:t>
            </a:r>
          </a:p>
        </p:txBody>
      </p:sp>
      <p:pic>
        <p:nvPicPr>
          <p:cNvPr id="10" name="Picture 9">
            <a:extLst>
              <a:ext uri="{FF2B5EF4-FFF2-40B4-BE49-F238E27FC236}">
                <a16:creationId xmlns="" xmlns:a16="http://schemas.microsoft.com/office/drawing/2014/main" id="{36BD7BCD-94CA-D343-AEAC-E9536830F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920" y="2339788"/>
            <a:ext cx="381732" cy="360727"/>
          </a:xfrm>
          <a:prstGeom prst="rect">
            <a:avLst/>
          </a:prstGeom>
        </p:spPr>
      </p:pic>
      <p:sp>
        <p:nvSpPr>
          <p:cNvPr id="11" name="Rectangle 10"/>
          <p:cNvSpPr/>
          <p:nvPr/>
        </p:nvSpPr>
        <p:spPr>
          <a:xfrm>
            <a:off x="1089730" y="2196985"/>
            <a:ext cx="404002" cy="646331"/>
          </a:xfrm>
          <a:prstGeom prst="rect">
            <a:avLst/>
          </a:prstGeom>
          <a:noFill/>
        </p:spPr>
        <p:txBody>
          <a:bodyPr wrap="square" lIns="91440" tIns="45720" rIns="91440" bIns="45720">
            <a:spAutoFit/>
          </a:bodyPr>
          <a:lstStyle/>
          <a:p>
            <a:pPr algn="ctr"/>
            <a:r>
              <a:rPr lang="en-US" sz="3600" i="1" cap="none" spc="0" dirty="0" smtClean="0">
                <a:ln w="0"/>
                <a:solidFill>
                  <a:schemeClr val="bg1"/>
                </a:solidFill>
                <a:effectLst>
                  <a:outerShdw blurRad="38100" dist="19050" dir="2700000" algn="tl" rotWithShape="0">
                    <a:schemeClr val="dk1">
                      <a:alpha val="40000"/>
                    </a:schemeClr>
                  </a:outerShdw>
                </a:effectLst>
              </a:rPr>
              <a:t>4</a:t>
            </a:r>
            <a:endParaRPr lang="en-US" sz="3600" i="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224551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840005" y="1653989"/>
            <a:ext cx="7848601" cy="392654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154203" y="2416006"/>
            <a:ext cx="5359159" cy="1754326"/>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NHÓM 4: </a:t>
            </a:r>
          </a:p>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Đọc</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nối</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tiếp</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đoạn</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6" name="图片 7"/>
          <p:cNvPicPr>
            <a:picLocks noChangeAspect="1"/>
          </p:cNvPicPr>
          <p:nvPr/>
        </p:nvPicPr>
        <p:blipFill rotWithShape="1">
          <a:blip r:embed="rId2" cstate="print">
            <a:extLst>
              <a:ext uri="{28A0092B-C50C-407E-A947-70E740481C1C}">
                <a14:useLocalDpi xmlns:a14="http://schemas.microsoft.com/office/drawing/2010/main" val="0"/>
              </a:ext>
            </a:extLst>
          </a:blip>
          <a:srcRect l="19765" t="5074" r="12177" b="15106"/>
          <a:stretch>
            <a:fillRect/>
          </a:stretch>
        </p:blipFill>
        <p:spPr>
          <a:xfrm flipH="1">
            <a:off x="-314956" y="4345079"/>
            <a:ext cx="2983258" cy="2470902"/>
          </a:xfrm>
          <a:prstGeom prst="rect">
            <a:avLst/>
          </a:prstGeom>
        </p:spPr>
      </p:pic>
    </p:spTree>
    <p:extLst>
      <p:ext uri="{BB962C8B-B14F-4D97-AF65-F5344CB8AC3E}">
        <p14:creationId xmlns:p14="http://schemas.microsoft.com/office/powerpoint/2010/main" val="39255756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457331" y="94703"/>
            <a:ext cx="3119587" cy="740290"/>
            <a:chOff x="635794" y="386605"/>
            <a:chExt cx="2339690"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1757382" cy="484748"/>
            </a:xfrm>
            <a:prstGeom prst="rect">
              <a:avLst/>
            </a:prstGeom>
            <a:noFill/>
          </p:spPr>
          <p:txBody>
            <a:bodyPr wrap="square" rtlCol="0">
              <a:spAutoFit/>
            </a:bodyPr>
            <a:lstStyle/>
            <a:p>
              <a:pPr algn="ctr">
                <a:lnSpc>
                  <a:spcPct val="150000"/>
                </a:lnSpc>
              </a:pPr>
              <a:r>
                <a:rPr lang="vi-VN" sz="2400" b="1" dirty="0" smtClean="0">
                  <a:solidFill>
                    <a:srgbClr val="17479D"/>
                  </a:solidFill>
                  <a:latin typeface="UTM Avo" panose="02040603050506020204" pitchFamily="18" charset="0"/>
                </a:rPr>
                <a:t>ĐỌC</a:t>
              </a:r>
              <a:r>
                <a:rPr lang="en-US" sz="2400" b="1" dirty="0" smtClean="0">
                  <a:solidFill>
                    <a:srgbClr val="17479D"/>
                  </a:solidFill>
                  <a:latin typeface="UTM Avo" panose="02040603050506020204" pitchFamily="18" charset="0"/>
                </a:rPr>
                <a:t> TOÀN BÀI</a:t>
              </a:r>
              <a:endParaRPr lang="en-US" sz="2400" b="1" dirty="0">
                <a:solidFill>
                  <a:srgbClr val="17479D"/>
                </a:solidFill>
                <a:latin typeface="UTM Avo" panose="02040603050506020204" pitchFamily="18" charset="0"/>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2396913" y="-35598"/>
            <a:ext cx="7154436" cy="739690"/>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Tớ nhớ cậu</a:t>
            </a:r>
            <a:endParaRPr lang="en-US" sz="32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422299" y="965894"/>
            <a:ext cx="12067452" cy="5816977"/>
          </a:xfrm>
          <a:prstGeom prst="rect">
            <a:avLst/>
          </a:prstGeom>
          <a:noFill/>
        </p:spPr>
        <p:txBody>
          <a:bodyPr wrap="square" rtlCol="0">
            <a:spAutoFit/>
          </a:bodyPr>
          <a:lstStyle/>
          <a:p>
            <a:pPr marL="914400" algn="just">
              <a:spcBef>
                <a:spcPts val="600"/>
              </a:spcBef>
              <a:spcAft>
                <a:spcPts val="1200"/>
              </a:spcAft>
            </a:pPr>
            <a:r>
              <a:rPr lang="vi-VN" sz="2000" dirty="0">
                <a:latin typeface="+mj-lt"/>
              </a:rPr>
              <a:t>        </a:t>
            </a:r>
            <a:r>
              <a:rPr lang="vi-VN" sz="2000" dirty="0" smtClean="0">
                <a:latin typeface="+mj-lt"/>
              </a:rPr>
              <a:t> </a:t>
            </a:r>
            <a:r>
              <a:rPr lang="vi-VN" sz="2400" dirty="0">
                <a:latin typeface="+mj-lt"/>
              </a:rPr>
              <a:t>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914400" algn="just">
              <a:spcBef>
                <a:spcPts val="600"/>
              </a:spcBef>
              <a:spcAft>
                <a:spcPts val="1200"/>
              </a:spcAft>
            </a:pPr>
            <a:r>
              <a:rPr lang="vi-VN" sz="2400" dirty="0">
                <a:latin typeface="+mj-lt"/>
              </a:rPr>
              <a:t>       </a:t>
            </a:r>
            <a:r>
              <a:rPr lang="vi-VN" sz="2400" dirty="0" smtClean="0">
                <a:latin typeface="+mj-lt"/>
              </a:rPr>
              <a:t>Một </a:t>
            </a:r>
            <a:r>
              <a:rPr lang="vi-VN" sz="2400" dirty="0">
                <a:latin typeface="+mj-lt"/>
              </a:rPr>
              <a:t>buổi sáng, sóc lấy một tờ giấy và viết thư cho kiến. Sóc </a:t>
            </a:r>
            <a:r>
              <a:rPr lang="vi-VN" sz="2400" b="1" dirty="0">
                <a:solidFill>
                  <a:srgbClr val="FF0000"/>
                </a:solidFill>
                <a:latin typeface="+mj-lt"/>
              </a:rPr>
              <a:t>nắn nót </a:t>
            </a:r>
            <a:r>
              <a:rPr lang="vi-VN" sz="2400" dirty="0">
                <a:latin typeface="+mj-lt"/>
              </a:rPr>
              <a:t>ghi: “Tớ nhớ cậu.”. Một cơn gió đi ngang qua mang theo lá thư. Chiều hôm đó, kiến đi dạo trong rừng. Một lá thư nhè nhẹ bay xuống. Kiến reo lên</a:t>
            </a:r>
            <a:r>
              <a:rPr lang="vi-VN" sz="2400" dirty="0" smtClean="0">
                <a:latin typeface="+mj-lt"/>
              </a:rPr>
              <a:t>: </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A</a:t>
            </a:r>
            <a:r>
              <a:rPr lang="vi-VN" sz="2400" dirty="0">
                <a:latin typeface="+mj-lt"/>
              </a:rPr>
              <a:t>, thư của sóc!”.</a:t>
            </a:r>
          </a:p>
          <a:p>
            <a:pPr marL="914400" algn="just">
              <a:spcBef>
                <a:spcPts val="600"/>
              </a:spcBef>
              <a:spcAft>
                <a:spcPts val="1200"/>
              </a:spcAft>
            </a:pPr>
            <a:r>
              <a:rPr lang="vi-VN" sz="2400" dirty="0">
                <a:latin typeface="+mj-lt"/>
              </a:rPr>
              <a:t>       </a:t>
            </a:r>
            <a:r>
              <a:rPr lang="vi-VN" sz="2400" dirty="0" smtClean="0">
                <a:latin typeface="+mj-lt"/>
              </a:rPr>
              <a:t>Hôm </a:t>
            </a:r>
            <a:r>
              <a:rPr lang="vi-VN" sz="2400" dirty="0">
                <a:latin typeface="+mj-lt"/>
              </a:rPr>
              <a:t>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a:t>
            </a:r>
            <a:r>
              <a:rPr lang="vi-VN" sz="2400" b="1" dirty="0">
                <a:solidFill>
                  <a:srgbClr val="FF0000"/>
                </a:solidFill>
                <a:latin typeface="+mj-lt"/>
              </a:rPr>
              <a:t>cặm cụi </a:t>
            </a:r>
            <a:r>
              <a:rPr lang="vi-VN" sz="2400" dirty="0">
                <a:latin typeface="+mj-lt"/>
              </a:rPr>
              <a:t>viết đi viết lại trong nhiều giờ liền. </a:t>
            </a:r>
          </a:p>
          <a:p>
            <a:pPr marL="914400" algn="just">
              <a:spcBef>
                <a:spcPts val="600"/>
              </a:spcBef>
              <a:spcAft>
                <a:spcPts val="1200"/>
              </a:spcAft>
            </a:pPr>
            <a:r>
              <a:rPr lang="vi-VN" sz="2400" dirty="0">
                <a:latin typeface="+mj-lt"/>
              </a:rPr>
              <a:t>      </a:t>
            </a:r>
            <a:r>
              <a:rPr lang="vi-VN" sz="2400" dirty="0" smtClean="0">
                <a:latin typeface="+mj-lt"/>
              </a:rPr>
              <a:t> </a:t>
            </a:r>
            <a:r>
              <a:rPr lang="vi-VN" sz="2400" dirty="0">
                <a:latin typeface="+mj-lt"/>
              </a:rPr>
              <a:t>Không lâu sau, sóc nhận được một lá thư do kiến gửi đến. Thư viết: “Sóc ơi, tớ cũng nhớ cậu!”.</a:t>
            </a:r>
          </a:p>
          <a:p>
            <a:pPr marL="914400" algn="just">
              <a:spcBef>
                <a:spcPts val="600"/>
              </a:spcBef>
              <a:spcAft>
                <a:spcPts val="1200"/>
              </a:spcAft>
            </a:pPr>
            <a:r>
              <a:rPr lang="vi-VN" sz="2400" dirty="0">
                <a:latin typeface="+mj-lt"/>
              </a:rPr>
              <a:t>					</a:t>
            </a:r>
            <a:r>
              <a:rPr lang="en-US" sz="2400" dirty="0" smtClean="0">
                <a:latin typeface="+mj-lt"/>
              </a:rPr>
              <a:t>                                           </a:t>
            </a:r>
            <a:r>
              <a:rPr lang="vi-VN" sz="2400" dirty="0" smtClean="0">
                <a:latin typeface="+mj-lt"/>
              </a:rPr>
              <a:t>( </a:t>
            </a:r>
            <a:r>
              <a:rPr lang="vi-VN" sz="2400" dirty="0">
                <a:latin typeface="+mj-lt"/>
              </a:rPr>
              <a:t>Theo Tun Te-le-gan)</a:t>
            </a:r>
          </a:p>
        </p:txBody>
      </p:sp>
      <p:pic>
        <p:nvPicPr>
          <p:cNvPr id="8" name="Picture 7">
            <a:extLst>
              <a:ext uri="{FF2B5EF4-FFF2-40B4-BE49-F238E27FC236}">
                <a16:creationId xmlns="" xmlns:a16="http://schemas.microsoft.com/office/drawing/2014/main" id="{36BD7BCD-94CA-D343-AEAC-E9536830F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852" y="983600"/>
            <a:ext cx="401050" cy="378982"/>
          </a:xfrm>
          <a:prstGeom prst="rect">
            <a:avLst/>
          </a:prstGeom>
        </p:spPr>
      </p:pic>
      <p:pic>
        <p:nvPicPr>
          <p:cNvPr id="9" name="Picture 8">
            <a:extLst>
              <a:ext uri="{FF2B5EF4-FFF2-40B4-BE49-F238E27FC236}">
                <a16:creationId xmlns="" xmlns:a16="http://schemas.microsoft.com/office/drawing/2014/main" id="{8C029C62-412F-CD48-8690-F39AAE9A3BAC}"/>
              </a:ext>
            </a:extLst>
          </p:cNvPr>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05920" y="2335634"/>
            <a:ext cx="378982" cy="378982"/>
          </a:xfrm>
          <a:prstGeom prst="rect">
            <a:avLst/>
          </a:prstGeom>
        </p:spPr>
      </p:pic>
      <p:pic>
        <p:nvPicPr>
          <p:cNvPr id="10" name="Picture 9">
            <a:extLst>
              <a:ext uri="{FF2B5EF4-FFF2-40B4-BE49-F238E27FC236}">
                <a16:creationId xmlns="" xmlns:a16="http://schemas.microsoft.com/office/drawing/2014/main" id="{47842D01-2E06-8946-A357-A62E51EBFF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045" y="3657224"/>
            <a:ext cx="378982" cy="378982"/>
          </a:xfrm>
          <a:prstGeom prst="rect">
            <a:avLst/>
          </a:prstGeom>
        </p:spPr>
      </p:pic>
      <p:sp>
        <p:nvSpPr>
          <p:cNvPr id="11" name="Rectangle 10"/>
          <p:cNvSpPr/>
          <p:nvPr/>
        </p:nvSpPr>
        <p:spPr>
          <a:xfrm>
            <a:off x="10730752" y="3497362"/>
            <a:ext cx="638427" cy="59726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4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4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7144869" y="4617951"/>
            <a:ext cx="638427" cy="59726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4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4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069104" y="5215219"/>
            <a:ext cx="638427" cy="59726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4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4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36BD7BCD-94CA-D343-AEAC-E9536830F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57" y="5327063"/>
            <a:ext cx="343442" cy="324544"/>
          </a:xfrm>
          <a:prstGeom prst="rect">
            <a:avLst/>
          </a:prstGeom>
        </p:spPr>
      </p:pic>
      <p:sp>
        <p:nvSpPr>
          <p:cNvPr id="15" name="Rectangle 14"/>
          <p:cNvSpPr/>
          <p:nvPr/>
        </p:nvSpPr>
        <p:spPr>
          <a:xfrm>
            <a:off x="641970" y="5215219"/>
            <a:ext cx="442932" cy="584775"/>
          </a:xfrm>
          <a:prstGeom prst="rect">
            <a:avLst/>
          </a:prstGeom>
          <a:noFill/>
        </p:spPr>
        <p:txBody>
          <a:bodyPr wrap="square" lIns="91440" tIns="45720" rIns="91440" bIns="45720">
            <a:spAutoFit/>
          </a:bodyPr>
          <a:lstStyle/>
          <a:p>
            <a:pPr algn="ctr"/>
            <a:r>
              <a:rPr lang="en-US" sz="3200" i="1" cap="none" spc="0" dirty="0" smtClean="0">
                <a:ln w="0"/>
                <a:solidFill>
                  <a:schemeClr val="bg1"/>
                </a:solidFill>
                <a:effectLst>
                  <a:outerShdw blurRad="38100" dist="19050" dir="2700000" algn="tl" rotWithShape="0">
                    <a:schemeClr val="dk1">
                      <a:alpha val="40000"/>
                    </a:schemeClr>
                  </a:outerShdw>
                </a:effectLst>
              </a:rPr>
              <a:t>4</a:t>
            </a:r>
            <a:endParaRPr lang="en-US" sz="3200" i="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3281789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7103"/>
          <a:stretch/>
        </p:blipFill>
        <p:spPr>
          <a:xfrm>
            <a:off x="-668215" y="4719709"/>
            <a:ext cx="13547188" cy="2627288"/>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455" b="91250" l="600" r="99400"/>
                    </a14:imgEffect>
                  </a14:imgLayer>
                </a14:imgProps>
              </a:ext>
              <a:ext uri="{28A0092B-C50C-407E-A947-70E740481C1C}">
                <a14:useLocalDpi xmlns:a14="http://schemas.microsoft.com/office/drawing/2010/main" val="0"/>
              </a:ext>
            </a:extLst>
          </a:blip>
          <a:srcRect l="16053" t="23467" r="15256" b="16997"/>
          <a:stretch/>
        </p:blipFill>
        <p:spPr>
          <a:xfrm>
            <a:off x="2959491" y="331935"/>
            <a:ext cx="5787821" cy="923111"/>
          </a:xfrm>
          <a:prstGeom prst="rect">
            <a:avLst/>
          </a:prstGeom>
        </p:spPr>
      </p:pic>
      <p:sp>
        <p:nvSpPr>
          <p:cNvPr id="9" name="Rectangle 8"/>
          <p:cNvSpPr/>
          <p:nvPr/>
        </p:nvSpPr>
        <p:spPr>
          <a:xfrm>
            <a:off x="3159337" y="448116"/>
            <a:ext cx="5294164" cy="707886"/>
          </a:xfrm>
          <a:prstGeom prst="rect">
            <a:avLst/>
          </a:prstGeom>
          <a:noFill/>
        </p:spPr>
        <p:txBody>
          <a:bodyPr wrap="square" lIns="91440" tIns="45720" rIns="91440" bIns="4572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THẢO LUẬN NHÓM 2</a:t>
            </a:r>
            <a:endParaRPr lang="en-US" sz="40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1399319" y="1628260"/>
            <a:ext cx="10346789" cy="1077218"/>
          </a:xfrm>
          <a:prstGeom prst="rect">
            <a:avLst/>
          </a:prstGeom>
          <a:noFill/>
        </p:spPr>
        <p:txBody>
          <a:bodyPr wrap="square" rtlCol="0">
            <a:spAutoFit/>
          </a:bodyPr>
          <a:lstStyle/>
          <a:p>
            <a:r>
              <a:rPr lang="vi-VN" sz="3200" b="1" dirty="0">
                <a:solidFill>
                  <a:srgbClr val="1B04C4"/>
                </a:solidFill>
              </a:rPr>
              <a:t>Câu 1: Khi chia tay sóc, kiến cảm thấy thế nào?</a:t>
            </a:r>
            <a:endParaRPr lang="en-US" sz="3200" b="1" dirty="0">
              <a:solidFill>
                <a:srgbClr val="1B04C4"/>
              </a:solidFill>
            </a:endParaRPr>
          </a:p>
          <a:p>
            <a:endParaRPr lang="en-US" sz="3200" b="1" dirty="0">
              <a:solidFill>
                <a:schemeClr val="tx2">
                  <a:lumMod val="60000"/>
                  <a:lumOff val="40000"/>
                </a:schemeClr>
              </a:solidFill>
            </a:endParaRPr>
          </a:p>
        </p:txBody>
      </p:sp>
      <p:sp>
        <p:nvSpPr>
          <p:cNvPr id="13" name="TextBox 12"/>
          <p:cNvSpPr txBox="1"/>
          <p:nvPr/>
        </p:nvSpPr>
        <p:spPr>
          <a:xfrm>
            <a:off x="1399319" y="3037338"/>
            <a:ext cx="7669036" cy="1077218"/>
          </a:xfrm>
          <a:prstGeom prst="rect">
            <a:avLst/>
          </a:prstGeom>
          <a:noFill/>
        </p:spPr>
        <p:txBody>
          <a:bodyPr wrap="square" rtlCol="0">
            <a:spAutoFit/>
          </a:bodyPr>
          <a:lstStyle/>
          <a:p>
            <a:r>
              <a:rPr lang="vi-VN" sz="3200" b="1" dirty="0">
                <a:solidFill>
                  <a:srgbClr val="1B04C4"/>
                </a:solidFill>
              </a:rPr>
              <a:t>Câu 2: Sóc đồng ý với kiến điều gì?</a:t>
            </a:r>
            <a:endParaRPr lang="en-US" sz="3200" b="1" dirty="0">
              <a:solidFill>
                <a:srgbClr val="1B04C4"/>
              </a:solidFill>
            </a:endParaRPr>
          </a:p>
          <a:p>
            <a:endParaRPr lang="en-US" sz="3200" b="1" dirty="0">
              <a:solidFill>
                <a:srgbClr val="1B04C4"/>
              </a:solidFill>
            </a:endParaRPr>
          </a:p>
        </p:txBody>
      </p:sp>
      <p:sp>
        <p:nvSpPr>
          <p:cNvPr id="10" name="TextBox 9">
            <a:extLst>
              <a:ext uri="{FF2B5EF4-FFF2-40B4-BE49-F238E27FC236}">
                <a16:creationId xmlns="" xmlns:a16="http://schemas.microsoft.com/office/drawing/2014/main" id="{F3700BE8-37E7-464C-9E38-7AD2A3E286EA}"/>
              </a:ext>
            </a:extLst>
          </p:cNvPr>
          <p:cNvSpPr txBox="1"/>
          <p:nvPr/>
        </p:nvSpPr>
        <p:spPr>
          <a:xfrm>
            <a:off x="1478752" y="2166869"/>
            <a:ext cx="6119826" cy="742511"/>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3200" dirty="0">
                <a:solidFill>
                  <a:srgbClr val="FF0000"/>
                </a:solidFill>
                <a:latin typeface="+mj-lt"/>
              </a:rPr>
              <a:t>Khi chia tay sóc, kiến </a:t>
            </a:r>
            <a:r>
              <a:rPr lang="en-US" sz="3200" dirty="0" smtClean="0">
                <a:solidFill>
                  <a:srgbClr val="FF0000"/>
                </a:solidFill>
                <a:latin typeface="Times New Roman" panose="02020603050405020304" pitchFamily="18" charset="0"/>
                <a:cs typeface="Times New Roman" panose="02020603050405020304" pitchFamily="18" charset="0"/>
              </a:rPr>
              <a:t>r</a:t>
            </a:r>
            <a:r>
              <a:rPr lang="vi-VN" sz="3200" dirty="0" smtClean="0">
                <a:solidFill>
                  <a:srgbClr val="FF0000"/>
                </a:solidFill>
                <a:latin typeface="+mj-lt"/>
              </a:rPr>
              <a:t>ất </a:t>
            </a:r>
            <a:r>
              <a:rPr lang="vi-VN" sz="3200" dirty="0">
                <a:solidFill>
                  <a:srgbClr val="FF0000"/>
                </a:solidFill>
                <a:latin typeface="+mj-lt"/>
              </a:rPr>
              <a:t>buồn.</a:t>
            </a:r>
          </a:p>
        </p:txBody>
      </p:sp>
      <p:sp>
        <p:nvSpPr>
          <p:cNvPr id="11" name="TextBox 10">
            <a:extLst>
              <a:ext uri="{FF2B5EF4-FFF2-40B4-BE49-F238E27FC236}">
                <a16:creationId xmlns="" xmlns:a16="http://schemas.microsoft.com/office/drawing/2014/main" id="{BA37C831-A90D-DC4E-ADED-DC72288F946F}"/>
              </a:ext>
            </a:extLst>
          </p:cNvPr>
          <p:cNvSpPr txBox="1"/>
          <p:nvPr/>
        </p:nvSpPr>
        <p:spPr>
          <a:xfrm>
            <a:off x="1478752" y="3622977"/>
            <a:ext cx="6119826" cy="738664"/>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itchFamily="2" charset="2"/>
              </a:rPr>
              <a:t> </a:t>
            </a:r>
            <a:r>
              <a:rPr lang="vi-VN" sz="3200" dirty="0">
                <a:solidFill>
                  <a:srgbClr val="FF0000"/>
                </a:solidFill>
                <a:latin typeface="+mj-lt"/>
              </a:rPr>
              <a:t>Sóc thường xuyên nhớ đến kiến.</a:t>
            </a:r>
          </a:p>
        </p:txBody>
      </p:sp>
    </p:spTree>
    <p:extLst>
      <p:ext uri="{BB962C8B-B14F-4D97-AF65-F5344CB8AC3E}">
        <p14:creationId xmlns:p14="http://schemas.microsoft.com/office/powerpoint/2010/main" val="10318242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left)">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0" grpId="0"/>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Cloud 9"/>
          <p:cNvSpPr/>
          <p:nvPr/>
        </p:nvSpPr>
        <p:spPr>
          <a:xfrm>
            <a:off x="1840005" y="1443948"/>
            <a:ext cx="8232463" cy="3744696"/>
          </a:xfrm>
          <a:prstGeom prst="cloud">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803054" y="2442754"/>
            <a:ext cx="6762977" cy="1938992"/>
          </a:xfrm>
          <a:prstGeom prst="rect">
            <a:avLst/>
          </a:prstGeom>
          <a:noFill/>
        </p:spPr>
        <p:txBody>
          <a:bodyPr wrap="square" rtlCol="0">
            <a:spAutoFit/>
          </a:bodyPr>
          <a:lstStyle/>
          <a:p>
            <a:r>
              <a:rPr lang="vi-VN" sz="4000" b="1" dirty="0">
                <a:solidFill>
                  <a:schemeClr val="accent1">
                    <a:lumMod val="75000"/>
                  </a:schemeClr>
                </a:solidFill>
                <a:latin typeface="Times New Roman" panose="02020603050405020304" pitchFamily="18" charset="0"/>
                <a:cs typeface="Times New Roman" panose="02020603050405020304" pitchFamily="18" charset="0"/>
              </a:rPr>
              <a:t>Câu 3: </a:t>
            </a:r>
            <a:r>
              <a:rPr lang="vi-VN" sz="4000" dirty="0">
                <a:solidFill>
                  <a:schemeClr val="accent1">
                    <a:lumMod val="75000"/>
                  </a:schemeClr>
                </a:solidFill>
                <a:latin typeface="Times New Roman" panose="02020603050405020304" pitchFamily="18" charset="0"/>
                <a:cs typeface="Times New Roman" panose="02020603050405020304" pitchFamily="18" charset="0"/>
              </a:rPr>
              <a:t>Vì sao kiến phải viết lại nhiều lần lá thư gửi sóc?</a:t>
            </a:r>
            <a:endParaRPr lang="en-US" sz="40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40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5"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314956" y="3953193"/>
            <a:ext cx="2983258" cy="2470902"/>
          </a:xfrm>
          <a:prstGeom prst="rect">
            <a:avLst/>
          </a:prstGeom>
        </p:spPr>
      </p:pic>
      <p:sp>
        <p:nvSpPr>
          <p:cNvPr id="5" name="Cloud 4"/>
          <p:cNvSpPr/>
          <p:nvPr/>
        </p:nvSpPr>
        <p:spPr>
          <a:xfrm>
            <a:off x="1840005" y="1443948"/>
            <a:ext cx="8232463" cy="3744696"/>
          </a:xfrm>
          <a:prstGeom prst="cloud">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2803054" y="2264767"/>
            <a:ext cx="6762977" cy="2923877"/>
          </a:xfrm>
          <a:prstGeom prst="rect">
            <a:avLst/>
          </a:prstGeom>
          <a:noFill/>
        </p:spPr>
        <p:txBody>
          <a:bodyPr wrap="square" rtlCol="0">
            <a:spAutoFit/>
          </a:bodyPr>
          <a:lstStyle/>
          <a:p>
            <a:r>
              <a:rPr lang="vi-VN" sz="3600" b="1" dirty="0">
                <a:solidFill>
                  <a:schemeClr val="accent1">
                    <a:lumMod val="75000"/>
                  </a:schemeClr>
                </a:solidFill>
                <a:latin typeface="Times New Roman" panose="02020603050405020304" pitchFamily="18" charset="0"/>
                <a:cs typeface="Times New Roman" panose="02020603050405020304" pitchFamily="18" charset="0"/>
              </a:rPr>
              <a:t>Câu 3: </a:t>
            </a:r>
            <a:r>
              <a:rPr lang="en-US" sz="3600" dirty="0">
                <a:solidFill>
                  <a:schemeClr val="accent1">
                    <a:lumMod val="75000"/>
                  </a:schemeClr>
                </a:solidFill>
                <a:latin typeface="Times New Roman" panose="02020603050405020304" pitchFamily="18" charset="0"/>
                <a:cs typeface="Times New Roman" panose="02020603050405020304" pitchFamily="18" charset="0"/>
              </a:rPr>
              <a:t>K</a:t>
            </a:r>
            <a:r>
              <a:rPr lang="vi-VN" sz="3600" dirty="0" smtClean="0">
                <a:solidFill>
                  <a:schemeClr val="accent1">
                    <a:lumMod val="75000"/>
                  </a:schemeClr>
                </a:solidFill>
                <a:latin typeface="Times New Roman" panose="02020603050405020304" pitchFamily="18" charset="0"/>
                <a:cs typeface="Times New Roman" panose="02020603050405020304" pitchFamily="18" charset="0"/>
              </a:rPr>
              <a:t>iến </a:t>
            </a:r>
            <a:r>
              <a:rPr lang="vi-VN" sz="3600" dirty="0">
                <a:solidFill>
                  <a:schemeClr val="accent1">
                    <a:lumMod val="75000"/>
                  </a:schemeClr>
                </a:solidFill>
                <a:latin typeface="Times New Roman" panose="02020603050405020304" pitchFamily="18" charset="0"/>
                <a:cs typeface="Times New Roman" panose="02020603050405020304" pitchFamily="18" charset="0"/>
              </a:rPr>
              <a:t>phải viết lại nhiều lần lá thư gửi </a:t>
            </a:r>
            <a:r>
              <a:rPr lang="vi-VN" sz="3600" dirty="0" smtClean="0">
                <a:solidFill>
                  <a:schemeClr val="accent1">
                    <a:lumMod val="75000"/>
                  </a:schemeClr>
                </a:solidFill>
                <a:latin typeface="Times New Roman" panose="02020603050405020304" pitchFamily="18" charset="0"/>
                <a:cs typeface="Times New Roman" panose="02020603050405020304" pitchFamily="18" charset="0"/>
              </a:rPr>
              <a:t>sóc</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vì</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kiến</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không</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p>
          <a:p>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biết</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làm</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sao</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cho</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sóc</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biết</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nó</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p>
          <a:p>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rất</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nhớ</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bạn</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36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40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9650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Cloud 9"/>
          <p:cNvSpPr/>
          <p:nvPr/>
        </p:nvSpPr>
        <p:spPr>
          <a:xfrm>
            <a:off x="1840005" y="1474686"/>
            <a:ext cx="8232463" cy="3744696"/>
          </a:xfrm>
          <a:prstGeom prst="cloud">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831190" y="2213239"/>
            <a:ext cx="7079499" cy="2554545"/>
          </a:xfrm>
          <a:prstGeom prst="rect">
            <a:avLst/>
          </a:prstGeom>
          <a:noFill/>
        </p:spPr>
        <p:txBody>
          <a:bodyPr wrap="square" rtlCol="0">
            <a:spAutoFit/>
          </a:bodyPr>
          <a:lstStyle/>
          <a:p>
            <a:r>
              <a:rPr lang="vi-VN" sz="4000" b="1" dirty="0">
                <a:solidFill>
                  <a:schemeClr val="accent1">
                    <a:lumMod val="75000"/>
                  </a:schemeClr>
                </a:solidFill>
                <a:latin typeface="+mj-lt"/>
              </a:rPr>
              <a:t>Câu 4: </a:t>
            </a:r>
            <a:r>
              <a:rPr lang="vi-VN" sz="4000" dirty="0">
                <a:solidFill>
                  <a:schemeClr val="accent1">
                    <a:lumMod val="75000"/>
                  </a:schemeClr>
                </a:solidFill>
                <a:latin typeface="+mj-lt"/>
              </a:rPr>
              <a:t>Theo em, hai bạn sẽ cảm thấy thế nào nếu không nhận được thư của nhau?</a:t>
            </a:r>
            <a:endParaRPr lang="en-US" sz="4000" dirty="0">
              <a:solidFill>
                <a:schemeClr val="accent1">
                  <a:lumMod val="75000"/>
                </a:schemeClr>
              </a:solidFill>
              <a:latin typeface="+mj-lt"/>
            </a:endParaRPr>
          </a:p>
          <a:p>
            <a:endParaRPr lang="en-US" sz="4000" dirty="0">
              <a:solidFill>
                <a:schemeClr val="accent1">
                  <a:lumMod val="75000"/>
                </a:schemeClr>
              </a:solidFill>
              <a:latin typeface="+mj-lt"/>
              <a:cs typeface="Times New Roman" panose="02020603050405020304" pitchFamily="18" charset="0"/>
            </a:endParaRPr>
          </a:p>
        </p:txBody>
      </p:sp>
      <p:pic>
        <p:nvPicPr>
          <p:cNvPr id="4"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314956" y="3983931"/>
            <a:ext cx="2983258" cy="2470902"/>
          </a:xfrm>
          <a:prstGeom prst="rect">
            <a:avLst/>
          </a:prstGeom>
        </p:spPr>
      </p:pic>
    </p:spTree>
    <p:extLst>
      <p:ext uri="{BB962C8B-B14F-4D97-AF65-F5344CB8AC3E}">
        <p14:creationId xmlns:p14="http://schemas.microsoft.com/office/powerpoint/2010/main" val="349200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358418" y="-147711"/>
            <a:ext cx="12785264" cy="6274836"/>
          </a:xfrm>
          <a:prstGeom prst="rect">
            <a:avLst/>
          </a:prstGeom>
        </p:spPr>
      </p:pic>
      <p:sp>
        <p:nvSpPr>
          <p:cNvPr id="11" name="Rectangle 10"/>
          <p:cNvSpPr/>
          <p:nvPr/>
        </p:nvSpPr>
        <p:spPr>
          <a:xfrm>
            <a:off x="1860835" y="2665790"/>
            <a:ext cx="8468751" cy="2246769"/>
          </a:xfrm>
          <a:prstGeom prst="rect">
            <a:avLst/>
          </a:prstGeom>
          <a:noFill/>
        </p:spPr>
        <p:txBody>
          <a:bodyPr wrap="square" lIns="91440" tIns="45720" rIns="91440" bIns="45720">
            <a:spAutoFit/>
          </a:bodyPr>
          <a:lstStyle/>
          <a:p>
            <a:pPr algn="ctr"/>
            <a:r>
              <a:rPr lang="vi-VN" sz="4000" dirty="0">
                <a:solidFill>
                  <a:schemeClr val="bg1"/>
                </a:solidFill>
              </a:rPr>
              <a:t>Hãy tưởng tượng một năm sau, kiến vào sóc gặp lại nhau. Theo em, hai bạn sẽ nói gì với nhau?</a:t>
            </a:r>
            <a:endParaRPr lang="en-US" sz="4000" dirty="0">
              <a:solidFill>
                <a:schemeClr val="bg1"/>
              </a:solidFill>
            </a:endParaRPr>
          </a:p>
          <a:p>
            <a:pPr algn="ctr"/>
            <a:endParaRPr lang="en-US" sz="20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11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457331" y="94703"/>
            <a:ext cx="3267502" cy="740290"/>
            <a:chOff x="635794" y="386605"/>
            <a:chExt cx="2450626"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1" y="386605"/>
              <a:ext cx="1868319" cy="484748"/>
            </a:xfrm>
            <a:prstGeom prst="rect">
              <a:avLst/>
            </a:prstGeom>
            <a:noFill/>
          </p:spPr>
          <p:txBody>
            <a:bodyPr wrap="square" rtlCol="0">
              <a:spAutoFit/>
            </a:bodyPr>
            <a:lstStyle/>
            <a:p>
              <a:pPr algn="ctr">
                <a:lnSpc>
                  <a:spcPct val="150000"/>
                </a:lnSpc>
              </a:pPr>
              <a:r>
                <a:rPr lang="en-US" sz="2400" b="1" dirty="0" smtClean="0">
                  <a:solidFill>
                    <a:srgbClr val="17479D"/>
                  </a:solidFill>
                  <a:latin typeface="UTM Avo" panose="02040603050506020204" pitchFamily="18" charset="0"/>
                </a:rPr>
                <a:t>LUYỆN ĐỌC LẠI</a:t>
              </a:r>
              <a:endParaRPr lang="en-US" sz="2400" b="1" dirty="0">
                <a:solidFill>
                  <a:srgbClr val="17479D"/>
                </a:solidFill>
                <a:latin typeface="UTM Avo" panose="02040603050506020204" pitchFamily="18" charset="0"/>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2396913" y="-35598"/>
            <a:ext cx="7154436" cy="739690"/>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Tớ nhớ cậu</a:t>
            </a:r>
            <a:endParaRPr lang="en-US" sz="32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422299" y="965894"/>
            <a:ext cx="12067452" cy="5816977"/>
          </a:xfrm>
          <a:prstGeom prst="rect">
            <a:avLst/>
          </a:prstGeom>
          <a:noFill/>
        </p:spPr>
        <p:txBody>
          <a:bodyPr wrap="square" rtlCol="0">
            <a:spAutoFit/>
          </a:bodyPr>
          <a:lstStyle/>
          <a:p>
            <a:pPr marL="914400" algn="just">
              <a:spcBef>
                <a:spcPts val="600"/>
              </a:spcBef>
              <a:spcAft>
                <a:spcPts val="1200"/>
              </a:spcAft>
            </a:pPr>
            <a:r>
              <a:rPr lang="vi-VN" sz="2000" dirty="0">
                <a:latin typeface="+mj-lt"/>
              </a:rPr>
              <a:t>        </a:t>
            </a:r>
            <a:r>
              <a:rPr lang="vi-VN" sz="2000" dirty="0" smtClean="0">
                <a:latin typeface="+mj-lt"/>
              </a:rPr>
              <a:t> </a:t>
            </a:r>
            <a:r>
              <a:rPr lang="vi-VN" sz="2400" dirty="0">
                <a:latin typeface="+mj-lt"/>
              </a:rPr>
              <a:t>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914400" algn="just">
              <a:spcBef>
                <a:spcPts val="600"/>
              </a:spcBef>
              <a:spcAft>
                <a:spcPts val="1200"/>
              </a:spcAft>
            </a:pPr>
            <a:r>
              <a:rPr lang="vi-VN" sz="2400" dirty="0">
                <a:latin typeface="+mj-lt"/>
              </a:rPr>
              <a:t>       </a:t>
            </a:r>
            <a:r>
              <a:rPr lang="vi-VN" sz="2400" dirty="0" smtClean="0">
                <a:latin typeface="+mj-lt"/>
              </a:rPr>
              <a:t>Một </a:t>
            </a:r>
            <a:r>
              <a:rPr lang="vi-VN" sz="2400" dirty="0">
                <a:latin typeface="+mj-lt"/>
              </a:rPr>
              <a:t>buổi sáng, sóc lấy một tờ giấy và viết thư cho kiến. Sóc </a:t>
            </a:r>
            <a:r>
              <a:rPr lang="vi-VN" sz="2400" b="1" dirty="0">
                <a:solidFill>
                  <a:srgbClr val="FF0000"/>
                </a:solidFill>
                <a:latin typeface="+mj-lt"/>
              </a:rPr>
              <a:t>nắn nót </a:t>
            </a:r>
            <a:r>
              <a:rPr lang="vi-VN" sz="2400" dirty="0">
                <a:latin typeface="+mj-lt"/>
              </a:rPr>
              <a:t>ghi: “Tớ nhớ cậu.”. Một cơn gió đi ngang qua mang theo lá thư. Chiều hôm đó, kiến đi dạo trong rừng. Một lá thư nhè nhẹ bay xuống. Kiến reo lên</a:t>
            </a:r>
            <a:r>
              <a:rPr lang="vi-VN" sz="2400" dirty="0" smtClean="0">
                <a:latin typeface="+mj-lt"/>
              </a:rPr>
              <a:t>: </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A</a:t>
            </a:r>
            <a:r>
              <a:rPr lang="vi-VN" sz="2400" dirty="0">
                <a:latin typeface="+mj-lt"/>
              </a:rPr>
              <a:t>, thư của sóc!”.</a:t>
            </a:r>
          </a:p>
          <a:p>
            <a:pPr marL="914400" algn="just">
              <a:spcBef>
                <a:spcPts val="600"/>
              </a:spcBef>
              <a:spcAft>
                <a:spcPts val="1200"/>
              </a:spcAft>
            </a:pPr>
            <a:r>
              <a:rPr lang="vi-VN" sz="2400" dirty="0">
                <a:latin typeface="+mj-lt"/>
              </a:rPr>
              <a:t>       </a:t>
            </a:r>
            <a:r>
              <a:rPr lang="vi-VN" sz="2400" dirty="0" smtClean="0">
                <a:latin typeface="+mj-lt"/>
              </a:rPr>
              <a:t>Hôm </a:t>
            </a:r>
            <a:r>
              <a:rPr lang="vi-VN" sz="2400" dirty="0">
                <a:latin typeface="+mj-lt"/>
              </a:rPr>
              <a:t>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a:t>
            </a:r>
            <a:r>
              <a:rPr lang="vi-VN" sz="2400" b="1" dirty="0">
                <a:solidFill>
                  <a:srgbClr val="FF0000"/>
                </a:solidFill>
                <a:latin typeface="+mj-lt"/>
              </a:rPr>
              <a:t>cặm cụi </a:t>
            </a:r>
            <a:r>
              <a:rPr lang="vi-VN" sz="2400" dirty="0">
                <a:latin typeface="+mj-lt"/>
              </a:rPr>
              <a:t>viết đi viết lại trong nhiều giờ liền. </a:t>
            </a:r>
          </a:p>
          <a:p>
            <a:pPr marL="914400" algn="just">
              <a:spcBef>
                <a:spcPts val="600"/>
              </a:spcBef>
              <a:spcAft>
                <a:spcPts val="1200"/>
              </a:spcAft>
            </a:pPr>
            <a:r>
              <a:rPr lang="vi-VN" sz="2400" dirty="0">
                <a:latin typeface="+mj-lt"/>
              </a:rPr>
              <a:t>      </a:t>
            </a:r>
            <a:r>
              <a:rPr lang="vi-VN" sz="2400" dirty="0" smtClean="0">
                <a:latin typeface="+mj-lt"/>
              </a:rPr>
              <a:t> </a:t>
            </a:r>
            <a:r>
              <a:rPr lang="vi-VN" sz="2400" dirty="0">
                <a:latin typeface="+mj-lt"/>
              </a:rPr>
              <a:t>Không lâu sau, sóc nhận được một lá thư do kiến gửi đến. Thư viết: “Sóc ơi, tớ cũng nhớ cậu!”.</a:t>
            </a:r>
          </a:p>
          <a:p>
            <a:pPr marL="914400" algn="just">
              <a:spcBef>
                <a:spcPts val="600"/>
              </a:spcBef>
              <a:spcAft>
                <a:spcPts val="1200"/>
              </a:spcAft>
            </a:pPr>
            <a:r>
              <a:rPr lang="vi-VN" sz="2400" dirty="0">
                <a:latin typeface="+mj-lt"/>
              </a:rPr>
              <a:t>					</a:t>
            </a:r>
            <a:r>
              <a:rPr lang="en-US" sz="2400" dirty="0" smtClean="0">
                <a:latin typeface="+mj-lt"/>
              </a:rPr>
              <a:t>                                           </a:t>
            </a:r>
            <a:r>
              <a:rPr lang="vi-VN" sz="2400" dirty="0" smtClean="0">
                <a:latin typeface="+mj-lt"/>
              </a:rPr>
              <a:t>( </a:t>
            </a:r>
            <a:r>
              <a:rPr lang="vi-VN" sz="2400" dirty="0">
                <a:latin typeface="+mj-lt"/>
              </a:rPr>
              <a:t>Theo Tun Te-le-gan)</a:t>
            </a:r>
          </a:p>
        </p:txBody>
      </p:sp>
      <p:pic>
        <p:nvPicPr>
          <p:cNvPr id="8" name="Picture 7">
            <a:extLst>
              <a:ext uri="{FF2B5EF4-FFF2-40B4-BE49-F238E27FC236}">
                <a16:creationId xmlns="" xmlns:a16="http://schemas.microsoft.com/office/drawing/2014/main" id="{36BD7BCD-94CA-D343-AEAC-E9536830F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852" y="983600"/>
            <a:ext cx="401050" cy="378982"/>
          </a:xfrm>
          <a:prstGeom prst="rect">
            <a:avLst/>
          </a:prstGeom>
        </p:spPr>
      </p:pic>
      <p:pic>
        <p:nvPicPr>
          <p:cNvPr id="9" name="Picture 8">
            <a:extLst>
              <a:ext uri="{FF2B5EF4-FFF2-40B4-BE49-F238E27FC236}">
                <a16:creationId xmlns="" xmlns:a16="http://schemas.microsoft.com/office/drawing/2014/main" id="{8C029C62-412F-CD48-8690-F39AAE9A3BAC}"/>
              </a:ext>
            </a:extLst>
          </p:cNvPr>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05920" y="2335634"/>
            <a:ext cx="378982" cy="378982"/>
          </a:xfrm>
          <a:prstGeom prst="rect">
            <a:avLst/>
          </a:prstGeom>
        </p:spPr>
      </p:pic>
      <p:pic>
        <p:nvPicPr>
          <p:cNvPr id="10" name="Picture 9">
            <a:extLst>
              <a:ext uri="{FF2B5EF4-FFF2-40B4-BE49-F238E27FC236}">
                <a16:creationId xmlns="" xmlns:a16="http://schemas.microsoft.com/office/drawing/2014/main" id="{47842D01-2E06-8946-A357-A62E51EBFF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045" y="3657224"/>
            <a:ext cx="378982" cy="378982"/>
          </a:xfrm>
          <a:prstGeom prst="rect">
            <a:avLst/>
          </a:prstGeom>
        </p:spPr>
      </p:pic>
      <p:sp>
        <p:nvSpPr>
          <p:cNvPr id="11" name="Rectangle 10"/>
          <p:cNvSpPr/>
          <p:nvPr/>
        </p:nvSpPr>
        <p:spPr>
          <a:xfrm>
            <a:off x="10730752" y="3497362"/>
            <a:ext cx="638427" cy="59726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4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4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7144869" y="4617951"/>
            <a:ext cx="638427" cy="59726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4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4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069104" y="5215219"/>
            <a:ext cx="638427" cy="59726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4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4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36BD7BCD-94CA-D343-AEAC-E9536830F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57" y="5363607"/>
            <a:ext cx="304770" cy="288000"/>
          </a:xfrm>
          <a:prstGeom prst="rect">
            <a:avLst/>
          </a:prstGeom>
        </p:spPr>
      </p:pic>
      <p:sp>
        <p:nvSpPr>
          <p:cNvPr id="15" name="Rectangle 14"/>
          <p:cNvSpPr/>
          <p:nvPr/>
        </p:nvSpPr>
        <p:spPr>
          <a:xfrm>
            <a:off x="641970" y="5215219"/>
            <a:ext cx="393057" cy="584775"/>
          </a:xfrm>
          <a:prstGeom prst="rect">
            <a:avLst/>
          </a:prstGeom>
          <a:noFill/>
        </p:spPr>
        <p:txBody>
          <a:bodyPr wrap="square" lIns="91440" tIns="45720" rIns="91440" bIns="45720">
            <a:spAutoFit/>
          </a:bodyPr>
          <a:lstStyle/>
          <a:p>
            <a:pPr algn="ctr"/>
            <a:r>
              <a:rPr lang="en-US" sz="3200" i="1" cap="none" spc="0" dirty="0" smtClean="0">
                <a:ln w="0"/>
                <a:solidFill>
                  <a:schemeClr val="bg1"/>
                </a:solidFill>
                <a:effectLst>
                  <a:outerShdw blurRad="38100" dist="19050" dir="2700000" algn="tl" rotWithShape="0">
                    <a:schemeClr val="dk1">
                      <a:alpha val="40000"/>
                    </a:schemeClr>
                  </a:outerShdw>
                </a:effectLst>
              </a:rPr>
              <a:t>4</a:t>
            </a:r>
            <a:endParaRPr lang="en-US" sz="3200" i="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92959882"/>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513230" y="1298130"/>
            <a:ext cx="11132670" cy="5231324"/>
          </a:xfrm>
          <a:prstGeom prst="wave">
            <a:avLst>
              <a:gd name="adj1" fmla="val 3709"/>
              <a:gd name="adj2" fmla="val 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0"/>
          </a:p>
        </p:txBody>
      </p:sp>
      <p:grpSp>
        <p:nvGrpSpPr>
          <p:cNvPr id="5" name="Group 4"/>
          <p:cNvGrpSpPr/>
          <p:nvPr/>
        </p:nvGrpSpPr>
        <p:grpSpPr>
          <a:xfrm>
            <a:off x="652020" y="1769118"/>
            <a:ext cx="10729937" cy="3993073"/>
            <a:chOff x="1132572" y="3013805"/>
            <a:chExt cx="7324283" cy="2597779"/>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5692" b="49841"/>
            <a:stretch/>
          </p:blipFill>
          <p:spPr>
            <a:xfrm>
              <a:off x="1132572" y="3018971"/>
              <a:ext cx="7324283" cy="2592613"/>
            </a:xfrm>
            <a:prstGeom prst="rect">
              <a:avLst/>
            </a:prstGeom>
          </p:spPr>
        </p:pic>
        <p:sp>
          <p:nvSpPr>
            <p:cNvPr id="7" name="Rectangle 6"/>
            <p:cNvSpPr/>
            <p:nvPr/>
          </p:nvSpPr>
          <p:spPr>
            <a:xfrm>
              <a:off x="1872343" y="3013805"/>
              <a:ext cx="740228" cy="30842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gr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455" b="91250" l="600" r="99400"/>
                    </a14:imgEffect>
                  </a14:imgLayer>
                </a14:imgProps>
              </a:ext>
              <a:ext uri="{28A0092B-C50C-407E-A947-70E740481C1C}">
                <a14:useLocalDpi xmlns:a14="http://schemas.microsoft.com/office/drawing/2010/main" val="0"/>
              </a:ext>
            </a:extLst>
          </a:blip>
          <a:srcRect l="16053" t="23467" r="15256" b="16997"/>
          <a:stretch/>
        </p:blipFill>
        <p:spPr>
          <a:xfrm>
            <a:off x="4503023" y="224277"/>
            <a:ext cx="3634369" cy="1001805"/>
          </a:xfrm>
          <a:prstGeom prst="rect">
            <a:avLst/>
          </a:prstGeom>
        </p:spPr>
      </p:pic>
      <p:sp>
        <p:nvSpPr>
          <p:cNvPr id="9" name="Rectangle 8"/>
          <p:cNvSpPr/>
          <p:nvPr/>
        </p:nvSpPr>
        <p:spPr>
          <a:xfrm>
            <a:off x="4684641" y="340458"/>
            <a:ext cx="3292313" cy="769441"/>
          </a:xfrm>
          <a:prstGeom prst="rect">
            <a:avLst/>
          </a:prstGeom>
          <a:noFill/>
        </p:spPr>
        <p:txBody>
          <a:bodyPr wrap="none" lIns="91440" tIns="45720" rIns="91440" bIns="45720">
            <a:spAutoFit/>
          </a:bodyPr>
          <a:lstStyle/>
          <a:p>
            <a:pPr algn="ctr"/>
            <a:r>
              <a:rPr lang="en-US" sz="4400" dirty="0" smtClean="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TẬP</a:t>
            </a:r>
            <a:endParaRPr lang="en-US" sz="44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602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55902D5-0BD4-455F-AB5D-E3F6F8106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124" y="0"/>
            <a:ext cx="8875553" cy="5931017"/>
          </a:xfrm>
        </p:spPr>
      </p:pic>
      <p:sp>
        <p:nvSpPr>
          <p:cNvPr id="8" name="TextBox 7">
            <a:extLst>
              <a:ext uri="{FF2B5EF4-FFF2-40B4-BE49-F238E27FC236}">
                <a16:creationId xmlns:a16="http://schemas.microsoft.com/office/drawing/2014/main" xmlns="" id="{02169937-B356-427A-BB98-7689C56BAD18}"/>
              </a:ext>
            </a:extLst>
          </p:cNvPr>
          <p:cNvSpPr txBox="1"/>
          <p:nvPr/>
        </p:nvSpPr>
        <p:spPr>
          <a:xfrm>
            <a:off x="3147969" y="1266629"/>
            <a:ext cx="6094602" cy="2800767"/>
          </a:xfrm>
          <a:prstGeom prst="rect">
            <a:avLst/>
          </a:prstGeom>
          <a:noFill/>
        </p:spPr>
        <p:txBody>
          <a:bodyPr wrap="square">
            <a:spAutoFit/>
          </a:bodyPr>
          <a:lstStyle/>
          <a:p>
            <a:pPr algn="ctr"/>
            <a:r>
              <a:rPr lang="en-US" sz="8800" b="1" dirty="0">
                <a:solidFill>
                  <a:srgbClr val="0070C0"/>
                </a:solidFill>
              </a:rPr>
              <a:t>CỦNG CỐ BÀI HỌC</a:t>
            </a:r>
          </a:p>
        </p:txBody>
      </p:sp>
      <p:grpSp>
        <p:nvGrpSpPr>
          <p:cNvPr id="13" name="1">
            <a:extLst>
              <a:ext uri="{FF2B5EF4-FFF2-40B4-BE49-F238E27FC236}">
                <a16:creationId xmlns:a16="http://schemas.microsoft.com/office/drawing/2014/main" xmlns=""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xmlns="" id="{CD9DD4C0-AF4B-4FE1-A3E1-388DA021776B}"/>
                </a:ext>
              </a:extLst>
            </p:cNvPr>
            <p:cNvPicPr>
              <a:picLocks noChangeAspect="1"/>
            </p:cNvPicPr>
            <p:nvPr/>
          </p:nvPicPr>
          <p:blipFill>
            <a:blip r:embed="rId3"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xmlns="" id="{4EA58876-3131-4127-8EF3-6DF6D95EF17F}"/>
                </a:ext>
              </a:extLst>
            </p:cNvPr>
            <p:cNvPicPr>
              <a:picLocks noChangeAspect="1"/>
            </p:cNvPicPr>
            <p:nvPr/>
          </p:nvPicPr>
          <p:blipFill>
            <a:blip r:embed="rId4"/>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xmlns="" id="{6CE6C008-AB85-4086-B124-DE7BDF8BE17B}"/>
                </a:ext>
              </a:extLst>
            </p:cNvPr>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40833342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6000" r="-6000"/>
          </a:stretch>
        </a:blipFill>
        <a:effectLst/>
      </p:bgPr>
    </p:bg>
    <p:spTree>
      <p:nvGrpSpPr>
        <p:cNvPr id="1" name=""/>
        <p:cNvGrpSpPr/>
        <p:nvPr/>
      </p:nvGrpSpPr>
      <p:grpSpPr>
        <a:xfrm>
          <a:off x="0" y="0"/>
          <a:ext cx="0" cy="0"/>
          <a:chOff x="0" y="0"/>
          <a:chExt cx="0" cy="0"/>
        </a:xfrm>
      </p:grpSpPr>
      <p:sp>
        <p:nvSpPr>
          <p:cNvPr id="2" name="Flowchart: Punched Tape 1"/>
          <p:cNvSpPr/>
          <p:nvPr/>
        </p:nvSpPr>
        <p:spPr>
          <a:xfrm>
            <a:off x="245890" y="291993"/>
            <a:ext cx="3135085" cy="1652067"/>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8847" y="656361"/>
            <a:ext cx="2589170" cy="923330"/>
          </a:xfrm>
          <a:prstGeom prst="rect">
            <a:avLst/>
          </a:prstGeom>
          <a:noFill/>
        </p:spPr>
        <p:txBody>
          <a:bodyPr wrap="none" lIns="91440" tIns="45720" rIns="91440" bIns="45720">
            <a:spAutoFit/>
          </a:bodyPr>
          <a:lstStyle/>
          <a:p>
            <a:pPr algn="ctr"/>
            <a:r>
              <a:rPr lang="en-US" sz="54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CŨ</a:t>
            </a:r>
            <a:endParaRPr lang="en-US" sz="5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Cloud Callout 5"/>
          <p:cNvSpPr/>
          <p:nvPr/>
        </p:nvSpPr>
        <p:spPr>
          <a:xfrm>
            <a:off x="2927617" y="909934"/>
            <a:ext cx="7599509" cy="3227294"/>
          </a:xfrm>
          <a:prstGeom prst="cloudCallout">
            <a:avLst>
              <a:gd name="adj1" fmla="val -45606"/>
              <a:gd name="adj2" fmla="val 58691"/>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9" y="4295375"/>
            <a:ext cx="3342555" cy="2562625"/>
          </a:xfrm>
          <a:prstGeom prst="rect">
            <a:avLst/>
          </a:prstGeom>
        </p:spPr>
      </p:pic>
      <p:sp>
        <p:nvSpPr>
          <p:cNvPr id="8" name="Rectangle 7"/>
          <p:cNvSpPr/>
          <p:nvPr/>
        </p:nvSpPr>
        <p:spPr>
          <a:xfrm>
            <a:off x="3711388" y="1677154"/>
            <a:ext cx="6569849" cy="1569660"/>
          </a:xfrm>
          <a:prstGeom prst="rect">
            <a:avLst/>
          </a:prstGeom>
          <a:noFill/>
        </p:spPr>
        <p:txBody>
          <a:bodyPr wrap="square" lIns="91440" tIns="45720" rIns="91440" bIns="45720">
            <a:spAutoFit/>
          </a:bodyPr>
          <a:lstStyle/>
          <a:p>
            <a:pPr algn="ctr"/>
            <a:r>
              <a:rPr lang="en-US" sz="3200" dirty="0" err="1">
                <a:solidFill>
                  <a:srgbClr val="0070C0"/>
                </a:solidFill>
                <a:latin typeface="Times New Roman" panose="02020603050405020304" pitchFamily="18" charset="0"/>
                <a:cs typeface="Times New Roman" panose="02020603050405020304" pitchFamily="18" charset="0"/>
              </a:rPr>
              <a:t>Đóng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vai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một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rừng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nói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lời</a:t>
            </a:r>
            <a:r>
              <a:rPr lang="en-US" sz="3200" dirty="0">
                <a:solidFill>
                  <a:srgbClr val="0070C0"/>
                </a:solidFill>
                <a:latin typeface="Times New Roman" panose="02020603050405020304" pitchFamily="18" charset="0"/>
                <a:cs typeface="Times New Roman" panose="02020603050405020304" pitchFamily="18" charset="0"/>
              </a:rPr>
              <a:t> an </a:t>
            </a:r>
            <a:r>
              <a:rPr lang="en-US" sz="3200" dirty="0" err="1">
                <a:solidFill>
                  <a:srgbClr val="0070C0"/>
                </a:solidFill>
                <a:latin typeface="Times New Roman" panose="02020603050405020304" pitchFamily="18" charset="0"/>
                <a:cs typeface="Times New Roman" panose="02020603050405020304" pitchFamily="18" charset="0"/>
              </a:rPr>
              <a:t>ủi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dê</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trắng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không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thấy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trở</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về</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b="0" cap="none" spc="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Flowchart: Punched Tape 8"/>
          <p:cNvSpPr/>
          <p:nvPr/>
        </p:nvSpPr>
        <p:spPr>
          <a:xfrm>
            <a:off x="245890" y="291993"/>
            <a:ext cx="3135085" cy="1652067"/>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0307" y="656361"/>
            <a:ext cx="3166251" cy="923330"/>
          </a:xfrm>
          <a:prstGeom prst="rect">
            <a:avLst/>
          </a:prstGeom>
          <a:noFill/>
        </p:spPr>
        <p:txBody>
          <a:bodyPr wrap="none" lIns="91440" tIns="45720" rIns="91440" bIns="45720">
            <a:spAutoFit/>
          </a:bodyPr>
          <a:lstStyle/>
          <a:p>
            <a:pPr algn="ctr"/>
            <a:r>
              <a:rPr lang="en-US" sz="54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GỌI BẠN</a:t>
            </a:r>
            <a:endParaRPr lang="en-US" sz="5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8"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816100" y="-260898"/>
            <a:ext cx="8623300" cy="4232200"/>
          </a:xfrm>
          <a:prstGeom prst="rect">
            <a:avLst/>
          </a:prstGeom>
        </p:spPr>
      </p:pic>
      <p:sp>
        <p:nvSpPr>
          <p:cNvPr id="12" name="Rectangle 11"/>
          <p:cNvSpPr/>
          <p:nvPr/>
        </p:nvSpPr>
        <p:spPr>
          <a:xfrm>
            <a:off x="1092200" y="4072902"/>
            <a:ext cx="9791699" cy="104519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defRPr/>
            </a:pPr>
            <a:r>
              <a:rPr lang="en-US" sz="3600" dirty="0" smtClean="0">
                <a:solidFill>
                  <a:schemeClr val="tx1"/>
                </a:solidFill>
                <a:latin typeface="Times New Roman" panose="02020603050405020304" pitchFamily="18" charset="0"/>
                <a:cs typeface="Times New Roman" panose="02020603050405020304" pitchFamily="18" charset="0"/>
              </a:rPr>
              <a:t>1. </a:t>
            </a:r>
            <a:r>
              <a:rPr lang="en-US" sz="3600" dirty="0" err="1" smtClean="0">
                <a:solidFill>
                  <a:schemeClr val="tx1"/>
                </a:solidFill>
                <a:latin typeface="Times New Roman" panose="02020603050405020304" pitchFamily="18" charset="0"/>
                <a:cs typeface="Times New Roman" panose="02020603050405020304" pitchFamily="18" charset="0"/>
              </a:rPr>
              <a:t>Khi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cùng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với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thấy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a:t>
            </a:r>
          </a:p>
          <a:p>
            <a:pPr algn="ctr">
              <a:defRPr/>
            </a:pPr>
            <a:endParaRPr lang="vi-V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1092200" y="5219700"/>
            <a:ext cx="9791699" cy="104774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2. </a:t>
            </a:r>
            <a:r>
              <a:rPr lang="en-US" sz="3600" dirty="0" err="1" smtClean="0">
                <a:solidFill>
                  <a:schemeClr val="tx1"/>
                </a:solidFill>
                <a:latin typeface="Times New Roman" panose="02020603050405020304" pitchFamily="18" charset="0"/>
                <a:cs typeface="Times New Roman" panose="02020603050405020304" pitchFamily="18" charset="0"/>
              </a:rPr>
              <a:t>Khi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thấy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25" name="TextBox 24"/>
          <p:cNvSpPr txBox="1"/>
          <p:nvPr/>
        </p:nvSpPr>
        <p:spPr>
          <a:xfrm>
            <a:off x="3232150" y="1161065"/>
            <a:ext cx="5791200" cy="2154436"/>
          </a:xfrm>
          <a:prstGeom prst="rect">
            <a:avLst/>
          </a:prstGeom>
          <a:noFill/>
        </p:spPr>
        <p:txBody>
          <a:bodyPr wrap="square" rtlCol="0">
            <a:spAutoFit/>
          </a:bodyPr>
          <a:lstStyle/>
          <a:p>
            <a:pPr algn="ctr"/>
            <a:r>
              <a:rPr lang="en-US" sz="54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KHỞI ĐỘNG</a:t>
            </a:r>
          </a:p>
          <a:p>
            <a:pPr algn="ct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Hát</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hát</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chúng</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4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87350"/>
            <a:ext cx="12191999" cy="2476500"/>
          </a:xfrm>
          <a:prstGeom prst="rect">
            <a:avLst/>
          </a:prstGeom>
        </p:spPr>
      </p:pic>
      <p:grpSp>
        <p:nvGrpSpPr>
          <p:cNvPr id="5" name="Group 4">
            <a:extLst>
              <a:ext uri="{FF2B5EF4-FFF2-40B4-BE49-F238E27FC236}">
                <a16:creationId xmlns="" xmlns:a16="http://schemas.microsoft.com/office/drawing/2014/main" id="{868AC771-11AC-400E-96E2-B494D9CA0570}"/>
              </a:ext>
            </a:extLst>
          </p:cNvPr>
          <p:cNvGrpSpPr/>
          <p:nvPr/>
        </p:nvGrpSpPr>
        <p:grpSpPr>
          <a:xfrm>
            <a:off x="2602000" y="1734669"/>
            <a:ext cx="5982076" cy="4396141"/>
            <a:chOff x="1417547" y="1264224"/>
            <a:chExt cx="4405927" cy="3318271"/>
          </a:xfrm>
        </p:grpSpPr>
        <p:pic>
          <p:nvPicPr>
            <p:cNvPr id="6" name="Picture 5">
              <a:extLst>
                <a:ext uri="{FF2B5EF4-FFF2-40B4-BE49-F238E27FC236}">
                  <a16:creationId xmlns="" xmlns:a16="http://schemas.microsoft.com/office/drawing/2014/main" id="{CF86228A-6437-445F-B487-0BD01EAFDA14}"/>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8" name="TextBox 7">
              <a:extLst>
                <a:ext uri="{FF2B5EF4-FFF2-40B4-BE49-F238E27FC236}">
                  <a16:creationId xmlns=""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9" name="TextBox 8">
              <a:extLst>
                <a:ext uri="{FF2B5EF4-FFF2-40B4-BE49-F238E27FC236}">
                  <a16:creationId xmlns=""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0" name="Picture 4">
            <a:extLst>
              <a:ext uri="{FF2B5EF4-FFF2-40B4-BE49-F238E27FC236}">
                <a16:creationId xmlns="" xmlns:a16="http://schemas.microsoft.com/office/drawing/2014/main" id="{92AC510F-4E04-400B-8C1C-074ABFBB20F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8287" y="4134722"/>
            <a:ext cx="2353235" cy="2353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00" y="-126609"/>
            <a:ext cx="11162715" cy="6991643"/>
          </a:xfrm>
          <a:prstGeom prst="rect">
            <a:avLst/>
          </a:prstGeom>
        </p:spPr>
      </p:pic>
      <p:grpSp>
        <p:nvGrpSpPr>
          <p:cNvPr id="10" name="Group 9">
            <a:extLst>
              <a:ext uri="{FF2B5EF4-FFF2-40B4-BE49-F238E27FC236}">
                <a16:creationId xmlns="" xmlns:a16="http://schemas.microsoft.com/office/drawing/2014/main" id="{F3DD3406-2712-834B-AB0F-2A570271E8D5}"/>
              </a:ext>
            </a:extLst>
          </p:cNvPr>
          <p:cNvGrpSpPr/>
          <p:nvPr/>
        </p:nvGrpSpPr>
        <p:grpSpPr>
          <a:xfrm>
            <a:off x="954996" y="-7508"/>
            <a:ext cx="2514345" cy="631795"/>
            <a:chOff x="635794" y="386605"/>
            <a:chExt cx="1395893" cy="555217"/>
          </a:xfrm>
        </p:grpSpPr>
        <p:sp>
          <p:nvSpPr>
            <p:cNvPr id="11" name="TextBox 10">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12" name="Picture 11">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pic>
        <p:nvPicPr>
          <p:cNvPr id="13" name="Picture 12">
            <a:extLst>
              <a:ext uri="{FF2B5EF4-FFF2-40B4-BE49-F238E27FC236}">
                <a16:creationId xmlns="" xmlns:a16="http://schemas.microsoft.com/office/drawing/2014/main" id="{36BD7BCD-94CA-D343-AEAC-E9536830F3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9105" y="2688850"/>
            <a:ext cx="304770" cy="288000"/>
          </a:xfrm>
          <a:prstGeom prst="rect">
            <a:avLst/>
          </a:prstGeom>
        </p:spPr>
      </p:pic>
      <p:pic>
        <p:nvPicPr>
          <p:cNvPr id="14" name="Picture 13">
            <a:extLst>
              <a:ext uri="{FF2B5EF4-FFF2-40B4-BE49-F238E27FC236}">
                <a16:creationId xmlns="" xmlns:a16="http://schemas.microsoft.com/office/drawing/2014/main" id="{8C029C62-412F-CD48-8690-F39AAE9A3BAC}"/>
              </a:ext>
            </a:extLst>
          </p:cNvPr>
          <p:cNvPicPr>
            <a:picLocks noChangeAspect="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650878" y="3496082"/>
            <a:ext cx="288000" cy="288000"/>
          </a:xfrm>
          <a:prstGeom prst="rect">
            <a:avLst/>
          </a:prstGeom>
        </p:spPr>
      </p:pic>
      <p:pic>
        <p:nvPicPr>
          <p:cNvPr id="15" name="Picture 14">
            <a:extLst>
              <a:ext uri="{FF2B5EF4-FFF2-40B4-BE49-F238E27FC236}">
                <a16:creationId xmlns="" xmlns:a16="http://schemas.microsoft.com/office/drawing/2014/main" id="{47842D01-2E06-8946-A357-A62E51EBFF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0878" y="4672459"/>
            <a:ext cx="288000" cy="288000"/>
          </a:xfrm>
          <a:prstGeom prst="rect">
            <a:avLst/>
          </a:prstGeom>
        </p:spPr>
      </p:pic>
      <p:pic>
        <p:nvPicPr>
          <p:cNvPr id="16" name="Picture 15">
            <a:extLst>
              <a:ext uri="{FF2B5EF4-FFF2-40B4-BE49-F238E27FC236}">
                <a16:creationId xmlns="" xmlns:a16="http://schemas.microsoft.com/office/drawing/2014/main" id="{36BD7BCD-94CA-D343-AEAC-E9536830F3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4108" y="5981138"/>
            <a:ext cx="304770" cy="288000"/>
          </a:xfrm>
          <a:prstGeom prst="rect">
            <a:avLst/>
          </a:prstGeom>
        </p:spPr>
      </p:pic>
      <p:sp>
        <p:nvSpPr>
          <p:cNvPr id="3" name="Rectangle 2"/>
          <p:cNvSpPr/>
          <p:nvPr/>
        </p:nvSpPr>
        <p:spPr>
          <a:xfrm>
            <a:off x="1545821" y="5832750"/>
            <a:ext cx="393057" cy="584775"/>
          </a:xfrm>
          <a:prstGeom prst="rect">
            <a:avLst/>
          </a:prstGeom>
          <a:noFill/>
        </p:spPr>
        <p:txBody>
          <a:bodyPr wrap="none" lIns="91440" tIns="45720" rIns="91440" bIns="45720">
            <a:spAutoFit/>
          </a:bodyPr>
          <a:lstStyle/>
          <a:p>
            <a:pPr algn="ctr"/>
            <a:r>
              <a:rPr lang="en-US" sz="3200" i="1" cap="none" spc="0" dirty="0" smtClean="0">
                <a:ln w="0"/>
                <a:solidFill>
                  <a:schemeClr val="bg1"/>
                </a:solidFill>
                <a:effectLst>
                  <a:outerShdw blurRad="38100" dist="19050" dir="2700000" algn="tl" rotWithShape="0">
                    <a:schemeClr val="dk1">
                      <a:alpha val="40000"/>
                    </a:schemeClr>
                  </a:outerShdw>
                </a:effectLst>
              </a:rPr>
              <a:t>4</a:t>
            </a:r>
            <a:endParaRPr lang="en-US" sz="3200" i="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43793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840005" y="1653989"/>
            <a:ext cx="7848601" cy="392654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154203" y="2416006"/>
            <a:ext cx="5359159" cy="1754326"/>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NHÓM 4: </a:t>
            </a:r>
          </a:p>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Đọc</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nối</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tiếp</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đoạn</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6" name="图片 7"/>
          <p:cNvPicPr>
            <a:picLocks noChangeAspect="1"/>
          </p:cNvPicPr>
          <p:nvPr/>
        </p:nvPicPr>
        <p:blipFill rotWithShape="1">
          <a:blip r:embed="rId2" cstate="print">
            <a:extLst>
              <a:ext uri="{28A0092B-C50C-407E-A947-70E740481C1C}">
                <a14:useLocalDpi xmlns:a14="http://schemas.microsoft.com/office/drawing/2010/main" val="0"/>
              </a:ext>
            </a:extLst>
          </a:blip>
          <a:srcRect l="19765" t="5074" r="12177" b="15106"/>
          <a:stretch>
            <a:fillRect/>
          </a:stretch>
        </p:blipFill>
        <p:spPr>
          <a:xfrm flipH="1">
            <a:off x="-314956" y="4345079"/>
            <a:ext cx="2983258" cy="2470902"/>
          </a:xfrm>
          <a:prstGeom prst="rect">
            <a:avLst/>
          </a:prstGeom>
        </p:spPr>
      </p:pic>
    </p:spTree>
    <p:extLst>
      <p:ext uri="{BB962C8B-B14F-4D97-AF65-F5344CB8AC3E}">
        <p14:creationId xmlns:p14="http://schemas.microsoft.com/office/powerpoint/2010/main" val="28434711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856129" y="2284230"/>
            <a:ext cx="10351994" cy="2062103"/>
          </a:xfrm>
          <a:prstGeom prst="rect">
            <a:avLst/>
          </a:prstGeom>
        </p:spPr>
        <p:txBody>
          <a:bodyPr wrap="square">
            <a:spAutoFit/>
          </a:bodyPr>
          <a:lstStyle/>
          <a:p>
            <a:r>
              <a:rPr lang="vi-VN" sz="1600" dirty="0"/>
              <a:t> </a:t>
            </a:r>
            <a:r>
              <a:rPr lang="en-US" sz="1600" dirty="0" smtClean="0"/>
              <a:t>	</a:t>
            </a:r>
            <a:r>
              <a:rPr lang="vi-VN" sz="3200" dirty="0" smtClean="0">
                <a:latin typeface="+mj-lt"/>
              </a:rPr>
              <a:t>Kiến </a:t>
            </a:r>
            <a:r>
              <a:rPr lang="vi-VN" sz="3200" dirty="0">
                <a:latin typeface="+mj-lt"/>
              </a:rPr>
              <a:t>là bạn thân của sóc. Hằng ngày, hai bạn thường rủ nhau đi học. Thế rồi nhà kiến chuyển đến một khu rừng khác. Lúc chia tay, kiến rất buồn. Kiến nói: “Cậu phải thường xuyên nhớ tớ </a:t>
            </a:r>
            <a:r>
              <a:rPr lang="vi-VN" sz="3200" dirty="0" smtClean="0">
                <a:latin typeface="+mj-lt"/>
              </a:rPr>
              <a:t>đấy.”. </a:t>
            </a:r>
            <a:r>
              <a:rPr lang="vi-VN" sz="3200" dirty="0">
                <a:latin typeface="+mj-lt"/>
              </a:rPr>
              <a:t>Sóc gật đầu nhận lời.</a:t>
            </a:r>
            <a:endParaRPr lang="en-US" sz="3200" dirty="0">
              <a:latin typeface="+mj-lt"/>
            </a:endParaRPr>
          </a:p>
        </p:txBody>
      </p:sp>
      <p:sp>
        <p:nvSpPr>
          <p:cNvPr id="13" name="TextBox 12">
            <a:extLst>
              <a:ext uri="{FF2B5EF4-FFF2-40B4-BE49-F238E27FC236}">
                <a16:creationId xmlns="" xmlns:a16="http://schemas.microsoft.com/office/drawing/2014/main" id="{83C8FAFC-C1D0-49BB-A45E-D744951A028F}"/>
              </a:ext>
            </a:extLst>
          </p:cNvPr>
          <p:cNvSpPr txBox="1"/>
          <p:nvPr/>
        </p:nvSpPr>
        <p:spPr>
          <a:xfrm>
            <a:off x="2322954" y="1141020"/>
            <a:ext cx="7154436" cy="820609"/>
          </a:xfrm>
          <a:prstGeom prst="rect">
            <a:avLst/>
          </a:prstGeom>
          <a:noFill/>
        </p:spPr>
        <p:txBody>
          <a:bodyPr wrap="square" rtlCol="0">
            <a:spAutoFit/>
          </a:bodyPr>
          <a:lstStyle/>
          <a:p>
            <a:pPr algn="ctr">
              <a:lnSpc>
                <a:spcPct val="150000"/>
              </a:lnSpc>
            </a:pPr>
            <a:r>
              <a:rPr lang="vi-VN" sz="3600" b="1" dirty="0">
                <a:solidFill>
                  <a:schemeClr val="accent1">
                    <a:lumMod val="50000"/>
                  </a:schemeClr>
                </a:solidFill>
                <a:latin typeface="UTM Avo" panose="02040603050506020204" pitchFamily="18" charset="0"/>
              </a:rPr>
              <a:t>Tớ nhớ cậu</a:t>
            </a:r>
            <a:endParaRPr lang="en-US" sz="3600" b="1" dirty="0">
              <a:solidFill>
                <a:schemeClr val="accent1">
                  <a:lumMod val="50000"/>
                </a:schemeClr>
              </a:solidFill>
              <a:latin typeface="UTM Avo" panose="02040603050506020204" pitchFamily="18" charset="0"/>
            </a:endParaRPr>
          </a:p>
        </p:txBody>
      </p:sp>
      <p:sp>
        <p:nvSpPr>
          <p:cNvPr id="14" name="Rectangle 13"/>
          <p:cNvSpPr/>
          <p:nvPr/>
        </p:nvSpPr>
        <p:spPr>
          <a:xfrm>
            <a:off x="856129" y="2284230"/>
            <a:ext cx="10351994" cy="2062103"/>
          </a:xfrm>
          <a:prstGeom prst="rect">
            <a:avLst/>
          </a:prstGeom>
        </p:spPr>
        <p:txBody>
          <a:bodyPr wrap="square">
            <a:spAutoFit/>
          </a:bodyPr>
          <a:lstStyle/>
          <a:p>
            <a:r>
              <a:rPr lang="vi-VN" sz="1600" dirty="0"/>
              <a:t> </a:t>
            </a:r>
            <a:r>
              <a:rPr lang="en-US" sz="1600" dirty="0" smtClean="0"/>
              <a:t>	</a:t>
            </a:r>
            <a:r>
              <a:rPr lang="vi-VN" sz="3200" dirty="0" smtClean="0">
                <a:latin typeface="+mj-lt"/>
              </a:rPr>
              <a:t>Kiến </a:t>
            </a:r>
            <a:r>
              <a:rPr lang="vi-VN" sz="3200" dirty="0">
                <a:latin typeface="+mj-lt"/>
              </a:rPr>
              <a:t>là bạn thân của sóc. Hằng ngày, hai bạn thường rủ nhau đi học. Thế rồi nhà kiến chuyển đến một khu rừng khác. Lúc chia tay, kiến rất buồn. Kiến nói: </a:t>
            </a:r>
            <a:r>
              <a:rPr lang="vi-VN" sz="3200" dirty="0">
                <a:solidFill>
                  <a:srgbClr val="FF0000"/>
                </a:solidFill>
                <a:latin typeface="+mj-lt"/>
              </a:rPr>
              <a:t>“Cậu phải thường xuyên nhớ tớ </a:t>
            </a:r>
            <a:r>
              <a:rPr lang="vi-VN" sz="3200" dirty="0" smtClean="0">
                <a:solidFill>
                  <a:srgbClr val="FF0000"/>
                </a:solidFill>
                <a:latin typeface="+mj-lt"/>
              </a:rPr>
              <a:t>đấy.”</a:t>
            </a:r>
            <a:r>
              <a:rPr lang="vi-VN" sz="3200" dirty="0" smtClean="0">
                <a:latin typeface="+mj-lt"/>
              </a:rPr>
              <a:t>. </a:t>
            </a:r>
            <a:r>
              <a:rPr lang="vi-VN" sz="3200" dirty="0">
                <a:latin typeface="+mj-lt"/>
              </a:rPr>
              <a:t>Sóc gật đầu nhận lời.</a:t>
            </a:r>
            <a:endParaRPr lang="en-US" sz="3200" dirty="0">
              <a:latin typeface="+mj-lt"/>
            </a:endParaRPr>
          </a:p>
        </p:txBody>
      </p:sp>
      <p:pic>
        <p:nvPicPr>
          <p:cNvPr id="15" name="Picture 14">
            <a:extLst>
              <a:ext uri="{FF2B5EF4-FFF2-40B4-BE49-F238E27FC236}">
                <a16:creationId xmlns="" xmlns:a16="http://schemas.microsoft.com/office/drawing/2014/main" id="{36BD7BCD-94CA-D343-AEAC-E9536830F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605" y="2284229"/>
            <a:ext cx="546554" cy="516479"/>
          </a:xfrm>
          <a:prstGeom prst="rect">
            <a:avLst/>
          </a:prstGeom>
        </p:spPr>
      </p:pic>
    </p:spTree>
    <p:extLst>
      <p:ext uri="{BB962C8B-B14F-4D97-AF65-F5344CB8AC3E}">
        <p14:creationId xmlns:p14="http://schemas.microsoft.com/office/powerpoint/2010/main" val="1071165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r="-1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C029C62-412F-CD48-8690-F39AAE9A3BAC}"/>
              </a:ext>
            </a:extLst>
          </p:cNvPr>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80730" y="1426310"/>
            <a:ext cx="531209" cy="531209"/>
          </a:xfrm>
          <a:prstGeom prst="rect">
            <a:avLst/>
          </a:prstGeom>
        </p:spPr>
      </p:pic>
      <p:sp>
        <p:nvSpPr>
          <p:cNvPr id="5" name="Rectangle 4"/>
          <p:cNvSpPr/>
          <p:nvPr/>
        </p:nvSpPr>
        <p:spPr>
          <a:xfrm>
            <a:off x="-327213" y="1426310"/>
            <a:ext cx="11884960" cy="2062103"/>
          </a:xfrm>
          <a:prstGeom prst="rect">
            <a:avLst/>
          </a:prstGeom>
        </p:spPr>
        <p:txBody>
          <a:bodyPr wrap="square">
            <a:spAutoFit/>
          </a:bodyPr>
          <a:lstStyle/>
          <a:p>
            <a:pPr marL="914400" algn="just">
              <a:spcBef>
                <a:spcPts val="600"/>
              </a:spcBef>
              <a:spcAft>
                <a:spcPts val="1200"/>
              </a:spcAft>
            </a:pPr>
            <a:r>
              <a:rPr lang="en-US" sz="3200" dirty="0" smtClean="0">
                <a:latin typeface="+mj-lt"/>
              </a:rPr>
              <a:t>	</a:t>
            </a:r>
            <a:r>
              <a:rPr lang="vi-VN" sz="3200" dirty="0" smtClean="0">
                <a:latin typeface="+mj-lt"/>
              </a:rPr>
              <a:t>Một </a:t>
            </a:r>
            <a:r>
              <a:rPr lang="vi-VN" sz="3200" dirty="0">
                <a:latin typeface="+mj-lt"/>
              </a:rPr>
              <a:t>buổi sáng, sóc lấy một tờ giấy và viết thư cho kiến. Sóc nắn nót ghi: “Tớ nhớ cậu.”. Một cơn gió đi ngang qua mang theo lá thư. Chiều hôm đó, kiến đi dạo trong rừng. Một lá thư nhè nhẹ bay xuống. Kiến reo lên</a:t>
            </a:r>
            <a:r>
              <a:rPr lang="vi-VN" sz="3200" dirty="0" smtClean="0">
                <a:latin typeface="+mj-lt"/>
              </a:rPr>
              <a:t>:</a:t>
            </a:r>
            <a:r>
              <a:rPr lang="en-US" sz="3200" dirty="0" smtClean="0">
                <a:latin typeface="+mj-lt"/>
              </a:rPr>
              <a:t> </a:t>
            </a:r>
            <a:r>
              <a:rPr lang="en-US" sz="3200" dirty="0" smtClean="0">
                <a:latin typeface="Times New Roman" panose="02020603050405020304" pitchFamily="18" charset="0"/>
                <a:cs typeface="Times New Roman" panose="02020603050405020304" pitchFamily="18" charset="0"/>
              </a:rPr>
              <a:t>“</a:t>
            </a:r>
            <a:r>
              <a:rPr lang="vi-VN" sz="3200" dirty="0" smtClean="0">
                <a:latin typeface="+mj-lt"/>
              </a:rPr>
              <a:t>A</a:t>
            </a:r>
            <a:r>
              <a:rPr lang="vi-VN" sz="3200" dirty="0">
                <a:latin typeface="+mj-lt"/>
              </a:rPr>
              <a:t>, thư của sóc!”.</a:t>
            </a:r>
          </a:p>
        </p:txBody>
      </p:sp>
      <p:sp>
        <p:nvSpPr>
          <p:cNvPr id="6" name="Rectangle 5"/>
          <p:cNvSpPr/>
          <p:nvPr/>
        </p:nvSpPr>
        <p:spPr>
          <a:xfrm>
            <a:off x="2796986" y="5070781"/>
            <a:ext cx="7638146" cy="103582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Nắn</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nót</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cẩn</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thận</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đẹp</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200" dirty="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6"/>
          <p:cNvSpPr/>
          <p:nvPr/>
        </p:nvSpPr>
        <p:spPr>
          <a:xfrm>
            <a:off x="-333937" y="1425211"/>
            <a:ext cx="11884960" cy="2062103"/>
          </a:xfrm>
          <a:prstGeom prst="rect">
            <a:avLst/>
          </a:prstGeom>
        </p:spPr>
        <p:txBody>
          <a:bodyPr wrap="square">
            <a:spAutoFit/>
          </a:bodyPr>
          <a:lstStyle/>
          <a:p>
            <a:pPr marL="914400" algn="just">
              <a:spcBef>
                <a:spcPts val="600"/>
              </a:spcBef>
              <a:spcAft>
                <a:spcPts val="1200"/>
              </a:spcAft>
            </a:pPr>
            <a:r>
              <a:rPr lang="en-US" sz="3200" dirty="0" smtClean="0">
                <a:latin typeface="+mj-lt"/>
              </a:rPr>
              <a:t>	</a:t>
            </a:r>
            <a:r>
              <a:rPr lang="vi-VN" sz="3200" dirty="0" smtClean="0">
                <a:latin typeface="+mj-lt"/>
              </a:rPr>
              <a:t>Một </a:t>
            </a:r>
            <a:r>
              <a:rPr lang="vi-VN" sz="3200" dirty="0">
                <a:latin typeface="+mj-lt"/>
              </a:rPr>
              <a:t>buổi sáng, sóc lấy một tờ giấy và viết thư cho kiến. Sóc nắn nót ghi: “Tớ nhớ cậu.”. Một cơn gió đi ngang qua mang theo lá thư. Chiều hôm đó, kiến đi dạo trong rừng. Một lá thư nhè nhẹ bay xuống. Kiến reo lên</a:t>
            </a:r>
            <a:r>
              <a:rPr lang="vi-VN" sz="3200" dirty="0" smtClean="0">
                <a:latin typeface="+mj-lt"/>
              </a:rPr>
              <a:t>: </a:t>
            </a:r>
            <a:r>
              <a:rPr lang="en-US" sz="3200" dirty="0" smtClean="0">
                <a:solidFill>
                  <a:srgbClr val="FF0000"/>
                </a:solidFill>
                <a:latin typeface="Times New Roman" panose="02020603050405020304" pitchFamily="18" charset="0"/>
                <a:cs typeface="Times New Roman" panose="02020603050405020304" pitchFamily="18" charset="0"/>
              </a:rPr>
              <a:t>“</a:t>
            </a:r>
            <a:r>
              <a:rPr lang="vi-VN" sz="3200" dirty="0" smtClean="0">
                <a:solidFill>
                  <a:srgbClr val="FF0000"/>
                </a:solidFill>
                <a:latin typeface="+mj-lt"/>
              </a:rPr>
              <a:t>A</a:t>
            </a:r>
            <a:r>
              <a:rPr lang="vi-VN" sz="3200" dirty="0">
                <a:solidFill>
                  <a:srgbClr val="FF0000"/>
                </a:solidFill>
                <a:latin typeface="+mj-lt"/>
              </a:rPr>
              <a:t>, thư của sóc</a:t>
            </a:r>
            <a:r>
              <a:rPr lang="vi-VN" sz="3200" dirty="0" smtClean="0">
                <a:solidFill>
                  <a:srgbClr val="FF0000"/>
                </a:solidFill>
                <a:latin typeface="+mj-lt"/>
              </a:rPr>
              <a:t>!”</a:t>
            </a:r>
            <a:endParaRPr lang="vi-VN" sz="3200" dirty="0">
              <a:solidFill>
                <a:srgbClr val="FF0000"/>
              </a:solidFill>
              <a:latin typeface="+mj-lt"/>
            </a:endParaRPr>
          </a:p>
        </p:txBody>
      </p:sp>
    </p:spTree>
    <p:extLst>
      <p:ext uri="{BB962C8B-B14F-4D97-AF65-F5344CB8AC3E}">
        <p14:creationId xmlns:p14="http://schemas.microsoft.com/office/powerpoint/2010/main" val="2202424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77592" y="1454557"/>
            <a:ext cx="10850881" cy="304698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Hôm </a:t>
            </a:r>
            <a:r>
              <a:rPr lang="vi-VN" sz="3200" dirty="0">
                <a:latin typeface="Times New Roman" panose="02020603050405020304" pitchFamily="18" charset="0"/>
                <a:cs typeface="Times New Roman" panose="02020603050405020304" pitchFamily="18" charset="0"/>
              </a:rPr>
              <a:t>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endParaRPr 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47842D01-2E06-8946-A357-A62E51EBFF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737" y="1454557"/>
            <a:ext cx="534800" cy="534800"/>
          </a:xfrm>
          <a:prstGeom prst="rect">
            <a:avLst/>
          </a:prstGeom>
        </p:spPr>
      </p:pic>
      <p:sp>
        <p:nvSpPr>
          <p:cNvPr id="8" name="Rectangle 7"/>
          <p:cNvSpPr/>
          <p:nvPr/>
        </p:nvSpPr>
        <p:spPr>
          <a:xfrm>
            <a:off x="1092143" y="5193987"/>
            <a:ext cx="10378323" cy="91623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Cặm</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cụi</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trung</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đang</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smtClean="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3200" dirty="0">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677591" y="1454557"/>
            <a:ext cx="10850881" cy="304698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Hôm </a:t>
            </a:r>
            <a:r>
              <a:rPr lang="vi-VN" sz="3200" dirty="0">
                <a:latin typeface="Times New Roman" panose="02020603050405020304" pitchFamily="18" charset="0"/>
                <a:cs typeface="Times New Roman" panose="02020603050405020304" pitchFamily="18" charset="0"/>
              </a:rPr>
              <a:t>sau, kiến ngồi bên thềm và viết thư. </a:t>
            </a:r>
            <a:r>
              <a:rPr lang="vi-VN" sz="3200" dirty="0">
                <a:solidFill>
                  <a:srgbClr val="FF0000"/>
                </a:solidFill>
                <a:latin typeface="Times New Roman" panose="02020603050405020304" pitchFamily="18" charset="0"/>
                <a:cs typeface="Times New Roman" panose="02020603050405020304" pitchFamily="18" charset="0"/>
              </a:rPr>
              <a:t>Kiến không biết làm sao cho sóc biết mình rất nhớ bạn</a:t>
            </a:r>
            <a:r>
              <a:rPr lang="vi-VN" sz="3200" dirty="0">
                <a:latin typeface="Times New Roman" panose="02020603050405020304" pitchFamily="18" charset="0"/>
                <a:cs typeface="Times New Roman" panose="02020603050405020304" pitchFamily="18" charset="0"/>
              </a:rPr>
              <a:t>.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endParaRPr lang="en-US" sz="3200" dirty="0">
              <a:latin typeface="Times New Roman" panose="02020603050405020304" pitchFamily="18" charset="0"/>
              <a:cs typeface="Times New Roman" panose="02020603050405020304" pitchFamily="18" charset="0"/>
            </a:endParaRPr>
          </a:p>
        </p:txBody>
      </p:sp>
      <p:sp>
        <p:nvSpPr>
          <p:cNvPr id="12" name="Rectangle 11"/>
          <p:cNvSpPr/>
          <p:nvPr/>
        </p:nvSpPr>
        <p:spPr>
          <a:xfrm>
            <a:off x="3955034" y="1856820"/>
            <a:ext cx="609934" cy="69244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8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677590" y="1454557"/>
            <a:ext cx="10850881" cy="304698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Hôm </a:t>
            </a:r>
            <a:r>
              <a:rPr lang="vi-VN" sz="3200" dirty="0">
                <a:latin typeface="Times New Roman" panose="02020603050405020304" pitchFamily="18" charset="0"/>
                <a:cs typeface="Times New Roman" panose="02020603050405020304" pitchFamily="18" charset="0"/>
              </a:rPr>
              <a:t>sau, kiến ngồi bên thềm và viết thư. </a:t>
            </a:r>
            <a:r>
              <a:rPr lang="vi-VN" sz="3200" dirty="0">
                <a:solidFill>
                  <a:srgbClr val="FF0000"/>
                </a:solidFill>
                <a:latin typeface="Times New Roman" panose="02020603050405020304" pitchFamily="18" charset="0"/>
                <a:cs typeface="Times New Roman" panose="02020603050405020304" pitchFamily="18" charset="0"/>
              </a:rPr>
              <a:t>Kiến không biết làm sao cho sóc biết mình rất nhớ bạn</a:t>
            </a:r>
            <a:r>
              <a:rPr lang="vi-VN" sz="3200" dirty="0">
                <a:latin typeface="Times New Roman" panose="02020603050405020304" pitchFamily="18" charset="0"/>
                <a:cs typeface="Times New Roman" panose="02020603050405020304" pitchFamily="18" charset="0"/>
              </a:rPr>
              <a:t>. Cậu viết: “Chào sóc!”. Nhưng kiến không định chào sóc. Cậu bèn viết một lá thư khác: “Sóc thân mến!”. Như thế vẫn không đúng ý của kiến. Lấy một tờ giấy mới, kiến ghi: “Sóc ơi!”. </a:t>
            </a:r>
            <a:r>
              <a:rPr lang="vi-VN" sz="3200" dirty="0">
                <a:solidFill>
                  <a:srgbClr val="FF0000"/>
                </a:solidFill>
                <a:latin typeface="Times New Roman" panose="02020603050405020304" pitchFamily="18" charset="0"/>
                <a:cs typeface="Times New Roman" panose="02020603050405020304" pitchFamily="18" charset="0"/>
              </a:rPr>
              <a:t>Cứ thế, cậu cặm cụi viết đi viết lại trong nhiều giờ liền.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202326" y="3303448"/>
            <a:ext cx="609934" cy="69244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8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Rectangle 15"/>
          <p:cNvSpPr/>
          <p:nvPr/>
        </p:nvSpPr>
        <p:spPr>
          <a:xfrm>
            <a:off x="1071041" y="3809104"/>
            <a:ext cx="609934" cy="69244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vi-VN" sz="4800" b="1" dirty="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4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10212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P spid="15" grpId="0"/>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789</Words>
  <Application>Microsoft Office PowerPoint</Application>
  <PresentationFormat>Widescreen</PresentationFormat>
  <Paragraphs>74</Paragraphs>
  <Slides>19</Slides>
  <Notes>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0</vt:i4>
      </vt:variant>
      <vt:variant>
        <vt:lpstr>Slide Titles</vt:lpstr>
      </vt:variant>
      <vt:variant>
        <vt:i4>19</vt:i4>
      </vt:variant>
    </vt:vector>
  </HeadingPairs>
  <TitlesOfParts>
    <vt:vector size="30" baseType="lpstr">
      <vt:lpstr>.VnArial</vt:lpstr>
      <vt:lpstr>Arial</vt:lpstr>
      <vt:lpstr>Arial-Rounded</vt:lpstr>
      <vt:lpstr>Calibri</vt:lpstr>
      <vt:lpstr>Calibri Light</vt:lpstr>
      <vt:lpstr>Times New Roman</vt:lpstr>
      <vt:lpstr>UTM Avo</vt:lpstr>
      <vt:lpstr>Wingdings</vt:lpstr>
      <vt:lpstr>1_Office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LinhThu</dc:creator>
  <cp:lastModifiedBy>Microsoft account</cp:lastModifiedBy>
  <cp:revision>40</cp:revision>
  <dcterms:created xsi:type="dcterms:W3CDTF">2021-05-27T05:02:00Z</dcterms:created>
  <dcterms:modified xsi:type="dcterms:W3CDTF">2021-08-18T10:58:22Z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