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0" r:id="rId13"/>
    <p:sldId id="266" r:id="rId14"/>
    <p:sldId id="268" r:id="rId15"/>
    <p:sldId id="269" r:id="rId16"/>
  </p:sldIdLst>
  <p:sldSz cx="12192000" cy="6858000"/>
  <p:notesSz cx="6858000" cy="9144000"/>
  <p:embeddedFontLst>
    <p:embeddedFont>
      <p:font typeface="#9Slide05 Aphrodite Pro" panose="020B0604020202020204" charset="0"/>
      <p:regular r:id="rId18"/>
    </p:embeddedFont>
    <p:embeddedFont>
      <p:font typeface="#9Slide05 SVNBulgary" panose="020B0604020202020204" charset="0"/>
      <p:regular r:id="rId19"/>
    </p:embeddedFont>
    <p:embeddedFont>
      <p:font typeface="#9Slide05 VL Fadilla" panose="020B0604020202020204" charset="0"/>
      <p:regular r:id="rId20"/>
    </p:embeddedFont>
    <p:embeddedFont>
      <p:font typeface="#9Slide07 HoneyCream" panose="020B0604020202020204" charset="0"/>
      <p:regular r:id="rId21"/>
    </p:embeddedFont>
    <p:embeddedFont>
      <p:font typeface="Lobster" panose="00000500000000000000" pitchFamily="2" charset="0"/>
      <p:regular r:id="rId22"/>
    </p:embeddedFont>
    <p:embeddedFont>
      <p:font typeface="Open Sans Bold" panose="020B0806030504020204" pitchFamily="34" charset="0"/>
      <p:bold r:id="rId23"/>
    </p:embeddedFont>
    <p:embeddedFont>
      <p:font typeface="SVN-Poky's" panose="020B0604020202020204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A2BA-9393-4D8A-B4BC-E4C9C084B01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54859-BA0C-4955-B28A-D152AAEED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44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5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B28703-D045-4D9B-9B4E-209700347AA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343E7-2428-4802-B4FE-51235F6A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/>
          <p:nvPr userDrawn="1"/>
        </p:nvSpPr>
        <p:spPr>
          <a:xfrm>
            <a:off x="-10160" y="-35560"/>
            <a:ext cx="12242800" cy="6904355"/>
          </a:xfrm>
          <a:prstGeom prst="rect">
            <a:avLst/>
          </a:prstGeom>
          <a:solidFill>
            <a:srgbClr val="178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2" descr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160" y="-33655"/>
            <a:ext cx="12309475" cy="6925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5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8DF8382-E81D-6405-3DA9-6690B6F074D6}"/>
              </a:ext>
            </a:extLst>
          </p:cNvPr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4 THÁNG 10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Môn: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Tiếng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Việt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4" y="4564362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Năm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2025 - 2026</a:t>
            </a: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:a16="http://schemas.microsoft.com/office/drawing/2014/main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520550C4-7170-1A09-84B4-22E7148412DD}"/>
              </a:ext>
            </a:extLst>
          </p:cNvPr>
          <p:cNvSpPr txBox="1"/>
          <p:nvPr/>
        </p:nvSpPr>
        <p:spPr>
          <a:xfrm>
            <a:off x="1161794" y="2017524"/>
            <a:ext cx="10289764" cy="94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/>
              </a:rPr>
              <a:t>KHỐI 2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ED598F25-67D0-4330-F673-D44922373DD5}"/>
              </a:ext>
            </a:extLst>
          </p:cNvPr>
          <p:cNvSpPr txBox="1"/>
          <p:nvPr/>
        </p:nvSpPr>
        <p:spPr>
          <a:xfrm>
            <a:off x="3392488" y="453422"/>
            <a:ext cx="5407023" cy="43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Trường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Tiểu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Nguyễn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Bỉnh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Khiêm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D15085B2-8F7D-ACFE-AC48-5E55400CFD1D}"/>
              </a:ext>
            </a:extLst>
          </p:cNvPr>
          <p:cNvSpPr txBox="1"/>
          <p:nvPr/>
        </p:nvSpPr>
        <p:spPr>
          <a:xfrm>
            <a:off x="774008" y="3668552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Open Sans Bold"/>
              </a:rPr>
              <a:t>Tên</a:t>
            </a:r>
            <a:r>
              <a:rPr lang="en-US" sz="4400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Open Sans Bold"/>
              </a:rPr>
              <a:t>bài</a:t>
            </a:r>
            <a:r>
              <a:rPr lang="en-US" sz="4400" dirty="0">
                <a:solidFill>
                  <a:srgbClr val="002060"/>
                </a:solidFill>
                <a:latin typeface="Open Sans Bold"/>
              </a:rPr>
              <a:t>: Nghe-</a:t>
            </a:r>
            <a:r>
              <a:rPr lang="en-US" sz="4400" dirty="0" err="1">
                <a:solidFill>
                  <a:srgbClr val="002060"/>
                </a:solidFill>
                <a:latin typeface="Open Sans Bold"/>
              </a:rPr>
              <a:t>viết</a:t>
            </a:r>
            <a:r>
              <a:rPr lang="en-US" sz="4400" dirty="0">
                <a:solidFill>
                  <a:srgbClr val="002060"/>
                </a:solidFill>
                <a:latin typeface="Open Sans Bold"/>
              </a:rPr>
              <a:t>: Thương </a:t>
            </a:r>
            <a:r>
              <a:rPr lang="en-US" sz="4400" dirty="0" err="1">
                <a:solidFill>
                  <a:srgbClr val="002060"/>
                </a:solidFill>
                <a:latin typeface="Open Sans Bold"/>
              </a:rPr>
              <a:t>ông</a:t>
            </a:r>
            <a:endParaRPr lang="en-US" sz="4400" dirty="0">
              <a:solidFill>
                <a:srgbClr val="002060"/>
              </a:solidFill>
              <a:latin typeface="Open Sans Bold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9196"/>
          <a:stretch/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:a16="http://schemas.microsoft.com/office/drawing/2014/main" id="{DD8FC358-4C43-6071-4423-B66C289D1F30}"/>
              </a:ext>
            </a:extLst>
          </p:cNvPr>
          <p:cNvSpPr/>
          <p:nvPr/>
        </p:nvSpPr>
        <p:spPr>
          <a:xfrm>
            <a:off x="9653224" y="4338211"/>
            <a:ext cx="1972013" cy="2115876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1135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97179" y="1989221"/>
            <a:ext cx="7523747" cy="3689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0"/>
          <p:cNvGrpSpPr/>
          <p:nvPr/>
        </p:nvGrpSpPr>
        <p:grpSpPr>
          <a:xfrm>
            <a:off x="841441" y="1057978"/>
            <a:ext cx="10432415" cy="5012690"/>
            <a:chOff x="2326" y="1671"/>
            <a:chExt cx="16429" cy="7894"/>
          </a:xfrm>
        </p:grpSpPr>
        <p:pic>
          <p:nvPicPr>
            <p:cNvPr id="3" name="图片 9" descr="62eab1d4fafa136c3cbdf46e8d92ad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1" y="2001"/>
              <a:ext cx="14614" cy="7564"/>
            </a:xfrm>
            <a:prstGeom prst="rect">
              <a:avLst/>
            </a:prstGeom>
          </p:spPr>
        </p:pic>
        <p:pic>
          <p:nvPicPr>
            <p:cNvPr id="4" name="图片 8" descr="db759d03806d29d584f91c47882334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6" y="1671"/>
              <a:ext cx="5283" cy="789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93389" y="2633299"/>
            <a:ext cx="73313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VIẾT BÀI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2356" y="4302296"/>
            <a:ext cx="5720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3399"/>
                </a:solidFill>
                <a:latin typeface="#9Slide05 SVNBulgary" pitchFamily="2" charset="0"/>
              </a:rPr>
              <a:t> vào vở ô li</a:t>
            </a:r>
          </a:p>
        </p:txBody>
      </p:sp>
      <p:pic>
        <p:nvPicPr>
          <p:cNvPr id="8" name="图片 5" descr="3e9b674be9c88d24ddca6ba07fc04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812" y="55353"/>
            <a:ext cx="2984781" cy="17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3470" y="828562"/>
            <a:ext cx="5688572" cy="60294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8" y="-148969"/>
            <a:ext cx="5229727" cy="715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9104" y="856357"/>
            <a:ext cx="57357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đau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chân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khiễng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thềm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Nhấc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nhăn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sân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Lon ton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yếm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nhảu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vịn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đỡ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39390" y="120675"/>
            <a:ext cx="4435522" cy="707886"/>
            <a:chOff x="1815554" y="232970"/>
            <a:chExt cx="4435522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730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D60093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10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515128" y="3589919"/>
            <a:ext cx="2745359" cy="2348302"/>
          </a:xfrm>
          <a:custGeom>
            <a:avLst/>
            <a:gdLst>
              <a:gd name="csX0" fmla="*/ 2947857 w 2745359"/>
              <a:gd name="csY0" fmla="*/ 1758784 h 2348302"/>
              <a:gd name="csX1" fmla="*/ 2504531 w 2745359"/>
              <a:gd name="csY1" fmla="*/ 1838462 h 2348302"/>
              <a:gd name="csX2" fmla="*/ 854489 w 2745359"/>
              <a:gd name="csY2" fmla="*/ 2261424 h 2348302"/>
              <a:gd name="csX3" fmla="*/ 115494 w 2745359"/>
              <a:gd name="csY3" fmla="*/ 702736 h 2348302"/>
              <a:gd name="csX4" fmla="*/ 1692097 w 2745359"/>
              <a:gd name="csY4" fmla="*/ 32229 h 2348302"/>
              <a:gd name="csX5" fmla="*/ 2713047 w 2745359"/>
              <a:gd name="csY5" fmla="*/ 1427412 h 2348302"/>
              <a:gd name="csX6" fmla="*/ 2947857 w 2745359"/>
              <a:gd name="csY6" fmla="*/ 1758784 h 23483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A3659"/>
                </a:solidFill>
                <a:latin typeface="UTM Aptima" panose="02040603050506020204" pitchFamily="18" charset="0"/>
                <a:ea typeface="Cambria" panose="02040503050406030204" pitchFamily="18" charset="0"/>
              </a:rPr>
              <a:t>DÒ BÀI</a:t>
            </a:r>
          </a:p>
        </p:txBody>
      </p:sp>
    </p:spTree>
    <p:extLst>
      <p:ext uri="{BB962C8B-B14F-4D97-AF65-F5344CB8AC3E}">
        <p14:creationId xmlns:p14="http://schemas.microsoft.com/office/powerpoint/2010/main" val="1350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05" y="-36195"/>
            <a:ext cx="12309475" cy="6925310"/>
          </a:xfrm>
          <a:prstGeom prst="rect">
            <a:avLst/>
          </a:prstGeom>
        </p:spPr>
      </p:pic>
      <p:pic>
        <p:nvPicPr>
          <p:cNvPr id="3" name="图片 4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95" y="2845435"/>
            <a:ext cx="4707890" cy="4431665"/>
          </a:xfrm>
          <a:prstGeom prst="rect">
            <a:avLst/>
          </a:prstGeom>
        </p:spPr>
      </p:pic>
      <p:pic>
        <p:nvPicPr>
          <p:cNvPr id="4" name="图片 7" descr="7f220388c6dfe715d28eda2c0e2f5376"/>
          <p:cNvPicPr>
            <a:picLocks noChangeAspect="1"/>
          </p:cNvPicPr>
          <p:nvPr/>
        </p:nvPicPr>
        <p:blipFill rotWithShape="1">
          <a:blip r:embed="rId4"/>
          <a:srcRect l="68509" t="38827" b="45136"/>
          <a:stretch/>
        </p:blipFill>
        <p:spPr>
          <a:xfrm>
            <a:off x="10528762" y="-46180"/>
            <a:ext cx="1795505" cy="91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60023" y="3336441"/>
            <a:ext cx="1776128" cy="1724826"/>
            <a:chOff x="6724842" y="2359026"/>
            <a:chExt cx="1776128" cy="1724826"/>
          </a:xfrm>
        </p:grpSpPr>
        <p:grpSp>
          <p:nvGrpSpPr>
            <p:cNvPr id="5" name="组合 68"/>
            <p:cNvGrpSpPr/>
            <p:nvPr/>
          </p:nvGrpSpPr>
          <p:grpSpPr>
            <a:xfrm>
              <a:off x="6724842" y="2359026"/>
              <a:ext cx="1745300" cy="1724826"/>
              <a:chOff x="5215429" y="1279018"/>
              <a:chExt cx="1745300" cy="1724826"/>
            </a:xfrm>
          </p:grpSpPr>
          <p:grpSp>
            <p:nvGrpSpPr>
              <p:cNvPr id="6" name="组合 71"/>
              <p:cNvGrpSpPr/>
              <p:nvPr/>
            </p:nvGrpSpPr>
            <p:grpSpPr>
              <a:xfrm>
                <a:off x="5217256" y="1279018"/>
                <a:ext cx="1724828" cy="1724826"/>
                <a:chOff x="5311169" y="2007983"/>
                <a:chExt cx="1569662" cy="1569660"/>
              </a:xfrm>
            </p:grpSpPr>
            <p:sp>
              <p:nvSpPr>
                <p:cNvPr id="8" name="菱形 21"/>
                <p:cNvSpPr/>
                <p:nvPr/>
              </p:nvSpPr>
              <p:spPr>
                <a:xfrm>
                  <a:off x="5311169" y="2007983"/>
                  <a:ext cx="1569662" cy="1569660"/>
                </a:xfrm>
                <a:prstGeom prst="ellipse">
                  <a:avLst/>
                </a:prstGeom>
                <a:solidFill>
                  <a:srgbClr val="F6B361"/>
                </a:solidFill>
                <a:ln w="28575"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9" name="菱形 22"/>
                <p:cNvSpPr/>
                <p:nvPr/>
              </p:nvSpPr>
              <p:spPr>
                <a:xfrm>
                  <a:off x="5367277" y="2072434"/>
                  <a:ext cx="1457446" cy="1440759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</p:grpSp>
          <p:sp>
            <p:nvSpPr>
              <p:cNvPr id="7" name="文本框 70"/>
              <p:cNvSpPr txBox="1"/>
              <p:nvPr/>
            </p:nvSpPr>
            <p:spPr>
              <a:xfrm>
                <a:off x="5215429" y="1383536"/>
                <a:ext cx="1745300" cy="144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64号-萌趣软糖体" panose="00000500000000000000" charset="-122"/>
                  <a:ea typeface="字魂64号-萌趣软糖体" panose="00000500000000000000" charset="-122"/>
                  <a:cs typeface="Arial" panose="020B0604020202020204" pitchFamily="34" charset="0"/>
                  <a:sym typeface="思源黑体 CN Normal" panose="020B0400000000000000" charset="-122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098390" y="2707479"/>
              <a:ext cx="14025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02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48087" y="2681034"/>
            <a:ext cx="63382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Bài tập </a:t>
            </a:r>
          </a:p>
          <a:p>
            <a:pPr algn="ctr"/>
            <a:r>
              <a:rPr lang="en-US" sz="115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4220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15" y="271508"/>
            <a:ext cx="11647714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36" y="436729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UTM Avo" panose="02040603050506020204" pitchFamily="18" charset="0"/>
              </a:rPr>
              <a:t>2. Chọn a hoặc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469" y="1144615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UTM Aptima" panose="02040603050506020204" pitchFamily="18" charset="0"/>
              </a:rPr>
              <a:t>a. Chọn </a:t>
            </a:r>
            <a:r>
              <a:rPr lang="en-US" sz="4000" b="1">
                <a:solidFill>
                  <a:srgbClr val="FF3399"/>
                </a:solidFill>
                <a:latin typeface="UTM Aptima" panose="02040603050506020204" pitchFamily="18" charset="0"/>
              </a:rPr>
              <a:t>ch</a:t>
            </a:r>
            <a:r>
              <a:rPr lang="en-US" sz="4000" b="1">
                <a:solidFill>
                  <a:srgbClr val="002060"/>
                </a:solidFill>
                <a:latin typeface="UTM Aptima" panose="02040603050506020204" pitchFamily="18" charset="0"/>
              </a:rPr>
              <a:t> hoặc </a:t>
            </a:r>
            <a:r>
              <a:rPr lang="en-US" sz="4000" b="1">
                <a:solidFill>
                  <a:srgbClr val="FF3399"/>
                </a:solidFill>
                <a:latin typeface="UTM Aptima" panose="02040603050506020204" pitchFamily="18" charset="0"/>
              </a:rPr>
              <a:t>tr</a:t>
            </a:r>
            <a:r>
              <a:rPr lang="en-US" sz="4000" b="1">
                <a:solidFill>
                  <a:srgbClr val="002060"/>
                </a:solidFill>
                <a:latin typeface="UTM Aptima" panose="02040603050506020204" pitchFamily="18" charset="0"/>
              </a:rPr>
              <a:t> thay cho ô vuông.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322" y="2279869"/>
            <a:ext cx="10389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Lần đầu tiên học </a:t>
            </a:r>
            <a:r>
              <a:rPr lang="en-US" sz="4000">
                <a:solidFill>
                  <a:srgbClr val="FF3399"/>
                </a:solidFill>
                <a:latin typeface="UTM Avo" panose="02040603050506020204" pitchFamily="18" charset="0"/>
              </a:rPr>
              <a:t>ch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ữ</a:t>
            </a:r>
          </a:p>
          <a:p>
            <a:pPr algn="just"/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Bé tung tăng khắp nhà</a:t>
            </a:r>
          </a:p>
          <a:p>
            <a:pPr algn="just"/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4000">
                <a:solidFill>
                  <a:srgbClr val="FF3399"/>
                </a:solidFill>
                <a:latin typeface="UTM Avo" panose="02040603050506020204" pitchFamily="18" charset="0"/>
              </a:rPr>
              <a:t>Ch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ữ gì như quả </a:t>
            </a:r>
            <a:r>
              <a:rPr lang="en-US" sz="4000">
                <a:solidFill>
                  <a:srgbClr val="FF3399"/>
                </a:solidFill>
                <a:latin typeface="UTM Avo" panose="02040603050506020204" pitchFamily="18" charset="0"/>
              </a:rPr>
              <a:t>tr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ứng gà?</a:t>
            </a:r>
          </a:p>
          <a:p>
            <a:pPr algn="just"/>
            <a:r>
              <a:rPr lang="en-US" sz="4000">
                <a:solidFill>
                  <a:srgbClr val="FF3399"/>
                </a:solidFill>
                <a:latin typeface="UTM Avo" panose="02040603050506020204" pitchFamily="18" charset="0"/>
              </a:rPr>
              <a:t>Tr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ống </a:t>
            </a:r>
            <a:r>
              <a:rPr lang="en-US" sz="4000">
                <a:solidFill>
                  <a:srgbClr val="FF3399"/>
                </a:solidFill>
                <a:latin typeface="UTM Avo" panose="02040603050506020204" pitchFamily="18" charset="0"/>
              </a:rPr>
              <a:t>ch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oai nhanh nhảu đáp là: “O…o!”.</a:t>
            </a:r>
          </a:p>
          <a:p>
            <a:pPr algn="r"/>
            <a:r>
              <a:rPr lang="en-US" sz="3600" i="1">
                <a:solidFill>
                  <a:srgbClr val="002060"/>
                </a:solidFill>
                <a:latin typeface="UTM Avo" panose="02040603050506020204" pitchFamily="18" charset="0"/>
              </a:rPr>
              <a:t>(Theo Trương Xương)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42972" y="2395093"/>
            <a:ext cx="638026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75650" y="3593439"/>
            <a:ext cx="593790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30952" y="3599481"/>
            <a:ext cx="431033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44618" y="4175927"/>
            <a:ext cx="431033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87901" y="4257207"/>
            <a:ext cx="638589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73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15" y="271508"/>
            <a:ext cx="11647714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36" y="436729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UTM Avo" panose="02040603050506020204" pitchFamily="18" charset="0"/>
              </a:rPr>
              <a:t>2. Chọn a hoặc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469" y="1144615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UTM Aptima" panose="02040603050506020204" pitchFamily="18" charset="0"/>
              </a:rPr>
              <a:t>b. Chọn </a:t>
            </a:r>
            <a:r>
              <a:rPr lang="en-US" sz="4000" b="1">
                <a:solidFill>
                  <a:srgbClr val="FF3399"/>
                </a:solidFill>
                <a:latin typeface="UTM Aptima" panose="02040603050506020204" pitchFamily="18" charset="0"/>
              </a:rPr>
              <a:t>ac</a:t>
            </a:r>
            <a:r>
              <a:rPr lang="en-US" sz="4000" b="1">
                <a:solidFill>
                  <a:srgbClr val="002060"/>
                </a:solidFill>
                <a:latin typeface="UTM Aptima" panose="02040603050506020204" pitchFamily="18" charset="0"/>
              </a:rPr>
              <a:t> hoặc </a:t>
            </a:r>
            <a:r>
              <a:rPr lang="en-US" sz="4000" b="1">
                <a:solidFill>
                  <a:srgbClr val="FF3399"/>
                </a:solidFill>
                <a:latin typeface="UTM Aptima" panose="02040603050506020204" pitchFamily="18" charset="0"/>
              </a:rPr>
              <a:t>at</a:t>
            </a:r>
            <a:r>
              <a:rPr lang="en-US" sz="4000" b="1">
                <a:solidFill>
                  <a:srgbClr val="002060"/>
                </a:solidFill>
                <a:latin typeface="UTM Aptima" panose="02040603050506020204" pitchFamily="18" charset="0"/>
              </a:rPr>
              <a:t> thay cho ô vuông.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2" y="2306386"/>
            <a:ext cx="3830941" cy="416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4763068" y="2306386"/>
            <a:ext cx="2920621" cy="968991"/>
            <a:chOff x="4763068" y="2306386"/>
            <a:chExt cx="2920621" cy="968991"/>
          </a:xfrm>
        </p:grpSpPr>
        <p:sp>
          <p:nvSpPr>
            <p:cNvPr id="12" name="Rectangle 11"/>
            <p:cNvSpPr/>
            <p:nvPr/>
          </p:nvSpPr>
          <p:spPr>
            <a:xfrm>
              <a:off x="4763068" y="2306386"/>
              <a:ext cx="2674961" cy="968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3068" y="2445594"/>
              <a:ext cx="2920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UTM Avo" panose="02040603050506020204" pitchFamily="18" charset="0"/>
                </a:rPr>
                <a:t> múa h</a:t>
              </a:r>
              <a:r>
                <a:rPr lang="en-US" sz="4000">
                  <a:solidFill>
                    <a:srgbClr val="FF6600"/>
                  </a:solidFill>
                  <a:latin typeface="UTM Avo" panose="02040603050506020204" pitchFamily="18" charset="0"/>
                </a:rPr>
                <a:t>át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27698" y="2306386"/>
            <a:ext cx="2920621" cy="968991"/>
            <a:chOff x="4763068" y="2306386"/>
            <a:chExt cx="2920621" cy="968991"/>
          </a:xfrm>
        </p:grpSpPr>
        <p:sp>
          <p:nvSpPr>
            <p:cNvPr id="16" name="Rectangle 15"/>
            <p:cNvSpPr/>
            <p:nvPr/>
          </p:nvSpPr>
          <p:spPr>
            <a:xfrm>
              <a:off x="4763068" y="2306386"/>
              <a:ext cx="2674961" cy="968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3068" y="2445594"/>
              <a:ext cx="2920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UTM Avo" panose="02040603050506020204" pitchFamily="18" charset="0"/>
                </a:rPr>
                <a:t> quét r</a:t>
              </a:r>
              <a:r>
                <a:rPr lang="en-US" sz="4000">
                  <a:solidFill>
                    <a:srgbClr val="FF6600"/>
                  </a:solidFill>
                  <a:latin typeface="UTM Avo" panose="02040603050506020204" pitchFamily="18" charset="0"/>
                </a:rPr>
                <a:t>ác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17658" y="3961308"/>
            <a:ext cx="2920621" cy="968991"/>
            <a:chOff x="4763068" y="2306386"/>
            <a:chExt cx="2920621" cy="968991"/>
          </a:xfrm>
        </p:grpSpPr>
        <p:sp>
          <p:nvSpPr>
            <p:cNvPr id="19" name="Rectangle 18"/>
            <p:cNvSpPr/>
            <p:nvPr/>
          </p:nvSpPr>
          <p:spPr>
            <a:xfrm>
              <a:off x="4763068" y="2306386"/>
              <a:ext cx="2674961" cy="968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63068" y="2445594"/>
              <a:ext cx="2920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UTM Avo" panose="02040603050506020204" pitchFamily="18" charset="0"/>
                </a:rPr>
                <a:t> rửa b</a:t>
              </a:r>
              <a:r>
                <a:rPr lang="en-US" sz="4000">
                  <a:solidFill>
                    <a:srgbClr val="FF6600"/>
                  </a:solidFill>
                  <a:latin typeface="UTM Avo" panose="02040603050506020204" pitchFamily="18" charset="0"/>
                </a:rPr>
                <a:t>át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23233" y="3830649"/>
            <a:ext cx="2920621" cy="968991"/>
            <a:chOff x="4763068" y="2306386"/>
            <a:chExt cx="2920621" cy="968991"/>
          </a:xfrm>
        </p:grpSpPr>
        <p:sp>
          <p:nvSpPr>
            <p:cNvPr id="22" name="Rectangle 21"/>
            <p:cNvSpPr/>
            <p:nvPr/>
          </p:nvSpPr>
          <p:spPr>
            <a:xfrm>
              <a:off x="4763068" y="2306386"/>
              <a:ext cx="2674961" cy="968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3068" y="2445594"/>
              <a:ext cx="2920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UTM Avo" panose="02040603050506020204" pitchFamily="18" charset="0"/>
                </a:rPr>
                <a:t> cô b</a:t>
              </a:r>
              <a:r>
                <a:rPr lang="en-US" sz="4000">
                  <a:solidFill>
                    <a:srgbClr val="FF6600"/>
                  </a:solidFill>
                  <a:latin typeface="UTM Avo" panose="02040603050506020204" pitchFamily="18" charset="0"/>
                </a:rPr>
                <a:t>ác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15468" y="5358678"/>
            <a:ext cx="2920621" cy="968991"/>
            <a:chOff x="4763068" y="2306386"/>
            <a:chExt cx="2920621" cy="968991"/>
          </a:xfrm>
        </p:grpSpPr>
        <p:sp>
          <p:nvSpPr>
            <p:cNvPr id="25" name="Rectangle 24"/>
            <p:cNvSpPr/>
            <p:nvPr/>
          </p:nvSpPr>
          <p:spPr>
            <a:xfrm>
              <a:off x="4763068" y="2306386"/>
              <a:ext cx="2674961" cy="968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3068" y="2445594"/>
              <a:ext cx="2920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UTM Avo" panose="02040603050506020204" pitchFamily="18" charset="0"/>
                </a:rPr>
                <a:t> ca nh</a:t>
              </a:r>
              <a:r>
                <a:rPr lang="en-US" sz="4000">
                  <a:solidFill>
                    <a:srgbClr val="FF6600"/>
                  </a:solidFill>
                  <a:latin typeface="UTM Avo" panose="02040603050506020204" pitchFamily="18" charset="0"/>
                </a:rPr>
                <a:t>ạc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99433" y="5342111"/>
            <a:ext cx="2920621" cy="968991"/>
            <a:chOff x="4763068" y="2306386"/>
            <a:chExt cx="2920621" cy="968991"/>
          </a:xfrm>
        </p:grpSpPr>
        <p:sp>
          <p:nvSpPr>
            <p:cNvPr id="28" name="Rectangle 27"/>
            <p:cNvSpPr/>
            <p:nvPr/>
          </p:nvSpPr>
          <p:spPr>
            <a:xfrm>
              <a:off x="4763068" y="2306386"/>
              <a:ext cx="2674961" cy="968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3068" y="2445594"/>
              <a:ext cx="2920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UTM Avo" panose="02040603050506020204" pitchFamily="18" charset="0"/>
                </a:rPr>
                <a:t> ph</a:t>
              </a:r>
              <a:r>
                <a:rPr lang="en-US" sz="4000">
                  <a:solidFill>
                    <a:srgbClr val="FF6600"/>
                  </a:solidFill>
                  <a:latin typeface="UTM Avo" panose="02040603050506020204" pitchFamily="18" charset="0"/>
                </a:rPr>
                <a:t>át</a:t>
              </a:r>
              <a:r>
                <a:rPr lang="en-US" sz="4000">
                  <a:latin typeface="UTM Avo" panose="02040603050506020204" pitchFamily="18" charset="0"/>
                </a:rPr>
                <a:t> quà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218523" y="2589485"/>
            <a:ext cx="638026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460713" y="2560387"/>
            <a:ext cx="638026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096000" y="4244407"/>
            <a:ext cx="638026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9191178" y="4091754"/>
            <a:ext cx="638026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218523" y="5575867"/>
            <a:ext cx="638026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859966" y="5616017"/>
            <a:ext cx="614717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5" y="2080443"/>
            <a:ext cx="12310281" cy="4777557"/>
          </a:xfrm>
          <a:prstGeom prst="rect">
            <a:avLst/>
          </a:prstGeom>
        </p:spPr>
      </p:pic>
      <p:pic>
        <p:nvPicPr>
          <p:cNvPr id="3" name="图片 4" descr="5d54ebfe054ef717ff2e10ef44c62a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482975"/>
            <a:ext cx="3114040" cy="2919730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5020" y="4045585"/>
            <a:ext cx="1613535" cy="2204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429" y="1101976"/>
            <a:ext cx="1024752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3800"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UTM Avenida" panose="02040603050506020204" pitchFamily="18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982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" y="-205004"/>
            <a:ext cx="1523956" cy="15088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125777" y="884033"/>
            <a:ext cx="2811440" cy="1105510"/>
            <a:chOff x="-856881" y="1091821"/>
            <a:chExt cx="2811440" cy="1105510"/>
          </a:xfrm>
        </p:grpSpPr>
        <p:sp>
          <p:nvSpPr>
            <p:cNvPr id="6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 w="60325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  <p:sp>
          <p:nvSpPr>
            <p:cNvPr id="7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27601AC-6AF1-4E09-A9F4-CF1CFC8D789C}"/>
              </a:ext>
            </a:extLst>
          </p:cNvPr>
          <p:cNvSpPr txBox="1"/>
          <p:nvPr/>
        </p:nvSpPr>
        <p:spPr>
          <a:xfrm>
            <a:off x="3499152" y="1710816"/>
            <a:ext cx="4442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Soraya" panose="02040603050506020204" pitchFamily="18" charset="0"/>
              </a:rPr>
              <a:t>Nghe – viết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46371" y="1783313"/>
            <a:ext cx="2438077" cy="1116755"/>
            <a:chOff x="4942510" y="1452919"/>
            <a:chExt cx="2438077" cy="1116755"/>
          </a:xfrm>
        </p:grpSpPr>
        <p:sp>
          <p:nvSpPr>
            <p:cNvPr id="16" name="TextBox 15"/>
            <p:cNvSpPr txBox="1"/>
            <p:nvPr/>
          </p:nvSpPr>
          <p:spPr>
            <a:xfrm>
              <a:off x="4951288" y="1452919"/>
              <a:ext cx="24292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>
                  <a:ln w="130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Tiết 3</a:t>
              </a:r>
              <a:endParaRPr kumimoji="0" lang="en-US" sz="6600" b="0" i="0" u="none" strike="noStrike" kern="1200" cap="none" spc="0" normalizeH="0" baseline="0" noProof="0">
                <a:ln w="130175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VL Fadilla" pitchFamily="2" charset="0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2510" y="1461678"/>
              <a:ext cx="24292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Tiết 3</a:t>
              </a:r>
              <a:endPara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VL Fadill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8" name="组合 12">
            <a:extLst>
              <a:ext uri="{FF2B5EF4-FFF2-40B4-BE49-F238E27FC236}">
                <a16:creationId xmlns:a16="http://schemas.microsoft.com/office/drawing/2014/main" id="{C1241061-BCCF-4F46-84FA-68391B2640EA}"/>
              </a:ext>
            </a:extLst>
          </p:cNvPr>
          <p:cNvGrpSpPr/>
          <p:nvPr/>
        </p:nvGrpSpPr>
        <p:grpSpPr>
          <a:xfrm>
            <a:off x="375643" y="4065197"/>
            <a:ext cx="7825331" cy="2839876"/>
            <a:chOff x="2352592" y="262759"/>
            <a:chExt cx="7825331" cy="2839876"/>
          </a:xfrm>
        </p:grpSpPr>
        <p:grpSp>
          <p:nvGrpSpPr>
            <p:cNvPr id="19" name="组合 6">
              <a:extLst>
                <a:ext uri="{FF2B5EF4-FFF2-40B4-BE49-F238E27FC236}">
                  <a16:creationId xmlns:a16="http://schemas.microsoft.com/office/drawing/2014/main" id="{BBDC58BC-1C6E-4958-998F-D3C6AAAC3DDE}"/>
                </a:ext>
              </a:extLst>
            </p:cNvPr>
            <p:cNvGrpSpPr/>
            <p:nvPr/>
          </p:nvGrpSpPr>
          <p:grpSpPr>
            <a:xfrm>
              <a:off x="2352592" y="262759"/>
              <a:ext cx="7825331" cy="2215991"/>
              <a:chOff x="3519447" y="414297"/>
              <a:chExt cx="7825331" cy="2215991"/>
            </a:xfrm>
          </p:grpSpPr>
          <p:sp>
            <p:nvSpPr>
              <p:cNvPr id="23" name="矩形 7">
                <a:extLst>
                  <a:ext uri="{FF2B5EF4-FFF2-40B4-BE49-F238E27FC236}">
                    <a16:creationId xmlns:a16="http://schemas.microsoft.com/office/drawing/2014/main" id="{0ABB47CC-D2F2-4205-9FAB-7C4BDCC636B8}"/>
                  </a:ext>
                </a:extLst>
              </p:cNvPr>
              <p:cNvSpPr/>
              <p:nvPr/>
            </p:nvSpPr>
            <p:spPr>
              <a:xfrm>
                <a:off x="3536230" y="414297"/>
                <a:ext cx="7808548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1380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Waza LT Pro" panose="03030302040805090202" pitchFamily="66" charset="0"/>
                    <a:ea typeface="字魂27号-布丁体" panose="00000505000000000000" pitchFamily="2" charset="-122"/>
                  </a:rPr>
                  <a:t>Thương ông</a:t>
                </a:r>
                <a:endParaRPr lang="zh-CN" altLang="en-US" sz="138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Waza LT Pro" panose="03030302040805090202" pitchFamily="66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24" name="矩形 8">
                <a:extLst>
                  <a:ext uri="{FF2B5EF4-FFF2-40B4-BE49-F238E27FC236}">
                    <a16:creationId xmlns:a16="http://schemas.microsoft.com/office/drawing/2014/main" id="{4EC888CC-8036-4896-85F0-38CDA395F35B}"/>
                  </a:ext>
                </a:extLst>
              </p:cNvPr>
              <p:cNvSpPr/>
              <p:nvPr/>
            </p:nvSpPr>
            <p:spPr>
              <a:xfrm>
                <a:off x="3519447" y="414297"/>
                <a:ext cx="7808548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1380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Waza LT Pro" panose="03030302040805090202" pitchFamily="66" charset="0"/>
                    <a:ea typeface="字魂27号-布丁体" panose="00000505000000000000" pitchFamily="2" charset="-122"/>
                  </a:rPr>
                  <a:t>Thương ông</a:t>
                </a:r>
                <a:endParaRPr lang="zh-CN" altLang="en-US" sz="13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Waza LT Pro" panose="03030302040805090202" pitchFamily="66" charset="0"/>
                  <a:ea typeface="字魂27号-布丁体" panose="00000505000000000000" pitchFamily="2" charset="-122"/>
                </a:endParaRPr>
              </a:p>
            </p:txBody>
          </p:sp>
        </p:grpSp>
        <p:grpSp>
          <p:nvGrpSpPr>
            <p:cNvPr id="20" name="组合 9">
              <a:extLst>
                <a:ext uri="{FF2B5EF4-FFF2-40B4-BE49-F238E27FC236}">
                  <a16:creationId xmlns:a16="http://schemas.microsoft.com/office/drawing/2014/main" id="{232C1944-49FD-4A70-9D55-E2A33D481D8E}"/>
                </a:ext>
              </a:extLst>
            </p:cNvPr>
            <p:cNvGrpSpPr/>
            <p:nvPr/>
          </p:nvGrpSpPr>
          <p:grpSpPr>
            <a:xfrm>
              <a:off x="3583560" y="873043"/>
              <a:ext cx="184731" cy="2229592"/>
              <a:chOff x="3771007" y="1083236"/>
              <a:chExt cx="184731" cy="2229592"/>
            </a:xfrm>
          </p:grpSpPr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2E5A9680-EDDA-4B49-B000-05638A44D8C9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8473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138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Waza LT Pro" panose="03030302040805090202" pitchFamily="66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22" name="矩形 11">
                <a:extLst>
                  <a:ext uri="{FF2B5EF4-FFF2-40B4-BE49-F238E27FC236}">
                    <a16:creationId xmlns:a16="http://schemas.microsoft.com/office/drawing/2014/main" id="{98AB81BE-CED6-4545-B47F-067C2D4E3EFF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8473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138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Waza LT Pro" panose="03030302040805090202" pitchFamily="66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25" name="图片 4" descr="88c220a8c5d6d4e3a6bc8860f2b6403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883" y="-95293"/>
            <a:ext cx="2677795" cy="462788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94" y="4031263"/>
            <a:ext cx="4491284" cy="28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471613"/>
            <a:ext cx="12224084" cy="5386387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55" y="2633345"/>
            <a:ext cx="4848860" cy="3102610"/>
          </a:xfrm>
          <a:prstGeom prst="rect">
            <a:avLst/>
          </a:prstGeom>
        </p:spPr>
      </p:pic>
      <p:pic>
        <p:nvPicPr>
          <p:cNvPr id="4" name="图片 3" descr="553f0f967c705585dcccd39189f335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955" y="4869815"/>
            <a:ext cx="2021840" cy="2021840"/>
          </a:xfrm>
          <a:prstGeom prst="rect">
            <a:avLst/>
          </a:prstGeom>
        </p:spPr>
      </p:pic>
      <p:pic>
        <p:nvPicPr>
          <p:cNvPr id="5" name="图片 7" descr="553f0f967c705585dcccd39189f335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235" y="5289550"/>
            <a:ext cx="1529080" cy="1529080"/>
          </a:xfrm>
          <a:prstGeom prst="rect">
            <a:avLst/>
          </a:prstGeom>
        </p:spPr>
      </p:pic>
      <p:pic>
        <p:nvPicPr>
          <p:cNvPr id="6" name="图片 8" descr="553f0f967c705585dcccd39189f335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530" y="5593080"/>
            <a:ext cx="1225550" cy="1225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9579" y="67321"/>
            <a:ext cx="492492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Mục tiêu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1203158"/>
            <a:ext cx="12286615" cy="438992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397" y="1211640"/>
            <a:ext cx="11901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*Kiến thức, kĩ năng: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- Viết đúng đẹp 2 khổ đầu của bài Thương Ông theo yêu cầu.</a:t>
            </a:r>
          </a:p>
          <a:p>
            <a:pPr algn="just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- Làm đúng các bài tập chính tả phân biệt ch/tr và vần ac, at.</a:t>
            </a:r>
          </a:p>
          <a:p>
            <a:pPr algn="just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*Phát triển năng lực và phẩm chất: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- Biết quan sát và viết đúng các nét chữ, trình bày đẹp bài chính tả.</a:t>
            </a:r>
          </a:p>
          <a:p>
            <a:pPr algn="just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- HS có ý thức chăm chỉ học tập.</a:t>
            </a:r>
          </a:p>
        </p:txBody>
      </p:sp>
    </p:spTree>
    <p:extLst>
      <p:ext uri="{BB962C8B-B14F-4D97-AF65-F5344CB8AC3E}">
        <p14:creationId xmlns:p14="http://schemas.microsoft.com/office/powerpoint/2010/main" val="17072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ff733b9e74f73f278653a3d9202e51c0"/>
          <p:cNvPicPr>
            <a:picLocks noChangeAspect="1"/>
          </p:cNvPicPr>
          <p:nvPr/>
        </p:nvPicPr>
        <p:blipFill>
          <a:blip r:embed="rId2"/>
          <a:srcRect b="25859"/>
          <a:stretch>
            <a:fillRect/>
          </a:stretch>
        </p:blipFill>
        <p:spPr>
          <a:xfrm>
            <a:off x="-10160" y="3175000"/>
            <a:ext cx="12242800" cy="39033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72313" y="581673"/>
            <a:ext cx="7575954" cy="2319167"/>
            <a:chOff x="1872313" y="581673"/>
            <a:chExt cx="7575954" cy="2319167"/>
          </a:xfrm>
        </p:grpSpPr>
        <p:pic>
          <p:nvPicPr>
            <p:cNvPr id="3" name="图片 27" descr="7992cfbc69e518324029c5be1f234f46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13" y="1427272"/>
              <a:ext cx="6431834" cy="1473568"/>
            </a:xfrm>
            <a:prstGeom prst="rect">
              <a:avLst/>
            </a:prstGeom>
          </p:spPr>
        </p:pic>
        <p:pic>
          <p:nvPicPr>
            <p:cNvPr id="5" name="图片 27" descr="7992cfbc69e518324029c5be1f234f46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8355" y="1427272"/>
              <a:ext cx="6431834" cy="1473568"/>
            </a:xfrm>
            <a:prstGeom prst="rect">
              <a:avLst/>
            </a:prstGeom>
          </p:spPr>
        </p:pic>
        <p:pic>
          <p:nvPicPr>
            <p:cNvPr id="6" name="图片 29" descr="84a60553b3cec1db619c244dff34e9a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6069" y="581673"/>
              <a:ext cx="2272198" cy="22721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72504" y="1728954"/>
              <a:ext cx="12284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UTM Avo" panose="02040603050506020204" pitchFamily="18" charset="0"/>
                </a:rPr>
                <a:t>1.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5142" y="1775120"/>
              <a:ext cx="4415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Nghe – viết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46018" y="3175000"/>
            <a:ext cx="7335855" cy="2272198"/>
            <a:chOff x="4046018" y="3175000"/>
            <a:chExt cx="7335855" cy="2272198"/>
          </a:xfrm>
        </p:grpSpPr>
        <p:pic>
          <p:nvPicPr>
            <p:cNvPr id="7" name="图片 27" descr="7992cfbc69e518324029c5be1f234f46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6018" y="3973630"/>
              <a:ext cx="6431834" cy="1473568"/>
            </a:xfrm>
            <a:prstGeom prst="rect">
              <a:avLst/>
            </a:prstGeom>
          </p:spPr>
        </p:pic>
        <p:pic>
          <p:nvPicPr>
            <p:cNvPr id="8" name="图片 29" descr="84a60553b3cec1db619c244dff34e9a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9675" y="3175000"/>
              <a:ext cx="2272198" cy="22721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26438" y="4156416"/>
              <a:ext cx="12920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UTM Avo" panose="02040603050506020204" pitchFamily="18" charset="0"/>
                </a:rPr>
                <a:t>2.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2461" y="4202497"/>
              <a:ext cx="5349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Bài tập chính tả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16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05" y="-36195"/>
            <a:ext cx="12309475" cy="6925310"/>
          </a:xfrm>
          <a:prstGeom prst="rect">
            <a:avLst/>
          </a:prstGeom>
        </p:spPr>
      </p:pic>
      <p:pic>
        <p:nvPicPr>
          <p:cNvPr id="3" name="图片 4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95" y="2845435"/>
            <a:ext cx="4707890" cy="4431665"/>
          </a:xfrm>
          <a:prstGeom prst="rect">
            <a:avLst/>
          </a:prstGeom>
        </p:spPr>
      </p:pic>
      <p:pic>
        <p:nvPicPr>
          <p:cNvPr id="4" name="图片 7" descr="7f220388c6dfe715d28eda2c0e2f5376"/>
          <p:cNvPicPr>
            <a:picLocks noChangeAspect="1"/>
          </p:cNvPicPr>
          <p:nvPr/>
        </p:nvPicPr>
        <p:blipFill rotWithShape="1">
          <a:blip r:embed="rId4"/>
          <a:srcRect l="68509" t="38827" b="45136"/>
          <a:stretch/>
        </p:blipFill>
        <p:spPr>
          <a:xfrm>
            <a:off x="10528762" y="-46180"/>
            <a:ext cx="1795505" cy="91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724842" y="2359026"/>
            <a:ext cx="1776128" cy="1724826"/>
            <a:chOff x="6724842" y="2359026"/>
            <a:chExt cx="1776128" cy="1724826"/>
          </a:xfrm>
        </p:grpSpPr>
        <p:grpSp>
          <p:nvGrpSpPr>
            <p:cNvPr id="5" name="组合 68"/>
            <p:cNvGrpSpPr/>
            <p:nvPr/>
          </p:nvGrpSpPr>
          <p:grpSpPr>
            <a:xfrm>
              <a:off x="6724842" y="2359026"/>
              <a:ext cx="1745300" cy="1724826"/>
              <a:chOff x="5215429" y="1279018"/>
              <a:chExt cx="1745300" cy="1724826"/>
            </a:xfrm>
          </p:grpSpPr>
          <p:grpSp>
            <p:nvGrpSpPr>
              <p:cNvPr id="6" name="组合 71"/>
              <p:cNvGrpSpPr/>
              <p:nvPr/>
            </p:nvGrpSpPr>
            <p:grpSpPr>
              <a:xfrm>
                <a:off x="5217256" y="1279018"/>
                <a:ext cx="1724828" cy="1724826"/>
                <a:chOff x="5311169" y="2007983"/>
                <a:chExt cx="1569662" cy="1569660"/>
              </a:xfrm>
            </p:grpSpPr>
            <p:sp>
              <p:nvSpPr>
                <p:cNvPr id="8" name="菱形 21"/>
                <p:cNvSpPr/>
                <p:nvPr/>
              </p:nvSpPr>
              <p:spPr>
                <a:xfrm>
                  <a:off x="5311169" y="2007983"/>
                  <a:ext cx="1569662" cy="1569660"/>
                </a:xfrm>
                <a:prstGeom prst="ellipse">
                  <a:avLst/>
                </a:prstGeom>
                <a:solidFill>
                  <a:srgbClr val="F6B361"/>
                </a:solidFill>
                <a:ln w="28575"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9" name="菱形 22"/>
                <p:cNvSpPr/>
                <p:nvPr/>
              </p:nvSpPr>
              <p:spPr>
                <a:xfrm>
                  <a:off x="5367277" y="2072434"/>
                  <a:ext cx="1457446" cy="1440759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</p:grpSp>
          <p:sp>
            <p:nvSpPr>
              <p:cNvPr id="7" name="文本框 70"/>
              <p:cNvSpPr txBox="1"/>
              <p:nvPr/>
            </p:nvSpPr>
            <p:spPr>
              <a:xfrm>
                <a:off x="5215429" y="1383536"/>
                <a:ext cx="1745300" cy="144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64号-萌趣软糖体" panose="00000500000000000000" charset="-122"/>
                  <a:ea typeface="字魂64号-萌趣软糖体" panose="00000500000000000000" charset="-122"/>
                  <a:cs typeface="Arial" panose="020B0604020202020204" pitchFamily="34" charset="0"/>
                  <a:sym typeface="思源黑体 CN Normal" panose="020B0400000000000000" charset="-122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098390" y="2707479"/>
              <a:ext cx="14025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>
                  <a:solidFill>
                    <a:srgbClr val="FF0066"/>
                  </a:solidFill>
                  <a:latin typeface="UTM Avo" panose="02040603050506020204" pitchFamily="18" charset="0"/>
                </a:rPr>
                <a:t>01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38795" y="4137063"/>
            <a:ext cx="6338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Nghe - viết</a:t>
            </a:r>
          </a:p>
        </p:txBody>
      </p:sp>
    </p:spTree>
    <p:extLst>
      <p:ext uri="{BB962C8B-B14F-4D97-AF65-F5344CB8AC3E}">
        <p14:creationId xmlns:p14="http://schemas.microsoft.com/office/powerpoint/2010/main" val="180664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3470" y="828562"/>
            <a:ext cx="5688572" cy="60294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8" y="-148969"/>
            <a:ext cx="5229727" cy="715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9104" y="856357"/>
            <a:ext cx="57357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đau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chân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khiễng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thềm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Nhấc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nhăn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sân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Lon ton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yếm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nhảu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vịn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đỡ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39390" y="120675"/>
            <a:ext cx="4435522" cy="707886"/>
            <a:chOff x="1815554" y="232970"/>
            <a:chExt cx="4435522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730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D60093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6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3470" y="828562"/>
            <a:ext cx="5688572" cy="60294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8" y="-148969"/>
            <a:ext cx="5229727" cy="715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9104" y="856357"/>
            <a:ext cx="57357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Ông bị đau chân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Nó sung nó tấy,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Đi phải chống gậy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Khập khiễng, khập khà,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Bước lên thềm nhà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Nhấc chân quá khó.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Thấy ông nhăn nhó,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Việt chơi ngoài sân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Lon ton lại gần,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Âu yếm, nhanh nhảu: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- Ông vịn vai cháu,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Cháu đỡ ông lên.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39390" y="120675"/>
            <a:ext cx="4435522" cy="707886"/>
            <a:chOff x="1815554" y="232970"/>
            <a:chExt cx="4435522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730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D60093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10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515128" y="3589919"/>
            <a:ext cx="2745359" cy="2348302"/>
          </a:xfrm>
          <a:custGeom>
            <a:avLst/>
            <a:gdLst>
              <a:gd name="csX0" fmla="*/ 2947857 w 2745359"/>
              <a:gd name="csY0" fmla="*/ 1758784 h 2348302"/>
              <a:gd name="csX1" fmla="*/ 2504531 w 2745359"/>
              <a:gd name="csY1" fmla="*/ 1838462 h 2348302"/>
              <a:gd name="csX2" fmla="*/ 854489 w 2745359"/>
              <a:gd name="csY2" fmla="*/ 2261424 h 2348302"/>
              <a:gd name="csX3" fmla="*/ 115494 w 2745359"/>
              <a:gd name="csY3" fmla="*/ 702736 h 2348302"/>
              <a:gd name="csX4" fmla="*/ 1692097 w 2745359"/>
              <a:gd name="csY4" fmla="*/ 32229 h 2348302"/>
              <a:gd name="csX5" fmla="*/ 2713047 w 2745359"/>
              <a:gd name="csY5" fmla="*/ 1427412 h 2348302"/>
              <a:gd name="csX6" fmla="*/ 2947857 w 2745359"/>
              <a:gd name="csY6" fmla="*/ 1758784 h 23483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A3659"/>
                </a:solidFill>
                <a:latin typeface="UTM Aptima" panose="02040603050506020204" pitchFamily="18" charset="0"/>
                <a:ea typeface="Cambria" panose="02040503050406030204" pitchFamily="18" charset="0"/>
              </a:rPr>
              <a:t>Đoạn thơ có những chữ nào viết hoa?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58779" y="1347537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8675" y="1836819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8675" y="2302043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8675" y="2815383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8675" y="329665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1" y="3761875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34717" y="4275218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50759" y="4740443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8675" y="5253790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34717" y="5735050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23473" y="6232355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0759" y="6713624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2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3470" y="828562"/>
            <a:ext cx="5688572" cy="60294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8" y="-148969"/>
            <a:ext cx="5229727" cy="715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9104" y="856357"/>
            <a:ext cx="57357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Ông bị đau chân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Nó sưng nó tấy,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Đi phải chống gậy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Khập khiễng, khập khà,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Bước lên thềm nhà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Nhấc chân quá khó.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Thấy ông nhăn nhó,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Việt chơi ngoài sân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Lon ton lại gần,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Âu yếm, nhanh nhảu: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- Ông vịn vai cháu,</a:t>
            </a:r>
          </a:p>
          <a:p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Cháu đỡ ông lên.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39390" y="120675"/>
            <a:ext cx="4435522" cy="707886"/>
            <a:chOff x="1815554" y="232970"/>
            <a:chExt cx="4435522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730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15554" y="232970"/>
              <a:ext cx="4435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D60093"/>
                  </a:solidFill>
                  <a:latin typeface="UTM Avo" panose="02040603050506020204" pitchFamily="18" charset="0"/>
                </a:rPr>
                <a:t>Thương ông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10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515128" y="3589919"/>
            <a:ext cx="2745359" cy="2348302"/>
          </a:xfrm>
          <a:custGeom>
            <a:avLst/>
            <a:gdLst>
              <a:gd name="csX0" fmla="*/ 2947857 w 2745359"/>
              <a:gd name="csY0" fmla="*/ 1758784 h 2348302"/>
              <a:gd name="csX1" fmla="*/ 2504531 w 2745359"/>
              <a:gd name="csY1" fmla="*/ 1838462 h 2348302"/>
              <a:gd name="csX2" fmla="*/ 854489 w 2745359"/>
              <a:gd name="csY2" fmla="*/ 2261424 h 2348302"/>
              <a:gd name="csX3" fmla="*/ 115494 w 2745359"/>
              <a:gd name="csY3" fmla="*/ 702736 h 2348302"/>
              <a:gd name="csX4" fmla="*/ 1692097 w 2745359"/>
              <a:gd name="csY4" fmla="*/ 32229 h 2348302"/>
              <a:gd name="csX5" fmla="*/ 2713047 w 2745359"/>
              <a:gd name="csY5" fmla="*/ 1427412 h 2348302"/>
              <a:gd name="csX6" fmla="*/ 2947857 w 2745359"/>
              <a:gd name="csY6" fmla="*/ 1758784 h 23483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A3659"/>
                </a:solidFill>
                <a:latin typeface="UTM Aptima" panose="02040603050506020204" pitchFamily="18" charset="0"/>
                <a:ea typeface="Cambria" panose="02040503050406030204" pitchFamily="18" charset="0"/>
              </a:rPr>
              <a:t>Đoạn thơ </a:t>
            </a:r>
          </a:p>
          <a:p>
            <a:pPr algn="ctr"/>
            <a:r>
              <a:rPr lang="en-US" sz="3200" b="1">
                <a:solidFill>
                  <a:srgbClr val="CA3659"/>
                </a:solidFill>
                <a:latin typeface="UTM Aptima" panose="02040603050506020204" pitchFamily="18" charset="0"/>
                <a:ea typeface="Cambria" panose="02040503050406030204" pitchFamily="18" charset="0"/>
              </a:rPr>
              <a:t>có những chữ nào dễ viết sai?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47272" y="1848363"/>
            <a:ext cx="914400" cy="17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64658" y="1800207"/>
            <a:ext cx="640080" cy="26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1088229" y="2827552"/>
            <a:ext cx="2022719" cy="146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3142751" y="2860023"/>
            <a:ext cx="165784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2622446" y="4301454"/>
            <a:ext cx="1571867" cy="146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88229" y="5261604"/>
            <a:ext cx="1463040" cy="17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2509035" y="5755793"/>
            <a:ext cx="20629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4137"/>
            <a:ext cx="5175851" cy="1431757"/>
            <a:chOff x="0" y="164137"/>
            <a:chExt cx="5175851" cy="1431757"/>
          </a:xfrm>
        </p:grpSpPr>
        <p:sp>
          <p:nvSpPr>
            <p:cNvPr id="3" name="任意多边形 69">
              <a:extLst>
                <a:ext uri="{FF2B5EF4-FFF2-40B4-BE49-F238E27FC236}">
                  <a16:creationId xmlns:a16="http://schemas.microsoft.com/office/drawing/2014/main" id="{12BC30EF-401C-40FC-B891-FE8FC3D0B415}"/>
                </a:ext>
              </a:extLst>
            </p:cNvPr>
            <p:cNvSpPr/>
            <p:nvPr/>
          </p:nvSpPr>
          <p:spPr>
            <a:xfrm rot="16200000" flipV="1">
              <a:off x="1872047" y="-1707910"/>
              <a:ext cx="1431757" cy="5175851"/>
            </a:xfrm>
            <a:custGeom>
              <a:avLst/>
              <a:gdLst>
                <a:gd name="connsiteX0" fmla="*/ 1431757 w 1431757"/>
                <a:gd name="connsiteY0" fmla="*/ 6091461 h 6091461"/>
                <a:gd name="connsiteX1" fmla="*/ 1431757 w 1431757"/>
                <a:gd name="connsiteY1" fmla="*/ 4560214 h 6091461"/>
                <a:gd name="connsiteX2" fmla="*/ 1431757 w 1431757"/>
                <a:gd name="connsiteY2" fmla="*/ 3629437 h 6091461"/>
                <a:gd name="connsiteX3" fmla="*/ 1431757 w 1431757"/>
                <a:gd name="connsiteY3" fmla="*/ 3579716 h 6091461"/>
                <a:gd name="connsiteX4" fmla="*/ 1431757 w 1431757"/>
                <a:gd name="connsiteY4" fmla="*/ 2648939 h 6091461"/>
                <a:gd name="connsiteX5" fmla="*/ 1431757 w 1431757"/>
                <a:gd name="connsiteY5" fmla="*/ 930777 h 6091461"/>
                <a:gd name="connsiteX6" fmla="*/ 1431757 w 1431757"/>
                <a:gd name="connsiteY6" fmla="*/ 0 h 6091461"/>
                <a:gd name="connsiteX7" fmla="*/ 2 w 1431757"/>
                <a:gd name="connsiteY7" fmla="*/ 956959 h 6091461"/>
                <a:gd name="connsiteX8" fmla="*/ 2 w 1431757"/>
                <a:gd name="connsiteY8" fmla="*/ 1847839 h 6091461"/>
                <a:gd name="connsiteX9" fmla="*/ 0 w 1431757"/>
                <a:gd name="connsiteY9" fmla="*/ 1847840 h 6091461"/>
                <a:gd name="connsiteX10" fmla="*/ 0 w 1431757"/>
                <a:gd name="connsiteY10" fmla="*/ 2778617 h 6091461"/>
                <a:gd name="connsiteX11" fmla="*/ 0 w 1431757"/>
                <a:gd name="connsiteY11" fmla="*/ 4496779 h 6091461"/>
                <a:gd name="connsiteX12" fmla="*/ 0 w 1431757"/>
                <a:gd name="connsiteY12" fmla="*/ 5427556 h 6091461"/>
                <a:gd name="connsiteX13" fmla="*/ 0 w 1431757"/>
                <a:gd name="connsiteY13" fmla="*/ 5477278 h 6091461"/>
                <a:gd name="connsiteX14" fmla="*/ 0 w 1431757"/>
                <a:gd name="connsiteY14" fmla="*/ 6091461 h 609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757" h="6091461">
                  <a:moveTo>
                    <a:pt x="1431757" y="6091461"/>
                  </a:moveTo>
                  <a:lnTo>
                    <a:pt x="1431757" y="4560214"/>
                  </a:lnTo>
                  <a:lnTo>
                    <a:pt x="1431757" y="3629437"/>
                  </a:lnTo>
                  <a:lnTo>
                    <a:pt x="1431757" y="3579716"/>
                  </a:lnTo>
                  <a:lnTo>
                    <a:pt x="1431757" y="2648939"/>
                  </a:lnTo>
                  <a:lnTo>
                    <a:pt x="1431757" y="930777"/>
                  </a:lnTo>
                  <a:lnTo>
                    <a:pt x="1431757" y="0"/>
                  </a:lnTo>
                  <a:lnTo>
                    <a:pt x="2" y="956959"/>
                  </a:lnTo>
                  <a:lnTo>
                    <a:pt x="2" y="1847839"/>
                  </a:lnTo>
                  <a:lnTo>
                    <a:pt x="0" y="1847840"/>
                  </a:lnTo>
                  <a:lnTo>
                    <a:pt x="0" y="2778617"/>
                  </a:lnTo>
                  <a:lnTo>
                    <a:pt x="0" y="4496779"/>
                  </a:lnTo>
                  <a:lnTo>
                    <a:pt x="0" y="5427556"/>
                  </a:lnTo>
                  <a:lnTo>
                    <a:pt x="0" y="5477278"/>
                  </a:lnTo>
                  <a:lnTo>
                    <a:pt x="0" y="6091461"/>
                  </a:lnTo>
                  <a:close/>
                </a:path>
              </a:pathLst>
            </a:custGeom>
            <a:solidFill>
              <a:srgbClr val="FF3399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ptima" panose="020406030505060202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3EE6B733-B6C4-4E38-BDEB-13E32E3D0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05381"/>
              <a:ext cx="46474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UTM Avo" panose="0204060305050602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rPr>
                <a:t>Luyện </a:t>
              </a:r>
              <a:r>
                <a:rPr lang="en-US" altLang="zh-CN" sz="5400" b="1" kern="0"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UTM Avo" panose="0204060305050602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rPr>
                <a:t> từ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Avo" panose="020406030505060202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954" y="1996138"/>
            <a:ext cx="3712845" cy="1738876"/>
            <a:chOff x="731502" y="1369956"/>
            <a:chExt cx="3712845" cy="1738876"/>
          </a:xfrm>
        </p:grpSpPr>
        <p:grpSp>
          <p:nvGrpSpPr>
            <p:cNvPr id="5" name="组合 16"/>
            <p:cNvGrpSpPr/>
            <p:nvPr/>
          </p:nvGrpSpPr>
          <p:grpSpPr>
            <a:xfrm>
              <a:off x="731502" y="1369956"/>
              <a:ext cx="3712845" cy="1738876"/>
              <a:chOff x="2273" y="1593"/>
              <a:chExt cx="6899" cy="3231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2273" y="2874"/>
                <a:ext cx="5380" cy="1950"/>
              </a:xfrm>
              <a:prstGeom prst="roundRect">
                <a:avLst/>
              </a:prstGeom>
              <a:solidFill>
                <a:schemeClr val="bg1">
                  <a:alpha val="5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0063">
                <a:off x="5641" y="1593"/>
                <a:ext cx="3531" cy="3034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15033" y="2151049"/>
              <a:ext cx="27856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Âu</a:t>
              </a: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yếm</a:t>
              </a:r>
              <a:endPara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16719" y="1105801"/>
            <a:ext cx="3712845" cy="1834673"/>
            <a:chOff x="731502" y="1369956"/>
            <a:chExt cx="3712845" cy="1834673"/>
          </a:xfrm>
        </p:grpSpPr>
        <p:grpSp>
          <p:nvGrpSpPr>
            <p:cNvPr id="12" name="组合 16"/>
            <p:cNvGrpSpPr/>
            <p:nvPr/>
          </p:nvGrpSpPr>
          <p:grpSpPr>
            <a:xfrm>
              <a:off x="731502" y="1369956"/>
              <a:ext cx="3712845" cy="1834673"/>
              <a:chOff x="2273" y="1593"/>
              <a:chExt cx="6899" cy="3409"/>
            </a:xfrm>
          </p:grpSpPr>
          <p:sp>
            <p:nvSpPr>
              <p:cNvPr id="14" name="矩形: 圆角 5"/>
              <p:cNvSpPr/>
              <p:nvPr/>
            </p:nvSpPr>
            <p:spPr>
              <a:xfrm>
                <a:off x="2273" y="2874"/>
                <a:ext cx="5380" cy="2128"/>
              </a:xfrm>
              <a:prstGeom prst="roundRect">
                <a:avLst/>
              </a:prstGeom>
              <a:solidFill>
                <a:schemeClr val="bg1">
                  <a:alpha val="5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0063">
                <a:off x="5641" y="1593"/>
                <a:ext cx="3531" cy="303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914400" y="2277979"/>
              <a:ext cx="2518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48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tấy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81750" y="1030112"/>
            <a:ext cx="4982120" cy="2047256"/>
            <a:chOff x="-537773" y="1369956"/>
            <a:chExt cx="4982120" cy="2047256"/>
          </a:xfrm>
        </p:grpSpPr>
        <p:grpSp>
          <p:nvGrpSpPr>
            <p:cNvPr id="17" name="组合 16"/>
            <p:cNvGrpSpPr/>
            <p:nvPr/>
          </p:nvGrpSpPr>
          <p:grpSpPr>
            <a:xfrm>
              <a:off x="-246894" y="1369956"/>
              <a:ext cx="4691241" cy="2047256"/>
              <a:chOff x="455" y="1593"/>
              <a:chExt cx="8717" cy="3804"/>
            </a:xfrm>
          </p:grpSpPr>
          <p:sp>
            <p:nvSpPr>
              <p:cNvPr id="19" name="矩形: 圆角 5"/>
              <p:cNvSpPr/>
              <p:nvPr/>
            </p:nvSpPr>
            <p:spPr>
              <a:xfrm>
                <a:off x="455" y="2874"/>
                <a:ext cx="7198" cy="2523"/>
              </a:xfrm>
              <a:prstGeom prst="roundRect">
                <a:avLst/>
              </a:prstGeom>
              <a:solidFill>
                <a:schemeClr val="bg1">
                  <a:alpha val="5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0063">
                <a:off x="5641" y="1593"/>
                <a:ext cx="3531" cy="3034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-537773" y="2322792"/>
              <a:ext cx="4164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4400" b="1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khập khiễng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614814" y="4077635"/>
            <a:ext cx="4982119" cy="2047256"/>
            <a:chOff x="-537773" y="1369956"/>
            <a:chExt cx="4982119" cy="2047256"/>
          </a:xfrm>
        </p:grpSpPr>
        <p:grpSp>
          <p:nvGrpSpPr>
            <p:cNvPr id="27" name="组合 16"/>
            <p:cNvGrpSpPr/>
            <p:nvPr/>
          </p:nvGrpSpPr>
          <p:grpSpPr>
            <a:xfrm>
              <a:off x="34031" y="1369956"/>
              <a:ext cx="4410315" cy="2047256"/>
              <a:chOff x="977" y="1593"/>
              <a:chExt cx="8195" cy="3804"/>
            </a:xfrm>
          </p:grpSpPr>
          <p:sp>
            <p:nvSpPr>
              <p:cNvPr id="29" name="矩形: 圆角 5"/>
              <p:cNvSpPr/>
              <p:nvPr/>
            </p:nvSpPr>
            <p:spPr>
              <a:xfrm>
                <a:off x="977" y="2874"/>
                <a:ext cx="6676" cy="2523"/>
              </a:xfrm>
              <a:prstGeom prst="roundRect">
                <a:avLst/>
              </a:prstGeom>
              <a:solidFill>
                <a:schemeClr val="bg1">
                  <a:alpha val="5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0063">
                <a:off x="5641" y="1593"/>
                <a:ext cx="3531" cy="3034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-537773" y="2322792"/>
              <a:ext cx="4164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4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khập khà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81276" y="2911360"/>
            <a:ext cx="4982119" cy="2047256"/>
            <a:chOff x="-537773" y="1369956"/>
            <a:chExt cx="4982119" cy="2047256"/>
          </a:xfrm>
        </p:grpSpPr>
        <p:grpSp>
          <p:nvGrpSpPr>
            <p:cNvPr id="32" name="组合 16"/>
            <p:cNvGrpSpPr/>
            <p:nvPr/>
          </p:nvGrpSpPr>
          <p:grpSpPr>
            <a:xfrm>
              <a:off x="34031" y="1369956"/>
              <a:ext cx="4410315" cy="2047256"/>
              <a:chOff x="977" y="1593"/>
              <a:chExt cx="8195" cy="3804"/>
            </a:xfrm>
          </p:grpSpPr>
          <p:sp>
            <p:nvSpPr>
              <p:cNvPr id="34" name="矩形: 圆角 5"/>
              <p:cNvSpPr/>
              <p:nvPr/>
            </p:nvSpPr>
            <p:spPr>
              <a:xfrm>
                <a:off x="977" y="2874"/>
                <a:ext cx="6676" cy="2523"/>
              </a:xfrm>
              <a:prstGeom prst="roundRect">
                <a:avLst/>
              </a:prstGeom>
              <a:solidFill>
                <a:schemeClr val="bg1">
                  <a:alpha val="5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0063">
                <a:off x="5641" y="1593"/>
                <a:ext cx="3531" cy="3034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-537773" y="2322792"/>
              <a:ext cx="4164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44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nhăn nhó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46787" y="3368536"/>
            <a:ext cx="4982119" cy="2047256"/>
            <a:chOff x="-537773" y="1369956"/>
            <a:chExt cx="4982119" cy="2047256"/>
          </a:xfrm>
        </p:grpSpPr>
        <p:grpSp>
          <p:nvGrpSpPr>
            <p:cNvPr id="37" name="组合 16"/>
            <p:cNvGrpSpPr/>
            <p:nvPr/>
          </p:nvGrpSpPr>
          <p:grpSpPr>
            <a:xfrm>
              <a:off x="34031" y="1369956"/>
              <a:ext cx="4410315" cy="2047256"/>
              <a:chOff x="977" y="1593"/>
              <a:chExt cx="8195" cy="3804"/>
            </a:xfrm>
          </p:grpSpPr>
          <p:sp>
            <p:nvSpPr>
              <p:cNvPr id="39" name="矩形: 圆角 5"/>
              <p:cNvSpPr/>
              <p:nvPr/>
            </p:nvSpPr>
            <p:spPr>
              <a:xfrm>
                <a:off x="977" y="2874"/>
                <a:ext cx="6676" cy="2523"/>
              </a:xfrm>
              <a:prstGeom prst="roundRect">
                <a:avLst/>
              </a:prstGeom>
              <a:solidFill>
                <a:schemeClr val="bg1">
                  <a:alpha val="5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0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0063">
                <a:off x="5641" y="1593"/>
                <a:ext cx="3531" cy="3034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-537773" y="2322792"/>
              <a:ext cx="4164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4400" b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lon ton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83541" y="4745136"/>
            <a:ext cx="4933749" cy="2047256"/>
            <a:chOff x="-489403" y="1369956"/>
            <a:chExt cx="4933749" cy="2047256"/>
          </a:xfrm>
        </p:grpSpPr>
        <p:grpSp>
          <p:nvGrpSpPr>
            <p:cNvPr id="42" name="组合 16"/>
            <p:cNvGrpSpPr/>
            <p:nvPr/>
          </p:nvGrpSpPr>
          <p:grpSpPr>
            <a:xfrm>
              <a:off x="-193077" y="1369956"/>
              <a:ext cx="4637423" cy="2047256"/>
              <a:chOff x="555" y="1593"/>
              <a:chExt cx="8617" cy="3804"/>
            </a:xfrm>
          </p:grpSpPr>
          <p:sp>
            <p:nvSpPr>
              <p:cNvPr id="44" name="矩形: 圆角 5"/>
              <p:cNvSpPr/>
              <p:nvPr/>
            </p:nvSpPr>
            <p:spPr>
              <a:xfrm>
                <a:off x="555" y="2874"/>
                <a:ext cx="7098" cy="2523"/>
              </a:xfrm>
              <a:prstGeom prst="roundRect">
                <a:avLst/>
              </a:prstGeom>
              <a:solidFill>
                <a:schemeClr val="bg1">
                  <a:alpha val="5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0063">
                <a:off x="5641" y="1593"/>
                <a:ext cx="3531" cy="3034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-489403" y="2358436"/>
              <a:ext cx="4164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44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nhanh nhảu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0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551</Words>
  <Application>Microsoft Office PowerPoint</Application>
  <PresentationFormat>Màn hình rộng</PresentationFormat>
  <Paragraphs>117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36" baseType="lpstr">
      <vt:lpstr>UTM Avenida</vt:lpstr>
      <vt:lpstr>Lobster</vt:lpstr>
      <vt:lpstr>Times New Roman</vt:lpstr>
      <vt:lpstr>UTM Aptima</vt:lpstr>
      <vt:lpstr>#9Slide05 Aphrodite Pro</vt:lpstr>
      <vt:lpstr>Arial</vt:lpstr>
      <vt:lpstr>UTM Guanine</vt:lpstr>
      <vt:lpstr>UVF Waza LT Pro</vt:lpstr>
      <vt:lpstr>UTM Avo</vt:lpstr>
      <vt:lpstr>SVN-Newton</vt:lpstr>
      <vt:lpstr>UTM Soraya</vt:lpstr>
      <vt:lpstr>SVN-Poky's</vt:lpstr>
      <vt:lpstr>#9Slide05 VL Fadilla</vt:lpstr>
      <vt:lpstr>#9Slide07 HoneyCream</vt:lpstr>
      <vt:lpstr>#9Slide05 SVNBulgary</vt:lpstr>
      <vt:lpstr>Chango</vt:lpstr>
      <vt:lpstr>Open Sans Bold</vt:lpstr>
      <vt:lpstr>思源黑体 CN Normal</vt:lpstr>
      <vt:lpstr>Calibri</vt:lpstr>
      <vt:lpstr>字魂64号-萌趣软糖体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thuy nga nguyen</cp:lastModifiedBy>
  <cp:revision>25</cp:revision>
  <dcterms:created xsi:type="dcterms:W3CDTF">2022-11-23T03:27:03Z</dcterms:created>
  <dcterms:modified xsi:type="dcterms:W3CDTF">2025-12-10T06:49:08Z</dcterms:modified>
</cp:coreProperties>
</file>