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77" r:id="rId3"/>
    <p:sldId id="256" r:id="rId4"/>
    <p:sldId id="257" r:id="rId5"/>
    <p:sldId id="258" r:id="rId6"/>
    <p:sldId id="260" r:id="rId7"/>
    <p:sldId id="261" r:id="rId8"/>
    <p:sldId id="262" r:id="rId9"/>
    <p:sldId id="263" r:id="rId10"/>
    <p:sldId id="264" r:id="rId11"/>
    <p:sldId id="259" r:id="rId12"/>
    <p:sldId id="266" r:id="rId13"/>
    <p:sldId id="267" r:id="rId14"/>
    <p:sldId id="268" r:id="rId15"/>
    <p:sldId id="269" r:id="rId16"/>
    <p:sldId id="270" r:id="rId17"/>
    <p:sldId id="271" r:id="rId18"/>
    <p:sldId id="272" r:id="rId19"/>
    <p:sldId id="273" r:id="rId20"/>
    <p:sldId id="275" r:id="rId21"/>
    <p:sldId id="276" r:id="rId22"/>
  </p:sldIdLst>
  <p:sldSz cx="12192000" cy="6858000"/>
  <p:notesSz cx="6858000" cy="9144000"/>
  <p:embeddedFontLst>
    <p:embeddedFont>
      <p:font typeface="等线" panose="02010600030101010101" pitchFamily="2" charset="-122"/>
      <p:regular r:id="rId24"/>
      <p:bold r:id="rId25"/>
    </p:embeddedFont>
    <p:embeddedFont>
      <p:font typeface="#9Slide03 Cabin Condensed SemiB" panose="020B0604020202020204" charset="0"/>
      <p:bold r:id="rId26"/>
    </p:embeddedFont>
    <p:embeddedFont>
      <p:font typeface="#9Slide05 Aphrodite Pro" panose="020B0604020202020204" charset="0"/>
      <p:regular r:id="rId27"/>
    </p:embeddedFont>
    <p:embeddedFont>
      <p:font typeface="#9Slide05 VL Fadilla" panose="020B0604020202020204" charset="0"/>
      <p:regular r:id="rId28"/>
    </p:embeddedFont>
    <p:embeddedFont>
      <p:font typeface="#9Slide07 Altus" panose="020B0604020202020204" charset="0"/>
      <p:regular r:id="rId29"/>
    </p:embeddedFont>
    <p:embeddedFont>
      <p:font typeface="#9Slide07 Cadena" panose="020B0604020202020204" charset="0"/>
      <p:bold r:id="rId30"/>
    </p:embeddedFont>
    <p:embeddedFont>
      <p:font typeface="#9Slide07 HoneyCream" panose="020B0604020202020204" charset="0"/>
      <p:regular r:id="rId31"/>
    </p:embeddedFont>
    <p:embeddedFont>
      <p:font typeface="#9Slide07 SVNDessert Menu Scrip" panose="020B0604020202020204" charset="0"/>
      <p:regular r:id="rId32"/>
    </p:embeddedFont>
    <p:embeddedFont>
      <p:font typeface="Cambria" panose="02040503050406030204" pitchFamily="18" charset="0"/>
      <p:regular r:id="rId33"/>
      <p:bold r:id="rId34"/>
      <p:italic r:id="rId35"/>
      <p:boldItalic r:id="rId36"/>
    </p:embeddedFont>
    <p:embeddedFont>
      <p:font typeface="Lobster" panose="00000500000000000000" pitchFamily="2" charset="0"/>
      <p:regular r:id="rId37"/>
    </p:embeddedFont>
    <p:embeddedFont>
      <p:font typeface="Open Sans Bold" panose="020B0806030504020204" pitchFamily="34" charset="0"/>
      <p:bold r:id="rId38"/>
    </p:embeddedFont>
    <p:embeddedFont>
      <p:font typeface="UTM Avo" panose="0204060305050602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D577"/>
    <a:srgbClr val="FF0066"/>
    <a:srgbClr val="FF0000"/>
    <a:srgbClr val="0099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3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5515-5875-40B4-83F2-6BFE0FC3AFF3}"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0F9-5CF4-4578-BD0E-844898F222B2}" type="slidenum">
              <a:rPr lang="en-US" smtClean="0"/>
              <a:t>‹#›</a:t>
            </a:fld>
            <a:endParaRPr lang="en-US"/>
          </a:p>
        </p:txBody>
      </p:sp>
    </p:spTree>
    <p:extLst>
      <p:ext uri="{BB962C8B-B14F-4D97-AF65-F5344CB8AC3E}">
        <p14:creationId xmlns:p14="http://schemas.microsoft.com/office/powerpoint/2010/main" val="303774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1794223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9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0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4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7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0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1811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7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12/10/2025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8818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12/10/2025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277461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705947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564931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0133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84000"/>
            <a:lum/>
          </a:blip>
          <a:srcRect/>
          <a:stretch>
            <a:fillRect t="-18000" b="-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42457688"/>
      </p:ext>
    </p:extLst>
  </p:cSld>
  <p:clrMap bg1="lt1" tx1="dk1" bg2="lt2" tx2="dk2" accent1="accent1" accent2="accent2" accent3="accent3" accent4="accent4" accent5="accent5" accent6="accent6" hlink="hlink" folHlink="folHlink"/>
  <p:sldLayoutIdLst>
    <p:sldLayoutId id="2147483661" r:id="rId1"/>
    <p:sldLayoutId id="2147483667" r:id="rId2"/>
  </p:sldLayoutIdLst>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gif"/><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xml"/><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18" Type="http://schemas.openxmlformats.org/officeDocument/2006/relationships/image" Target="../media/image34.png"/><Relationship Id="rId3" Type="http://schemas.openxmlformats.org/officeDocument/2006/relationships/slideLayout" Target="../slideLayouts/slideLayout6.xml"/><Relationship Id="rId7" Type="http://schemas.microsoft.com/office/2007/relationships/hdphoto" Target="../media/hdphoto2.wdp"/><Relationship Id="rId12" Type="http://schemas.openxmlformats.org/officeDocument/2006/relationships/image" Target="../media/image31.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7.jpg"/><Relationship Id="rId15" Type="http://schemas.microsoft.com/office/2007/relationships/hdphoto" Target="../media/hdphoto6.wdp"/><Relationship Id="rId10" Type="http://schemas.openxmlformats.org/officeDocument/2006/relationships/image" Target="../media/image30.png"/><Relationship Id="rId19" Type="http://schemas.openxmlformats.org/officeDocument/2006/relationships/image" Target="../media/image35.png"/><Relationship Id="rId4" Type="http://schemas.openxmlformats.org/officeDocument/2006/relationships/notesSlide" Target="../notesSlides/notesSlide2.xml"/><Relationship Id="rId9" Type="http://schemas.microsoft.com/office/2007/relationships/hdphoto" Target="../media/hdphoto3.wdp"/><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18" Type="http://schemas.openxmlformats.org/officeDocument/2006/relationships/image" Target="../media/image33.png"/><Relationship Id="rId3" Type="http://schemas.openxmlformats.org/officeDocument/2006/relationships/image" Target="../media/image36.jpg"/><Relationship Id="rId7" Type="http://schemas.openxmlformats.org/officeDocument/2006/relationships/slide" Target="slide5.xml"/><Relationship Id="rId12" Type="http://schemas.openxmlformats.org/officeDocument/2006/relationships/slide" Target="slide9.xml"/><Relationship Id="rId17"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28.png"/><Relationship Id="rId15" Type="http://schemas.openxmlformats.org/officeDocument/2006/relationships/slide" Target="slide7.xml"/><Relationship Id="rId10" Type="http://schemas.openxmlformats.org/officeDocument/2006/relationships/slide" Target="slide8.xml"/><Relationship Id="rId19" Type="http://schemas.microsoft.com/office/2007/relationships/hdphoto" Target="../media/hdphoto7.wdp"/><Relationship Id="rId4" Type="http://schemas.openxmlformats.org/officeDocument/2006/relationships/slide" Target="slide6.xml"/><Relationship Id="rId9" Type="http://schemas.microsoft.com/office/2007/relationships/hdphoto" Target="../media/hdphoto6.wdp"/><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0.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36.jpg"/><Relationship Id="rId12" Type="http://schemas.microsoft.com/office/2007/relationships/hdphoto" Target="../media/hdphoto8.wdp"/><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9.png"/><Relationship Id="rId5" Type="http://schemas.openxmlformats.org/officeDocument/2006/relationships/slideLayout" Target="../slideLayouts/slideLayout6.xml"/><Relationship Id="rId15" Type="http://schemas.openxmlformats.org/officeDocument/2006/relationships/image" Target="../media/image41.png"/><Relationship Id="rId10" Type="http://schemas.microsoft.com/office/2007/relationships/hdphoto" Target="../media/hdphoto7.wdp"/><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33.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0.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36.jpg"/><Relationship Id="rId12" Type="http://schemas.microsoft.com/office/2007/relationships/hdphoto" Target="../media/hdphoto8.wdp"/><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39.png"/><Relationship Id="rId5" Type="http://schemas.openxmlformats.org/officeDocument/2006/relationships/slideLayout" Target="../slideLayouts/slideLayout6.xml"/><Relationship Id="rId15" Type="http://schemas.openxmlformats.org/officeDocument/2006/relationships/image" Target="../media/image41.png"/><Relationship Id="rId10" Type="http://schemas.microsoft.com/office/2007/relationships/hdphoto" Target="../media/hdphoto7.wdp"/><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33.png"/><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0.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36.jpg"/><Relationship Id="rId12" Type="http://schemas.microsoft.com/office/2007/relationships/hdphoto" Target="../media/hdphoto8.wdp"/><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39.png"/><Relationship Id="rId5" Type="http://schemas.openxmlformats.org/officeDocument/2006/relationships/slideLayout" Target="../slideLayouts/slideLayout6.xml"/><Relationship Id="rId15" Type="http://schemas.openxmlformats.org/officeDocument/2006/relationships/image" Target="../media/image41.png"/><Relationship Id="rId10" Type="http://schemas.microsoft.com/office/2007/relationships/hdphoto" Target="../media/hdphoto7.wdp"/><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33.png"/><Relationship Id="rId1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3 THÁNG 12</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Tự</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nhiên</a:t>
            </a:r>
            <a:r>
              <a:rPr lang="en-US" sz="4400" dirty="0">
                <a:solidFill>
                  <a:schemeClr val="accent3">
                    <a:lumMod val="75000"/>
                  </a:schemeClr>
                </a:solidFill>
                <a:latin typeface="Open Sans Bold"/>
              </a:rPr>
              <a:t> – </a:t>
            </a:r>
            <a:r>
              <a:rPr lang="en-US" sz="4400" dirty="0" err="1">
                <a:solidFill>
                  <a:schemeClr val="accent3">
                    <a:lumMod val="75000"/>
                  </a:schemeClr>
                </a:solidFill>
                <a:latin typeface="Open Sans Bold"/>
              </a:rPr>
              <a:t>Xã</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hội</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2025 - 2026</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8" y="366855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a:t>
            </a:r>
            <a:r>
              <a:rPr lang="en-US" sz="4400" dirty="0" err="1">
                <a:solidFill>
                  <a:srgbClr val="002060"/>
                </a:solidFill>
                <a:latin typeface="Open Sans Bold"/>
              </a:rPr>
              <a:t>Cộng</a:t>
            </a:r>
            <a:r>
              <a:rPr lang="en-US" sz="4400" dirty="0">
                <a:solidFill>
                  <a:srgbClr val="002060"/>
                </a:solidFill>
                <a:latin typeface="Open Sans Bold"/>
              </a:rPr>
              <a:t> </a:t>
            </a:r>
            <a:r>
              <a:rPr lang="en-US" sz="4400" dirty="0" err="1">
                <a:solidFill>
                  <a:srgbClr val="002060"/>
                </a:solidFill>
                <a:latin typeface="Open Sans Bold"/>
              </a:rPr>
              <a:t>đồng</a:t>
            </a:r>
            <a:r>
              <a:rPr lang="en-US" sz="4400" dirty="0">
                <a:solidFill>
                  <a:srgbClr val="002060"/>
                </a:solidFill>
                <a:latin typeface="Open Sans Bold"/>
              </a:rPr>
              <a:t> </a:t>
            </a:r>
            <a:r>
              <a:rPr lang="en-US" sz="4400" dirty="0" err="1">
                <a:solidFill>
                  <a:srgbClr val="002060"/>
                </a:solidFill>
                <a:latin typeface="Open Sans Bold"/>
              </a:rPr>
              <a:t>địa</a:t>
            </a:r>
            <a:r>
              <a:rPr lang="en-US" sz="4400" dirty="0">
                <a:solidFill>
                  <a:srgbClr val="002060"/>
                </a:solidFill>
                <a:latin typeface="Open Sans Bold"/>
              </a:rPr>
              <a:t> </a:t>
            </a:r>
            <a:r>
              <a:rPr lang="en-US" sz="4400" dirty="0" err="1">
                <a:solidFill>
                  <a:srgbClr val="002060"/>
                </a:solidFill>
                <a:latin typeface="Open Sans Bold"/>
              </a:rPr>
              <a:t>phương</a:t>
            </a:r>
            <a:endParaRPr lang="en-US" sz="44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377680" y="4408973"/>
            <a:ext cx="2247557" cy="204511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86907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3" name="Group 2"/>
          <p:cNvGrpSpPr/>
          <p:nvPr/>
        </p:nvGrpSpPr>
        <p:grpSpPr>
          <a:xfrm>
            <a:off x="6636317" y="1341093"/>
            <a:ext cx="2416628" cy="1200329"/>
            <a:chOff x="6466115" y="1724297"/>
            <a:chExt cx="2416628" cy="1200329"/>
          </a:xfrm>
        </p:grpSpPr>
        <p:sp>
          <p:nvSpPr>
            <p:cNvPr id="4" name="TextBox 3"/>
            <p:cNvSpPr txBox="1"/>
            <p:nvPr/>
          </p:nvSpPr>
          <p:spPr>
            <a:xfrm>
              <a:off x="6466115" y="1724297"/>
              <a:ext cx="2416628" cy="1200329"/>
            </a:xfrm>
            <a:prstGeom prst="rect">
              <a:avLst/>
            </a:prstGeom>
            <a:noFill/>
          </p:spPr>
          <p:txBody>
            <a:bodyPr wrap="square" rtlCol="0">
              <a:spAutoFit/>
            </a:bodyPr>
            <a:lstStyle/>
            <a:p>
              <a:r>
                <a:rPr lang="en-US" sz="72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02</a:t>
              </a:r>
            </a:p>
          </p:txBody>
        </p:sp>
        <p:sp>
          <p:nvSpPr>
            <p:cNvPr id="5" name="TextBox 4"/>
            <p:cNvSpPr txBox="1"/>
            <p:nvPr/>
          </p:nvSpPr>
          <p:spPr>
            <a:xfrm>
              <a:off x="6466115" y="1724297"/>
              <a:ext cx="2416628"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02</a:t>
              </a:r>
            </a:p>
          </p:txBody>
        </p:sp>
      </p:grpSp>
      <p:grpSp>
        <p:nvGrpSpPr>
          <p:cNvPr id="6" name="Group 5"/>
          <p:cNvGrpSpPr/>
          <p:nvPr/>
        </p:nvGrpSpPr>
        <p:grpSpPr>
          <a:xfrm>
            <a:off x="4635302" y="4180114"/>
            <a:ext cx="9652447" cy="1214397"/>
            <a:chOff x="2558309" y="4924697"/>
            <a:chExt cx="8505930" cy="1214397"/>
          </a:xfrm>
        </p:grpSpPr>
        <p:sp>
          <p:nvSpPr>
            <p:cNvPr id="7" name="TextBox 6"/>
            <p:cNvSpPr txBox="1"/>
            <p:nvPr/>
          </p:nvSpPr>
          <p:spPr>
            <a:xfrm>
              <a:off x="2586445" y="4924697"/>
              <a:ext cx="8477794" cy="1200329"/>
            </a:xfrm>
            <a:prstGeom prst="rect">
              <a:avLst/>
            </a:prstGeom>
            <a:noFill/>
          </p:spPr>
          <p:txBody>
            <a:bodyPr wrap="square" rtlCol="0">
              <a:spAutoFit/>
            </a:bodyPr>
            <a:lstStyle/>
            <a:p>
              <a:r>
                <a:rPr lang="en-US" sz="7200">
                  <a:ln w="190500">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THỰC HÀNH</a:t>
              </a:r>
            </a:p>
          </p:txBody>
        </p:sp>
        <p:sp>
          <p:nvSpPr>
            <p:cNvPr id="8" name="TextBox 7"/>
            <p:cNvSpPr txBox="1"/>
            <p:nvPr/>
          </p:nvSpPr>
          <p:spPr>
            <a:xfrm>
              <a:off x="2558309" y="4938765"/>
              <a:ext cx="8477794"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THỰC HÀNH</a:t>
              </a:r>
            </a:p>
          </p:txBody>
        </p:sp>
      </p:grpSp>
      <p:grpSp>
        <p:nvGrpSpPr>
          <p:cNvPr id="9" name="Group 8"/>
          <p:cNvGrpSpPr/>
          <p:nvPr/>
        </p:nvGrpSpPr>
        <p:grpSpPr>
          <a:xfrm>
            <a:off x="5094900" y="2545254"/>
            <a:ext cx="5499464" cy="1446550"/>
            <a:chOff x="3879666" y="3611880"/>
            <a:chExt cx="5499464" cy="1446550"/>
          </a:xfrm>
        </p:grpSpPr>
        <p:sp>
          <p:nvSpPr>
            <p:cNvPr id="10" name="TextBox 9"/>
            <p:cNvSpPr txBox="1"/>
            <p:nvPr/>
          </p:nvSpPr>
          <p:spPr>
            <a:xfrm>
              <a:off x="3879667" y="3611880"/>
              <a:ext cx="5499463" cy="1446550"/>
            </a:xfrm>
            <a:prstGeom prst="rect">
              <a:avLst/>
            </a:prstGeom>
            <a:noFill/>
          </p:spPr>
          <p:txBody>
            <a:bodyPr wrap="square" rtlCol="0">
              <a:spAutoFit/>
            </a:bodyPr>
            <a:lstStyle/>
            <a:p>
              <a:r>
                <a:rPr lang="en-US" sz="8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Hoạt động</a:t>
              </a:r>
            </a:p>
          </p:txBody>
        </p:sp>
        <p:sp>
          <p:nvSpPr>
            <p:cNvPr id="11" name="TextBox 10"/>
            <p:cNvSpPr txBox="1"/>
            <p:nvPr/>
          </p:nvSpPr>
          <p:spPr>
            <a:xfrm>
              <a:off x="3879666" y="3611880"/>
              <a:ext cx="5499463" cy="1446550"/>
            </a:xfrm>
            <a:prstGeom prst="rect">
              <a:avLst/>
            </a:prstGeom>
            <a:noFill/>
          </p:spPr>
          <p:txBody>
            <a:bodyPr wrap="square" rtlCol="0">
              <a:spAutoFit/>
            </a:bodyPr>
            <a:lstStyle/>
            <a:p>
              <a:r>
                <a:rPr lang="en-US" sz="8800" b="1">
                  <a:solidFill>
                    <a:schemeClr val="accent2">
                      <a:lumMod val="75000"/>
                    </a:schemeClr>
                  </a:solidFill>
                  <a:effectLst>
                    <a:outerShdw blurRad="38100" dist="38100" dir="2700000" algn="tl">
                      <a:srgbClr val="000000">
                        <a:alpha val="43137"/>
                      </a:srgbClr>
                    </a:outerShdw>
                  </a:effectLst>
                  <a:latin typeface="#9Slide05 VL Fadilla" pitchFamily="2" charset="0"/>
                </a:rPr>
                <a:t>Hoạt động</a:t>
              </a:r>
            </a:p>
          </p:txBody>
        </p:sp>
      </p:grpSp>
    </p:spTree>
    <p:extLst>
      <p:ext uri="{BB962C8B-B14F-4D97-AF65-F5344CB8AC3E}">
        <p14:creationId xmlns:p14="http://schemas.microsoft.com/office/powerpoint/2010/main" val="338989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6447" y="509452"/>
            <a:ext cx="7785462" cy="646331"/>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1.Cùng hoàn thành sơ đồ sau: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79" y="1384663"/>
            <a:ext cx="10993085" cy="4805244"/>
          </a:xfrm>
          <a:prstGeom prst="rect">
            <a:avLst/>
          </a:prstGeom>
        </p:spPr>
      </p:pic>
      <p:sp>
        <p:nvSpPr>
          <p:cNvPr id="4" name="Rectangle: Rounded Corners 5">
            <a:extLst>
              <a:ext uri="{FF2B5EF4-FFF2-40B4-BE49-F238E27FC236}">
                <a16:creationId xmlns:a16="http://schemas.microsoft.com/office/drawing/2014/main" id="{3BDD3C16-7648-47A1-A31A-959A3B0702A9}"/>
              </a:ext>
            </a:extLst>
          </p:cNvPr>
          <p:cNvSpPr/>
          <p:nvPr/>
        </p:nvSpPr>
        <p:spPr>
          <a:xfrm>
            <a:off x="927462" y="3131821"/>
            <a:ext cx="1645921" cy="538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t>Siêu</a:t>
            </a:r>
            <a:r>
              <a:rPr lang="en-US" sz="3200" b="1" dirty="0"/>
              <a:t> </a:t>
            </a:r>
            <a:r>
              <a:rPr lang="en-US" sz="3200" b="1" dirty="0" err="1"/>
              <a:t>thị</a:t>
            </a:r>
            <a:endParaRPr lang="en-US" sz="3200" b="1" dirty="0"/>
          </a:p>
        </p:txBody>
      </p:sp>
      <p:sp>
        <p:nvSpPr>
          <p:cNvPr id="7" name="Rounded Rectangle 6"/>
          <p:cNvSpPr/>
          <p:nvPr/>
        </p:nvSpPr>
        <p:spPr>
          <a:xfrm>
            <a:off x="927462" y="5525588"/>
            <a:ext cx="1672047" cy="731520"/>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Chất lượng tốt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77929">
            <a:off x="10279914" y="2375309"/>
            <a:ext cx="1315072" cy="87671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473" b="89935" l="3021" r="45060">
                        <a14:foregroundMark x1="20327" y1="18985" x2="26117" y2="26432"/>
                        <a14:foregroundMark x1="21208" y1="26841" x2="25299" y2="34288"/>
                      </a14:backgroundRemoval>
                    </a14:imgEffect>
                  </a14:imgLayer>
                </a14:imgProps>
              </a:ext>
              <a:ext uri="{28A0092B-C50C-407E-A947-70E740481C1C}">
                <a14:useLocalDpi xmlns:a14="http://schemas.microsoft.com/office/drawing/2010/main" val="0"/>
              </a:ext>
            </a:extLst>
          </a:blip>
          <a:stretch>
            <a:fillRect/>
          </a:stretch>
        </p:blipFill>
        <p:spPr>
          <a:xfrm>
            <a:off x="10597776" y="3905794"/>
            <a:ext cx="1477409" cy="1136468"/>
          </a:xfrm>
          <a:prstGeom prst="rect">
            <a:avLst/>
          </a:prstGeom>
        </p:spPr>
      </p:pic>
      <p:pic>
        <p:nvPicPr>
          <p:cNvPr id="1026" name="Picture 2" descr="Flat clothes store illustration with colorful coat jacket skirt trousers tshirt for women on hang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9324" y="5598644"/>
            <a:ext cx="1074629" cy="62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284584" y="2489860"/>
            <a:ext cx="8136016" cy="2255461"/>
            <a:chOff x="3873525" y="3611880"/>
            <a:chExt cx="5505605" cy="5420370"/>
          </a:xfrm>
        </p:grpSpPr>
        <p:sp>
          <p:nvSpPr>
            <p:cNvPr id="4" name="TextBox 3"/>
            <p:cNvSpPr txBox="1"/>
            <p:nvPr/>
          </p:nvSpPr>
          <p:spPr>
            <a:xfrm>
              <a:off x="3879667" y="3611880"/>
              <a:ext cx="5499463" cy="5325515"/>
            </a:xfrm>
            <a:prstGeom prst="rect">
              <a:avLst/>
            </a:prstGeom>
            <a:noFill/>
          </p:spPr>
          <p:txBody>
            <a:bodyPr wrap="square" rtlCol="0">
              <a:spAutoFit/>
            </a:bodyPr>
            <a:lstStyle/>
            <a:p>
              <a:r>
                <a:rPr lang="en-US" sz="13800" b="1">
                  <a:ln w="260350">
                    <a:solidFill>
                      <a:schemeClr val="accent2"/>
                    </a:solidFill>
                  </a:ln>
                  <a:solidFill>
                    <a:schemeClr val="accent2"/>
                  </a:solidFill>
                  <a:effectLst>
                    <a:outerShdw blurRad="38100" dist="38100" dir="2700000" algn="tl">
                      <a:srgbClr val="000000">
                        <a:alpha val="43137"/>
                      </a:srgbClr>
                    </a:outerShdw>
                  </a:effectLst>
                  <a:latin typeface="UTM Guanine" panose="02040603050506020204" pitchFamily="18" charset="0"/>
                </a:rPr>
                <a:t>ĐI CHỢ</a:t>
              </a:r>
            </a:p>
          </p:txBody>
        </p:sp>
        <p:sp>
          <p:nvSpPr>
            <p:cNvPr id="5" name="TextBox 4"/>
            <p:cNvSpPr txBox="1"/>
            <p:nvPr/>
          </p:nvSpPr>
          <p:spPr>
            <a:xfrm>
              <a:off x="3873525" y="3706735"/>
              <a:ext cx="5499463" cy="5325515"/>
            </a:xfrm>
            <a:prstGeom prst="rect">
              <a:avLst/>
            </a:prstGeom>
            <a:noFill/>
          </p:spPr>
          <p:txBody>
            <a:bodyPr wrap="square" rtlCol="0">
              <a:spAutoFit/>
            </a:bodyPr>
            <a:lstStyle/>
            <a:p>
              <a:r>
                <a:rPr lang="en-US" sz="13800" b="1">
                  <a:solidFill>
                    <a:srgbClr val="FFFF00"/>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6" name="Group 5"/>
          <p:cNvGrpSpPr/>
          <p:nvPr/>
        </p:nvGrpSpPr>
        <p:grpSpPr>
          <a:xfrm>
            <a:off x="5875707" y="1062484"/>
            <a:ext cx="4386484" cy="1359687"/>
            <a:chOff x="2465757" y="1593890"/>
            <a:chExt cx="4386484" cy="1359687"/>
          </a:xfrm>
        </p:grpSpPr>
        <p:sp>
          <p:nvSpPr>
            <p:cNvPr id="7" name="TextBox 6"/>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8" name="TextBox 7"/>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spTree>
    <p:extLst>
      <p:ext uri="{BB962C8B-B14F-4D97-AF65-F5344CB8AC3E}">
        <p14:creationId xmlns:p14="http://schemas.microsoft.com/office/powerpoint/2010/main" val="13835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205" y="548640"/>
            <a:ext cx="11038115" cy="1077218"/>
          </a:xfrm>
          <a:prstGeom prst="rect">
            <a:avLst/>
          </a:prstGeom>
          <a:noFill/>
        </p:spPr>
        <p:txBody>
          <a:bodyPr wrap="square" rtlCol="0">
            <a:spAutoFit/>
          </a:bodyPr>
          <a:lstStyle/>
          <a:p>
            <a:pPr algn="just"/>
            <a:r>
              <a:rPr lang="en-US" sz="3200" b="1">
                <a:solidFill>
                  <a:schemeClr val="accent5">
                    <a:lumMod val="75000"/>
                  </a:schemeClr>
                </a:solidFill>
                <a:latin typeface="UTM Avo" panose="02040603050506020204" pitchFamily="18" charset="0"/>
              </a:rPr>
              <a:t>2. Khi cùng mẹ đi chợ để mua thực phẩm, đồ dùng cần thiết, em sẽ lựa chọn hàng hóa nào?</a:t>
            </a:r>
          </a:p>
        </p:txBody>
      </p:sp>
      <p:pic>
        <p:nvPicPr>
          <p:cNvPr id="3" name="Picture 2"/>
          <p:cNvPicPr>
            <a:picLocks noChangeAspect="1"/>
          </p:cNvPicPr>
          <p:nvPr/>
        </p:nvPicPr>
        <p:blipFill>
          <a:blip r:embed="rId2"/>
          <a:stretch>
            <a:fillRect/>
          </a:stretch>
        </p:blipFill>
        <p:spPr>
          <a:xfrm>
            <a:off x="1417488" y="1625858"/>
            <a:ext cx="8680101" cy="4865847"/>
          </a:xfrm>
          <a:prstGeom prst="rect">
            <a:avLst/>
          </a:prstGeom>
        </p:spPr>
      </p:pic>
    </p:spTree>
    <p:extLst>
      <p:ext uri="{BB962C8B-B14F-4D97-AF65-F5344CB8AC3E}">
        <p14:creationId xmlns:p14="http://schemas.microsoft.com/office/powerpoint/2010/main" val="22799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19493-E43E-43AD-BD8B-5101F39C86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4" t="9059" r="19734" b="25034"/>
          <a:stretch/>
        </p:blipFill>
        <p:spPr>
          <a:xfrm flipH="1">
            <a:off x="802554" y="-16937"/>
            <a:ext cx="10810325" cy="7430030"/>
          </a:xfrm>
          <a:prstGeom prst="rect">
            <a:avLst/>
          </a:prstGeom>
        </p:spPr>
      </p:pic>
      <p:sp>
        <p:nvSpPr>
          <p:cNvPr id="3" name="TextBox 2"/>
          <p:cNvSpPr txBox="1"/>
          <p:nvPr/>
        </p:nvSpPr>
        <p:spPr>
          <a:xfrm>
            <a:off x="2168435" y="1881052"/>
            <a:ext cx="7667897" cy="2677656"/>
          </a:xfrm>
          <a:prstGeom prst="rect">
            <a:avLst/>
          </a:prstGeom>
          <a:noFill/>
        </p:spPr>
        <p:txBody>
          <a:bodyPr wrap="square" rtlCol="0">
            <a:spAutoFit/>
          </a:bodyPr>
          <a:lstStyle/>
          <a:p>
            <a:pPr algn="just"/>
            <a:r>
              <a:rPr lang="en-US" sz="2800" b="1">
                <a:solidFill>
                  <a:srgbClr val="0070C0"/>
                </a:solidFill>
                <a:latin typeface="UTM Avo" panose="02040603050506020204" pitchFamily="18" charset="0"/>
              </a:rPr>
              <a:t>+ Một số thực phẩm thiết yếu hàng ngày cần mua: gạo, cá, thịt, sữa, rau củ quả, dưa hấu, nước.</a:t>
            </a:r>
          </a:p>
          <a:p>
            <a:pPr algn="just"/>
            <a:r>
              <a:rPr lang="en-US" sz="2800" b="1">
                <a:solidFill>
                  <a:srgbClr val="0070C0"/>
                </a:solidFill>
                <a:latin typeface="UTM Avo" panose="02040603050506020204" pitchFamily="18" charset="0"/>
              </a:rPr>
              <a:t>+ Lí do: vì đây là các thực phẩm cung cấp chất dinh dưỡng không thể thiếu cho cơ thể và nước.</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286" r="90000">
                        <a14:foregroundMark x1="39429" y1="26909" x2="60000" y2="29818"/>
                        <a14:foregroundMark x1="51429" y1="50909" x2="51143" y2="73818"/>
                        <a14:foregroundMark x1="45714" y1="54909" x2="56857" y2="53818"/>
                      </a14:backgroundRemoval>
                    </a14:imgEffect>
                  </a14:imgLayer>
                </a14:imgProps>
              </a:ext>
              <a:ext uri="{28A0092B-C50C-407E-A947-70E740481C1C}">
                <a14:useLocalDpi xmlns:a14="http://schemas.microsoft.com/office/drawing/2010/main" val="0"/>
              </a:ext>
            </a:extLst>
          </a:blip>
          <a:stretch>
            <a:fillRect/>
          </a:stretch>
        </p:blipFill>
        <p:spPr>
          <a:xfrm>
            <a:off x="8334105" y="3153932"/>
            <a:ext cx="4814474" cy="3782802"/>
          </a:xfrm>
          <a:prstGeom prst="rect">
            <a:avLst/>
          </a:prstGeom>
        </p:spPr>
      </p:pic>
    </p:spTree>
    <p:extLst>
      <p:ext uri="{BB962C8B-B14F-4D97-AF65-F5344CB8AC3E}">
        <p14:creationId xmlns:p14="http://schemas.microsoft.com/office/powerpoint/2010/main" val="4017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5" name="TextBox 4"/>
          <p:cNvSpPr txBox="1"/>
          <p:nvPr/>
        </p:nvSpPr>
        <p:spPr>
          <a:xfrm>
            <a:off x="2971799" y="693246"/>
            <a:ext cx="3984171" cy="2062103"/>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Khi lựa chọn những hàng hóa đó em cần lưu ý điều gì? </a:t>
            </a:r>
          </a:p>
        </p:txBody>
      </p:sp>
      <p:sp>
        <p:nvSpPr>
          <p:cNvPr id="6" name="圆角矩形 53"/>
          <p:cNvSpPr/>
          <p:nvPr/>
        </p:nvSpPr>
        <p:spPr>
          <a:xfrm>
            <a:off x="5802087" y="3080745"/>
            <a:ext cx="5930537" cy="346165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6096000" y="3226525"/>
            <a:ext cx="5427619" cy="3170099"/>
          </a:xfrm>
          <a:prstGeom prst="rect">
            <a:avLst/>
          </a:prstGeom>
          <a:noFill/>
        </p:spPr>
        <p:txBody>
          <a:bodyPr wrap="square" rtlCol="0">
            <a:spAutoFit/>
          </a:bodyPr>
          <a:lstStyle/>
          <a:p>
            <a:pPr algn="just"/>
            <a:r>
              <a:rPr lang="en-US" sz="4000" b="1" dirty="0">
                <a:solidFill>
                  <a:srgbClr val="7030A0"/>
                </a:solidFill>
                <a:latin typeface="UTM Avo" panose="02040603050506020204" pitchFamily="18" charset="0"/>
              </a:rPr>
              <a:t>  </a:t>
            </a:r>
            <a:r>
              <a:rPr lang="en-US" sz="4000" b="1" dirty="0" err="1">
                <a:solidFill>
                  <a:srgbClr val="7030A0"/>
                </a:solidFill>
                <a:latin typeface="UTM Aptima" panose="02040603050506020204" pitchFamily="18" charset="0"/>
              </a:rPr>
              <a:t>Cần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lựa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chọn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những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hàng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hóa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tươi</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sống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không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có</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dấu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hiệu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bị</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hư</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hỏng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và</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còn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hạn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sử</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dụng</a:t>
            </a:r>
            <a:r>
              <a:rPr lang="en-US" sz="4000" b="1" dirty="0">
                <a:solidFill>
                  <a:srgbClr val="7030A0"/>
                </a:solidFill>
                <a:latin typeface="UTM Aptima" panose="02040603050506020204" pitchFamily="18" charset="0"/>
              </a:rPr>
              <a:t>. </a:t>
            </a:r>
          </a:p>
        </p:txBody>
      </p:sp>
    </p:spTree>
    <p:extLst>
      <p:ext uri="{BB962C8B-B14F-4D97-AF65-F5344CB8AC3E}">
        <p14:creationId xmlns:p14="http://schemas.microsoft.com/office/powerpoint/2010/main" val="1000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847135"/>
            <a:ext cx="3984171" cy="1754326"/>
          </a:xfrm>
          <a:prstGeom prst="rect">
            <a:avLst/>
          </a:prstGeom>
          <a:noFill/>
        </p:spPr>
        <p:txBody>
          <a:bodyPr wrap="square" rtlCol="0">
            <a:spAutoFit/>
          </a:bodyPr>
          <a:lstStyle/>
          <a:p>
            <a:pPr algn="ctr"/>
            <a:r>
              <a:rPr lang="en-US" sz="3600" b="1">
                <a:solidFill>
                  <a:schemeClr val="accent4">
                    <a:lumMod val="50000"/>
                  </a:schemeClr>
                </a:solidFill>
                <a:latin typeface="UTM Avo" panose="02040603050506020204" pitchFamily="18" charset="0"/>
              </a:rPr>
              <a:t>Em cần sử dụng hàng hóa như thế nào?</a:t>
            </a:r>
          </a:p>
        </p:txBody>
      </p:sp>
      <p:grpSp>
        <p:nvGrpSpPr>
          <p:cNvPr id="7" name="Group 6"/>
          <p:cNvGrpSpPr/>
          <p:nvPr/>
        </p:nvGrpSpPr>
        <p:grpSpPr>
          <a:xfrm>
            <a:off x="5842829" y="2771366"/>
            <a:ext cx="5772059" cy="3420771"/>
            <a:chOff x="5814694" y="3388424"/>
            <a:chExt cx="5772059" cy="3420771"/>
          </a:xfrm>
        </p:grpSpPr>
        <p:sp>
          <p:nvSpPr>
            <p:cNvPr id="5" name="矩形: 圆角 11">
              <a:extLst>
                <a:ext uri="{FF2B5EF4-FFF2-40B4-BE49-F238E27FC236}">
                  <a16:creationId xmlns:a16="http://schemas.microsoft.com/office/drawing/2014/main" id="{3ACF7974-899B-4EB0-B7ED-143926AC71B9}"/>
                </a:ext>
              </a:extLst>
            </p:cNvPr>
            <p:cNvSpPr/>
            <p:nvPr/>
          </p:nvSpPr>
          <p:spPr>
            <a:xfrm>
              <a:off x="5814694" y="3388424"/>
              <a:ext cx="5772059" cy="342077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426926" y="3944647"/>
              <a:ext cx="4807131" cy="2308324"/>
            </a:xfrm>
            <a:prstGeom prst="rect">
              <a:avLst/>
            </a:prstGeom>
            <a:noFill/>
          </p:spPr>
          <p:txBody>
            <a:bodyPr wrap="square" rtlCol="0">
              <a:spAutoFit/>
            </a:bodyPr>
            <a:lstStyle/>
            <a:p>
              <a:pPr algn="just"/>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Chúng</a:t>
              </a:r>
              <a:r>
                <a:rPr lang="en-US" sz="3600" b="1" dirty="0">
                  <a:solidFill>
                    <a:srgbClr val="009999"/>
                  </a:solidFill>
                  <a:latin typeface="UTM Aptima" panose="02040603050506020204" pitchFamily="18" charset="0"/>
                </a:rPr>
                <a:t> ta </a:t>
              </a:r>
              <a:r>
                <a:rPr lang="en-US" sz="3600" b="1" dirty="0" err="1">
                  <a:solidFill>
                    <a:srgbClr val="009999"/>
                  </a:solidFill>
                  <a:latin typeface="UTM Aptima" panose="02040603050506020204" pitchFamily="18" charset="0"/>
                </a:rPr>
                <a:t>cần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sử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dụng</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hợp</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lí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tiết</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kiệm</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với</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nhu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cầu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của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bản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thân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và</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gia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đình</a:t>
              </a:r>
              <a:r>
                <a:rPr lang="en-US" sz="3600" b="1" dirty="0">
                  <a:solidFill>
                    <a:srgbClr val="009999"/>
                  </a:solidFill>
                  <a:latin typeface="UTM Aptima" panose="02040603050506020204" pitchFamily="18" charset="0"/>
                </a:rPr>
                <a:t>.</a:t>
              </a:r>
            </a:p>
          </p:txBody>
        </p:sp>
      </p:grpSp>
    </p:spTree>
    <p:extLst>
      <p:ext uri="{BB962C8B-B14F-4D97-AF65-F5344CB8AC3E}">
        <p14:creationId xmlns:p14="http://schemas.microsoft.com/office/powerpoint/2010/main" val="19009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675987"/>
            <a:ext cx="3984171" cy="2308324"/>
          </a:xfrm>
          <a:prstGeom prst="rect">
            <a:avLst/>
          </a:prstGeom>
          <a:noFill/>
        </p:spPr>
        <p:txBody>
          <a:bodyPr wrap="square" rtlCol="0">
            <a:spAutoFit/>
          </a:bodyPr>
          <a:lstStyle/>
          <a:p>
            <a:pPr algn="ctr"/>
            <a:r>
              <a:rPr lang="en-US" sz="3600" b="1">
                <a:solidFill>
                  <a:srgbClr val="0099CC"/>
                </a:solidFill>
                <a:latin typeface="UTM Avo" panose="02040603050506020204" pitchFamily="18" charset="0"/>
              </a:rPr>
              <a:t>Tại sao phải sử dụng hàng hóa hợp lí, tiết kiệm?</a:t>
            </a:r>
            <a:endParaRPr lang="en-US" sz="6000" b="1">
              <a:solidFill>
                <a:srgbClr val="0099CC"/>
              </a:solidFill>
              <a:latin typeface="UTM Avo" panose="02040603050506020204" pitchFamily="18" charset="0"/>
            </a:endParaRPr>
          </a:p>
        </p:txBody>
      </p:sp>
      <p:grpSp>
        <p:nvGrpSpPr>
          <p:cNvPr id="7" name="Group 6"/>
          <p:cNvGrpSpPr/>
          <p:nvPr/>
        </p:nvGrpSpPr>
        <p:grpSpPr>
          <a:xfrm>
            <a:off x="4585063" y="2984312"/>
            <a:ext cx="7341325" cy="3824884"/>
            <a:chOff x="4585063" y="2984312"/>
            <a:chExt cx="7341325" cy="3824884"/>
          </a:xfrm>
        </p:grpSpPr>
        <p:sp>
          <p:nvSpPr>
            <p:cNvPr id="5" name="矩形: 圆角 11">
              <a:extLst>
                <a:ext uri="{FF2B5EF4-FFF2-40B4-BE49-F238E27FC236}">
                  <a16:creationId xmlns:a16="http://schemas.microsoft.com/office/drawing/2014/main" id="{3ACF7974-899B-4EB0-B7ED-143926AC71B9}"/>
                </a:ext>
              </a:extLst>
            </p:cNvPr>
            <p:cNvSpPr/>
            <p:nvPr/>
          </p:nvSpPr>
          <p:spPr>
            <a:xfrm>
              <a:off x="4585063" y="2984312"/>
              <a:ext cx="7341325" cy="3824884"/>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5068387" y="3438228"/>
              <a:ext cx="6374675" cy="3046988"/>
            </a:xfrm>
            <a:prstGeom prst="rect">
              <a:avLst/>
            </a:prstGeom>
            <a:noFill/>
          </p:spPr>
          <p:txBody>
            <a:bodyPr wrap="square" rtlCol="0">
              <a:spAutoFit/>
            </a:bodyPr>
            <a:lstStyle/>
            <a:p>
              <a:pPr algn="just"/>
              <a:r>
                <a:rPr lang="en-US" sz="3200" b="1">
                  <a:solidFill>
                    <a:srgbClr val="FF0066"/>
                  </a:solidFill>
                  <a:latin typeface="UTM Aptima" panose="02040603050506020204" pitchFamily="18" charset="0"/>
                </a:rPr>
                <a:t>   Vì tránh lãng phí, ảnh hưởng đến môi trường, nếu thừa và dùng lại sẽ mất đi chất dinh dưỡng và ảnh hưởng đến sức khỏe. Hàng hóa không phải vô hạn nên cần phải tiết kiệm.</a:t>
              </a:r>
            </a:p>
          </p:txBody>
        </p:sp>
      </p:grpSp>
    </p:spTree>
    <p:extLst>
      <p:ext uri="{BB962C8B-B14F-4D97-AF65-F5344CB8AC3E}">
        <p14:creationId xmlns:p14="http://schemas.microsoft.com/office/powerpoint/2010/main" val="42097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763485"/>
            <a:ext cx="9762565" cy="3977259"/>
          </a:xfrm>
          <a:prstGeom prst="roundRect">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TextBox 2"/>
          <p:cNvSpPr txBox="1"/>
          <p:nvPr/>
        </p:nvSpPr>
        <p:spPr>
          <a:xfrm>
            <a:off x="3579223" y="785040"/>
            <a:ext cx="5682343" cy="769441"/>
          </a:xfrm>
          <a:prstGeom prst="rect">
            <a:avLst/>
          </a:prstGeom>
          <a:noFill/>
        </p:spPr>
        <p:txBody>
          <a:bodyPr wrap="square" rtlCol="0">
            <a:spAutoFit/>
          </a:bodyPr>
          <a:lstStyle/>
          <a:p>
            <a:r>
              <a:rPr lang="en-US" sz="4400">
                <a:solidFill>
                  <a:srgbClr val="FFFF00"/>
                </a:solidFill>
                <a:effectLst>
                  <a:outerShdw blurRad="38100" dist="38100" dir="2700000" algn="tl">
                    <a:srgbClr val="000000">
                      <a:alpha val="43137"/>
                    </a:srgbClr>
                  </a:outerShdw>
                </a:effectLst>
                <a:latin typeface="UTM Nokia" panose="02040603050506020204" pitchFamily="18" charset="0"/>
              </a:rPr>
              <a:t>Kết luận</a:t>
            </a:r>
          </a:p>
        </p:txBody>
      </p:sp>
      <p:sp>
        <p:nvSpPr>
          <p:cNvPr id="4" name="TextBox 3"/>
          <p:cNvSpPr txBox="1"/>
          <p:nvPr/>
        </p:nvSpPr>
        <p:spPr>
          <a:xfrm>
            <a:off x="1497873" y="2062563"/>
            <a:ext cx="8987246" cy="3170099"/>
          </a:xfrm>
          <a:prstGeom prst="rect">
            <a:avLst/>
          </a:prstGeom>
          <a:noFill/>
        </p:spPr>
        <p:txBody>
          <a:bodyPr wrap="square" rtlCol="0">
            <a:spAutoFit/>
          </a:bodyPr>
          <a:lstStyle/>
          <a:p>
            <a:pPr algn="just"/>
            <a:r>
              <a:rPr lang="en-US" sz="4000">
                <a:solidFill>
                  <a:srgbClr val="002060"/>
                </a:solidFill>
                <a:latin typeface="UTM Avo" panose="02040603050506020204" pitchFamily="18" charset="0"/>
              </a:rPr>
              <a:t>   Khi sử dụng hàng hóa chúng ta cần sử dụng hợp lí, tiết kiệm đáp ứng đủ nhu cầu của bản thân và gia đình. không sử dụng lãng phí, bừa bãi.</a:t>
            </a:r>
          </a:p>
        </p:txBody>
      </p:sp>
    </p:spTree>
    <p:extLst>
      <p:ext uri="{BB962C8B-B14F-4D97-AF65-F5344CB8AC3E}">
        <p14:creationId xmlns:p14="http://schemas.microsoft.com/office/powerpoint/2010/main" val="39505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BA6B7-983A-4A34-9479-FDBC895258E8}"/>
              </a:ext>
            </a:extLst>
          </p:cNvPr>
          <p:cNvPicPr>
            <a:picLocks noChangeAspect="1"/>
          </p:cNvPicPr>
          <p:nvPr/>
        </p:nvPicPr>
        <p:blipFill>
          <a:blip r:embed="rId2"/>
          <a:stretch>
            <a:fillRect/>
          </a:stretch>
        </p:blipFill>
        <p:spPr>
          <a:xfrm>
            <a:off x="3608089" y="132237"/>
            <a:ext cx="4401693" cy="2353260"/>
          </a:xfrm>
          <a:prstGeom prst="rect">
            <a:avLst/>
          </a:prstGeom>
        </p:spPr>
      </p:pic>
      <p:grpSp>
        <p:nvGrpSpPr>
          <p:cNvPr id="3" name="Group 2">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4" name="Group 3">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6" name="Oval 5">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Oval 6">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5" name="TextBox 4">
              <a:extLst>
                <a:ext uri="{FF2B5EF4-FFF2-40B4-BE49-F238E27FC236}">
                  <a16:creationId xmlns:a16="http://schemas.microsoft.com/office/drawing/2014/main" id="{AFE4F3F2-FBF0-C1AA-F52E-F1ED4BD72FBF}"/>
                </a:ext>
              </a:extLst>
            </p:cNvPr>
            <p:cNvSpPr txBox="1"/>
            <p:nvPr/>
          </p:nvSpPr>
          <p:spPr>
            <a:xfrm>
              <a:off x="1381479" y="1967627"/>
              <a:ext cx="3452030" cy="2618153"/>
            </a:xfrm>
            <a:prstGeom prst="rect">
              <a:avLst/>
            </a:prstGeom>
            <a:noFill/>
          </p:spPr>
          <p:txBody>
            <a:bodyPr wrap="square">
              <a:spAutoFit/>
            </a:bodyPr>
            <a:lstStyle/>
            <a:p>
              <a:pPr lvl="0" algn="ctr">
                <a:lnSpc>
                  <a:spcPct val="120000"/>
                </a:lnSpc>
                <a:defRPr/>
              </a:pP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Kể tên một số hàng hóa cần thiết cho  cuộc sống hằng ngày.</a:t>
              </a:r>
              <a:endParaRPr lang="en-US"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0D428472-0E28-A454-3D4A-7926CD3420A4}"/>
              </a:ext>
            </a:extLst>
          </p:cNvPr>
          <p:cNvGrpSpPr/>
          <p:nvPr/>
        </p:nvGrpSpPr>
        <p:grpSpPr>
          <a:xfrm>
            <a:off x="7047653" y="1856926"/>
            <a:ext cx="3768132" cy="3768132"/>
            <a:chOff x="6811109" y="1411158"/>
            <a:chExt cx="3768132" cy="3768132"/>
          </a:xfrm>
        </p:grpSpPr>
        <p:grpSp>
          <p:nvGrpSpPr>
            <p:cNvPr id="9" name="Group 8">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1" name="Oval 10">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Oval 11">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0" name="TextBox 9">
              <a:extLst>
                <a:ext uri="{FF2B5EF4-FFF2-40B4-BE49-F238E27FC236}">
                  <a16:creationId xmlns:a16="http://schemas.microsoft.com/office/drawing/2014/main" id="{E39D75CD-C297-97AF-9FAF-C2CF35CE8E26}"/>
                </a:ext>
              </a:extLst>
            </p:cNvPr>
            <p:cNvSpPr txBox="1"/>
            <p:nvPr/>
          </p:nvSpPr>
          <p:spPr>
            <a:xfrm>
              <a:off x="6975393" y="2609484"/>
              <a:ext cx="3452030" cy="67916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a:t>
              </a:r>
              <a:r>
                <a:rPr kumimoji="0" lang="nl-NL" sz="3500" b="1" i="0" u="none" strike="noStrike" kern="1200" cap="none" spc="0" normalizeH="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tiết 2</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175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52638" y="541978"/>
            <a:ext cx="9854638" cy="5980605"/>
          </a:xfrm>
          <a:prstGeom prst="rect">
            <a:avLst/>
          </a:prstGeom>
        </p:spPr>
      </p:pic>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398248" y="124453"/>
            <a:ext cx="4107766" cy="578850"/>
          </a:xfrm>
          <a:prstGeom prst="roundRect">
            <a:avLst>
              <a:gd name="adj" fmla="val 50000"/>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5D577"/>
                </a:solidFill>
                <a:latin typeface="UTM Spring" panose="02040603050506020204" pitchFamily="18" charset="0"/>
                <a:cs typeface="#9Slide03 Arima Madurai Light" panose="00000400000000000000" pitchFamily="2" charset="0"/>
              </a:rPr>
              <a:t>Tự</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nhiên</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và</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Xã</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hội</a:t>
            </a:r>
            <a:endParaRPr lang="en-US" sz="4000" b="1" dirty="0">
              <a:solidFill>
                <a:srgbClr val="35D577"/>
              </a:solidFill>
              <a:latin typeface="UTM Spring" panose="02040603050506020204" pitchFamily="18" charset="0"/>
              <a:cs typeface="#9Slide03 Arima Madurai Light" panose="00000400000000000000" pitchFamily="2" charset="0"/>
            </a:endParaRPr>
          </a:p>
        </p:txBody>
      </p:sp>
      <p:pic>
        <p:nvPicPr>
          <p:cNvPr id="8" name="Picture 7"/>
          <p:cNvPicPr>
            <a:picLocks noChangeAspect="1"/>
          </p:cNvPicPr>
          <p:nvPr/>
        </p:nvPicPr>
        <p:blipFill>
          <a:blip r:embed="rId4"/>
          <a:stretch>
            <a:fillRect/>
          </a:stretch>
        </p:blipFill>
        <p:spPr>
          <a:xfrm rot="21014768">
            <a:off x="-228001" y="892770"/>
            <a:ext cx="8559526" cy="1450974"/>
          </a:xfrm>
          <a:prstGeom prst="rect">
            <a:avLst/>
          </a:prstGeom>
        </p:spPr>
      </p:pic>
      <p:sp>
        <p:nvSpPr>
          <p:cNvPr id="9" name="TextBox 8"/>
          <p:cNvSpPr txBox="1"/>
          <p:nvPr/>
        </p:nvSpPr>
        <p:spPr>
          <a:xfrm>
            <a:off x="5544340" y="2011811"/>
            <a:ext cx="2967353" cy="1107996"/>
          </a:xfrm>
          <a:prstGeom prst="rect">
            <a:avLst/>
          </a:prstGeom>
          <a:noFill/>
        </p:spPr>
        <p:txBody>
          <a:bodyPr wrap="square" rtlCol="0">
            <a:spAutoFit/>
          </a:bodyPr>
          <a:lstStyle/>
          <a:p>
            <a:r>
              <a:rPr lang="en-US" sz="6600">
                <a:solidFill>
                  <a:srgbClr val="7030A0"/>
                </a:solidFill>
                <a:effectLst>
                  <a:outerShdw blurRad="38100" dist="38100" dir="2700000" algn="tl">
                    <a:srgbClr val="000000">
                      <a:alpha val="43137"/>
                    </a:srgbClr>
                  </a:outerShdw>
                </a:effectLst>
                <a:latin typeface="#9Slide07 SVNDessert Menu Scrip" panose="00000500000000000000" pitchFamily="2" charset="0"/>
              </a:rPr>
              <a:t>Chủ đề </a:t>
            </a:r>
          </a:p>
        </p:txBody>
      </p:sp>
      <p:sp>
        <p:nvSpPr>
          <p:cNvPr id="10" name="TextBox 9"/>
          <p:cNvSpPr txBox="1"/>
          <p:nvPr/>
        </p:nvSpPr>
        <p:spPr>
          <a:xfrm>
            <a:off x="4199538" y="3232780"/>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CỘNG  ĐỒNG </a:t>
            </a:r>
          </a:p>
        </p:txBody>
      </p:sp>
      <p:sp>
        <p:nvSpPr>
          <p:cNvPr id="11" name="TextBox 10"/>
          <p:cNvSpPr txBox="1"/>
          <p:nvPr/>
        </p:nvSpPr>
        <p:spPr>
          <a:xfrm>
            <a:off x="5490709" y="4314715"/>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ĐỊA PHƯƠNG</a:t>
            </a:r>
          </a:p>
        </p:txBody>
      </p:sp>
      <p:pic>
        <p:nvPicPr>
          <p:cNvPr id="12" name="Picture 11">
            <a:extLst>
              <a:ext uri="{FF2B5EF4-FFF2-40B4-BE49-F238E27FC236}">
                <a16:creationId xmlns:a16="http://schemas.microsoft.com/office/drawing/2014/main"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2" y="3998482"/>
            <a:ext cx="3768132" cy="2917656"/>
          </a:xfrm>
          <a:prstGeom prst="rect">
            <a:avLst/>
          </a:prstGeom>
        </p:spPr>
      </p:pic>
      <p:sp>
        <p:nvSpPr>
          <p:cNvPr id="13" name="TextBox 12"/>
          <p:cNvSpPr txBox="1"/>
          <p:nvPr/>
        </p:nvSpPr>
        <p:spPr>
          <a:xfrm>
            <a:off x="8392570" y="5396650"/>
            <a:ext cx="1737360" cy="646331"/>
          </a:xfrm>
          <a:prstGeom prst="rect">
            <a:avLst/>
          </a:prstGeom>
          <a:noFill/>
        </p:spPr>
        <p:txBody>
          <a:bodyPr wrap="square" rtlCol="0">
            <a:spAutoFit/>
          </a:bodyPr>
          <a:lstStyle/>
          <a:p>
            <a:r>
              <a:rPr lang="en-US" sz="3600" b="1">
                <a:latin typeface="#9Slide03 Cabin Condensed SemiB" panose="00000706000000000000" pitchFamily="2" charset="0"/>
              </a:rPr>
              <a:t>(Tiết 1)</a:t>
            </a:r>
          </a:p>
        </p:txBody>
      </p:sp>
    </p:spTree>
    <p:extLst>
      <p:ext uri="{BB962C8B-B14F-4D97-AF65-F5344CB8AC3E}">
        <p14:creationId xmlns:p14="http://schemas.microsoft.com/office/powerpoint/2010/main" val="5776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2" name="Group 1">
            <a:extLst>
              <a:ext uri="{FF2B5EF4-FFF2-40B4-BE49-F238E27FC236}">
                <a16:creationId xmlns:a16="http://schemas.microsoft.com/office/drawing/2014/main" id="{14BB32AD-1AFC-A4F5-BAA9-6164CCB66AE3}"/>
              </a:ext>
            </a:extLst>
          </p:cNvPr>
          <p:cNvGrpSpPr/>
          <p:nvPr/>
        </p:nvGrpSpPr>
        <p:grpSpPr>
          <a:xfrm>
            <a:off x="3588974" y="1998618"/>
            <a:ext cx="6691496" cy="2562461"/>
            <a:chOff x="1116283" y="827782"/>
            <a:chExt cx="9533125" cy="13956031"/>
          </a:xfrm>
        </p:grpSpPr>
        <p:sp>
          <p:nvSpPr>
            <p:cNvPr id="3" name="TextBox 2">
              <a:extLst>
                <a:ext uri="{FF2B5EF4-FFF2-40B4-BE49-F238E27FC236}">
                  <a16:creationId xmlns:a16="http://schemas.microsoft.com/office/drawing/2014/main" id="{BB8CAA13-C5FC-9199-E1FB-7C3587E21195}"/>
                </a:ext>
              </a:extLst>
            </p:cNvPr>
            <p:cNvSpPr txBox="1"/>
            <p:nvPr/>
          </p:nvSpPr>
          <p:spPr>
            <a:xfrm>
              <a:off x="1130803" y="827782"/>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ln w="228600">
                    <a:solidFill>
                      <a:srgbClr val="3F938B"/>
                    </a:solidFill>
                  </a:ln>
                  <a:solidFill>
                    <a:srgbClr val="3F938B"/>
                  </a:solidFill>
                  <a:latin typeface="#9Slide07 Cadena" panose="02000503000000020004" pitchFamily="2" charset="0"/>
                </a:rPr>
                <a:t>CHÚC CÁC EM HỌC TỐT!</a:t>
              </a:r>
              <a:endParaRPr kumimoji="0" lang="vi-VN" sz="80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ndParaRPr>
            </a:p>
          </p:txBody>
        </p:sp>
        <p:sp>
          <p:nvSpPr>
            <p:cNvPr id="4" name="TextBox 3">
              <a:extLst>
                <a:ext uri="{FF2B5EF4-FFF2-40B4-BE49-F238E27FC236}">
                  <a16:creationId xmlns:a16="http://schemas.microsoft.com/office/drawing/2014/main" id="{A67BAC0A-CD1A-052B-BD97-B989FFBE54F4}"/>
                </a:ext>
              </a:extLst>
            </p:cNvPr>
            <p:cNvSpPr txBox="1"/>
            <p:nvPr/>
          </p:nvSpPr>
          <p:spPr>
            <a:xfrm>
              <a:off x="1116283" y="870895"/>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2739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554481"/>
            <a:ext cx="9762565" cy="4186264"/>
          </a:xfrm>
          <a:prstGeom prst="roundRect">
            <a:avLst/>
          </a:prstGeom>
          <a:solidFill>
            <a:schemeClr val="bg1">
              <a:alpha val="90000"/>
            </a:schemeClr>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6">
            <a:extLst>
              <a:ext uri="{FF2B5EF4-FFF2-40B4-BE49-F238E27FC236}">
                <a16:creationId xmlns:a16="http://schemas.microsoft.com/office/drawing/2014/main" id="{FAD112C5-ED51-6845-AC20-CAAFABEA0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0152" y="4407116"/>
            <a:ext cx="2066365" cy="2066365"/>
          </a:xfrm>
          <a:prstGeom prst="rect">
            <a:avLst/>
          </a:prstGeom>
        </p:spPr>
      </p:pic>
      <p:pic>
        <p:nvPicPr>
          <p:cNvPr id="4" name="Picture 3">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837479" y="342236"/>
            <a:ext cx="6742126" cy="1958906"/>
          </a:xfrm>
          <a:prstGeom prst="rect">
            <a:avLst/>
          </a:prstGeom>
        </p:spPr>
      </p:pic>
      <p:sp>
        <p:nvSpPr>
          <p:cNvPr id="5" name="TextBox 4"/>
          <p:cNvSpPr txBox="1"/>
          <p:nvPr/>
        </p:nvSpPr>
        <p:spPr>
          <a:xfrm>
            <a:off x="1449976" y="1662454"/>
            <a:ext cx="9065623" cy="3970318"/>
          </a:xfrm>
          <a:prstGeom prst="rect">
            <a:avLst/>
          </a:prstGeom>
          <a:noFill/>
        </p:spPr>
        <p:txBody>
          <a:bodyPr wrap="square" rtlCol="0">
            <a:spAutoFit/>
          </a:bodyPr>
          <a:lstStyle/>
          <a:p>
            <a:pPr algn="just"/>
            <a:r>
              <a:rPr lang="en-US" sz="2800" b="1">
                <a:solidFill>
                  <a:srgbClr val="0099CC"/>
                </a:solidFill>
                <a:latin typeface="UTM Avo" panose="02040603050506020204" pitchFamily="18" charset="0"/>
              </a:rPr>
              <a:t>*Kiến thức, kĩ năng:</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Củng cố kiến thức, kĩ năng đã học về chủ đề cộng đồng địa phương.</a:t>
            </a:r>
          </a:p>
          <a:p>
            <a:pPr algn="just"/>
            <a:r>
              <a:rPr lang="en-US" sz="2800" b="1">
                <a:solidFill>
                  <a:srgbClr val="0099CC"/>
                </a:solidFill>
                <a:latin typeface="UTM Avo" panose="02040603050506020204" pitchFamily="18" charset="0"/>
              </a:rPr>
              <a:t>*Phát triển năng lực và phẩm chất:</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Chia sẻ thông tin với bạn về cách mua bán, lựa chọn hàng hóa phù hợp về giá cả và chất lượng.</a:t>
            </a:r>
          </a:p>
          <a:p>
            <a:pPr algn="just"/>
            <a:r>
              <a:rPr lang="en-US" sz="2800">
                <a:solidFill>
                  <a:srgbClr val="0099CC"/>
                </a:solidFill>
                <a:latin typeface="UTM Avo" panose="02040603050506020204" pitchFamily="18" charset="0"/>
              </a:rPr>
              <a:t>- Thực hiện được quy định khi đi trên một số phương tiện giao thông và tuyên truyền để những người xung quanh cùng thực hiện.</a:t>
            </a:r>
          </a:p>
        </p:txBody>
      </p:sp>
    </p:spTree>
    <p:extLst>
      <p:ext uri="{BB962C8B-B14F-4D97-AF65-F5344CB8AC3E}">
        <p14:creationId xmlns:p14="http://schemas.microsoft.com/office/powerpoint/2010/main" val="31526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pic>
        <p:nvPicPr>
          <p:cNvPr id="3" name="Picture 2">
            <a:extLst>
              <a:ext uri="{FF2B5EF4-FFF2-40B4-BE49-F238E27FC236}">
                <a16:creationId xmlns:a16="http://schemas.microsoft.com/office/drawing/2014/main" id="{53389A76-2A53-AC56-2D95-9B31A81BF008}"/>
              </a:ext>
            </a:extLst>
          </p:cNvPr>
          <p:cNvPicPr>
            <a:picLocks noChangeAspect="1"/>
          </p:cNvPicPr>
          <p:nvPr/>
        </p:nvPicPr>
        <p:blipFill rotWithShape="1">
          <a:blip r:embed="rId3"/>
          <a:srcRect l="8432" r="7434" b="24976"/>
          <a:stretch/>
        </p:blipFill>
        <p:spPr>
          <a:xfrm>
            <a:off x="4596901" y="3029509"/>
            <a:ext cx="5896959" cy="1687254"/>
          </a:xfrm>
          <a:prstGeom prst="rect">
            <a:avLst/>
          </a:prstGeom>
        </p:spPr>
      </p:pic>
      <p:grpSp>
        <p:nvGrpSpPr>
          <p:cNvPr id="6" name="Group 5"/>
          <p:cNvGrpSpPr/>
          <p:nvPr/>
        </p:nvGrpSpPr>
        <p:grpSpPr>
          <a:xfrm>
            <a:off x="6466115" y="1724296"/>
            <a:ext cx="2416628" cy="1323440"/>
            <a:chOff x="6466115" y="1724296"/>
            <a:chExt cx="2416628" cy="1323440"/>
          </a:xfrm>
        </p:grpSpPr>
        <p:sp>
          <p:nvSpPr>
            <p:cNvPr id="4" name="TextBox 3"/>
            <p:cNvSpPr txBox="1"/>
            <p:nvPr/>
          </p:nvSpPr>
          <p:spPr>
            <a:xfrm>
              <a:off x="6466115" y="1724297"/>
              <a:ext cx="2416628" cy="1323439"/>
            </a:xfrm>
            <a:prstGeom prst="rect">
              <a:avLst/>
            </a:prstGeom>
            <a:noFill/>
          </p:spPr>
          <p:txBody>
            <a:bodyPr wrap="square" rtlCol="0">
              <a:spAutoFit/>
            </a:bodyPr>
            <a:lstStyle/>
            <a:p>
              <a:r>
                <a:rPr lang="en-US" sz="80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01</a:t>
              </a:r>
            </a:p>
          </p:txBody>
        </p:sp>
        <p:sp>
          <p:nvSpPr>
            <p:cNvPr id="5" name="TextBox 4"/>
            <p:cNvSpPr txBox="1"/>
            <p:nvPr/>
          </p:nvSpPr>
          <p:spPr>
            <a:xfrm>
              <a:off x="6466115" y="1724296"/>
              <a:ext cx="2416628" cy="1323439"/>
            </a:xfrm>
            <a:prstGeom prst="rect">
              <a:avLst/>
            </a:prstGeom>
            <a:noFill/>
          </p:spPr>
          <p:txBody>
            <a:bodyPr wrap="square" rtlCol="0">
              <a:spAutoFit/>
            </a:bodyPr>
            <a:lstStyle/>
            <a:p>
              <a:r>
                <a:rPr lang="en-US" sz="8000">
                  <a:solidFill>
                    <a:schemeClr val="bg1"/>
                  </a:solidFill>
                  <a:effectLst>
                    <a:outerShdw blurRad="38100" dist="38100" dir="2700000" algn="tl">
                      <a:srgbClr val="000000">
                        <a:alpha val="43137"/>
                      </a:srgbClr>
                    </a:outerShdw>
                  </a:effectLst>
                  <a:latin typeface="UTM Showcard" panose="02040603050506020204" pitchFamily="18" charset="0"/>
                </a:rPr>
                <a:t>01</a:t>
              </a:r>
            </a:p>
          </p:txBody>
        </p:sp>
      </p:grpSp>
    </p:spTree>
    <p:extLst>
      <p:ext uri="{BB962C8B-B14F-4D97-AF65-F5344CB8AC3E}">
        <p14:creationId xmlns:p14="http://schemas.microsoft.com/office/powerpoint/2010/main" val="179955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lang="en-US" sz="2800" b="1" noProof="0">
                <a:solidFill>
                  <a:prstClr val="white"/>
                </a:solidFill>
                <a:latin typeface="UTM Avo" panose="02040603050506020204" pitchFamily="18" charset="0"/>
                <a:cs typeface="Times New Roman" panose="02020603050405020304" pitchFamily="18" charset="0"/>
              </a:rPr>
              <a:t>giúp</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335249" y="-1053595"/>
            <a:ext cx="1204803" cy="1204803"/>
          </a:xfrm>
          <a:prstGeom prst="rect">
            <a:avLst/>
          </a:prstGeom>
        </p:spPr>
      </p:pic>
    </p:spTree>
    <p:extLst>
      <p:ext uri="{BB962C8B-B14F-4D97-AF65-F5344CB8AC3E}">
        <p14:creationId xmlns:p14="http://schemas.microsoft.com/office/powerpoint/2010/main" val="231441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5"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6">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7" action="ppaction://hlinksldjump"/>
          </p:cNvPr>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765431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108923" y="2415702"/>
              <a:ext cx="288252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sắt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4977395" y="3681544"/>
              <a:ext cx="3243196"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biển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mà có đường ray</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Xình</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xịch tàu chạy đêm ngày bạn ơi!</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397734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3921902" y="2415702"/>
              <a:ext cx="5256567"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hàng không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207425" y="3681544"/>
              <a:ext cx="278313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bộ</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ở tít trên cao</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Máy</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bay lên tận vì sao đường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55989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516409" y="2415702"/>
              <a:ext cx="206755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dirty="0">
                  <a:solidFill>
                    <a:prstClr val="black"/>
                  </a:solidFill>
                  <a:latin typeface="UTM Avo" panose="02040603050506020204" pitchFamily="18" charset="0"/>
                  <a:cs typeface="Times New Roman" panose="02020603050405020304" pitchFamily="18" charset="0"/>
                </a:rPr>
                <a:t>Xe ô </a:t>
              </a:r>
              <a:r>
                <a:rPr lang="en-US" sz="4000" b="1" dirty="0" err="1">
                  <a:solidFill>
                    <a:prstClr val="black"/>
                  </a:solidFill>
                  <a:latin typeface="UTM Avo" panose="02040603050506020204" pitchFamily="18" charset="0"/>
                  <a:cs typeface="Times New Roman" panose="02020603050405020304" pitchFamily="18" charset="0"/>
                </a:rPr>
                <a:t>tô</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499493" y="3681544"/>
              <a:ext cx="219900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dirty="0">
                  <a:solidFill>
                    <a:prstClr val="black"/>
                  </a:solidFill>
                  <a:latin typeface="UTM Avo" panose="02040603050506020204" pitchFamily="18" charset="0"/>
                  <a:cs typeface="Times New Roman" panose="02020603050405020304" pitchFamily="18" charset="0"/>
                </a:rPr>
                <a:t>Xe </a:t>
              </a:r>
              <a:r>
                <a:rPr lang="en-US" sz="4000" b="1" noProof="0" dirty="0" err="1">
                  <a:solidFill>
                    <a:prstClr val="black"/>
                  </a:solidFill>
                  <a:latin typeface="UTM Avo" panose="02040603050506020204" pitchFamily="18" charset="0"/>
                  <a:cs typeface="Times New Roman" panose="02020603050405020304" pitchFamily="18" charset="0"/>
                </a:rPr>
                <a:t>máy</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265344"/>
            <a:ext cx="11470969" cy="2646862"/>
            <a:chOff x="411877" y="253083"/>
            <a:chExt cx="11470969" cy="2321472"/>
          </a:xfrm>
        </p:grpSpPr>
        <p:grpSp>
          <p:nvGrpSpPr>
            <p:cNvPr id="28" name="Group 27"/>
            <p:cNvGrpSpPr/>
            <p:nvPr/>
          </p:nvGrpSpPr>
          <p:grpSpPr>
            <a:xfrm>
              <a:off x="411877" y="253083"/>
              <a:ext cx="11470969" cy="2321472"/>
              <a:chOff x="411877" y="253083"/>
              <a:chExt cx="11470969" cy="2321472"/>
            </a:xfrm>
          </p:grpSpPr>
          <p:sp>
            <p:nvSpPr>
              <p:cNvPr id="30" name="Rectangle 29"/>
              <p:cNvSpPr/>
              <p:nvPr/>
            </p:nvSpPr>
            <p:spPr>
              <a:xfrm>
                <a:off x="857795" y="253083"/>
                <a:ext cx="11025051" cy="232147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4833006" y="413056"/>
              <a:ext cx="3921026" cy="2024555"/>
            </a:xfrm>
            <a:prstGeom prst="rect">
              <a:avLst/>
            </a:prstGeom>
          </p:spPr>
          <p:txBody>
            <a:bodyPr wrap="square">
              <a:spAutoFit/>
            </a:bodyPr>
            <a:lstStyle/>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Xe bốn bánh</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Chạy bon bon</a:t>
              </a:r>
            </a:p>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Kêu bíp bíp</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Là</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xe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4244802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636</Words>
  <Application>Microsoft Office PowerPoint</Application>
  <PresentationFormat>Màn hình rộng</PresentationFormat>
  <Paragraphs>77</Paragraphs>
  <Slides>20</Slides>
  <Notes>6</Notes>
  <HiddenSlides>0</HiddenSlides>
  <MMClips>7</MMClips>
  <ScaleCrop>false</ScaleCrop>
  <HeadingPairs>
    <vt:vector size="6" baseType="variant">
      <vt:variant>
        <vt:lpstr>Phông được Dùng</vt:lpstr>
      </vt:variant>
      <vt:variant>
        <vt:i4>24</vt:i4>
      </vt:variant>
      <vt:variant>
        <vt:lpstr>Chủ đề</vt:lpstr>
      </vt:variant>
      <vt:variant>
        <vt:i4>2</vt:i4>
      </vt:variant>
      <vt:variant>
        <vt:lpstr>Tiêu đề Bản chiếu</vt:lpstr>
      </vt:variant>
      <vt:variant>
        <vt:i4>20</vt:i4>
      </vt:variant>
    </vt:vector>
  </HeadingPairs>
  <TitlesOfParts>
    <vt:vector size="46" baseType="lpstr">
      <vt:lpstr>#9Slide07 SVNDessert Menu Scrip</vt:lpstr>
      <vt:lpstr>Lobster</vt:lpstr>
      <vt:lpstr>#9Slide07 Altus</vt:lpstr>
      <vt:lpstr>UTM Showcard</vt:lpstr>
      <vt:lpstr>等线</vt:lpstr>
      <vt:lpstr>#9Slide07 Cadena</vt:lpstr>
      <vt:lpstr>Times New Roman</vt:lpstr>
      <vt:lpstr>UTM Nokia</vt:lpstr>
      <vt:lpstr>UTM Aptima</vt:lpstr>
      <vt:lpstr>#9Slide05 Aphrodite Pro</vt:lpstr>
      <vt:lpstr>Arial</vt:lpstr>
      <vt:lpstr>UTM Spring</vt:lpstr>
      <vt:lpstr>UTM Guanine</vt:lpstr>
      <vt:lpstr>UTM Avo</vt:lpstr>
      <vt:lpstr>SVN-Newton</vt:lpstr>
      <vt:lpstr>#9Slide05 VL Fadilla</vt:lpstr>
      <vt:lpstr>方正卡通简体</vt:lpstr>
      <vt:lpstr>#9Slide03 Cabin Condensed SemiB</vt:lpstr>
      <vt:lpstr>#9Slide07 HoneyCream</vt:lpstr>
      <vt:lpstr>Open Sans Bold</vt:lpstr>
      <vt:lpstr>Calibri</vt:lpstr>
      <vt:lpstr>SVN-Olivier</vt:lpstr>
      <vt:lpstr>Cambria</vt:lpstr>
      <vt:lpstr>inpin heiti</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thuy nga nguyen</cp:lastModifiedBy>
  <cp:revision>27</cp:revision>
  <dcterms:created xsi:type="dcterms:W3CDTF">2022-11-18T04:16:04Z</dcterms:created>
  <dcterms:modified xsi:type="dcterms:W3CDTF">2025-12-10T06:43:51Z</dcterms:modified>
</cp:coreProperties>
</file>