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1"/>
  </p:notesMasterIdLst>
  <p:sldIdLst>
    <p:sldId id="290" r:id="rId2"/>
    <p:sldId id="256" r:id="rId3"/>
    <p:sldId id="258" r:id="rId4"/>
    <p:sldId id="263" r:id="rId5"/>
    <p:sldId id="265" r:id="rId6"/>
    <p:sldId id="262" r:id="rId7"/>
    <p:sldId id="266" r:id="rId8"/>
    <p:sldId id="264" r:id="rId9"/>
    <p:sldId id="267" r:id="rId10"/>
    <p:sldId id="274" r:id="rId11"/>
    <p:sldId id="261" r:id="rId12"/>
    <p:sldId id="268" r:id="rId13"/>
    <p:sldId id="272" r:id="rId14"/>
    <p:sldId id="270" r:id="rId15"/>
    <p:sldId id="286" r:id="rId16"/>
    <p:sldId id="273" r:id="rId17"/>
    <p:sldId id="275" r:id="rId18"/>
    <p:sldId id="276" r:id="rId19"/>
    <p:sldId id="277" r:id="rId20"/>
    <p:sldId id="279" r:id="rId21"/>
    <p:sldId id="287" r:id="rId22"/>
    <p:sldId id="278" r:id="rId23"/>
    <p:sldId id="280" r:id="rId24"/>
    <p:sldId id="281" r:id="rId25"/>
    <p:sldId id="282" r:id="rId26"/>
    <p:sldId id="283" r:id="rId27"/>
    <p:sldId id="284" r:id="rId28"/>
    <p:sldId id="285" r:id="rId29"/>
    <p:sldId id="288" r:id="rId30"/>
  </p:sldIdLst>
  <p:sldSz cx="12192000" cy="6858000"/>
  <p:notesSz cx="6858000" cy="9144000"/>
  <p:embeddedFontLst>
    <p:embeddedFont>
      <p:font typeface="#9Slide05 SVNMaphylla" panose="020B0604020202020204" charset="0"/>
      <p:regular r:id="rId32"/>
    </p:embeddedFont>
    <p:embeddedFont>
      <p:font typeface="#9Slide06 SVNBlow Brush" charset="0"/>
      <p:regular r:id="rId33"/>
    </p:embeddedFont>
    <p:embeddedFont>
      <p:font typeface="#9Slide07 Cadena" panose="020B0604020202020204" charset="0"/>
      <p:bold r:id="rId34"/>
    </p:embeddedFont>
    <p:embeddedFont>
      <p:font typeface="#9Slide07 HoneyCream" panose="020B0604020202020204" charset="0"/>
      <p:regular r:id="rId35"/>
    </p:embeddedFont>
    <p:embeddedFont>
      <p:font typeface="Cambria" panose="02040503050406030204" pitchFamily="18" charset="0"/>
      <p:regular r:id="rId36"/>
      <p:bold r:id="rId37"/>
      <p:italic r:id="rId38"/>
      <p:boldItalic r:id="rId39"/>
    </p:embeddedFont>
    <p:embeddedFont>
      <p:font typeface="Lobster" panose="00000500000000000000" pitchFamily="2" charset="0"/>
      <p:regular r:id="rId40"/>
    </p:embeddedFont>
    <p:embeddedFont>
      <p:font typeface="Open Sans Bold" panose="020B0806030504020204" pitchFamily="34" charset="0"/>
      <p:bold r:id="rId41"/>
    </p:embeddedFont>
    <p:embeddedFont>
      <p:font typeface="Tahoma" panose="020B0604030504040204" pitchFamily="34" charset="0"/>
      <p:regular r:id="rId42"/>
      <p:bold r:id="rId43"/>
    </p:embeddedFont>
    <p:embeddedFont>
      <p:font typeface="UTM Avo" panose="02040603050506020204" pitchFamily="18" charset="0"/>
      <p:regular r:id="rId44"/>
      <p:bold r:id="rId45"/>
      <p:italic r:id="rId46"/>
      <p:boldItalic r:id="rId4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3" d="100"/>
          <a:sy n="63" d="100"/>
        </p:scale>
        <p:origin x="135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font" Target="fonts/font16.fnt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font" Target="fonts/font15.fntdata"/><Relationship Id="rId20" Type="http://schemas.openxmlformats.org/officeDocument/2006/relationships/slide" Target="slides/slide19.xml"/><Relationship Id="rId41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38E77F-134E-43AB-8F42-F8C723F1877F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EC2243-848C-4F52-B06B-56CCA588D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1932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Đây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bìa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tiết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D39A17-5EC3-4DF0-83FA-5F85696A5D6C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942233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47405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99844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5329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: 圆角 2">
            <a:extLst>
              <a:ext uri="{FF2B5EF4-FFF2-40B4-BE49-F238E27FC236}">
                <a16:creationId xmlns:a16="http://schemas.microsoft.com/office/drawing/2014/main" id="{FD9A79BB-A899-4C35-8D6D-CC63082BCFFF}"/>
              </a:ext>
            </a:extLst>
          </p:cNvPr>
          <p:cNvSpPr/>
          <p:nvPr userDrawn="1"/>
        </p:nvSpPr>
        <p:spPr>
          <a:xfrm>
            <a:off x="210917" y="138546"/>
            <a:ext cx="11745554" cy="6511635"/>
          </a:xfrm>
          <a:prstGeom prst="roundRect">
            <a:avLst/>
          </a:prstGeom>
          <a:solidFill>
            <a:schemeClr val="bg1"/>
          </a:solidFill>
          <a:ln w="412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6583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hyperlink" Target="https://www.facebook.com/groups/629898828017053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6192F763-358D-4164-942E-2B6F5877D69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4000" b="0" i="0" u="none" strike="noStrike" kern="120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4000" b="0" i="0" u="none" strike="noStrike" kern="120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605095" y="9963312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3453666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3"/>
    <p:sldLayoutId id="2147483655" r:id="rId4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gif"/><Relationship Id="rId7" Type="http://schemas.openxmlformats.org/officeDocument/2006/relationships/image" Target="../media/image8.svg"/><Relationship Id="rId12" Type="http://schemas.openxmlformats.org/officeDocument/2006/relationships/image" Target="../media/image13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gif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svg"/><Relationship Id="rId14" Type="http://schemas.openxmlformats.org/officeDocument/2006/relationships/image" Target="../media/image15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Relationship Id="rId5" Type="http://schemas.microsoft.com/office/2007/relationships/hdphoto" Target="../media/hdphoto7.wdp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9.wdp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microsoft.com/office/2007/relationships/hdphoto" Target="../media/hdphoto9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9.wdp"/><Relationship Id="rId4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26.png"/><Relationship Id="rId3" Type="http://schemas.microsoft.com/office/2007/relationships/media" Target="../media/media1.mp3"/><Relationship Id="rId7" Type="http://schemas.microsoft.com/office/2007/relationships/media" Target="../media/media4.mp3"/><Relationship Id="rId12" Type="http://schemas.openxmlformats.org/officeDocument/2006/relationships/image" Target="../media/image23.png"/><Relationship Id="rId17" Type="http://schemas.openxmlformats.org/officeDocument/2006/relationships/image" Target="../media/image27.jpg"/><Relationship Id="rId2" Type="http://schemas.openxmlformats.org/officeDocument/2006/relationships/audio" Target="../media/media2.mp3"/><Relationship Id="rId16" Type="http://schemas.microsoft.com/office/2007/relationships/hdphoto" Target="../media/hdphoto1.wdp"/><Relationship Id="rId1" Type="http://schemas.microsoft.com/office/2007/relationships/media" Target="../media/media2.mp3"/><Relationship Id="rId6" Type="http://schemas.microsoft.com/office/2007/relationships/media" Target="../media/media3.mp3"/><Relationship Id="rId11" Type="http://schemas.openxmlformats.org/officeDocument/2006/relationships/image" Target="../media/image25.png"/><Relationship Id="rId5" Type="http://schemas.openxmlformats.org/officeDocument/2006/relationships/audio" Target="NULL" TargetMode="External"/><Relationship Id="rId15" Type="http://schemas.openxmlformats.org/officeDocument/2006/relationships/image" Target="../media/image22.png"/><Relationship Id="rId10" Type="http://schemas.openxmlformats.org/officeDocument/2006/relationships/image" Target="../media/image24.jpeg"/><Relationship Id="rId4" Type="http://schemas.openxmlformats.org/officeDocument/2006/relationships/audio" Target="../media/media1.mp3"/><Relationship Id="rId9" Type="http://schemas.openxmlformats.org/officeDocument/2006/relationships/slideLayout" Target="../slideLayouts/slideLayout1.xml"/><Relationship Id="rId1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22.png"/><Relationship Id="rId18" Type="http://schemas.microsoft.com/office/2007/relationships/hdphoto" Target="../media/hdphoto4.wdp"/><Relationship Id="rId3" Type="http://schemas.microsoft.com/office/2007/relationships/media" Target="../media/media1.mp3"/><Relationship Id="rId7" Type="http://schemas.microsoft.com/office/2007/relationships/media" Target="../media/media4.mp3"/><Relationship Id="rId12" Type="http://schemas.microsoft.com/office/2007/relationships/hdphoto" Target="../media/hdphoto3.wdp"/><Relationship Id="rId17" Type="http://schemas.openxmlformats.org/officeDocument/2006/relationships/image" Target="../media/image30.png"/><Relationship Id="rId2" Type="http://schemas.openxmlformats.org/officeDocument/2006/relationships/audio" Target="../media/media2.mp3"/><Relationship Id="rId16" Type="http://schemas.openxmlformats.org/officeDocument/2006/relationships/image" Target="../media/image23.png"/><Relationship Id="rId1" Type="http://schemas.microsoft.com/office/2007/relationships/media" Target="../media/media2.mp3"/><Relationship Id="rId6" Type="http://schemas.microsoft.com/office/2007/relationships/media" Target="../media/media3.mp3"/><Relationship Id="rId11" Type="http://schemas.openxmlformats.org/officeDocument/2006/relationships/image" Target="../media/image29.png"/><Relationship Id="rId5" Type="http://schemas.openxmlformats.org/officeDocument/2006/relationships/audio" Target="NULL" TargetMode="External"/><Relationship Id="rId15" Type="http://schemas.openxmlformats.org/officeDocument/2006/relationships/image" Target="../media/image25.png"/><Relationship Id="rId10" Type="http://schemas.openxmlformats.org/officeDocument/2006/relationships/image" Target="../media/image28.jpeg"/><Relationship Id="rId4" Type="http://schemas.openxmlformats.org/officeDocument/2006/relationships/audio" Target="../media/media1.mp3"/><Relationship Id="rId9" Type="http://schemas.openxmlformats.org/officeDocument/2006/relationships/slideLayout" Target="../slideLayouts/slideLayout1.xml"/><Relationship Id="rId1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2.wdp"/><Relationship Id="rId11" Type="http://schemas.openxmlformats.org/officeDocument/2006/relationships/image" Target="../media/image23.png"/><Relationship Id="rId5" Type="http://schemas.openxmlformats.org/officeDocument/2006/relationships/image" Target="../media/image26.png"/><Relationship Id="rId10" Type="http://schemas.microsoft.com/office/2007/relationships/hdphoto" Target="../media/hdphoto1.wdp"/><Relationship Id="rId4" Type="http://schemas.openxmlformats.org/officeDocument/2006/relationships/image" Target="../media/image31.jpeg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9.png"/><Relationship Id="rId7" Type="http://schemas.openxmlformats.org/officeDocument/2006/relationships/image" Target="../media/image2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26.png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A8DF8382-E81D-6405-3DA9-6690B6F074D6}"/>
              </a:ext>
            </a:extLst>
          </p:cNvPr>
          <p:cNvSpPr/>
          <p:nvPr/>
        </p:nvSpPr>
        <p:spPr>
          <a:xfrm>
            <a:off x="0" y="0"/>
            <a:ext cx="12192000" cy="7205663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2" name="Group 2"/>
          <p:cNvGrpSpPr/>
          <p:nvPr/>
        </p:nvGrpSpPr>
        <p:grpSpPr>
          <a:xfrm>
            <a:off x="210931" y="70316"/>
            <a:ext cx="11676268" cy="6536172"/>
            <a:chOff x="0" y="-38100"/>
            <a:chExt cx="4612847" cy="2582191"/>
          </a:xfrm>
        </p:grpSpPr>
        <p:sp>
          <p:nvSpPr>
            <p:cNvPr id="3" name="Freeform 3"/>
            <p:cNvSpPr/>
            <p:nvPr/>
          </p:nvSpPr>
          <p:spPr>
            <a:xfrm>
              <a:off x="40138" y="64570"/>
              <a:ext cx="4572709" cy="2479521"/>
            </a:xfrm>
            <a:custGeom>
              <a:avLst/>
              <a:gdLst/>
              <a:ahLst/>
              <a:cxnLst/>
              <a:rect l="l" t="t" r="r" b="b"/>
              <a:pathLst>
                <a:path w="4671746" h="2573212">
                  <a:moveTo>
                    <a:pt x="28370" y="0"/>
                  </a:moveTo>
                  <a:lnTo>
                    <a:pt x="4643376" y="0"/>
                  </a:lnTo>
                  <a:cubicBezTo>
                    <a:pt x="4659044" y="0"/>
                    <a:pt x="4671746" y="12702"/>
                    <a:pt x="4671746" y="28370"/>
                  </a:cubicBezTo>
                  <a:lnTo>
                    <a:pt x="4671746" y="2544843"/>
                  </a:lnTo>
                  <a:cubicBezTo>
                    <a:pt x="4671746" y="2560511"/>
                    <a:pt x="4659044" y="2573212"/>
                    <a:pt x="4643376" y="2573212"/>
                  </a:cubicBezTo>
                  <a:lnTo>
                    <a:pt x="28370" y="2573212"/>
                  </a:lnTo>
                  <a:cubicBezTo>
                    <a:pt x="12702" y="2573212"/>
                    <a:pt x="0" y="2560511"/>
                    <a:pt x="0" y="2544843"/>
                  </a:cubicBezTo>
                  <a:lnTo>
                    <a:pt x="0" y="28370"/>
                  </a:lnTo>
                  <a:cubicBezTo>
                    <a:pt x="0" y="12702"/>
                    <a:pt x="12702" y="0"/>
                    <a:pt x="283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653224" y="403913"/>
            <a:ext cx="1852976" cy="1157675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117861" y="1603397"/>
            <a:ext cx="10312107" cy="4085268"/>
          </a:xfrm>
          <a:prstGeom prst="rect">
            <a:avLst/>
          </a:prstGeom>
        </p:spPr>
        <p:txBody>
          <a:bodyPr spcFirstLastPara="1" lIns="0" tIns="0" rIns="0" bIns="0" numCol="1" rtlCol="0" anchor="t">
            <a:prstTxWarp prst="textArchUp">
              <a:avLst>
                <a:gd name="adj" fmla="val 10137940"/>
              </a:avLst>
            </a:prstTxWarp>
            <a:spAutoFit/>
          </a:bodyPr>
          <a:lstStyle/>
          <a:p>
            <a:pPr algn="ctr" defTabSz="609630">
              <a:lnSpc>
                <a:spcPts val="6426"/>
              </a:lnSpc>
              <a:spcBef>
                <a:spcPct val="0"/>
              </a:spcBef>
            </a:pPr>
            <a:r>
              <a:rPr lang="en-US" sz="459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BÀI GIẢNG </a:t>
            </a:r>
            <a:r>
              <a:rPr lang="en-US" sz="500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ĐIỆN</a:t>
            </a:r>
            <a:r>
              <a:rPr lang="en-US" sz="459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 TỬ TUẦN 2 THÁNG 12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01909" y="2889172"/>
            <a:ext cx="10289764" cy="905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4400" dirty="0">
                <a:solidFill>
                  <a:schemeClr val="accent3">
                    <a:lumMod val="75000"/>
                  </a:schemeClr>
                </a:solidFill>
                <a:latin typeface="Open Sans Bold"/>
              </a:rPr>
              <a:t>Môn: </a:t>
            </a:r>
            <a:r>
              <a:rPr lang="en-US" sz="4400" dirty="0" err="1">
                <a:solidFill>
                  <a:schemeClr val="accent3">
                    <a:lumMod val="75000"/>
                  </a:schemeClr>
                </a:solidFill>
                <a:latin typeface="Open Sans Bold"/>
              </a:rPr>
              <a:t>Tự</a:t>
            </a:r>
            <a:r>
              <a:rPr lang="en-US" sz="4400" dirty="0">
                <a:solidFill>
                  <a:schemeClr val="accent3">
                    <a:lumMod val="75000"/>
                  </a:schemeClr>
                </a:solidFill>
                <a:latin typeface="Open Sans Bold"/>
              </a:rPr>
              <a:t> </a:t>
            </a:r>
            <a:r>
              <a:rPr lang="en-US" sz="4400" dirty="0" err="1">
                <a:solidFill>
                  <a:schemeClr val="accent3">
                    <a:lumMod val="75000"/>
                  </a:schemeClr>
                </a:solidFill>
                <a:latin typeface="Open Sans Bold"/>
              </a:rPr>
              <a:t>nhiên</a:t>
            </a:r>
            <a:r>
              <a:rPr lang="en-US" sz="4400" dirty="0">
                <a:solidFill>
                  <a:schemeClr val="accent3">
                    <a:lumMod val="75000"/>
                  </a:schemeClr>
                </a:solidFill>
                <a:latin typeface="Open Sans Bold"/>
              </a:rPr>
              <a:t> – </a:t>
            </a:r>
            <a:r>
              <a:rPr lang="en-US" sz="4400" dirty="0" err="1">
                <a:solidFill>
                  <a:schemeClr val="accent3">
                    <a:lumMod val="75000"/>
                  </a:schemeClr>
                </a:solidFill>
                <a:latin typeface="Open Sans Bold"/>
              </a:rPr>
              <a:t>Xã</a:t>
            </a:r>
            <a:r>
              <a:rPr lang="en-US" sz="4400" dirty="0">
                <a:solidFill>
                  <a:schemeClr val="accent3">
                    <a:lumMod val="75000"/>
                  </a:schemeClr>
                </a:solidFill>
                <a:latin typeface="Open Sans Bold"/>
              </a:rPr>
              <a:t> </a:t>
            </a:r>
            <a:r>
              <a:rPr lang="en-US" sz="4400" dirty="0" err="1">
                <a:solidFill>
                  <a:schemeClr val="accent3">
                    <a:lumMod val="75000"/>
                  </a:schemeClr>
                </a:solidFill>
                <a:latin typeface="Open Sans Bold"/>
              </a:rPr>
              <a:t>hội</a:t>
            </a:r>
            <a:endParaRPr lang="en-US" sz="4400" dirty="0">
              <a:solidFill>
                <a:schemeClr val="accent3">
                  <a:lumMod val="75000"/>
                </a:schemeClr>
              </a:solidFill>
              <a:latin typeface="Open Sans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4255914" y="4564362"/>
            <a:ext cx="4389509" cy="436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659"/>
              </a:lnSpc>
            </a:pPr>
            <a:r>
              <a:rPr lang="en-US" sz="2613" dirty="0" err="1">
                <a:solidFill>
                  <a:srgbClr val="000000"/>
                </a:solidFill>
                <a:latin typeface="Lobster"/>
              </a:rPr>
              <a:t>Năm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học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2025 - 2026</a:t>
            </a:r>
          </a:p>
        </p:txBody>
      </p:sp>
      <p:pic>
        <p:nvPicPr>
          <p:cNvPr id="20" name="Picture 19" descr="A logo with a person holding a book&#10;&#10;Description automatically generated">
            <a:extLst>
              <a:ext uri="{FF2B5EF4-FFF2-40B4-BE49-F238E27FC236}">
                <a16:creationId xmlns:a16="http://schemas.microsoft.com/office/drawing/2014/main" id="{91CC14EC-984C-026B-99C0-1BCDE07CCF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46" y="397373"/>
            <a:ext cx="1435706" cy="1435706"/>
          </a:xfrm>
          <a:prstGeom prst="rect">
            <a:avLst/>
          </a:prstGeom>
        </p:spPr>
      </p:pic>
      <p:sp>
        <p:nvSpPr>
          <p:cNvPr id="21" name="TextBox 16">
            <a:extLst>
              <a:ext uri="{FF2B5EF4-FFF2-40B4-BE49-F238E27FC236}">
                <a16:creationId xmlns:a16="http://schemas.microsoft.com/office/drawing/2014/main" id="{520550C4-7170-1A09-84B4-22E7148412DD}"/>
              </a:ext>
            </a:extLst>
          </p:cNvPr>
          <p:cNvSpPr txBox="1"/>
          <p:nvPr/>
        </p:nvSpPr>
        <p:spPr>
          <a:xfrm>
            <a:off x="1161794" y="2017524"/>
            <a:ext cx="10289764" cy="9470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5000" dirty="0">
                <a:solidFill>
                  <a:srgbClr val="002060"/>
                </a:solidFill>
                <a:latin typeface="Open Sans Bold"/>
              </a:rPr>
              <a:t>KHỐI 2</a:t>
            </a:r>
          </a:p>
        </p:txBody>
      </p:sp>
      <p:sp>
        <p:nvSpPr>
          <p:cNvPr id="22" name="TextBox 17">
            <a:extLst>
              <a:ext uri="{FF2B5EF4-FFF2-40B4-BE49-F238E27FC236}">
                <a16:creationId xmlns:a16="http://schemas.microsoft.com/office/drawing/2014/main" id="{ED598F25-67D0-4330-F673-D44922373DD5}"/>
              </a:ext>
            </a:extLst>
          </p:cNvPr>
          <p:cNvSpPr txBox="1"/>
          <p:nvPr/>
        </p:nvSpPr>
        <p:spPr>
          <a:xfrm>
            <a:off x="3392488" y="453422"/>
            <a:ext cx="5407023" cy="4363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659"/>
              </a:lnSpc>
            </a:pPr>
            <a:r>
              <a:rPr lang="en-US" sz="2613" dirty="0" err="1">
                <a:solidFill>
                  <a:srgbClr val="000000"/>
                </a:solidFill>
                <a:latin typeface="Lobster"/>
              </a:rPr>
              <a:t>Trường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Tiểu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học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Nguyễn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Bỉnh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Khiêm</a:t>
            </a:r>
          </a:p>
        </p:txBody>
      </p:sp>
      <p:sp>
        <p:nvSpPr>
          <p:cNvPr id="9" name="TextBox 16">
            <a:extLst>
              <a:ext uri="{FF2B5EF4-FFF2-40B4-BE49-F238E27FC236}">
                <a16:creationId xmlns:a16="http://schemas.microsoft.com/office/drawing/2014/main" id="{D15085B2-8F7D-ACFE-AC48-5E55400CFD1D}"/>
              </a:ext>
            </a:extLst>
          </p:cNvPr>
          <p:cNvSpPr txBox="1"/>
          <p:nvPr/>
        </p:nvSpPr>
        <p:spPr>
          <a:xfrm>
            <a:off x="774008" y="3668552"/>
            <a:ext cx="10289764" cy="905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4000" dirty="0" err="1">
                <a:solidFill>
                  <a:srgbClr val="002060"/>
                </a:solidFill>
                <a:latin typeface="Open Sans Bold"/>
              </a:rPr>
              <a:t>Tên</a:t>
            </a:r>
            <a:r>
              <a:rPr lang="en-US" sz="4000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Open Sans Bold"/>
              </a:rPr>
              <a:t>bài</a:t>
            </a:r>
            <a:r>
              <a:rPr lang="en-US" sz="4000" dirty="0">
                <a:solidFill>
                  <a:srgbClr val="002060"/>
                </a:solidFill>
                <a:latin typeface="Open Sans Bold"/>
              </a:rPr>
              <a:t>: </a:t>
            </a:r>
            <a:r>
              <a:rPr lang="en-US" sz="4000" dirty="0" err="1">
                <a:solidFill>
                  <a:srgbClr val="002060"/>
                </a:solidFill>
                <a:latin typeface="Open Sans Bold"/>
              </a:rPr>
              <a:t>Cùng</a:t>
            </a:r>
            <a:r>
              <a:rPr lang="en-US" sz="4000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Open Sans Bold"/>
              </a:rPr>
              <a:t>tham</a:t>
            </a:r>
            <a:r>
              <a:rPr lang="en-US" sz="4000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Open Sans Bold"/>
              </a:rPr>
              <a:t>gia</a:t>
            </a:r>
            <a:r>
              <a:rPr lang="en-US" sz="4000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Open Sans Bold"/>
              </a:rPr>
              <a:t>giao</a:t>
            </a:r>
            <a:r>
              <a:rPr lang="en-US" sz="4000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Open Sans Bold"/>
              </a:rPr>
              <a:t>thông</a:t>
            </a:r>
            <a:endParaRPr lang="en-US" sz="4000" dirty="0">
              <a:solidFill>
                <a:srgbClr val="002060"/>
              </a:solidFill>
              <a:latin typeface="Open Sans Bold"/>
            </a:endParaRPr>
          </a:p>
        </p:txBody>
      </p:sp>
      <p:pic>
        <p:nvPicPr>
          <p:cNvPr id="23" name="Picture 5">
            <a:extLst>
              <a:ext uri="{FF2B5EF4-FFF2-40B4-BE49-F238E27FC236}">
                <a16:creationId xmlns:a16="http://schemas.microsoft.com/office/drawing/2014/main" id="{2786DFC8-0E46-29A9-08F6-3649AAC6641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817476" y="5907557"/>
            <a:ext cx="342944" cy="497021"/>
          </a:xfrm>
          <a:prstGeom prst="rect">
            <a:avLst/>
          </a:prstGeom>
        </p:spPr>
      </p:pic>
      <p:pic>
        <p:nvPicPr>
          <p:cNvPr id="24" name="Picture 6">
            <a:extLst>
              <a:ext uri="{FF2B5EF4-FFF2-40B4-BE49-F238E27FC236}">
                <a16:creationId xmlns:a16="http://schemas.microsoft.com/office/drawing/2014/main" id="{FEBB120F-122B-F0B2-F4CF-A179680A02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558209" y="5758041"/>
            <a:ext cx="6211530" cy="1400892"/>
          </a:xfrm>
          <a:prstGeom prst="rect">
            <a:avLst/>
          </a:prstGeom>
        </p:spPr>
      </p:pic>
      <p:pic>
        <p:nvPicPr>
          <p:cNvPr id="25" name="Picture 8">
            <a:extLst>
              <a:ext uri="{FF2B5EF4-FFF2-40B4-BE49-F238E27FC236}">
                <a16:creationId xmlns:a16="http://schemas.microsoft.com/office/drawing/2014/main" id="{1E00E33B-B5A8-E6DE-8C69-1F563854D8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729" y="5907557"/>
            <a:ext cx="5319708" cy="1262102"/>
          </a:xfrm>
          <a:prstGeom prst="rect">
            <a:avLst/>
          </a:prstGeom>
        </p:spPr>
      </p:pic>
      <p:pic>
        <p:nvPicPr>
          <p:cNvPr id="26" name="Picture 10">
            <a:extLst>
              <a:ext uri="{FF2B5EF4-FFF2-40B4-BE49-F238E27FC236}">
                <a16:creationId xmlns:a16="http://schemas.microsoft.com/office/drawing/2014/main" id="{59A8584F-F4F8-450B-0C49-D0FD153F3823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996529" y="4443785"/>
            <a:ext cx="2328336" cy="2115876"/>
          </a:xfrm>
          <a:prstGeom prst="rect">
            <a:avLst/>
          </a:prstGeom>
        </p:spPr>
      </p:pic>
      <p:pic>
        <p:nvPicPr>
          <p:cNvPr id="27" name="Picture 11">
            <a:extLst>
              <a:ext uri="{FF2B5EF4-FFF2-40B4-BE49-F238E27FC236}">
                <a16:creationId xmlns:a16="http://schemas.microsoft.com/office/drawing/2014/main" id="{028E6757-41AD-0091-1E6A-4B20C726A86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402857" y="4276739"/>
            <a:ext cx="2594231" cy="2282922"/>
          </a:xfrm>
          <a:prstGeom prst="rect">
            <a:avLst/>
          </a:prstGeom>
        </p:spPr>
      </p:pic>
      <p:pic>
        <p:nvPicPr>
          <p:cNvPr id="29" name="Picture 18">
            <a:extLst>
              <a:ext uri="{FF2B5EF4-FFF2-40B4-BE49-F238E27FC236}">
                <a16:creationId xmlns:a16="http://schemas.microsoft.com/office/drawing/2014/main" id="{E594937A-C40E-102D-3663-8286D3544E2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flipH="1">
            <a:off x="4218710" y="5007824"/>
            <a:ext cx="2465547" cy="1769030"/>
          </a:xfrm>
          <a:prstGeom prst="rect">
            <a:avLst/>
          </a:prstGeom>
        </p:spPr>
      </p:pic>
      <p:pic>
        <p:nvPicPr>
          <p:cNvPr id="30" name="Picture 6">
            <a:extLst>
              <a:ext uri="{FF2B5EF4-FFF2-40B4-BE49-F238E27FC236}">
                <a16:creationId xmlns:a16="http://schemas.microsoft.com/office/drawing/2014/main" id="{DE62579A-592B-1232-4948-4F2E326521D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39196"/>
          <a:stretch/>
        </p:blipFill>
        <p:spPr>
          <a:xfrm>
            <a:off x="8436123" y="5772768"/>
            <a:ext cx="3776886" cy="1400892"/>
          </a:xfrm>
          <a:prstGeom prst="rect">
            <a:avLst/>
          </a:prstGeom>
        </p:spPr>
      </p:pic>
      <p:sp>
        <p:nvSpPr>
          <p:cNvPr id="31" name="Freeform 8">
            <a:extLst>
              <a:ext uri="{FF2B5EF4-FFF2-40B4-BE49-F238E27FC236}">
                <a16:creationId xmlns:a16="http://schemas.microsoft.com/office/drawing/2014/main" id="{DD8FC358-4C43-6071-4423-B66C289D1F30}"/>
              </a:ext>
            </a:extLst>
          </p:cNvPr>
          <p:cNvSpPr/>
          <p:nvPr/>
        </p:nvSpPr>
        <p:spPr>
          <a:xfrm>
            <a:off x="9322711" y="4408973"/>
            <a:ext cx="2431398" cy="2045114"/>
          </a:xfrm>
          <a:custGeom>
            <a:avLst/>
            <a:gdLst/>
            <a:ahLst/>
            <a:cxnLst/>
            <a:rect l="l" t="t" r="r" b="b"/>
            <a:pathLst>
              <a:path w="4126633" h="4194798">
                <a:moveTo>
                  <a:pt x="0" y="0"/>
                </a:moveTo>
                <a:lnTo>
                  <a:pt x="4126633" y="0"/>
                </a:lnTo>
                <a:lnTo>
                  <a:pt x="4126633" y="4194798"/>
                </a:lnTo>
                <a:lnTo>
                  <a:pt x="0" y="419479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8690778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126CBC4-0C00-4D8F-B7C4-933AF0E295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3897340"/>
            <a:ext cx="1525189" cy="2960660"/>
          </a:xfrm>
          <a:prstGeom prst="rect">
            <a:avLst/>
          </a:prstGeom>
        </p:spPr>
      </p:pic>
      <p:pic>
        <p:nvPicPr>
          <p:cNvPr id="3" name="图片 7">
            <a:extLst>
              <a:ext uri="{FF2B5EF4-FFF2-40B4-BE49-F238E27FC236}">
                <a16:creationId xmlns:a16="http://schemas.microsoft.com/office/drawing/2014/main" id="{7883047F-0ECD-4123-8748-6AEAB1C867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5444" y="0"/>
            <a:ext cx="2536556" cy="2924499"/>
          </a:xfrm>
          <a:prstGeom prst="rect">
            <a:avLst/>
          </a:prstGeom>
        </p:spPr>
      </p:pic>
      <p:pic>
        <p:nvPicPr>
          <p:cNvPr id="4" name="图片 9">
            <a:extLst>
              <a:ext uri="{FF2B5EF4-FFF2-40B4-BE49-F238E27FC236}">
                <a16:creationId xmlns:a16="http://schemas.microsoft.com/office/drawing/2014/main" id="{6FB9C89C-076B-4162-95F4-0E9337C181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080" y="879525"/>
            <a:ext cx="11050837" cy="5978475"/>
          </a:xfrm>
          <a:prstGeom prst="rect">
            <a:avLst/>
          </a:prstGeom>
        </p:spPr>
      </p:pic>
      <p:pic>
        <p:nvPicPr>
          <p:cNvPr id="5" name="图片 10">
            <a:extLst>
              <a:ext uri="{FF2B5EF4-FFF2-40B4-BE49-F238E27FC236}">
                <a16:creationId xmlns:a16="http://schemas.microsoft.com/office/drawing/2014/main" id="{5B97578E-CC6D-47BB-9253-5D406F8F3F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37225" y="4952274"/>
            <a:ext cx="2254775" cy="1905726"/>
          </a:xfrm>
          <a:prstGeom prst="rect">
            <a:avLst/>
          </a:prstGeom>
        </p:spPr>
      </p:pic>
      <p:pic>
        <p:nvPicPr>
          <p:cNvPr id="6" name="图片 11">
            <a:extLst>
              <a:ext uri="{FF2B5EF4-FFF2-40B4-BE49-F238E27FC236}">
                <a16:creationId xmlns:a16="http://schemas.microsoft.com/office/drawing/2014/main" id="{D9C37476-ED87-4E4C-8D06-DBE1B18EF4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08957" y="395526"/>
            <a:ext cx="1938696" cy="11461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1813281-B5E4-000F-62E2-0AB1340CBA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14584" y="436479"/>
            <a:ext cx="6742126" cy="19589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29568" y="1911198"/>
            <a:ext cx="932198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</a:rPr>
              <a:t>*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Kiến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thức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kĩ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năng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</a:rPr>
              <a:t>:</a:t>
            </a:r>
            <a:endParaRPr lang="en-US" sz="2400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just"/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Nêu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được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quy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định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khi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đi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trên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một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phương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tiện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giao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thông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(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xe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máy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xe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buýt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đò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…)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chia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sẻ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với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những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người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xung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quanh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cùng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thực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hiện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</a:p>
          <a:p>
            <a:pPr algn="just"/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Dự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đoán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/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nhận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biết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được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tình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huống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nguy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hiểm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thể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xảy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ra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khi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tham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gia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giao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thông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</a:p>
          <a:p>
            <a:pPr algn="just"/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</a:rPr>
              <a:t>*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Phát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triển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năng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lực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phẩm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chất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</a:rPr>
              <a:t>:</a:t>
            </a:r>
            <a:endParaRPr lang="en-US" sz="2400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just"/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Chấp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hành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tốt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quy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định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khi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tham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gia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giao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thông</a:t>
            </a:r>
            <a:endParaRPr lang="en-US" sz="2400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just"/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xử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lý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được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tình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huống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đơn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giản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khi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tham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gia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giao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thông</a:t>
            </a:r>
            <a:endParaRPr lang="en-US" sz="2400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just"/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Tham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gia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giao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thông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an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toàn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22760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86904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124598" y="1731819"/>
            <a:ext cx="4864528" cy="1323439"/>
            <a:chOff x="3656017" y="1149928"/>
            <a:chExt cx="9026436" cy="1323439"/>
          </a:xfrm>
        </p:grpSpPr>
        <p:sp>
          <p:nvSpPr>
            <p:cNvPr id="5" name="TextBox 4"/>
            <p:cNvSpPr txBox="1"/>
            <p:nvPr/>
          </p:nvSpPr>
          <p:spPr>
            <a:xfrm>
              <a:off x="3656018" y="1149928"/>
              <a:ext cx="902643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>
                  <a:ln w="193675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</a:rPr>
                <a:t>MỞ ĐẦU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656017" y="1149928"/>
              <a:ext cx="902643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</a:rPr>
                <a:t>MỞ ĐẦU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848307" y="560079"/>
            <a:ext cx="5607912" cy="1586813"/>
            <a:chOff x="3751685" y="2514123"/>
            <a:chExt cx="8031299" cy="1586813"/>
          </a:xfrm>
        </p:grpSpPr>
        <p:sp>
          <p:nvSpPr>
            <p:cNvPr id="8" name="TextBox 7"/>
            <p:cNvSpPr txBox="1"/>
            <p:nvPr/>
          </p:nvSpPr>
          <p:spPr>
            <a:xfrm>
              <a:off x="3751685" y="2531276"/>
              <a:ext cx="803129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b="1">
                  <a:ln w="203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SVNMaphylla" pitchFamily="2" charset="0"/>
                </a:rPr>
                <a:t>Hoạt động</a:t>
              </a:r>
              <a:endParaRPr lang="en-US" sz="9600" b="1" dirty="0">
                <a:ln w="2032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Maphylla" pitchFamily="2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751685" y="2514123"/>
              <a:ext cx="803129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b="1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SVNMaphylla" pitchFamily="2" charset="0"/>
                </a:rPr>
                <a:t>Hoạt động</a:t>
              </a:r>
              <a:endParaRPr lang="en-US" sz="9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Maphylla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28373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2">
            <a:extLst>
              <a:ext uri="{FF2B5EF4-FFF2-40B4-BE49-F238E27FC236}">
                <a16:creationId xmlns:a16="http://schemas.microsoft.com/office/drawing/2014/main" id="{FD9A79BB-A899-4C35-8D6D-CC63082BCFFF}"/>
              </a:ext>
            </a:extLst>
          </p:cNvPr>
          <p:cNvSpPr/>
          <p:nvPr/>
        </p:nvSpPr>
        <p:spPr>
          <a:xfrm>
            <a:off x="2538483" y="1787236"/>
            <a:ext cx="9362575" cy="5070764"/>
          </a:xfrm>
          <a:prstGeom prst="roundRect">
            <a:avLst/>
          </a:prstGeom>
          <a:solidFill>
            <a:schemeClr val="bg1"/>
          </a:solidFill>
          <a:ln w="412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4B86D33-0E2C-4799-A9B4-3CFA82D34800}"/>
              </a:ext>
            </a:extLst>
          </p:cNvPr>
          <p:cNvGrpSpPr/>
          <p:nvPr/>
        </p:nvGrpSpPr>
        <p:grpSpPr>
          <a:xfrm>
            <a:off x="551698" y="61940"/>
            <a:ext cx="11127681" cy="1477030"/>
            <a:chOff x="-180829" y="2659031"/>
            <a:chExt cx="2993004" cy="4608975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153C45A-B5D6-449D-95DE-B5F4E0CA7A2A}"/>
                </a:ext>
              </a:extLst>
            </p:cNvPr>
            <p:cNvSpPr txBox="1"/>
            <p:nvPr/>
          </p:nvSpPr>
          <p:spPr>
            <a:xfrm>
              <a:off x="-180829" y="2659031"/>
              <a:ext cx="2993004" cy="4608975"/>
            </a:xfrm>
            <a:prstGeom prst="roundRect">
              <a:avLst>
                <a:gd name="adj" fmla="val 17994"/>
              </a:avLst>
            </a:prstGeom>
            <a:solidFill>
              <a:schemeClr val="bg1"/>
            </a:solidFill>
            <a:ln w="38100">
              <a:solidFill>
                <a:srgbClr val="FFEF00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C00000"/>
                  </a:solidFill>
                  <a:latin typeface="UTM Aptima" panose="02040603050506020204" pitchFamily="18" charset="0"/>
                  <a:cs typeface="Times New Roman" panose="02020603050405020304" pitchFamily="18" charset="0"/>
                </a:rPr>
                <a:t>Em hãy nói về một tình huống giao thông nguy hiểm. Theo em, tại sao lại xảy ra tình huống đó?</a:t>
              </a:r>
              <a:endParaRPr lang="en-US" sz="4000" b="1" dirty="0">
                <a:solidFill>
                  <a:srgbClr val="C00000"/>
                </a:solidFill>
                <a:latin typeface="UTM Aptima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五角星 2">
              <a:extLst>
                <a:ext uri="{FF2B5EF4-FFF2-40B4-BE49-F238E27FC236}">
                  <a16:creationId xmlns:a16="http://schemas.microsoft.com/office/drawing/2014/main" id="{C2076813-290E-40AB-BFCD-34079681C42F}"/>
                </a:ext>
              </a:extLst>
            </p:cNvPr>
            <p:cNvSpPr/>
            <p:nvPr/>
          </p:nvSpPr>
          <p:spPr>
            <a:xfrm rot="9221653">
              <a:off x="1602114" y="2933748"/>
              <a:ext cx="8206" cy="1263677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654322 w 918524"/>
                <a:gd name="connsiteY0" fmla="*/ 223173 h 923906"/>
                <a:gd name="connsiteX1" fmla="*/ 916461 w 918524"/>
                <a:gd name="connsiteY1" fmla="*/ 349269 h 923906"/>
                <a:gd name="connsiteX2" fmla="*/ 774876 w 918524"/>
                <a:gd name="connsiteY2" fmla="*/ 613293 h 923906"/>
                <a:gd name="connsiteX3" fmla="*/ 741827 w 918524"/>
                <a:gd name="connsiteY3" fmla="*/ 914398 h 923906"/>
                <a:gd name="connsiteX4" fmla="*/ 459262 w 918524"/>
                <a:gd name="connsiteY4" fmla="*/ 854400 h 923906"/>
                <a:gd name="connsiteX5" fmla="*/ 176697 w 918524"/>
                <a:gd name="connsiteY5" fmla="*/ 914398 h 923906"/>
                <a:gd name="connsiteX6" fmla="*/ 143648 w 918524"/>
                <a:gd name="connsiteY6" fmla="*/ 613293 h 923906"/>
                <a:gd name="connsiteX7" fmla="*/ 2063 w 918524"/>
                <a:gd name="connsiteY7" fmla="*/ 349269 h 923906"/>
                <a:gd name="connsiteX8" fmla="*/ 264202 w 918524"/>
                <a:gd name="connsiteY8" fmla="*/ 223173 h 923906"/>
                <a:gd name="connsiteX9" fmla="*/ 459262 w 918524"/>
                <a:gd name="connsiteY9" fmla="*/ 0 h 923906"/>
                <a:gd name="connsiteX10" fmla="*/ 715845 w 918524"/>
                <a:gd name="connsiteY10" fmla="*/ 284696 h 923906"/>
                <a:gd name="connsiteX0" fmla="*/ 916461 w 918524"/>
                <a:gd name="connsiteY0" fmla="*/ 349269 h 923906"/>
                <a:gd name="connsiteX1" fmla="*/ 774876 w 918524"/>
                <a:gd name="connsiteY1" fmla="*/ 613293 h 923906"/>
                <a:gd name="connsiteX2" fmla="*/ 741827 w 918524"/>
                <a:gd name="connsiteY2" fmla="*/ 914398 h 923906"/>
                <a:gd name="connsiteX3" fmla="*/ 459262 w 918524"/>
                <a:gd name="connsiteY3" fmla="*/ 854400 h 923906"/>
                <a:gd name="connsiteX4" fmla="*/ 176697 w 918524"/>
                <a:gd name="connsiteY4" fmla="*/ 914398 h 923906"/>
                <a:gd name="connsiteX5" fmla="*/ 143648 w 918524"/>
                <a:gd name="connsiteY5" fmla="*/ 613293 h 923906"/>
                <a:gd name="connsiteX6" fmla="*/ 2063 w 918524"/>
                <a:gd name="connsiteY6" fmla="*/ 349269 h 923906"/>
                <a:gd name="connsiteX7" fmla="*/ 264202 w 918524"/>
                <a:gd name="connsiteY7" fmla="*/ 223173 h 923906"/>
                <a:gd name="connsiteX8" fmla="*/ 459262 w 918524"/>
                <a:gd name="connsiteY8" fmla="*/ 0 h 923906"/>
                <a:gd name="connsiteX9" fmla="*/ 715845 w 918524"/>
                <a:gd name="connsiteY9" fmla="*/ 284696 h 923906"/>
                <a:gd name="connsiteX0" fmla="*/ 774876 w 774876"/>
                <a:gd name="connsiteY0" fmla="*/ 613293 h 923906"/>
                <a:gd name="connsiteX1" fmla="*/ 741827 w 774876"/>
                <a:gd name="connsiteY1" fmla="*/ 914398 h 923906"/>
                <a:gd name="connsiteX2" fmla="*/ 459262 w 774876"/>
                <a:gd name="connsiteY2" fmla="*/ 854400 h 923906"/>
                <a:gd name="connsiteX3" fmla="*/ 176697 w 774876"/>
                <a:gd name="connsiteY3" fmla="*/ 914398 h 923906"/>
                <a:gd name="connsiteX4" fmla="*/ 143648 w 774876"/>
                <a:gd name="connsiteY4" fmla="*/ 613293 h 923906"/>
                <a:gd name="connsiteX5" fmla="*/ 2063 w 774876"/>
                <a:gd name="connsiteY5" fmla="*/ 349269 h 923906"/>
                <a:gd name="connsiteX6" fmla="*/ 264202 w 774876"/>
                <a:gd name="connsiteY6" fmla="*/ 223173 h 923906"/>
                <a:gd name="connsiteX7" fmla="*/ 459262 w 774876"/>
                <a:gd name="connsiteY7" fmla="*/ 0 h 923906"/>
                <a:gd name="connsiteX8" fmla="*/ 715845 w 774876"/>
                <a:gd name="connsiteY8" fmla="*/ 284696 h 923906"/>
                <a:gd name="connsiteX0" fmla="*/ 741827 w 741827"/>
                <a:gd name="connsiteY0" fmla="*/ 914398 h 923906"/>
                <a:gd name="connsiteX1" fmla="*/ 459262 w 741827"/>
                <a:gd name="connsiteY1" fmla="*/ 854400 h 923906"/>
                <a:gd name="connsiteX2" fmla="*/ 176697 w 741827"/>
                <a:gd name="connsiteY2" fmla="*/ 914398 h 923906"/>
                <a:gd name="connsiteX3" fmla="*/ 143648 w 741827"/>
                <a:gd name="connsiteY3" fmla="*/ 613293 h 923906"/>
                <a:gd name="connsiteX4" fmla="*/ 2063 w 741827"/>
                <a:gd name="connsiteY4" fmla="*/ 349269 h 923906"/>
                <a:gd name="connsiteX5" fmla="*/ 264202 w 741827"/>
                <a:gd name="connsiteY5" fmla="*/ 223173 h 923906"/>
                <a:gd name="connsiteX6" fmla="*/ 459262 w 741827"/>
                <a:gd name="connsiteY6" fmla="*/ 0 h 923906"/>
                <a:gd name="connsiteX7" fmla="*/ 715845 w 741827"/>
                <a:gd name="connsiteY7" fmla="*/ 284696 h 923906"/>
                <a:gd name="connsiteX0" fmla="*/ 459262 w 715845"/>
                <a:gd name="connsiteY0" fmla="*/ 854400 h 916632"/>
                <a:gd name="connsiteX1" fmla="*/ 176697 w 715845"/>
                <a:gd name="connsiteY1" fmla="*/ 914398 h 916632"/>
                <a:gd name="connsiteX2" fmla="*/ 143648 w 715845"/>
                <a:gd name="connsiteY2" fmla="*/ 613293 h 916632"/>
                <a:gd name="connsiteX3" fmla="*/ 2063 w 715845"/>
                <a:gd name="connsiteY3" fmla="*/ 349269 h 916632"/>
                <a:gd name="connsiteX4" fmla="*/ 264202 w 715845"/>
                <a:gd name="connsiteY4" fmla="*/ 223173 h 916632"/>
                <a:gd name="connsiteX5" fmla="*/ 459262 w 715845"/>
                <a:gd name="connsiteY5" fmla="*/ 0 h 916632"/>
                <a:gd name="connsiteX6" fmla="*/ 715845 w 715845"/>
                <a:gd name="connsiteY6" fmla="*/ 284696 h 916632"/>
                <a:gd name="connsiteX0" fmla="*/ 176697 w 715845"/>
                <a:gd name="connsiteY0" fmla="*/ 914398 h 914398"/>
                <a:gd name="connsiteX1" fmla="*/ 143648 w 715845"/>
                <a:gd name="connsiteY1" fmla="*/ 613293 h 914398"/>
                <a:gd name="connsiteX2" fmla="*/ 2063 w 715845"/>
                <a:gd name="connsiteY2" fmla="*/ 349269 h 914398"/>
                <a:gd name="connsiteX3" fmla="*/ 264202 w 715845"/>
                <a:gd name="connsiteY3" fmla="*/ 223173 h 914398"/>
                <a:gd name="connsiteX4" fmla="*/ 459262 w 715845"/>
                <a:gd name="connsiteY4" fmla="*/ 0 h 914398"/>
                <a:gd name="connsiteX5" fmla="*/ 715845 w 715845"/>
                <a:gd name="connsiteY5" fmla="*/ 284696 h 914398"/>
                <a:gd name="connsiteX0" fmla="*/ 143648 w 715845"/>
                <a:gd name="connsiteY0" fmla="*/ 613293 h 613293"/>
                <a:gd name="connsiteX1" fmla="*/ 2063 w 715845"/>
                <a:gd name="connsiteY1" fmla="*/ 349269 h 613293"/>
                <a:gd name="connsiteX2" fmla="*/ 264202 w 715845"/>
                <a:gd name="connsiteY2" fmla="*/ 223173 h 613293"/>
                <a:gd name="connsiteX3" fmla="*/ 459262 w 715845"/>
                <a:gd name="connsiteY3" fmla="*/ 0 h 613293"/>
                <a:gd name="connsiteX4" fmla="*/ 715845 w 715845"/>
                <a:gd name="connsiteY4" fmla="*/ 284696 h 613293"/>
                <a:gd name="connsiteX0" fmla="*/ 0 w 713782"/>
                <a:gd name="connsiteY0" fmla="*/ 349269 h 349269"/>
                <a:gd name="connsiteX1" fmla="*/ 262139 w 713782"/>
                <a:gd name="connsiteY1" fmla="*/ 223173 h 349269"/>
                <a:gd name="connsiteX2" fmla="*/ 457199 w 713782"/>
                <a:gd name="connsiteY2" fmla="*/ 0 h 349269"/>
                <a:gd name="connsiteX3" fmla="*/ 713782 w 713782"/>
                <a:gd name="connsiteY3" fmla="*/ 284696 h 349269"/>
                <a:gd name="connsiteX0" fmla="*/ 0 w 457199"/>
                <a:gd name="connsiteY0" fmla="*/ 349269 h 349269"/>
                <a:gd name="connsiteX1" fmla="*/ 262139 w 457199"/>
                <a:gd name="connsiteY1" fmla="*/ 223173 h 349269"/>
                <a:gd name="connsiteX2" fmla="*/ 457199 w 457199"/>
                <a:gd name="connsiteY2" fmla="*/ 0 h 349269"/>
                <a:gd name="connsiteX0" fmla="*/ 0 w 195060"/>
                <a:gd name="connsiteY0" fmla="*/ 223173 h 223173"/>
                <a:gd name="connsiteX1" fmla="*/ 195060 w 195060"/>
                <a:gd name="connsiteY1" fmla="*/ 0 h 223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5060" h="223173">
                  <a:moveTo>
                    <a:pt x="0" y="223173"/>
                  </a:moveTo>
                  <a:cubicBezTo>
                    <a:pt x="76200" y="164962"/>
                    <a:pt x="130040" y="0"/>
                    <a:pt x="195060" y="0"/>
                  </a:cubicBezTo>
                </a:path>
              </a:pathLst>
            </a:custGeom>
            <a:noFill/>
            <a:ln w="28575" cap="rnd">
              <a:solidFill>
                <a:schemeClr val="bg1">
                  <a:alpha val="69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457" b="98545" l="21225" r="89994">
                        <a14:foregroundMark x1="32565" y1="25470" x2="32141" y2="32383"/>
                        <a14:foregroundMark x1="35779" y1="38811" x2="38387" y2="38993"/>
                        <a14:foregroundMark x1="74773" y1="39236" x2="82838" y2="38023"/>
                        <a14:foregroundMark x1="47726" y1="5882" x2="39842" y2="9945"/>
                        <a14:foregroundMark x1="46513" y1="6671" x2="59248" y2="145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8258" y="2661025"/>
            <a:ext cx="4445241" cy="44452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8314" y="3667915"/>
            <a:ext cx="5410822" cy="30314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F1E5CFF-D369-D8D5-01C3-A99EDE650898}"/>
              </a:ext>
            </a:extLst>
          </p:cNvPr>
          <p:cNvSpPr txBox="1"/>
          <p:nvPr/>
        </p:nvSpPr>
        <p:spPr>
          <a:xfrm>
            <a:off x="2744365" y="2127411"/>
            <a:ext cx="895081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 bóng trên đường rất nguy hiểm. Gây cản trở giao thông và rất dễ xảy ra tai nạn.</a:t>
            </a:r>
          </a:p>
        </p:txBody>
      </p:sp>
    </p:spTree>
    <p:extLst>
      <p:ext uri="{BB962C8B-B14F-4D97-AF65-F5344CB8AC3E}">
        <p14:creationId xmlns:p14="http://schemas.microsoft.com/office/powerpoint/2010/main" val="2185895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2">
            <a:extLst>
              <a:ext uri="{FF2B5EF4-FFF2-40B4-BE49-F238E27FC236}">
                <a16:creationId xmlns:a16="http://schemas.microsoft.com/office/drawing/2014/main" id="{FD9A79BB-A899-4C35-8D6D-CC63082BCFFF}"/>
              </a:ext>
            </a:extLst>
          </p:cNvPr>
          <p:cNvSpPr/>
          <p:nvPr/>
        </p:nvSpPr>
        <p:spPr>
          <a:xfrm>
            <a:off x="2538483" y="1787236"/>
            <a:ext cx="9362575" cy="5070764"/>
          </a:xfrm>
          <a:prstGeom prst="roundRect">
            <a:avLst/>
          </a:prstGeom>
          <a:solidFill>
            <a:schemeClr val="bg1"/>
          </a:solidFill>
          <a:ln w="412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4B86D33-0E2C-4799-A9B4-3CFA82D34800}"/>
              </a:ext>
            </a:extLst>
          </p:cNvPr>
          <p:cNvGrpSpPr/>
          <p:nvPr/>
        </p:nvGrpSpPr>
        <p:grpSpPr>
          <a:xfrm>
            <a:off x="551698" y="61940"/>
            <a:ext cx="11127681" cy="1477030"/>
            <a:chOff x="-180829" y="2659031"/>
            <a:chExt cx="2993004" cy="4608975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153C45A-B5D6-449D-95DE-B5F4E0CA7A2A}"/>
                </a:ext>
              </a:extLst>
            </p:cNvPr>
            <p:cNvSpPr txBox="1"/>
            <p:nvPr/>
          </p:nvSpPr>
          <p:spPr>
            <a:xfrm>
              <a:off x="-180829" y="2659031"/>
              <a:ext cx="2993004" cy="4608975"/>
            </a:xfrm>
            <a:prstGeom prst="roundRect">
              <a:avLst>
                <a:gd name="adj" fmla="val 17994"/>
              </a:avLst>
            </a:prstGeom>
            <a:solidFill>
              <a:schemeClr val="bg1"/>
            </a:solidFill>
            <a:ln w="38100">
              <a:solidFill>
                <a:srgbClr val="FFEF00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C00000"/>
                  </a:solidFill>
                  <a:latin typeface="UTM Aptima" panose="02040603050506020204" pitchFamily="18" charset="0"/>
                  <a:cs typeface="Times New Roman" panose="02020603050405020304" pitchFamily="18" charset="0"/>
                </a:rPr>
                <a:t>Em hãy nói về một tình huống giao thông nguy hiểm. Theo em, tại sao lại xảy ra tình huống đó?</a:t>
              </a:r>
              <a:endParaRPr lang="en-US" sz="4000" b="1" dirty="0">
                <a:solidFill>
                  <a:srgbClr val="C00000"/>
                </a:solidFill>
                <a:latin typeface="UTM Aptima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五角星 2">
              <a:extLst>
                <a:ext uri="{FF2B5EF4-FFF2-40B4-BE49-F238E27FC236}">
                  <a16:creationId xmlns:a16="http://schemas.microsoft.com/office/drawing/2014/main" id="{C2076813-290E-40AB-BFCD-34079681C42F}"/>
                </a:ext>
              </a:extLst>
            </p:cNvPr>
            <p:cNvSpPr/>
            <p:nvPr/>
          </p:nvSpPr>
          <p:spPr>
            <a:xfrm rot="9221653">
              <a:off x="1602114" y="2933748"/>
              <a:ext cx="8206" cy="1263677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654322 w 918524"/>
                <a:gd name="connsiteY0" fmla="*/ 223173 h 923906"/>
                <a:gd name="connsiteX1" fmla="*/ 916461 w 918524"/>
                <a:gd name="connsiteY1" fmla="*/ 349269 h 923906"/>
                <a:gd name="connsiteX2" fmla="*/ 774876 w 918524"/>
                <a:gd name="connsiteY2" fmla="*/ 613293 h 923906"/>
                <a:gd name="connsiteX3" fmla="*/ 741827 w 918524"/>
                <a:gd name="connsiteY3" fmla="*/ 914398 h 923906"/>
                <a:gd name="connsiteX4" fmla="*/ 459262 w 918524"/>
                <a:gd name="connsiteY4" fmla="*/ 854400 h 923906"/>
                <a:gd name="connsiteX5" fmla="*/ 176697 w 918524"/>
                <a:gd name="connsiteY5" fmla="*/ 914398 h 923906"/>
                <a:gd name="connsiteX6" fmla="*/ 143648 w 918524"/>
                <a:gd name="connsiteY6" fmla="*/ 613293 h 923906"/>
                <a:gd name="connsiteX7" fmla="*/ 2063 w 918524"/>
                <a:gd name="connsiteY7" fmla="*/ 349269 h 923906"/>
                <a:gd name="connsiteX8" fmla="*/ 264202 w 918524"/>
                <a:gd name="connsiteY8" fmla="*/ 223173 h 923906"/>
                <a:gd name="connsiteX9" fmla="*/ 459262 w 918524"/>
                <a:gd name="connsiteY9" fmla="*/ 0 h 923906"/>
                <a:gd name="connsiteX10" fmla="*/ 715845 w 918524"/>
                <a:gd name="connsiteY10" fmla="*/ 284696 h 923906"/>
                <a:gd name="connsiteX0" fmla="*/ 916461 w 918524"/>
                <a:gd name="connsiteY0" fmla="*/ 349269 h 923906"/>
                <a:gd name="connsiteX1" fmla="*/ 774876 w 918524"/>
                <a:gd name="connsiteY1" fmla="*/ 613293 h 923906"/>
                <a:gd name="connsiteX2" fmla="*/ 741827 w 918524"/>
                <a:gd name="connsiteY2" fmla="*/ 914398 h 923906"/>
                <a:gd name="connsiteX3" fmla="*/ 459262 w 918524"/>
                <a:gd name="connsiteY3" fmla="*/ 854400 h 923906"/>
                <a:gd name="connsiteX4" fmla="*/ 176697 w 918524"/>
                <a:gd name="connsiteY4" fmla="*/ 914398 h 923906"/>
                <a:gd name="connsiteX5" fmla="*/ 143648 w 918524"/>
                <a:gd name="connsiteY5" fmla="*/ 613293 h 923906"/>
                <a:gd name="connsiteX6" fmla="*/ 2063 w 918524"/>
                <a:gd name="connsiteY6" fmla="*/ 349269 h 923906"/>
                <a:gd name="connsiteX7" fmla="*/ 264202 w 918524"/>
                <a:gd name="connsiteY7" fmla="*/ 223173 h 923906"/>
                <a:gd name="connsiteX8" fmla="*/ 459262 w 918524"/>
                <a:gd name="connsiteY8" fmla="*/ 0 h 923906"/>
                <a:gd name="connsiteX9" fmla="*/ 715845 w 918524"/>
                <a:gd name="connsiteY9" fmla="*/ 284696 h 923906"/>
                <a:gd name="connsiteX0" fmla="*/ 774876 w 774876"/>
                <a:gd name="connsiteY0" fmla="*/ 613293 h 923906"/>
                <a:gd name="connsiteX1" fmla="*/ 741827 w 774876"/>
                <a:gd name="connsiteY1" fmla="*/ 914398 h 923906"/>
                <a:gd name="connsiteX2" fmla="*/ 459262 w 774876"/>
                <a:gd name="connsiteY2" fmla="*/ 854400 h 923906"/>
                <a:gd name="connsiteX3" fmla="*/ 176697 w 774876"/>
                <a:gd name="connsiteY3" fmla="*/ 914398 h 923906"/>
                <a:gd name="connsiteX4" fmla="*/ 143648 w 774876"/>
                <a:gd name="connsiteY4" fmla="*/ 613293 h 923906"/>
                <a:gd name="connsiteX5" fmla="*/ 2063 w 774876"/>
                <a:gd name="connsiteY5" fmla="*/ 349269 h 923906"/>
                <a:gd name="connsiteX6" fmla="*/ 264202 w 774876"/>
                <a:gd name="connsiteY6" fmla="*/ 223173 h 923906"/>
                <a:gd name="connsiteX7" fmla="*/ 459262 w 774876"/>
                <a:gd name="connsiteY7" fmla="*/ 0 h 923906"/>
                <a:gd name="connsiteX8" fmla="*/ 715845 w 774876"/>
                <a:gd name="connsiteY8" fmla="*/ 284696 h 923906"/>
                <a:gd name="connsiteX0" fmla="*/ 741827 w 741827"/>
                <a:gd name="connsiteY0" fmla="*/ 914398 h 923906"/>
                <a:gd name="connsiteX1" fmla="*/ 459262 w 741827"/>
                <a:gd name="connsiteY1" fmla="*/ 854400 h 923906"/>
                <a:gd name="connsiteX2" fmla="*/ 176697 w 741827"/>
                <a:gd name="connsiteY2" fmla="*/ 914398 h 923906"/>
                <a:gd name="connsiteX3" fmla="*/ 143648 w 741827"/>
                <a:gd name="connsiteY3" fmla="*/ 613293 h 923906"/>
                <a:gd name="connsiteX4" fmla="*/ 2063 w 741827"/>
                <a:gd name="connsiteY4" fmla="*/ 349269 h 923906"/>
                <a:gd name="connsiteX5" fmla="*/ 264202 w 741827"/>
                <a:gd name="connsiteY5" fmla="*/ 223173 h 923906"/>
                <a:gd name="connsiteX6" fmla="*/ 459262 w 741827"/>
                <a:gd name="connsiteY6" fmla="*/ 0 h 923906"/>
                <a:gd name="connsiteX7" fmla="*/ 715845 w 741827"/>
                <a:gd name="connsiteY7" fmla="*/ 284696 h 923906"/>
                <a:gd name="connsiteX0" fmla="*/ 459262 w 715845"/>
                <a:gd name="connsiteY0" fmla="*/ 854400 h 916632"/>
                <a:gd name="connsiteX1" fmla="*/ 176697 w 715845"/>
                <a:gd name="connsiteY1" fmla="*/ 914398 h 916632"/>
                <a:gd name="connsiteX2" fmla="*/ 143648 w 715845"/>
                <a:gd name="connsiteY2" fmla="*/ 613293 h 916632"/>
                <a:gd name="connsiteX3" fmla="*/ 2063 w 715845"/>
                <a:gd name="connsiteY3" fmla="*/ 349269 h 916632"/>
                <a:gd name="connsiteX4" fmla="*/ 264202 w 715845"/>
                <a:gd name="connsiteY4" fmla="*/ 223173 h 916632"/>
                <a:gd name="connsiteX5" fmla="*/ 459262 w 715845"/>
                <a:gd name="connsiteY5" fmla="*/ 0 h 916632"/>
                <a:gd name="connsiteX6" fmla="*/ 715845 w 715845"/>
                <a:gd name="connsiteY6" fmla="*/ 284696 h 916632"/>
                <a:gd name="connsiteX0" fmla="*/ 176697 w 715845"/>
                <a:gd name="connsiteY0" fmla="*/ 914398 h 914398"/>
                <a:gd name="connsiteX1" fmla="*/ 143648 w 715845"/>
                <a:gd name="connsiteY1" fmla="*/ 613293 h 914398"/>
                <a:gd name="connsiteX2" fmla="*/ 2063 w 715845"/>
                <a:gd name="connsiteY2" fmla="*/ 349269 h 914398"/>
                <a:gd name="connsiteX3" fmla="*/ 264202 w 715845"/>
                <a:gd name="connsiteY3" fmla="*/ 223173 h 914398"/>
                <a:gd name="connsiteX4" fmla="*/ 459262 w 715845"/>
                <a:gd name="connsiteY4" fmla="*/ 0 h 914398"/>
                <a:gd name="connsiteX5" fmla="*/ 715845 w 715845"/>
                <a:gd name="connsiteY5" fmla="*/ 284696 h 914398"/>
                <a:gd name="connsiteX0" fmla="*/ 143648 w 715845"/>
                <a:gd name="connsiteY0" fmla="*/ 613293 h 613293"/>
                <a:gd name="connsiteX1" fmla="*/ 2063 w 715845"/>
                <a:gd name="connsiteY1" fmla="*/ 349269 h 613293"/>
                <a:gd name="connsiteX2" fmla="*/ 264202 w 715845"/>
                <a:gd name="connsiteY2" fmla="*/ 223173 h 613293"/>
                <a:gd name="connsiteX3" fmla="*/ 459262 w 715845"/>
                <a:gd name="connsiteY3" fmla="*/ 0 h 613293"/>
                <a:gd name="connsiteX4" fmla="*/ 715845 w 715845"/>
                <a:gd name="connsiteY4" fmla="*/ 284696 h 613293"/>
                <a:gd name="connsiteX0" fmla="*/ 0 w 713782"/>
                <a:gd name="connsiteY0" fmla="*/ 349269 h 349269"/>
                <a:gd name="connsiteX1" fmla="*/ 262139 w 713782"/>
                <a:gd name="connsiteY1" fmla="*/ 223173 h 349269"/>
                <a:gd name="connsiteX2" fmla="*/ 457199 w 713782"/>
                <a:gd name="connsiteY2" fmla="*/ 0 h 349269"/>
                <a:gd name="connsiteX3" fmla="*/ 713782 w 713782"/>
                <a:gd name="connsiteY3" fmla="*/ 284696 h 349269"/>
                <a:gd name="connsiteX0" fmla="*/ 0 w 457199"/>
                <a:gd name="connsiteY0" fmla="*/ 349269 h 349269"/>
                <a:gd name="connsiteX1" fmla="*/ 262139 w 457199"/>
                <a:gd name="connsiteY1" fmla="*/ 223173 h 349269"/>
                <a:gd name="connsiteX2" fmla="*/ 457199 w 457199"/>
                <a:gd name="connsiteY2" fmla="*/ 0 h 349269"/>
                <a:gd name="connsiteX0" fmla="*/ 0 w 195060"/>
                <a:gd name="connsiteY0" fmla="*/ 223173 h 223173"/>
                <a:gd name="connsiteX1" fmla="*/ 195060 w 195060"/>
                <a:gd name="connsiteY1" fmla="*/ 0 h 223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5060" h="223173">
                  <a:moveTo>
                    <a:pt x="0" y="223173"/>
                  </a:moveTo>
                  <a:cubicBezTo>
                    <a:pt x="76200" y="164962"/>
                    <a:pt x="130040" y="0"/>
                    <a:pt x="195060" y="0"/>
                  </a:cubicBezTo>
                </a:path>
              </a:pathLst>
            </a:custGeom>
            <a:noFill/>
            <a:ln w="28575" cap="rnd">
              <a:solidFill>
                <a:schemeClr val="bg1">
                  <a:alpha val="69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457" b="98545" l="21225" r="89994">
                        <a14:foregroundMark x1="32565" y1="25470" x2="32141" y2="32383"/>
                        <a14:foregroundMark x1="35779" y1="38811" x2="38387" y2="38993"/>
                        <a14:foregroundMark x1="74773" y1="39236" x2="82838" y2="38023"/>
                        <a14:foregroundMark x1="47726" y1="5882" x2="39842" y2="9945"/>
                        <a14:foregroundMark x1="46513" y1="6671" x2="59248" y2="145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8258" y="2661025"/>
            <a:ext cx="4445241" cy="444524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F1E5CFF-D369-D8D5-01C3-A99EDE650898}"/>
              </a:ext>
            </a:extLst>
          </p:cNvPr>
          <p:cNvSpPr txBox="1"/>
          <p:nvPr/>
        </p:nvSpPr>
        <p:spPr>
          <a:xfrm>
            <a:off x="2744365" y="2127411"/>
            <a:ext cx="895081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Chơi đùa ở trên đường ray tàu hỏa rất nguy hiểm.  Rất dễ xảy ra tai nạn.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7760" y="3471739"/>
            <a:ext cx="5764020" cy="3242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959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869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49E96F7-A4D6-386A-DDCA-A4705396E8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921" t="7421" r="5430" b="34395"/>
          <a:stretch/>
        </p:blipFill>
        <p:spPr>
          <a:xfrm>
            <a:off x="4142509" y="1677671"/>
            <a:ext cx="5835683" cy="1331951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848307" y="560079"/>
            <a:ext cx="5607912" cy="1586813"/>
            <a:chOff x="3751685" y="2514123"/>
            <a:chExt cx="8031299" cy="1586813"/>
          </a:xfrm>
        </p:grpSpPr>
        <p:sp>
          <p:nvSpPr>
            <p:cNvPr id="6" name="TextBox 5"/>
            <p:cNvSpPr txBox="1"/>
            <p:nvPr/>
          </p:nvSpPr>
          <p:spPr>
            <a:xfrm>
              <a:off x="3751685" y="2531276"/>
              <a:ext cx="803129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b="1">
                  <a:ln w="203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SVNMaphylla" pitchFamily="2" charset="0"/>
                </a:rPr>
                <a:t>Hoạt động</a:t>
              </a:r>
              <a:endParaRPr lang="en-US" sz="9600" b="1" dirty="0">
                <a:ln w="2032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Maphylla" pitchFamily="2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751685" y="2514123"/>
              <a:ext cx="803129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b="1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SVNMaphylla" pitchFamily="2" charset="0"/>
                </a:rPr>
                <a:t>Hoạt động</a:t>
              </a:r>
              <a:endParaRPr lang="en-US" sz="9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Maphylla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90303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5">
            <a:extLst>
              <a:ext uri="{FF2B5EF4-FFF2-40B4-BE49-F238E27FC236}">
                <a16:creationId xmlns:a16="http://schemas.microsoft.com/office/drawing/2014/main" id="{EF358B44-CF97-4C16-BC66-745F237A4A03}"/>
              </a:ext>
            </a:extLst>
          </p:cNvPr>
          <p:cNvSpPr/>
          <p:nvPr/>
        </p:nvSpPr>
        <p:spPr>
          <a:xfrm>
            <a:off x="886981" y="964484"/>
            <a:ext cx="10418039" cy="5233834"/>
          </a:xfrm>
          <a:prstGeom prst="roundRect">
            <a:avLst/>
          </a:prstGeom>
          <a:solidFill>
            <a:schemeClr val="bg1"/>
          </a:solidFill>
          <a:ln w="412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8">
            <a:extLst>
              <a:ext uri="{FF2B5EF4-FFF2-40B4-BE49-F238E27FC236}">
                <a16:creationId xmlns:a16="http://schemas.microsoft.com/office/drawing/2014/main" id="{0E263D67-3E2A-44FB-A855-F4597033FF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818" y="3170008"/>
            <a:ext cx="4017832" cy="4017832"/>
          </a:xfrm>
          <a:prstGeom prst="rect">
            <a:avLst/>
          </a:prstGeom>
        </p:spPr>
      </p:pic>
      <p:pic>
        <p:nvPicPr>
          <p:cNvPr id="4" name="图片 2">
            <a:extLst>
              <a:ext uri="{FF2B5EF4-FFF2-40B4-BE49-F238E27FC236}">
                <a16:creationId xmlns:a16="http://schemas.microsoft.com/office/drawing/2014/main" id="{267B4109-D477-4770-8848-6AB5141CB8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3897339"/>
            <a:ext cx="1525189" cy="296066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EACBE0D-46A8-4BD8-8B36-E8303E3B0C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5444" y="-1"/>
            <a:ext cx="2536556" cy="2924499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467257" y="1354838"/>
            <a:ext cx="5607912" cy="1569660"/>
            <a:chOff x="3751685" y="2531276"/>
            <a:chExt cx="8031299" cy="1569660"/>
          </a:xfrm>
        </p:grpSpPr>
        <p:sp>
          <p:nvSpPr>
            <p:cNvPr id="7" name="TextBox 6"/>
            <p:cNvSpPr txBox="1"/>
            <p:nvPr/>
          </p:nvSpPr>
          <p:spPr>
            <a:xfrm>
              <a:off x="3751685" y="2531276"/>
              <a:ext cx="803129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b="1">
                  <a:ln w="203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SVNMaphylla" pitchFamily="2" charset="0"/>
                </a:rPr>
                <a:t>Hoạt động 1</a:t>
              </a:r>
              <a:endParaRPr lang="en-US" sz="9600" b="1" dirty="0">
                <a:ln w="2032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Maphylla" pitchFamily="2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751685" y="2531276"/>
              <a:ext cx="803129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b="1"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SVNMaphylla" pitchFamily="2" charset="0"/>
                </a:rPr>
                <a:t>Hoạt động 1</a:t>
              </a:r>
              <a:endParaRPr lang="en-US" sz="96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Maphylla" pitchFamily="2" charset="0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306286" y="3174064"/>
            <a:ext cx="74458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</a:rPr>
              <a:t>Tìm hiểu các quy định khi đi trên phương tiện giao thông</a:t>
            </a:r>
            <a:endParaRPr lang="en-US" sz="440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lexander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5400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对角圆角矩形 54"/>
          <p:cNvSpPr/>
          <p:nvPr/>
        </p:nvSpPr>
        <p:spPr>
          <a:xfrm>
            <a:off x="644593" y="234677"/>
            <a:ext cx="10725249" cy="1411729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FDE3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>
                <a:solidFill>
                  <a:schemeClr val="accent5">
                    <a:lumMod val="50000"/>
                  </a:schemeClr>
                </a:solidFill>
                <a:latin typeface="UTM Aptima" panose="02040603050506020204" pitchFamily="18" charset="0"/>
                <a:ea typeface="字魂27号-布丁体" panose="00000500000000000000" pitchFamily="2" charset="-122"/>
                <a:sym typeface="字魂160号-檀宋" panose="00000500000000000000" pitchFamily="2" charset="-122"/>
              </a:rPr>
              <a:t>1. Quan sát và cho biết các bạn trong mỗi hình dưới đây đã thực hiện quy định nào khi đi trên các phương tiện giao thông.</a:t>
            </a:r>
            <a:endParaRPr lang="zh-CN" altLang="en-US" sz="2800" b="1" dirty="0">
              <a:solidFill>
                <a:schemeClr val="accent5">
                  <a:lumMod val="50000"/>
                </a:schemeClr>
              </a:solidFill>
              <a:latin typeface="UTM Aptima" panose="02040603050506020204" pitchFamily="18" charset="0"/>
              <a:ea typeface="字魂27号-布丁体" panose="00000500000000000000" pitchFamily="2" charset="-122"/>
              <a:sym typeface="字魂160号-檀宋" panose="00000500000000000000" pitchFamily="2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D8FEE9-5673-4D7A-A4A2-428687FAC6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2562" y="1745400"/>
            <a:ext cx="4744350" cy="3217455"/>
          </a:xfrm>
          <a:prstGeom prst="rect">
            <a:avLst/>
          </a:prstGeom>
        </p:spPr>
      </p:pic>
      <p:sp>
        <p:nvSpPr>
          <p:cNvPr id="5" name="Rectangle: Rounded Corners 6">
            <a:extLst>
              <a:ext uri="{FF2B5EF4-FFF2-40B4-BE49-F238E27FC236}">
                <a16:creationId xmlns:a16="http://schemas.microsoft.com/office/drawing/2014/main" id="{1A5890D4-A137-4AC7-82F6-3B335EF9859C}"/>
              </a:ext>
            </a:extLst>
          </p:cNvPr>
          <p:cNvSpPr/>
          <p:nvPr/>
        </p:nvSpPr>
        <p:spPr>
          <a:xfrm>
            <a:off x="1147202" y="5061849"/>
            <a:ext cx="3615070" cy="1127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  <a:latin typeface="UTM Aptima" panose="02040603050506020204" pitchFamily="18" charset="0"/>
              </a:rPr>
              <a:t>Đội</a:t>
            </a:r>
            <a:r>
              <a:rPr lang="en-US" sz="3200" b="1" dirty="0">
                <a:solidFill>
                  <a:srgbClr val="FFFF00"/>
                </a:solidFill>
                <a:latin typeface="UTM Aptima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ptima" panose="02040603050506020204" pitchFamily="18" charset="0"/>
              </a:rPr>
              <a:t>mũ</a:t>
            </a:r>
            <a:r>
              <a:rPr lang="en-US" sz="3200" b="1" dirty="0">
                <a:solidFill>
                  <a:srgbClr val="FFFF00"/>
                </a:solidFill>
                <a:latin typeface="UTM Aptima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ptima" panose="02040603050506020204" pitchFamily="18" charset="0"/>
              </a:rPr>
              <a:t>bảo</a:t>
            </a:r>
            <a:r>
              <a:rPr lang="en-US" sz="3200" b="1" dirty="0">
                <a:solidFill>
                  <a:srgbClr val="FFFF00"/>
                </a:solidFill>
                <a:latin typeface="UTM Aptima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ptima" panose="02040603050506020204" pitchFamily="18" charset="0"/>
              </a:rPr>
              <a:t>hiểm</a:t>
            </a:r>
            <a:r>
              <a:rPr lang="en-US" sz="3200" b="1" dirty="0">
                <a:solidFill>
                  <a:srgbClr val="FFFF00"/>
                </a:solidFill>
                <a:latin typeface="UTM Aptima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ptima" panose="02040603050506020204" pitchFamily="18" charset="0"/>
              </a:rPr>
              <a:t>khi</a:t>
            </a:r>
            <a:r>
              <a:rPr lang="en-US" sz="3200" b="1" dirty="0">
                <a:solidFill>
                  <a:srgbClr val="FFFF00"/>
                </a:solidFill>
                <a:latin typeface="UTM Aptima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ptima" panose="02040603050506020204" pitchFamily="18" charset="0"/>
              </a:rPr>
              <a:t>đi</a:t>
            </a:r>
            <a:r>
              <a:rPr lang="en-US" sz="3200" b="1" dirty="0">
                <a:solidFill>
                  <a:srgbClr val="FFFF00"/>
                </a:solidFill>
                <a:latin typeface="UTM Aptima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ptima" panose="02040603050506020204" pitchFamily="18" charset="0"/>
              </a:rPr>
              <a:t>xe</a:t>
            </a:r>
            <a:r>
              <a:rPr lang="en-US" sz="3200" b="1" dirty="0">
                <a:solidFill>
                  <a:srgbClr val="FFFF00"/>
                </a:solidFill>
                <a:latin typeface="UTM Aptima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ptima" panose="02040603050506020204" pitchFamily="18" charset="0"/>
              </a:rPr>
              <a:t>máy</a:t>
            </a:r>
            <a:endParaRPr lang="en-US" sz="3200" b="1" dirty="0">
              <a:solidFill>
                <a:srgbClr val="FFFF00"/>
              </a:solidFill>
              <a:latin typeface="UTM Aptima" panose="0204060305050602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A08727-B3C8-4516-A847-513214FCCE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14815" y="1829185"/>
            <a:ext cx="4819762" cy="3049884"/>
          </a:xfrm>
          <a:prstGeom prst="rect">
            <a:avLst/>
          </a:prstGeom>
        </p:spPr>
      </p:pic>
      <p:sp>
        <p:nvSpPr>
          <p:cNvPr id="7" name="Rectangle: Rounded Corners 9">
            <a:extLst>
              <a:ext uri="{FF2B5EF4-FFF2-40B4-BE49-F238E27FC236}">
                <a16:creationId xmlns:a16="http://schemas.microsoft.com/office/drawing/2014/main" id="{78DE92DF-081D-4458-972C-E392F4313782}"/>
              </a:ext>
            </a:extLst>
          </p:cNvPr>
          <p:cNvSpPr/>
          <p:nvPr/>
        </p:nvSpPr>
        <p:spPr>
          <a:xfrm>
            <a:off x="6713413" y="5061849"/>
            <a:ext cx="3615070" cy="1127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  <a:latin typeface="UTM Aptima" panose="02040603050506020204" pitchFamily="18" charset="0"/>
              </a:rPr>
              <a:t>Thắt</a:t>
            </a:r>
            <a:r>
              <a:rPr lang="en-US" sz="3200" b="1" dirty="0">
                <a:solidFill>
                  <a:srgbClr val="FFFF00"/>
                </a:solidFill>
                <a:latin typeface="UTM Aptima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ptima" panose="02040603050506020204" pitchFamily="18" charset="0"/>
              </a:rPr>
              <a:t>dây</a:t>
            </a:r>
            <a:r>
              <a:rPr lang="en-US" sz="3200" b="1" dirty="0">
                <a:solidFill>
                  <a:srgbClr val="FFFF00"/>
                </a:solidFill>
                <a:latin typeface="UTM Aptima" panose="02040603050506020204" pitchFamily="18" charset="0"/>
              </a:rPr>
              <a:t> an </a:t>
            </a:r>
            <a:r>
              <a:rPr lang="en-US" sz="3200" b="1" dirty="0" err="1">
                <a:solidFill>
                  <a:srgbClr val="FFFF00"/>
                </a:solidFill>
                <a:latin typeface="UTM Aptima" panose="02040603050506020204" pitchFamily="18" charset="0"/>
              </a:rPr>
              <a:t>toàn</a:t>
            </a:r>
            <a:r>
              <a:rPr lang="en-US" sz="3200" b="1" dirty="0">
                <a:solidFill>
                  <a:srgbClr val="FFFF00"/>
                </a:solidFill>
                <a:latin typeface="UTM Aptima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ptima" panose="02040603050506020204" pitchFamily="18" charset="0"/>
              </a:rPr>
              <a:t>khi</a:t>
            </a:r>
            <a:r>
              <a:rPr lang="en-US" sz="3200" b="1" dirty="0">
                <a:solidFill>
                  <a:srgbClr val="FFFF00"/>
                </a:solidFill>
                <a:latin typeface="UTM Aptima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ptima" panose="02040603050506020204" pitchFamily="18" charset="0"/>
              </a:rPr>
              <a:t>đi</a:t>
            </a:r>
            <a:r>
              <a:rPr lang="en-US" sz="3200" b="1" dirty="0">
                <a:solidFill>
                  <a:srgbClr val="FFFF00"/>
                </a:solidFill>
                <a:latin typeface="UTM Aptima" panose="02040603050506020204" pitchFamily="18" charset="0"/>
              </a:rPr>
              <a:t> ô </a:t>
            </a:r>
            <a:r>
              <a:rPr lang="en-US" sz="3200" b="1" dirty="0" err="1">
                <a:solidFill>
                  <a:srgbClr val="FFFF00"/>
                </a:solidFill>
                <a:latin typeface="UTM Aptima" panose="02040603050506020204" pitchFamily="18" charset="0"/>
              </a:rPr>
              <a:t>tô</a:t>
            </a:r>
            <a:endParaRPr lang="en-US" sz="3200" b="1" dirty="0">
              <a:solidFill>
                <a:srgbClr val="FFFF00"/>
              </a:solidFill>
              <a:latin typeface="UTM Aptima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080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对角圆角矩形 54"/>
          <p:cNvSpPr/>
          <p:nvPr/>
        </p:nvSpPr>
        <p:spPr>
          <a:xfrm>
            <a:off x="644593" y="234677"/>
            <a:ext cx="10725249" cy="1411729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FDE3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>
                <a:solidFill>
                  <a:schemeClr val="accent5">
                    <a:lumMod val="50000"/>
                  </a:schemeClr>
                </a:solidFill>
                <a:latin typeface="UTM Aptima" panose="02040603050506020204" pitchFamily="18" charset="0"/>
                <a:ea typeface="字魂27号-布丁体" panose="00000500000000000000" pitchFamily="2" charset="-122"/>
                <a:sym typeface="字魂160号-檀宋" panose="00000500000000000000" pitchFamily="2" charset="-122"/>
              </a:rPr>
              <a:t>1. Quan sát và cho biết các bạn trong mỗi hình dưới đây đã thực hiện quy định nào khi đi trên các phương tiện giao thông.</a:t>
            </a:r>
            <a:endParaRPr lang="zh-CN" altLang="en-US" sz="2800" b="1" dirty="0">
              <a:solidFill>
                <a:schemeClr val="accent5">
                  <a:lumMod val="50000"/>
                </a:schemeClr>
              </a:solidFill>
              <a:latin typeface="UTM Aptima" panose="02040603050506020204" pitchFamily="18" charset="0"/>
              <a:ea typeface="字魂27号-布丁体" panose="00000500000000000000" pitchFamily="2" charset="-122"/>
              <a:sym typeface="字魂160号-檀宋" panose="00000500000000000000" pitchFamily="2" charset="-122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72D4CBF-AFA5-4D50-99A3-8C6973AE83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75584" y="1874753"/>
            <a:ext cx="9663265" cy="3154445"/>
          </a:xfrm>
          <a:prstGeom prst="rect">
            <a:avLst/>
          </a:prstGeom>
        </p:spPr>
      </p:pic>
      <p:sp>
        <p:nvSpPr>
          <p:cNvPr id="9" name="Rectangle: Rounded Corners 10">
            <a:extLst>
              <a:ext uri="{FF2B5EF4-FFF2-40B4-BE49-F238E27FC236}">
                <a16:creationId xmlns:a16="http://schemas.microsoft.com/office/drawing/2014/main" id="{EB110694-4B26-4B90-B8CF-AD3A3D91F621}"/>
              </a:ext>
            </a:extLst>
          </p:cNvPr>
          <p:cNvSpPr/>
          <p:nvPr/>
        </p:nvSpPr>
        <p:spPr>
          <a:xfrm>
            <a:off x="1772279" y="5029198"/>
            <a:ext cx="3615070" cy="1127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FF00"/>
                </a:solidFill>
                <a:latin typeface="UTM Aptima" panose="02040603050506020204" pitchFamily="18" charset="0"/>
              </a:rPr>
              <a:t>Mặc</a:t>
            </a:r>
            <a:r>
              <a:rPr lang="en-US" sz="3600" b="1" dirty="0">
                <a:solidFill>
                  <a:srgbClr val="FFFF00"/>
                </a:solidFill>
                <a:latin typeface="UTM Aptima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ptima" panose="02040603050506020204" pitchFamily="18" charset="0"/>
              </a:rPr>
              <a:t>áo</a:t>
            </a:r>
            <a:r>
              <a:rPr lang="en-US" sz="3600" b="1" dirty="0">
                <a:solidFill>
                  <a:srgbClr val="FFFF00"/>
                </a:solidFill>
                <a:latin typeface="UTM Aptima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ptima" panose="02040603050506020204" pitchFamily="18" charset="0"/>
              </a:rPr>
              <a:t>phao</a:t>
            </a:r>
            <a:r>
              <a:rPr lang="en-US" sz="3600" b="1" dirty="0">
                <a:solidFill>
                  <a:srgbClr val="FFFF00"/>
                </a:solidFill>
                <a:latin typeface="UTM Aptima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ptima" panose="02040603050506020204" pitchFamily="18" charset="0"/>
              </a:rPr>
              <a:t>khi</a:t>
            </a:r>
            <a:r>
              <a:rPr lang="en-US" sz="3600" b="1" dirty="0">
                <a:solidFill>
                  <a:srgbClr val="FFFF00"/>
                </a:solidFill>
                <a:latin typeface="UTM Aptima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ptima" panose="02040603050506020204" pitchFamily="18" charset="0"/>
              </a:rPr>
              <a:t>đi</a:t>
            </a:r>
            <a:r>
              <a:rPr lang="en-US" sz="3600" b="1" dirty="0">
                <a:solidFill>
                  <a:srgbClr val="FFFF00"/>
                </a:solidFill>
                <a:latin typeface="UTM Aptima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ptima" panose="02040603050506020204" pitchFamily="18" charset="0"/>
              </a:rPr>
              <a:t>thuyền</a:t>
            </a:r>
            <a:endParaRPr lang="en-US" sz="3600" b="1" dirty="0">
              <a:solidFill>
                <a:srgbClr val="FFFF00"/>
              </a:solidFill>
              <a:latin typeface="UTM Aptima" panose="02040603050506020204" pitchFamily="18" charset="0"/>
            </a:endParaRPr>
          </a:p>
        </p:txBody>
      </p:sp>
      <p:sp>
        <p:nvSpPr>
          <p:cNvPr id="10" name="Rectangle: Rounded Corners 11">
            <a:extLst>
              <a:ext uri="{FF2B5EF4-FFF2-40B4-BE49-F238E27FC236}">
                <a16:creationId xmlns:a16="http://schemas.microsoft.com/office/drawing/2014/main" id="{5013D39F-7448-4F7B-825D-709930757E64}"/>
              </a:ext>
            </a:extLst>
          </p:cNvPr>
          <p:cNvSpPr/>
          <p:nvPr/>
        </p:nvSpPr>
        <p:spPr>
          <a:xfrm>
            <a:off x="6627441" y="5029198"/>
            <a:ext cx="3615070" cy="1127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FF00"/>
                </a:solidFill>
                <a:latin typeface="UTM Aptima" panose="02040603050506020204" pitchFamily="18" charset="0"/>
              </a:rPr>
              <a:t>Đi</a:t>
            </a:r>
            <a:r>
              <a:rPr lang="en-US" sz="3600" b="1" dirty="0">
                <a:solidFill>
                  <a:srgbClr val="FFFF00"/>
                </a:solidFill>
                <a:latin typeface="UTM Aptima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ptima" panose="02040603050506020204" pitchFamily="18" charset="0"/>
              </a:rPr>
              <a:t>xe</a:t>
            </a:r>
            <a:r>
              <a:rPr lang="en-US" sz="3600" b="1" dirty="0">
                <a:solidFill>
                  <a:srgbClr val="FFFF00"/>
                </a:solidFill>
                <a:latin typeface="UTM Aptima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ptima" panose="02040603050506020204" pitchFamily="18" charset="0"/>
              </a:rPr>
              <a:t>đạp</a:t>
            </a:r>
            <a:r>
              <a:rPr lang="en-US" sz="3600" b="1" dirty="0">
                <a:solidFill>
                  <a:srgbClr val="FFFF00"/>
                </a:solidFill>
                <a:latin typeface="UTM Aptima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ptima" panose="02040603050506020204" pitchFamily="18" charset="0"/>
              </a:rPr>
              <a:t>đúng</a:t>
            </a:r>
            <a:r>
              <a:rPr lang="en-US" sz="3600" b="1" dirty="0">
                <a:solidFill>
                  <a:srgbClr val="FFFF00"/>
                </a:solidFill>
                <a:latin typeface="UTM Aptima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ptima" panose="02040603050506020204" pitchFamily="18" charset="0"/>
              </a:rPr>
              <a:t>làn</a:t>
            </a:r>
            <a:r>
              <a:rPr lang="en-US" sz="3600" b="1" dirty="0">
                <a:solidFill>
                  <a:srgbClr val="FFFF00"/>
                </a:solidFill>
                <a:latin typeface="UTM Aptima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ptima" panose="02040603050506020204" pitchFamily="18" charset="0"/>
              </a:rPr>
              <a:t>đường</a:t>
            </a:r>
            <a:endParaRPr lang="en-US" sz="3600" b="1" dirty="0">
              <a:solidFill>
                <a:srgbClr val="FFFF00"/>
              </a:solidFill>
              <a:latin typeface="UTM Aptima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6021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对角圆角矩形 54"/>
          <p:cNvSpPr/>
          <p:nvPr/>
        </p:nvSpPr>
        <p:spPr>
          <a:xfrm>
            <a:off x="644593" y="234677"/>
            <a:ext cx="10725249" cy="1411729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FDE3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>
                <a:solidFill>
                  <a:schemeClr val="accent5">
                    <a:lumMod val="50000"/>
                  </a:schemeClr>
                </a:solidFill>
                <a:latin typeface="UTM Aptima" panose="02040603050506020204" pitchFamily="18" charset="0"/>
                <a:ea typeface="字魂27号-布丁体" panose="00000500000000000000" pitchFamily="2" charset="-122"/>
                <a:sym typeface="字魂160号-檀宋" panose="00000500000000000000" pitchFamily="2" charset="-122"/>
              </a:rPr>
              <a:t>1. Quan sát và cho biết các bạn trong mỗi hình dưới đây đã thực hiện quy định nào khi đi trên các phương tiện giao thông.</a:t>
            </a:r>
            <a:endParaRPr lang="zh-CN" altLang="en-US" sz="2800" b="1" dirty="0">
              <a:solidFill>
                <a:schemeClr val="accent5">
                  <a:lumMod val="50000"/>
                </a:schemeClr>
              </a:solidFill>
              <a:latin typeface="UTM Aptima" panose="02040603050506020204" pitchFamily="18" charset="0"/>
              <a:ea typeface="字魂27号-布丁体" panose="00000500000000000000" pitchFamily="2" charset="-122"/>
              <a:sym typeface="字魂160号-檀宋" panose="00000500000000000000" pitchFamily="2" charset="-12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8692D0-5332-4FBF-8916-172BCA49B6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3667" y="1734467"/>
            <a:ext cx="7463899" cy="3523331"/>
          </a:xfrm>
          <a:prstGeom prst="rect">
            <a:avLst/>
          </a:prstGeom>
        </p:spPr>
      </p:pic>
      <p:sp>
        <p:nvSpPr>
          <p:cNvPr id="7" name="Rectangle: Rounded Corners 14">
            <a:extLst>
              <a:ext uri="{FF2B5EF4-FFF2-40B4-BE49-F238E27FC236}">
                <a16:creationId xmlns:a16="http://schemas.microsoft.com/office/drawing/2014/main" id="{4EC16A1B-9C89-4D9A-BDA1-C27DACFC44D3}"/>
              </a:ext>
            </a:extLst>
          </p:cNvPr>
          <p:cNvSpPr/>
          <p:nvPr/>
        </p:nvSpPr>
        <p:spPr>
          <a:xfrm>
            <a:off x="3536724" y="5462336"/>
            <a:ext cx="4680844" cy="98798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FF00"/>
                </a:solidFill>
                <a:latin typeface="UTM Aptima" panose="02040603050506020204" pitchFamily="18" charset="0"/>
              </a:rPr>
              <a:t>Xếp</a:t>
            </a:r>
            <a:r>
              <a:rPr lang="en-US" sz="3600" b="1" dirty="0">
                <a:solidFill>
                  <a:srgbClr val="FFFF00"/>
                </a:solidFill>
                <a:latin typeface="UTM Aptima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ptima" panose="02040603050506020204" pitchFamily="18" charset="0"/>
              </a:rPr>
              <a:t>hàng</a:t>
            </a:r>
            <a:r>
              <a:rPr lang="en-US" sz="3600" b="1" dirty="0">
                <a:solidFill>
                  <a:srgbClr val="FFFF00"/>
                </a:solidFill>
                <a:latin typeface="UTM Aptima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ptima" panose="02040603050506020204" pitchFamily="18" charset="0"/>
              </a:rPr>
              <a:t>lên</a:t>
            </a:r>
            <a:r>
              <a:rPr lang="en-US" sz="3600" b="1" dirty="0">
                <a:solidFill>
                  <a:srgbClr val="FFFF00"/>
                </a:solidFill>
                <a:latin typeface="UTM Aptima" panose="02040603050506020204" pitchFamily="18" charset="0"/>
              </a:rPr>
              <a:t> </a:t>
            </a:r>
            <a:r>
              <a:rPr lang="en-US" sz="3600" b="1" err="1">
                <a:solidFill>
                  <a:srgbClr val="FFFF00"/>
                </a:solidFill>
                <a:latin typeface="UTM Aptima" panose="02040603050506020204" pitchFamily="18" charset="0"/>
              </a:rPr>
              <a:t>xe</a:t>
            </a:r>
            <a:r>
              <a:rPr lang="en-US" sz="3600" b="1">
                <a:solidFill>
                  <a:srgbClr val="FFFF00"/>
                </a:solidFill>
                <a:latin typeface="UTM Aptima" panose="02040603050506020204" pitchFamily="18" charset="0"/>
              </a:rPr>
              <a:t> buýt</a:t>
            </a:r>
            <a:endParaRPr lang="en-US" sz="3600" b="1" dirty="0">
              <a:solidFill>
                <a:srgbClr val="FFFF00"/>
              </a:solidFill>
              <a:latin typeface="UTM Aptima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1298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">
            <a:extLst>
              <a:ext uri="{FF2B5EF4-FFF2-40B4-BE49-F238E27FC236}">
                <a16:creationId xmlns:a16="http://schemas.microsoft.com/office/drawing/2014/main" id="{6FB9C89C-076B-4162-95F4-0E9337C181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9154" y="865272"/>
            <a:ext cx="10154320" cy="57242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21886" y="1689688"/>
            <a:ext cx="831475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600">
                <a:solidFill>
                  <a:srgbClr val="002060"/>
                </a:solidFill>
                <a:latin typeface="UTM Avo" panose="02040603050506020204" pitchFamily="18" charset="0"/>
              </a:rPr>
              <a:t>     Để đảm bảo an toàn giao thông cần tuân thủ các quy định khi đi trên đường như: Đội mũ bảo hiểm khi đi xe máy, thắt dây an toàn khi ngồi trên ô tô, mặc áo phao, không đùa nghịch khi đi thuyền……</a:t>
            </a:r>
            <a:endParaRPr lang="en-US" sz="36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pic>
        <p:nvPicPr>
          <p:cNvPr id="7" name="图片 7">
            <a:extLst>
              <a:ext uri="{FF2B5EF4-FFF2-40B4-BE49-F238E27FC236}">
                <a16:creationId xmlns:a16="http://schemas.microsoft.com/office/drawing/2014/main" id="{7883047F-0ECD-4123-8748-6AEAB1C867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5444" y="0"/>
            <a:ext cx="2536556" cy="292449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393667" y="364454"/>
            <a:ext cx="35252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latin typeface="UTM Avo" panose="02040603050506020204" pitchFamily="18" charset="0"/>
              </a:rPr>
              <a:t>KẾT LUẬN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2303" l="10000" r="90000">
                        <a14:foregroundMark x1="40727" y1="34182" x2="58970" y2="349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859357" y="1809860"/>
            <a:ext cx="5604042" cy="5604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112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34659" cy="6858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3661178" y="356817"/>
            <a:ext cx="3995803" cy="864354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SVN-Olivier" panose="02040603050506020204" pitchFamily="18" charset="0"/>
                <a:cs typeface="#9Slide03 Arima Madurai Light" panose="00000400000000000000" pitchFamily="2" charset="0"/>
              </a:rPr>
              <a:t>Tự nhiên và Xã hội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63808" y="1577988"/>
            <a:ext cx="23780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ln>
                  <a:solidFill>
                    <a:schemeClr val="accent4">
                      <a:lumMod val="75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BÀI 11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-304801" y="2704246"/>
            <a:ext cx="12754708" cy="1752600"/>
            <a:chOff x="336849" y="2290328"/>
            <a:chExt cx="11185074" cy="1752600"/>
          </a:xfrm>
        </p:grpSpPr>
        <p:sp>
          <p:nvSpPr>
            <p:cNvPr id="9" name="Rectangle 8"/>
            <p:cNvSpPr/>
            <p:nvPr/>
          </p:nvSpPr>
          <p:spPr>
            <a:xfrm>
              <a:off x="505060" y="2290328"/>
              <a:ext cx="10848652" cy="1752600"/>
            </a:xfrm>
            <a:prstGeom prst="rect">
              <a:avLst/>
            </a:prstGeom>
            <a:solidFill>
              <a:schemeClr val="dk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336849" y="2443353"/>
              <a:ext cx="11185074" cy="1125727"/>
              <a:chOff x="336848" y="2100520"/>
              <a:chExt cx="11185074" cy="1125727"/>
            </a:xfrm>
          </p:grpSpPr>
          <p:sp>
            <p:nvSpPr>
              <p:cNvPr id="11" name="TextBox 10"/>
              <p:cNvSpPr txBox="1"/>
              <p:nvPr/>
            </p:nvSpPr>
            <p:spPr>
              <a:xfrm>
                <a:off x="336851" y="2100520"/>
                <a:ext cx="11185071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6600">
                    <a:ln w="314325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#9Slide06 SVNBlow Brush" pitchFamily="2" charset="0"/>
                  </a:rPr>
                  <a:t>CÙNG THAM GIA GIAO THÔNG</a:t>
                </a: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336848" y="2118251"/>
                <a:ext cx="11185071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6600">
                    <a:solidFill>
                      <a:srgbClr val="00B0F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#9Slide06 SVNBlow Brush" pitchFamily="2" charset="0"/>
                  </a:rPr>
                  <a:t>CÙNG THAM GIA GIAO THÔNG</a:t>
                </a:r>
              </a:p>
            </p:txBody>
          </p:sp>
        </p:grpSp>
      </p:grpSp>
      <p:sp>
        <p:nvSpPr>
          <p:cNvPr id="13" name="TextBox 12"/>
          <p:cNvSpPr txBox="1"/>
          <p:nvPr/>
        </p:nvSpPr>
        <p:spPr>
          <a:xfrm>
            <a:off x="4967858" y="4632346"/>
            <a:ext cx="19699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Olivier" panose="02040603050506020204" pitchFamily="18" charset="0"/>
              </a:rPr>
              <a:t>Tiết 1</a:t>
            </a:r>
          </a:p>
        </p:txBody>
      </p:sp>
      <p:pic>
        <p:nvPicPr>
          <p:cNvPr id="14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800E4549-EAC6-4C23-AC52-94ACB43E5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193" y="-264051"/>
            <a:ext cx="1689302" cy="1689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3619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7">
            <a:extLst>
              <a:ext uri="{FF2B5EF4-FFF2-40B4-BE49-F238E27FC236}">
                <a16:creationId xmlns:a16="http://schemas.microsoft.com/office/drawing/2014/main" id="{7883047F-0ECD-4123-8748-6AEAB1C867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5444" y="0"/>
            <a:ext cx="2536556" cy="292449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2303" l="10000" r="90000">
                        <a14:foregroundMark x1="40727" y1="34182" x2="58970" y2="349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859358" y="256831"/>
            <a:ext cx="7157071" cy="7157071"/>
          </a:xfrm>
          <a:prstGeom prst="rect">
            <a:avLst/>
          </a:prstGeom>
        </p:spPr>
      </p:pic>
      <p:pic>
        <p:nvPicPr>
          <p:cNvPr id="8" name="图片 10">
            <a:extLst>
              <a:ext uri="{FF2B5EF4-FFF2-40B4-BE49-F238E27FC236}">
                <a16:creationId xmlns:a16="http://schemas.microsoft.com/office/drawing/2014/main" id="{E9473D9A-BDD9-47E9-882F-76CDDDA902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0421" y="876010"/>
            <a:ext cx="7173065" cy="45074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023901" y="2091662"/>
            <a:ext cx="563154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b="1">
                <a:ln>
                  <a:solidFill>
                    <a:sysClr val="windowText" lastClr="000000"/>
                  </a:solidFill>
                </a:ln>
                <a:solidFill>
                  <a:srgbClr val="FF3399"/>
                </a:solidFill>
                <a:latin typeface="UTM Avo" panose="02040603050506020204" pitchFamily="18" charset="0"/>
              </a:rPr>
              <a:t>Kể thêm một số quy định khi trên phương tiện giao thông mà em biết.</a:t>
            </a:r>
            <a:endParaRPr lang="en-US" sz="4000" b="1" dirty="0">
              <a:ln>
                <a:solidFill>
                  <a:sysClr val="windowText" lastClr="000000"/>
                </a:solidFill>
              </a:ln>
              <a:solidFill>
                <a:srgbClr val="FF3399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0421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5">
            <a:extLst>
              <a:ext uri="{FF2B5EF4-FFF2-40B4-BE49-F238E27FC236}">
                <a16:creationId xmlns:a16="http://schemas.microsoft.com/office/drawing/2014/main" id="{EF358B44-CF97-4C16-BC66-745F237A4A03}"/>
              </a:ext>
            </a:extLst>
          </p:cNvPr>
          <p:cNvSpPr/>
          <p:nvPr/>
        </p:nvSpPr>
        <p:spPr>
          <a:xfrm>
            <a:off x="886981" y="964484"/>
            <a:ext cx="10418039" cy="5233834"/>
          </a:xfrm>
          <a:prstGeom prst="roundRect">
            <a:avLst/>
          </a:prstGeom>
          <a:solidFill>
            <a:schemeClr val="bg1"/>
          </a:solidFill>
          <a:ln w="412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8">
            <a:extLst>
              <a:ext uri="{FF2B5EF4-FFF2-40B4-BE49-F238E27FC236}">
                <a16:creationId xmlns:a16="http://schemas.microsoft.com/office/drawing/2014/main" id="{0E263D67-3E2A-44FB-A855-F4597033FF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8180" y="3595912"/>
            <a:ext cx="3273820" cy="3273820"/>
          </a:xfrm>
          <a:prstGeom prst="rect">
            <a:avLst/>
          </a:prstGeom>
        </p:spPr>
      </p:pic>
      <p:pic>
        <p:nvPicPr>
          <p:cNvPr id="4" name="图片 2">
            <a:extLst>
              <a:ext uri="{FF2B5EF4-FFF2-40B4-BE49-F238E27FC236}">
                <a16:creationId xmlns:a16="http://schemas.microsoft.com/office/drawing/2014/main" id="{267B4109-D477-4770-8848-6AB5141CB8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3897339"/>
            <a:ext cx="1525189" cy="296066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EACBE0D-46A8-4BD8-8B36-E8303E3B0C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5444" y="-1"/>
            <a:ext cx="2536556" cy="2924499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467257" y="1354838"/>
            <a:ext cx="5607912" cy="1582813"/>
            <a:chOff x="3751685" y="2531276"/>
            <a:chExt cx="8031299" cy="1582813"/>
          </a:xfrm>
        </p:grpSpPr>
        <p:sp>
          <p:nvSpPr>
            <p:cNvPr id="7" name="TextBox 6"/>
            <p:cNvSpPr txBox="1"/>
            <p:nvPr/>
          </p:nvSpPr>
          <p:spPr>
            <a:xfrm>
              <a:off x="3751685" y="2531276"/>
              <a:ext cx="803129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b="1">
                  <a:ln w="203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SVNMaphylla" pitchFamily="2" charset="0"/>
                </a:rPr>
                <a:t>Hoạt động 2</a:t>
              </a:r>
              <a:endParaRPr lang="en-US" sz="9600" b="1" dirty="0">
                <a:ln w="2032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Maphylla" pitchFamily="2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751685" y="2544429"/>
              <a:ext cx="803129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b="1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SVNMaphylla" pitchFamily="2" charset="0"/>
                </a:rPr>
                <a:t>Hoạt động 2</a:t>
              </a:r>
              <a:endParaRPr lang="en-US" sz="9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Maphylla" pitchFamily="2" charset="0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040410" y="2924498"/>
            <a:ext cx="81715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UTM Alexander" panose="02040603050506020204" pitchFamily="18" charset="0"/>
              </a:rPr>
              <a:t>Dự đoán, nhận biết tình huống nguy hiểm có thể xảy ra khi tham gia giao thông</a:t>
            </a:r>
            <a:endParaRPr lang="en-US" sz="960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lexander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3110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对角圆角矩形 54"/>
          <p:cNvSpPr/>
          <p:nvPr/>
        </p:nvSpPr>
        <p:spPr>
          <a:xfrm>
            <a:off x="644593" y="234677"/>
            <a:ext cx="10725249" cy="1411729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FDE3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b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字魂27号-布丁体" panose="00000500000000000000" pitchFamily="2" charset="-122"/>
                <a:sym typeface="字魂160号-檀宋" panose="00000500000000000000" pitchFamily="2" charset="-122"/>
              </a:rPr>
              <a:t>2. Điều gì có thể xảy ra trong mỗi tình huống sau? Vì sao? </a:t>
            </a:r>
            <a:endParaRPr lang="zh-CN" altLang="en-US" sz="4000" b="1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  <a:ea typeface="字魂27号-布丁体" panose="00000500000000000000" pitchFamily="2" charset="-122"/>
              <a:sym typeface="字魂160号-檀宋" panose="00000500000000000000" pitchFamily="2" charset="-12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92" y="1877964"/>
            <a:ext cx="5203075" cy="4334150"/>
          </a:xfrm>
          <a:prstGeom prst="rect">
            <a:avLst/>
          </a:prstGeom>
        </p:spPr>
      </p:pic>
      <p:sp>
        <p:nvSpPr>
          <p:cNvPr id="4" name="Google Shape;117;p2"/>
          <p:cNvSpPr/>
          <p:nvPr/>
        </p:nvSpPr>
        <p:spPr>
          <a:xfrm>
            <a:off x="6125028" y="1988457"/>
            <a:ext cx="5252747" cy="4339771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66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 dirty="0">
              <a:solidFill>
                <a:schemeClr val="accen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13715" y="2284774"/>
            <a:ext cx="47752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000" b="1">
                <a:solidFill>
                  <a:schemeClr val="accent6">
                    <a:lumMod val="50000"/>
                  </a:schemeClr>
                </a:solidFill>
                <a:latin typeface="UTM Aptima" panose="02040603050506020204" pitchFamily="18" charset="0"/>
              </a:rPr>
              <a:t>Nghe nhạc và không đội mũ bảo hiểm khi đi xe máy. Nếu như xảy ra va chạm đập đầu xuống đường rất nguy hiểm.</a:t>
            </a:r>
            <a:endParaRPr lang="en-US" sz="4000" b="1" dirty="0">
              <a:solidFill>
                <a:schemeClr val="accent6">
                  <a:lumMod val="50000"/>
                </a:schemeClr>
              </a:solidFill>
              <a:latin typeface="UTM Aptima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8893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对角圆角矩形 54"/>
          <p:cNvSpPr/>
          <p:nvPr/>
        </p:nvSpPr>
        <p:spPr>
          <a:xfrm>
            <a:off x="644593" y="234677"/>
            <a:ext cx="10725249" cy="1411729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FDE3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b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字魂27号-布丁体" panose="00000500000000000000" pitchFamily="2" charset="-122"/>
                <a:sym typeface="字魂160号-檀宋" panose="00000500000000000000" pitchFamily="2" charset="-122"/>
              </a:rPr>
              <a:t>2. Điều gì có thể xảy ra trong mỗi tình huống sau? Vì sao? </a:t>
            </a:r>
            <a:endParaRPr lang="zh-CN" altLang="en-US" sz="4000" b="1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  <a:ea typeface="字魂27号-布丁体" panose="00000500000000000000" pitchFamily="2" charset="-122"/>
              <a:sym typeface="字魂160号-檀宋" panose="00000500000000000000" pitchFamily="2" charset="-122"/>
            </a:endParaRPr>
          </a:p>
        </p:txBody>
      </p:sp>
      <p:sp>
        <p:nvSpPr>
          <p:cNvPr id="4" name="Google Shape;117;p2"/>
          <p:cNvSpPr/>
          <p:nvPr/>
        </p:nvSpPr>
        <p:spPr>
          <a:xfrm>
            <a:off x="6052457" y="1988458"/>
            <a:ext cx="5907313" cy="4049486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66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 dirty="0">
              <a:solidFill>
                <a:schemeClr val="accen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25027" y="2067063"/>
            <a:ext cx="570011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000" b="1">
                <a:solidFill>
                  <a:srgbClr val="C00000"/>
                </a:solidFill>
                <a:latin typeface="UTM Aptima" panose="02040603050506020204" pitchFamily="18" charset="0"/>
              </a:rPr>
              <a:t>Đuổi theo ô tô, ngồi trong ô tô vươn người ra ngoài, nếu có xe khác chạy qua hoặc có cây ven đường có thể xảy ra tai nạn nguy hiểm. </a:t>
            </a:r>
            <a:endParaRPr lang="en-US" sz="4000" b="1" dirty="0">
              <a:solidFill>
                <a:srgbClr val="C00000"/>
              </a:solidFill>
              <a:latin typeface="UTM Aptima" panose="0204060305050602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93" y="1824670"/>
            <a:ext cx="5179636" cy="4503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464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对角圆角矩形 54"/>
          <p:cNvSpPr/>
          <p:nvPr/>
        </p:nvSpPr>
        <p:spPr>
          <a:xfrm>
            <a:off x="644593" y="234677"/>
            <a:ext cx="10725249" cy="1411729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FDE3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b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字魂27号-布丁体" panose="00000500000000000000" pitchFamily="2" charset="-122"/>
                <a:sym typeface="字魂160号-檀宋" panose="00000500000000000000" pitchFamily="2" charset="-122"/>
              </a:rPr>
              <a:t>2. Điều gì có thể xảy ra trong mỗi tình huống sau? Vì sao? </a:t>
            </a:r>
            <a:endParaRPr lang="zh-CN" altLang="en-US" sz="4000" b="1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  <a:ea typeface="字魂27号-布丁体" panose="00000500000000000000" pitchFamily="2" charset="-122"/>
              <a:sym typeface="字魂160号-檀宋" panose="00000500000000000000" pitchFamily="2" charset="-122"/>
            </a:endParaRPr>
          </a:p>
        </p:txBody>
      </p:sp>
      <p:sp>
        <p:nvSpPr>
          <p:cNvPr id="4" name="Google Shape;117;p2"/>
          <p:cNvSpPr/>
          <p:nvPr/>
        </p:nvSpPr>
        <p:spPr>
          <a:xfrm>
            <a:off x="406400" y="5099965"/>
            <a:ext cx="11190516" cy="1719506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66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 dirty="0">
              <a:solidFill>
                <a:schemeClr val="accen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7328" y="5065145"/>
            <a:ext cx="1128668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>
                <a:solidFill>
                  <a:srgbClr val="C00000"/>
                </a:solidFill>
                <a:latin typeface="UTM Aptima" panose="02040603050506020204" pitchFamily="18" charset="0"/>
              </a:rPr>
              <a:t>Chở quá số người quy định, không đội mũ bảo hiểm khi xảy ra tai nạn người ngồi sau có thể bị văng ra xa và chấn thương sọ não.</a:t>
            </a:r>
            <a:endParaRPr lang="en-US" sz="3600" b="1" dirty="0">
              <a:solidFill>
                <a:srgbClr val="C00000"/>
              </a:solidFill>
              <a:latin typeface="UTM Aptima" panose="0204060305050602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690" y="1628996"/>
            <a:ext cx="8734681" cy="3549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729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对角圆角矩形 54"/>
          <p:cNvSpPr/>
          <p:nvPr/>
        </p:nvSpPr>
        <p:spPr>
          <a:xfrm>
            <a:off x="644593" y="234677"/>
            <a:ext cx="10725249" cy="1411729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FDE3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b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字魂27号-布丁体" panose="00000500000000000000" pitchFamily="2" charset="-122"/>
                <a:sym typeface="字魂160号-檀宋" panose="00000500000000000000" pitchFamily="2" charset="-122"/>
              </a:rPr>
              <a:t>2. Điều gì có thể xảy ra trong mỗi tình huống sau? Vì sao? </a:t>
            </a:r>
            <a:endParaRPr lang="zh-CN" altLang="en-US" sz="4000" b="1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  <a:ea typeface="字魂27号-布丁体" panose="00000500000000000000" pitchFamily="2" charset="-122"/>
              <a:sym typeface="字魂160号-檀宋" panose="00000500000000000000" pitchFamily="2" charset="-122"/>
            </a:endParaRPr>
          </a:p>
        </p:txBody>
      </p:sp>
      <p:sp>
        <p:nvSpPr>
          <p:cNvPr id="4" name="Google Shape;117;p2"/>
          <p:cNvSpPr/>
          <p:nvPr/>
        </p:nvSpPr>
        <p:spPr>
          <a:xfrm>
            <a:off x="6052458" y="1988458"/>
            <a:ext cx="5544458" cy="4049486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66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 dirty="0">
              <a:solidFill>
                <a:schemeClr val="accen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64642" y="2294543"/>
            <a:ext cx="537937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000" b="1">
                <a:solidFill>
                  <a:srgbClr val="C00000"/>
                </a:solidFill>
                <a:latin typeface="UTM Aptima" panose="02040603050506020204" pitchFamily="18" charset="0"/>
              </a:rPr>
              <a:t>    Một bạn nam không mặc áo phao khi đi thuyền, sẽ nguy hiểm nếu không may bị ngã sẽ bị đuối nước.</a:t>
            </a:r>
            <a:endParaRPr lang="en-US" sz="4000" b="1" dirty="0">
              <a:solidFill>
                <a:srgbClr val="C00000"/>
              </a:solidFill>
              <a:latin typeface="UTM Aptima" panose="0204060305050602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152" y="1794967"/>
            <a:ext cx="5414650" cy="4446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539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对角圆角矩形 54"/>
          <p:cNvSpPr/>
          <p:nvPr/>
        </p:nvSpPr>
        <p:spPr>
          <a:xfrm>
            <a:off x="644593" y="234677"/>
            <a:ext cx="10725249" cy="1411729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FDE3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b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字魂27号-布丁体" panose="00000500000000000000" pitchFamily="2" charset="-122"/>
                <a:sym typeface="字魂160号-檀宋" panose="00000500000000000000" pitchFamily="2" charset="-122"/>
              </a:rPr>
              <a:t>2. Điều gì có thể xảy ra trong mỗi tình huống sau? Vì sao? </a:t>
            </a:r>
            <a:endParaRPr lang="zh-CN" altLang="en-US" sz="4000" b="1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  <a:ea typeface="字魂27号-布丁体" panose="00000500000000000000" pitchFamily="2" charset="-122"/>
              <a:sym typeface="字魂160号-檀宋" panose="00000500000000000000" pitchFamily="2" charset="-122"/>
            </a:endParaRPr>
          </a:p>
        </p:txBody>
      </p:sp>
      <p:sp>
        <p:nvSpPr>
          <p:cNvPr id="4" name="Google Shape;117;p2"/>
          <p:cNvSpPr/>
          <p:nvPr/>
        </p:nvSpPr>
        <p:spPr>
          <a:xfrm>
            <a:off x="6052458" y="1988458"/>
            <a:ext cx="5544458" cy="4049486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66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 dirty="0">
              <a:solidFill>
                <a:schemeClr val="accen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64642" y="2294543"/>
            <a:ext cx="537937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000" b="1">
                <a:solidFill>
                  <a:srgbClr val="C00000"/>
                </a:solidFill>
                <a:latin typeface="UTM Aptima" panose="02040603050506020204" pitchFamily="18" charset="0"/>
              </a:rPr>
              <a:t>   Đi xe đạp lao xuống dốc ở miền núi rất nguy hiểm vì có thể bị té xe hoặc lao xuống vực sâu.</a:t>
            </a:r>
            <a:endParaRPr lang="en-US" sz="4000" b="1" dirty="0">
              <a:solidFill>
                <a:srgbClr val="C00000"/>
              </a:solidFill>
              <a:latin typeface="UTM Aptima" panose="0204060305050602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07" y="2094331"/>
            <a:ext cx="5044034" cy="416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0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对角圆角矩形 54"/>
          <p:cNvSpPr/>
          <p:nvPr/>
        </p:nvSpPr>
        <p:spPr>
          <a:xfrm>
            <a:off x="644593" y="234677"/>
            <a:ext cx="10725249" cy="1411729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FDE3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b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字魂27号-布丁体" panose="00000500000000000000" pitchFamily="2" charset="-122"/>
                <a:sym typeface="字魂160号-檀宋" panose="00000500000000000000" pitchFamily="2" charset="-122"/>
              </a:rPr>
              <a:t>2. Điều gì có thể xảy ra trong mỗi tình huống sau? Vì sao? </a:t>
            </a:r>
            <a:endParaRPr lang="zh-CN" altLang="en-US" sz="4000" b="1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  <a:ea typeface="字魂27号-布丁体" panose="00000500000000000000" pitchFamily="2" charset="-122"/>
              <a:sym typeface="字魂160号-檀宋" panose="00000500000000000000" pitchFamily="2" charset="-122"/>
            </a:endParaRPr>
          </a:p>
        </p:txBody>
      </p:sp>
      <p:sp>
        <p:nvSpPr>
          <p:cNvPr id="4" name="Google Shape;117;p2"/>
          <p:cNvSpPr/>
          <p:nvPr/>
        </p:nvSpPr>
        <p:spPr>
          <a:xfrm>
            <a:off x="1143844" y="5530096"/>
            <a:ext cx="10453072" cy="1271886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66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 dirty="0">
              <a:solidFill>
                <a:schemeClr val="accen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43844" y="5478543"/>
            <a:ext cx="101365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b="1">
                <a:solidFill>
                  <a:srgbClr val="C00000"/>
                </a:solidFill>
                <a:latin typeface="UTM Aptima" panose="02040603050506020204" pitchFamily="18" charset="0"/>
              </a:rPr>
              <a:t>Chơi đùa trên đường tàu sẽ nguy hiểm</a:t>
            </a:r>
          </a:p>
          <a:p>
            <a:pPr lvl="0" algn="ctr">
              <a:defRPr/>
            </a:pPr>
            <a:r>
              <a:rPr lang="en-US" sz="4000" b="1">
                <a:solidFill>
                  <a:srgbClr val="C00000"/>
                </a:solidFill>
                <a:latin typeface="UTM Aptima" panose="02040603050506020204" pitchFamily="18" charset="0"/>
              </a:rPr>
              <a:t> nếu có tàu chạy qua.</a:t>
            </a:r>
            <a:endParaRPr lang="en-US" sz="4000" b="1" dirty="0">
              <a:solidFill>
                <a:srgbClr val="C00000"/>
              </a:solidFill>
              <a:latin typeface="UTM Aptima" panose="0204060305050602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473" y="1681226"/>
            <a:ext cx="8462242" cy="3848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536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">
            <a:extLst>
              <a:ext uri="{FF2B5EF4-FFF2-40B4-BE49-F238E27FC236}">
                <a16:creationId xmlns:a16="http://schemas.microsoft.com/office/drawing/2014/main" id="{6FB9C89C-076B-4162-95F4-0E9337C181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9154" y="865272"/>
            <a:ext cx="10154320" cy="57242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21886" y="1689688"/>
            <a:ext cx="831475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600">
                <a:solidFill>
                  <a:srgbClr val="002060"/>
                </a:solidFill>
                <a:latin typeface="UTM Avo" panose="02040603050506020204" pitchFamily="18" charset="0"/>
              </a:rPr>
              <a:t>     Để đảm bảo an toàn giao thông cần tuân thủ các quy định khi đi trên đường như: Đội mũ bảo hiểm khi đi xe máy, thắt dây an toàn khi ngồi trên ô tô, mặc áo phao, không đùa nghịch khi đi thuyền……</a:t>
            </a:r>
            <a:endParaRPr lang="en-US" sz="36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pic>
        <p:nvPicPr>
          <p:cNvPr id="7" name="图片 7">
            <a:extLst>
              <a:ext uri="{FF2B5EF4-FFF2-40B4-BE49-F238E27FC236}">
                <a16:creationId xmlns:a16="http://schemas.microsoft.com/office/drawing/2014/main" id="{7883047F-0ECD-4123-8748-6AEAB1C867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5444" y="0"/>
            <a:ext cx="2536556" cy="292449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393667" y="364454"/>
            <a:ext cx="35252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latin typeface="UTM Avo" panose="02040603050506020204" pitchFamily="18" charset="0"/>
              </a:rPr>
              <a:t>KẾT LUẬN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2303" l="10000" r="90000">
                        <a14:foregroundMark x1="40727" y1="34182" x2="58970" y2="349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859357" y="1809860"/>
            <a:ext cx="5604042" cy="5604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103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5">
            <a:extLst>
              <a:ext uri="{FF2B5EF4-FFF2-40B4-BE49-F238E27FC236}">
                <a16:creationId xmlns:a16="http://schemas.microsoft.com/office/drawing/2014/main" id="{EF358B44-CF97-4C16-BC66-745F237A4A03}"/>
              </a:ext>
            </a:extLst>
          </p:cNvPr>
          <p:cNvSpPr/>
          <p:nvPr/>
        </p:nvSpPr>
        <p:spPr>
          <a:xfrm>
            <a:off x="886981" y="964484"/>
            <a:ext cx="10418039" cy="5233834"/>
          </a:xfrm>
          <a:prstGeom prst="roundRect">
            <a:avLst/>
          </a:prstGeom>
          <a:solidFill>
            <a:schemeClr val="bg1"/>
          </a:solidFill>
          <a:ln w="412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8">
            <a:extLst>
              <a:ext uri="{FF2B5EF4-FFF2-40B4-BE49-F238E27FC236}">
                <a16:creationId xmlns:a16="http://schemas.microsoft.com/office/drawing/2014/main" id="{0E263D67-3E2A-44FB-A855-F4597033FF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8180" y="3595912"/>
            <a:ext cx="3273820" cy="3273820"/>
          </a:xfrm>
          <a:prstGeom prst="rect">
            <a:avLst/>
          </a:prstGeom>
        </p:spPr>
      </p:pic>
      <p:pic>
        <p:nvPicPr>
          <p:cNvPr id="4" name="图片 2">
            <a:extLst>
              <a:ext uri="{FF2B5EF4-FFF2-40B4-BE49-F238E27FC236}">
                <a16:creationId xmlns:a16="http://schemas.microsoft.com/office/drawing/2014/main" id="{267B4109-D477-4770-8848-6AB5141CB8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3897339"/>
            <a:ext cx="1525189" cy="296066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EACBE0D-46A8-4BD8-8B36-E8303E3B0C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5444" y="-1"/>
            <a:ext cx="2536556" cy="292449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14BB32AD-1AFC-A4F5-BAA9-6164CCB66AE3}"/>
              </a:ext>
            </a:extLst>
          </p:cNvPr>
          <p:cNvGrpSpPr/>
          <p:nvPr/>
        </p:nvGrpSpPr>
        <p:grpSpPr>
          <a:xfrm>
            <a:off x="886981" y="1946980"/>
            <a:ext cx="9147063" cy="3054119"/>
            <a:chOff x="1116283" y="827782"/>
            <a:chExt cx="9533125" cy="18463977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B8CAA13-C5FC-9199-E1FB-7C3587E21195}"/>
                </a:ext>
              </a:extLst>
            </p:cNvPr>
            <p:cNvSpPr txBox="1"/>
            <p:nvPr/>
          </p:nvSpPr>
          <p:spPr>
            <a:xfrm>
              <a:off x="1130803" y="827782"/>
              <a:ext cx="9518605" cy="184208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9600" dirty="0">
                  <a:ln w="228600">
                    <a:solidFill>
                      <a:srgbClr val="3F938B"/>
                    </a:solidFill>
                  </a:ln>
                  <a:solidFill>
                    <a:srgbClr val="3F938B"/>
                  </a:solidFill>
                  <a:latin typeface="#9Slide07 Cadena" panose="02000503000000020004" pitchFamily="2" charset="0"/>
                </a:rPr>
                <a:t>CHÚC CÁC EM HỌC TỐT!</a:t>
              </a:r>
              <a:endParaRPr kumimoji="0" lang="vi-VN" sz="9600" b="0" i="0" u="none" strike="noStrike" kern="1200" cap="none" spc="0" normalizeH="0" baseline="0" noProof="0" dirty="0">
                <a:ln w="228600">
                  <a:solidFill>
                    <a:srgbClr val="3F938B"/>
                  </a:solidFill>
                </a:ln>
                <a:solidFill>
                  <a:srgbClr val="3F938B"/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67BAC0A-CD1A-052B-BD97-B989FFBE54F4}"/>
                </a:ext>
              </a:extLst>
            </p:cNvPr>
            <p:cNvSpPr txBox="1"/>
            <p:nvPr/>
          </p:nvSpPr>
          <p:spPr>
            <a:xfrm>
              <a:off x="1116283" y="870893"/>
              <a:ext cx="9518605" cy="184208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Cadena" panose="02000503000000020004" pitchFamily="2" charset="0"/>
                  <a:ea typeface="+mn-ea"/>
                  <a:cs typeface="+mn-cs"/>
                </a:rPr>
                <a:t>CHÚC CÁC EM HỌC TỐT!</a:t>
              </a:r>
              <a:endParaRPr kumimoji="0" lang="vi-VN" sz="9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56188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869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3389A76-2A53-AC56-2D95-9B31A81BF0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432" r="7434" b="24976"/>
          <a:stretch/>
        </p:blipFill>
        <p:spPr>
          <a:xfrm>
            <a:off x="1385127" y="469555"/>
            <a:ext cx="8776139" cy="2511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358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1640500" y="3592191"/>
            <a:ext cx="4489528" cy="3596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1762704" y="951305"/>
            <a:ext cx="8031300" cy="1569660"/>
            <a:chOff x="3751684" y="2531276"/>
            <a:chExt cx="8031300" cy="1569660"/>
          </a:xfrm>
        </p:grpSpPr>
        <p:sp>
          <p:nvSpPr>
            <p:cNvPr id="6" name="TextBox 5"/>
            <p:cNvSpPr txBox="1"/>
            <p:nvPr/>
          </p:nvSpPr>
          <p:spPr>
            <a:xfrm>
              <a:off x="3751685" y="2531276"/>
              <a:ext cx="803129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b="1">
                  <a:ln w="203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SVNMaphylla" pitchFamily="2" charset="0"/>
                </a:rPr>
                <a:t>Xe  buýt yêu thuong</a:t>
              </a:r>
              <a:endParaRPr lang="en-US" sz="9600" b="1" dirty="0">
                <a:ln w="2032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Maphylla" pitchFamily="2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751684" y="2531276"/>
              <a:ext cx="803129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b="1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SVNMaphylla" pitchFamily="2" charset="0"/>
                </a:rPr>
                <a:t>Xe  buýt yêu thương</a:t>
              </a:r>
              <a:endParaRPr lang="en-US" sz="9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Maphylla" pitchFamily="2" charset="0"/>
              </a:endParaRPr>
            </a:p>
          </p:txBody>
        </p:sp>
      </p:grpSp>
      <p:pic>
        <p:nvPicPr>
          <p:cNvPr id="8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313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03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3.7037E-7 L -0.60247 -0.04097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130" y="-2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401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941207" y="152402"/>
            <a:ext cx="9155240" cy="114299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40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lang="en-US" sz="40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lang="en-US" sz="40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thuộc</a:t>
            </a:r>
            <a:r>
              <a:rPr lang="en-US" sz="40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lang="en-US" sz="40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40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88628" y="1485899"/>
            <a:ext cx="3804577" cy="1048669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marR="0" lvl="0" indent="-5143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3200" b="1" i="0" u="none" strike="noStrike" kern="1200" cap="none" spc="0" normalizeH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kumimoji="0" lang="en-US" sz="3200" b="1" i="0" u="none" strike="noStrike" kern="1200" cap="none" spc="0" normalizeH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1" i="0" u="none" strike="noStrike" kern="1200" cap="none" spc="0" normalizeH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chỉ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dẫn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419868" y="1485900"/>
            <a:ext cx="3088509" cy="1051416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cấm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18358" y="1498535"/>
            <a:ext cx="3459621" cy="1036034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nguy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hiểm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8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9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0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11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6267" r="942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05"/>
          <a:stretch/>
        </p:blipFill>
        <p:spPr bwMode="auto">
          <a:xfrm>
            <a:off x="1945678" y="3259047"/>
            <a:ext cx="1830153" cy="248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0287000" y="2362201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BAA11EDB-8337-4282-A2AD-4972D61C9D6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1509" y="3033025"/>
            <a:ext cx="3500868" cy="3500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584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-0.5388 0.04237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940" y="2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902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1.11022E-16 L 0.25 1.11022E-16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9027"/>
                            </p:stCondLst>
                            <p:childTnLst>
                              <p:par>
                                <p:cTn id="4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9527"/>
                            </p:stCondLst>
                            <p:childTnLst>
                              <p:par>
                                <p:cTn id="4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014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5 L -1.69167 0.01297 " pathEditMode="relative" rAng="0" ptsTypes="AA">
                                      <p:cBhvr>
                                        <p:cTn id="52" dur="6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058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058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880" cy="6858000"/>
          </a:xfrm>
          <a:prstGeom prst="rect">
            <a:avLst/>
          </a:prstGeom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7395" l="6550" r="92652">
                        <a14:foregroundMark x1="30192" y1="95130" x2="43291" y2="87542"/>
                        <a14:foregroundMark x1="37220" y1="86070" x2="26198" y2="93318"/>
                        <a14:foregroundMark x1="61182" y1="86636" x2="73003" y2="94224"/>
                        <a14:foregroundMark x1="57987" y1="89921" x2="61661" y2="92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33304" y="3356600"/>
            <a:ext cx="2003681" cy="2292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2591240" y="176450"/>
            <a:ext cx="7010400" cy="114299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cấm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xe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41208" y="1790700"/>
            <a:ext cx="3501046" cy="1261100"/>
          </a:xfrm>
          <a:prstGeom prst="rect">
            <a:avLst/>
          </a:prstGeom>
          <a:solidFill>
            <a:srgbClr val="00FFF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A. Xe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đạp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điện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784608" y="1788775"/>
            <a:ext cx="2487960" cy="1263025"/>
          </a:xfrm>
          <a:prstGeom prst="rect">
            <a:avLst/>
          </a:prstGeom>
          <a:solidFill>
            <a:srgbClr val="00FFF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B. Xe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đạp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246553" y="1788775"/>
            <a:ext cx="3369415" cy="1263025"/>
          </a:xfrm>
          <a:prstGeom prst="rect">
            <a:avLst/>
          </a:prstGeom>
          <a:solidFill>
            <a:srgbClr val="00FFF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C. Xe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máy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0287000" y="3182313"/>
            <a:ext cx="5486400" cy="3575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1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2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3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14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447AB15-C5EE-4C5F-96C7-027DF5FC196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84608" y="3429000"/>
            <a:ext cx="3188701" cy="3170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174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48148E-6 L -0.57265 0.0069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854" y="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902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1.48148E-6 L 0.25 -1.48148E-6 " pathEditMode="relative" rAng="0" ptsTypes="AA">
                                      <p:cBhvr>
                                        <p:cTn id="5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9027"/>
                            </p:stCondLst>
                            <p:childTnLst>
                              <p:par>
                                <p:cTn id="5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1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9037"/>
                            </p:stCondLst>
                            <p:childTnLst>
                              <p:par>
                                <p:cTn id="5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1014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7266 0.00694 L -1.69167 0.01296 " pathEditMode="relative" rAng="0" ptsTypes="AA">
                                      <p:cBhvr>
                                        <p:cTn id="61" dur="6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951" y="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058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058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540" y="0"/>
            <a:ext cx="12241023" cy="6858000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6267" r="942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05"/>
          <a:stretch/>
        </p:blipFill>
        <p:spPr bwMode="auto">
          <a:xfrm flipH="1">
            <a:off x="11640500" y="3680433"/>
            <a:ext cx="1830153" cy="248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395" l="6550" r="92652">
                        <a14:foregroundMark x1="30192" y1="95130" x2="43291" y2="87542"/>
                        <a14:foregroundMark x1="37220" y1="86070" x2="26198" y2="93318"/>
                        <a14:foregroundMark x1="61182" y1="86636" x2="73003" y2="94224"/>
                        <a14:foregroundMark x1="57987" y1="89921" x2="61661" y2="92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7697" y="3592191"/>
            <a:ext cx="2003681" cy="2476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0101447" y="2891610"/>
            <a:ext cx="5141182" cy="4118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830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7.40741E-7 L -0.60247 -0.04097 " pathEditMode="relative" rAng="0" ptsTypes="AA">
                                      <p:cBhvr>
                                        <p:cTn id="6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130" y="-206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03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33333E-6 L -0.53411 -0.00903 " pathEditMode="relative" rAng="0" ptsTypes="AA">
                                      <p:cBhvr>
                                        <p:cTn id="10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706" y="-46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2.59259E-6 L -0.51016 -0.00972 " pathEditMode="relative" rAng="0" ptsTypes="AA">
                                      <p:cBhvr>
                                        <p:cTn id="12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508" y="-48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540" y="0"/>
            <a:ext cx="12241023" cy="6858000"/>
          </a:xfrm>
          <a:prstGeom prst="rect">
            <a:avLst/>
          </a:prstGeom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395" l="6550" r="92652">
                        <a14:foregroundMark x1="30192" y1="95130" x2="43291" y2="87542"/>
                        <a14:foregroundMark x1="37220" y1="86070" x2="26198" y2="93318"/>
                        <a14:foregroundMark x1="61182" y1="86636" x2="73003" y2="94224"/>
                        <a14:foregroundMark x1="57987" y1="89921" x2="61661" y2="92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5338" y="3744675"/>
            <a:ext cx="2003681" cy="2292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6267" r="942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05"/>
          <a:stretch/>
        </p:blipFill>
        <p:spPr bwMode="auto">
          <a:xfrm flipH="1">
            <a:off x="8084403" y="3558516"/>
            <a:ext cx="1830153" cy="248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6464747" y="2739210"/>
            <a:ext cx="5141182" cy="4118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2012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4.44444E-6 L -0.46433 -0.11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216" y="-562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1.48148E-6 L -0.48281 -0.09908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141" y="-4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34659" cy="6858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3661178" y="356817"/>
            <a:ext cx="3995803" cy="864354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SVN-Olivier" panose="02040603050506020204" pitchFamily="18" charset="0"/>
                <a:cs typeface="#9Slide03 Arima Madurai Light" panose="00000400000000000000" pitchFamily="2" charset="0"/>
              </a:rPr>
              <a:t>Tự nhiên và Xã hội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63808" y="1577988"/>
            <a:ext cx="23780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ln>
                  <a:solidFill>
                    <a:schemeClr val="accent4">
                      <a:lumMod val="75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BÀI 11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-304801" y="2704246"/>
            <a:ext cx="12754708" cy="1752600"/>
            <a:chOff x="336849" y="2290328"/>
            <a:chExt cx="11185074" cy="1752600"/>
          </a:xfrm>
        </p:grpSpPr>
        <p:sp>
          <p:nvSpPr>
            <p:cNvPr id="9" name="Rectangle 8"/>
            <p:cNvSpPr/>
            <p:nvPr/>
          </p:nvSpPr>
          <p:spPr>
            <a:xfrm>
              <a:off x="505060" y="2290328"/>
              <a:ext cx="10848652" cy="1752600"/>
            </a:xfrm>
            <a:prstGeom prst="rect">
              <a:avLst/>
            </a:prstGeom>
            <a:solidFill>
              <a:schemeClr val="dk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336849" y="2443353"/>
              <a:ext cx="11185074" cy="1125727"/>
              <a:chOff x="336848" y="2100520"/>
              <a:chExt cx="11185074" cy="1125727"/>
            </a:xfrm>
          </p:grpSpPr>
          <p:sp>
            <p:nvSpPr>
              <p:cNvPr id="11" name="TextBox 10"/>
              <p:cNvSpPr txBox="1"/>
              <p:nvPr/>
            </p:nvSpPr>
            <p:spPr>
              <a:xfrm>
                <a:off x="336851" y="2100520"/>
                <a:ext cx="11185071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6600">
                    <a:ln w="314325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#9Slide06 SVNBlow Brush" pitchFamily="2" charset="0"/>
                  </a:rPr>
                  <a:t>CÙNG THAM GIA GIAO THÔNG</a:t>
                </a: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336848" y="2118251"/>
                <a:ext cx="11185071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6600">
                    <a:solidFill>
                      <a:srgbClr val="00B0F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#9Slide06 SVNBlow Brush" pitchFamily="2" charset="0"/>
                  </a:rPr>
                  <a:t>CÙNG THAM GIA GIAO THÔNG</a:t>
                </a:r>
              </a:p>
            </p:txBody>
          </p:sp>
        </p:grpSp>
      </p:grpSp>
      <p:sp>
        <p:nvSpPr>
          <p:cNvPr id="13" name="TextBox 12"/>
          <p:cNvSpPr txBox="1"/>
          <p:nvPr/>
        </p:nvSpPr>
        <p:spPr>
          <a:xfrm>
            <a:off x="4967858" y="4632346"/>
            <a:ext cx="19699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Olivier" panose="02040603050506020204" pitchFamily="18" charset="0"/>
              </a:rPr>
              <a:t>Tiết 1</a:t>
            </a:r>
          </a:p>
        </p:txBody>
      </p:sp>
      <p:pic>
        <p:nvPicPr>
          <p:cNvPr id="14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800E4549-EAC6-4C23-AC52-94ACB43E5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193" y="-264051"/>
            <a:ext cx="1689302" cy="1689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0910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314</TotalTime>
  <Words>893</Words>
  <Application>Microsoft Office PowerPoint</Application>
  <PresentationFormat>Màn hình rộng</PresentationFormat>
  <Paragraphs>80</Paragraphs>
  <Slides>29</Slides>
  <Notes>1</Notes>
  <HiddenSlides>0</HiddenSlides>
  <MMClips>12</MMClips>
  <ScaleCrop>false</ScaleCrop>
  <HeadingPairs>
    <vt:vector size="6" baseType="variant">
      <vt:variant>
        <vt:lpstr>Phông được Dùng</vt:lpstr>
      </vt:variant>
      <vt:variant>
        <vt:i4>18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29</vt:i4>
      </vt:variant>
    </vt:vector>
  </HeadingPairs>
  <TitlesOfParts>
    <vt:vector size="48" baseType="lpstr">
      <vt:lpstr>UTM Alexander</vt:lpstr>
      <vt:lpstr>Lobster</vt:lpstr>
      <vt:lpstr>UTM Showcard</vt:lpstr>
      <vt:lpstr>#9Slide07 Cadena</vt:lpstr>
      <vt:lpstr>Times New Roman</vt:lpstr>
      <vt:lpstr>#9Slide06 SVNBlow Brush</vt:lpstr>
      <vt:lpstr>UTM Aptima</vt:lpstr>
      <vt:lpstr>Arial</vt:lpstr>
      <vt:lpstr>#9Slide05 SVNMaphylla</vt:lpstr>
      <vt:lpstr>UTM Avo</vt:lpstr>
      <vt:lpstr>SVN-Newton</vt:lpstr>
      <vt:lpstr>Tahoma</vt:lpstr>
      <vt:lpstr>#9Slide07 HoneyCream</vt:lpstr>
      <vt:lpstr>Open Sans Bold</vt:lpstr>
      <vt:lpstr>Calibri</vt:lpstr>
      <vt:lpstr>SVN-Olivier</vt:lpstr>
      <vt:lpstr>Cambria</vt:lpstr>
      <vt:lpstr>inpin heiti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Bích</dc:creator>
  <cp:keywords>MĂNGNON</cp:keywords>
  <cp:lastModifiedBy>thuy nga nguyen</cp:lastModifiedBy>
  <cp:revision>41</cp:revision>
  <dcterms:created xsi:type="dcterms:W3CDTF">2022-11-10T08:08:08Z</dcterms:created>
  <dcterms:modified xsi:type="dcterms:W3CDTF">2025-12-10T06:35:39Z</dcterms:modified>
</cp:coreProperties>
</file>