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3"/>
  </p:notesMasterIdLst>
  <p:handoutMasterIdLst>
    <p:handoutMasterId r:id="rId124"/>
  </p:handoutMasterIdLst>
  <p:sldIdLst>
    <p:sldId id="256" r:id="rId2"/>
    <p:sldId id="257" r:id="rId3"/>
    <p:sldId id="467" r:id="rId4"/>
    <p:sldId id="258" r:id="rId5"/>
    <p:sldId id="260" r:id="rId6"/>
    <p:sldId id="394" r:id="rId7"/>
    <p:sldId id="281" r:id="rId8"/>
    <p:sldId id="268" r:id="rId9"/>
    <p:sldId id="270" r:id="rId10"/>
    <p:sldId id="266" r:id="rId11"/>
    <p:sldId id="272" r:id="rId12"/>
    <p:sldId id="330" r:id="rId13"/>
    <p:sldId id="275" r:id="rId14"/>
    <p:sldId id="466" r:id="rId15"/>
    <p:sldId id="282" r:id="rId16"/>
    <p:sldId id="481" r:id="rId17"/>
    <p:sldId id="287" r:id="rId18"/>
    <p:sldId id="280" r:id="rId19"/>
    <p:sldId id="396" r:id="rId20"/>
    <p:sldId id="279" r:id="rId21"/>
    <p:sldId id="283" r:id="rId22"/>
    <p:sldId id="267" r:id="rId23"/>
    <p:sldId id="414" r:id="rId24"/>
    <p:sldId id="316" r:id="rId25"/>
    <p:sldId id="296" r:id="rId26"/>
    <p:sldId id="297" r:id="rId27"/>
    <p:sldId id="298" r:id="rId28"/>
    <p:sldId id="441" r:id="rId29"/>
    <p:sldId id="299" r:id="rId30"/>
    <p:sldId id="300" r:id="rId31"/>
    <p:sldId id="301" r:id="rId32"/>
    <p:sldId id="318" r:id="rId33"/>
    <p:sldId id="319" r:id="rId34"/>
    <p:sldId id="320" r:id="rId35"/>
    <p:sldId id="389" r:id="rId36"/>
    <p:sldId id="390" r:id="rId37"/>
    <p:sldId id="391" r:id="rId38"/>
    <p:sldId id="392" r:id="rId39"/>
    <p:sldId id="393" r:id="rId40"/>
    <p:sldId id="302" r:id="rId41"/>
    <p:sldId id="303" r:id="rId42"/>
    <p:sldId id="508" r:id="rId43"/>
    <p:sldId id="507" r:id="rId44"/>
    <p:sldId id="288" r:id="rId45"/>
    <p:sldId id="442" r:id="rId46"/>
    <p:sldId id="443" r:id="rId47"/>
    <p:sldId id="444" r:id="rId48"/>
    <p:sldId id="445" r:id="rId49"/>
    <p:sldId id="335" r:id="rId50"/>
    <p:sldId id="340" r:id="rId51"/>
    <p:sldId id="341" r:id="rId52"/>
    <p:sldId id="342" r:id="rId53"/>
    <p:sldId id="343" r:id="rId54"/>
    <p:sldId id="345" r:id="rId55"/>
    <p:sldId id="346" r:id="rId56"/>
    <p:sldId id="347" r:id="rId57"/>
    <p:sldId id="349" r:id="rId58"/>
    <p:sldId id="350" r:id="rId59"/>
    <p:sldId id="384" r:id="rId60"/>
    <p:sldId id="385" r:id="rId61"/>
    <p:sldId id="387" r:id="rId62"/>
    <p:sldId id="352" r:id="rId63"/>
    <p:sldId id="446" r:id="rId64"/>
    <p:sldId id="448" r:id="rId65"/>
    <p:sldId id="449" r:id="rId66"/>
    <p:sldId id="450" r:id="rId67"/>
    <p:sldId id="451" r:id="rId68"/>
    <p:sldId id="455" r:id="rId69"/>
    <p:sldId id="456" r:id="rId70"/>
    <p:sldId id="457" r:id="rId71"/>
    <p:sldId id="458" r:id="rId72"/>
    <p:sldId id="459" r:id="rId73"/>
    <p:sldId id="463" r:id="rId74"/>
    <p:sldId id="464" r:id="rId75"/>
    <p:sldId id="465" r:id="rId76"/>
    <p:sldId id="483" r:id="rId77"/>
    <p:sldId id="484" r:id="rId78"/>
    <p:sldId id="485" r:id="rId79"/>
    <p:sldId id="470" r:id="rId80"/>
    <p:sldId id="473" r:id="rId81"/>
    <p:sldId id="474" r:id="rId82"/>
    <p:sldId id="475" r:id="rId83"/>
    <p:sldId id="476" r:id="rId84"/>
    <p:sldId id="472" r:id="rId85"/>
    <p:sldId id="289" r:id="rId86"/>
    <p:sldId id="421" r:id="rId87"/>
    <p:sldId id="307" r:id="rId88"/>
    <p:sldId id="460" r:id="rId89"/>
    <p:sldId id="461" r:id="rId90"/>
    <p:sldId id="462" r:id="rId91"/>
    <p:sldId id="488" r:id="rId92"/>
    <p:sldId id="486" r:id="rId93"/>
    <p:sldId id="487" r:id="rId94"/>
    <p:sldId id="436" r:id="rId95"/>
    <p:sldId id="437" r:id="rId96"/>
    <p:sldId id="431" r:id="rId97"/>
    <p:sldId id="433" r:id="rId98"/>
    <p:sldId id="434" r:id="rId99"/>
    <p:sldId id="419" r:id="rId100"/>
    <p:sldId id="420" r:id="rId101"/>
    <p:sldId id="500" r:id="rId102"/>
    <p:sldId id="501" r:id="rId103"/>
    <p:sldId id="502" r:id="rId104"/>
    <p:sldId id="503" r:id="rId105"/>
    <p:sldId id="504" r:id="rId106"/>
    <p:sldId id="505" r:id="rId107"/>
    <p:sldId id="477" r:id="rId108"/>
    <p:sldId id="469" r:id="rId109"/>
    <p:sldId id="499" r:id="rId110"/>
    <p:sldId id="478" r:id="rId111"/>
    <p:sldId id="479" r:id="rId112"/>
    <p:sldId id="471" r:id="rId113"/>
    <p:sldId id="506" r:id="rId114"/>
    <p:sldId id="382" r:id="rId115"/>
    <p:sldId id="410" r:id="rId116"/>
    <p:sldId id="411" r:id="rId117"/>
    <p:sldId id="264" r:id="rId118"/>
    <p:sldId id="329" r:id="rId119"/>
    <p:sldId id="468" r:id="rId120"/>
    <p:sldId id="480" r:id="rId121"/>
    <p:sldId id="265" r:id="rId122"/>
  </p:sldIdLst>
  <p:sldSz cx="18288000" cy="10287000"/>
  <p:notesSz cx="7315200" cy="9601200"/>
  <p:embeddedFontLst>
    <p:embeddedFont>
      <p:font typeface="Arial Black" panose="020B0A04020102020204" pitchFamily="34" charset="0"/>
      <p:bold r:id="rId125"/>
    </p:embeddedFont>
    <p:embeddedFont>
      <p:font typeface="Malgun Gothic" panose="020B0503020000020004" pitchFamily="34" charset="-127"/>
      <p:regular r:id="rId126"/>
      <p:bold r:id="rId127"/>
    </p:embeddedFont>
    <p:embeddedFont>
      <p:font typeface="MS PGothic" panose="020B0600070205080204" pitchFamily="34" charset="-128"/>
      <p:regular r:id="rId128"/>
    </p:embeddedFont>
    <p:embeddedFont>
      <p:font typeface="Calibri" panose="020F0502020204030204" pitchFamily="34" charset="0"/>
      <p:regular r:id="rId129"/>
      <p:bold r:id="rId130"/>
      <p:italic r:id="rId131"/>
      <p:boldItalic r:id="rId132"/>
    </p:embeddedFont>
    <p:embeddedFont>
      <p:font typeface="Nunito Sans Condensed Medium" panose="020B0604020202020204" charset="0"/>
      <p:regular r:id="rId133"/>
    </p:embeddedFont>
    <p:embeddedFont>
      <p:font typeface="Source Sans Pro Light" panose="020B0604020202020204" charset="0"/>
      <p:regular r:id="rId134"/>
      <p:italic r:id="rId135"/>
    </p:embeddedFont>
    <p:embeddedFont>
      <p:font typeface="Cambria" panose="02040503050406030204" pitchFamily="18" charset="0"/>
      <p:regular r:id="rId136"/>
      <p:bold r:id="rId137"/>
      <p:italic r:id="rId138"/>
      <p:boldItalic r:id="rId139"/>
    </p:embeddedFont>
    <p:embeddedFont>
      <p:font typeface="Nixie One" panose="020B0604020202020204" charset="0"/>
      <p:regular r:id="rId140"/>
    </p:embeddedFont>
    <p:embeddedFont>
      <p:font typeface="Paytone One" panose="020B0604020202020204" charset="0"/>
      <p:regular r:id="rId141"/>
    </p:embeddedFont>
    <p:embeddedFont>
      <p:font typeface="Proxima Nova Condensed Bold" panose="020B0604020202020204" charset="0"/>
      <p:regular r:id="rId142"/>
    </p:embeddedFont>
    <p:embeddedFont>
      <p:font typeface="Nunito Sans Condensed" panose="020B0604020202020204" charset="0"/>
      <p:regular r:id="rId143"/>
    </p:embeddedFont>
    <p:embeddedFont>
      <p:font typeface="Cambria Math" panose="02040503050406030204" pitchFamily="18" charset="0"/>
      <p:regular r:id="rId1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93455" autoAdjust="0"/>
  </p:normalViewPr>
  <p:slideViewPr>
    <p:cSldViewPr>
      <p:cViewPr varScale="1">
        <p:scale>
          <a:sx n="44" d="100"/>
          <a:sy n="44" d="100"/>
        </p:scale>
        <p:origin x="81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4.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font" Target="fonts/font4.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0.fntdata"/><Relationship Id="rId139" Type="http://schemas.openxmlformats.org/officeDocument/2006/relationships/font" Target="fonts/font15.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handoutMaster" Target="handoutMasters/handoutMaster1.xml"/><Relationship Id="rId129" Type="http://schemas.openxmlformats.org/officeDocument/2006/relationships/font" Target="fonts/font5.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16.fntdata"/><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6.fntdata"/><Relationship Id="rId135" Type="http://schemas.openxmlformats.org/officeDocument/2006/relationships/font" Target="fonts/font11.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1.fntdata"/><Relationship Id="rId141" Type="http://schemas.openxmlformats.org/officeDocument/2006/relationships/font" Target="fonts/font17.fntdata"/><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7.fntdata"/><Relationship Id="rId136" Type="http://schemas.openxmlformats.org/officeDocument/2006/relationships/font" Target="fonts/font1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2.fntdata"/><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19.fntdata"/><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9.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44" Type="http://schemas.openxmlformats.org/officeDocument/2006/relationships/font" Target="fonts/font2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D:\BS%20Yen\Tai%20ve\b&#7843;ng%20l&#224;m%20slide%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Column2</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3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Năm 2017</c:v>
                </c:pt>
                <c:pt idx="1">
                  <c:v>Năm 2018</c:v>
                </c:pt>
                <c:pt idx="2">
                  <c:v>Năm 2019</c:v>
                </c:pt>
                <c:pt idx="3">
                  <c:v>Năm 2020</c:v>
                </c:pt>
                <c:pt idx="4">
                  <c:v>Năm 2021</c:v>
                </c:pt>
              </c:strCache>
            </c:strRef>
          </c:cat>
          <c:val>
            <c:numRef>
              <c:f>Sheet1!$B$2:$B$6</c:f>
              <c:numCache>
                <c:formatCode>General</c:formatCode>
                <c:ptCount val="5"/>
              </c:numCache>
            </c:numRef>
          </c:val>
          <c:extLst>
            <c:ext xmlns:c16="http://schemas.microsoft.com/office/drawing/2014/chart" uri="{C3380CC4-5D6E-409C-BE32-E72D297353CC}">
              <c16:uniqueId val="{00000000-7C06-459E-B040-9CDCDEFDA04B}"/>
            </c:ext>
          </c:extLst>
        </c:ser>
        <c:ser>
          <c:idx val="1"/>
          <c:order val="1"/>
          <c:tx>
            <c:strRef>
              <c:f>Sheet1!$C$1</c:f>
              <c:strCache>
                <c:ptCount val="1"/>
                <c:pt idx="0">
                  <c:v>SDD thấp còi</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3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Năm 2017</c:v>
                </c:pt>
                <c:pt idx="1">
                  <c:v>Năm 2018</c:v>
                </c:pt>
                <c:pt idx="2">
                  <c:v>Năm 2019</c:v>
                </c:pt>
                <c:pt idx="3">
                  <c:v>Năm 2020</c:v>
                </c:pt>
                <c:pt idx="4">
                  <c:v>Năm 2021</c:v>
                </c:pt>
              </c:strCache>
            </c:strRef>
          </c:cat>
          <c:val>
            <c:numRef>
              <c:f>Sheet1!$C$2:$C$6</c:f>
              <c:numCache>
                <c:formatCode>General</c:formatCode>
                <c:ptCount val="5"/>
                <c:pt idx="0">
                  <c:v>6.8</c:v>
                </c:pt>
                <c:pt idx="1">
                  <c:v>5.6</c:v>
                </c:pt>
                <c:pt idx="2">
                  <c:v>6.4</c:v>
                </c:pt>
                <c:pt idx="3">
                  <c:v>4.5999999999999996</c:v>
                </c:pt>
                <c:pt idx="4">
                  <c:v>4.5999999999999996</c:v>
                </c:pt>
              </c:numCache>
            </c:numRef>
          </c:val>
          <c:extLst>
            <c:ext xmlns:c16="http://schemas.microsoft.com/office/drawing/2014/chart" uri="{C3380CC4-5D6E-409C-BE32-E72D297353CC}">
              <c16:uniqueId val="{00000001-7C06-459E-B040-9CDCDEFDA04B}"/>
            </c:ext>
          </c:extLst>
        </c:ser>
        <c:ser>
          <c:idx val="2"/>
          <c:order val="2"/>
          <c:tx>
            <c:strRef>
              <c:f>Sheet1!$D$1</c:f>
              <c:strCache>
                <c:ptCount val="1"/>
                <c:pt idx="0">
                  <c:v>SDD gầy còm</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3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Năm 2017</c:v>
                </c:pt>
                <c:pt idx="1">
                  <c:v>Năm 2018</c:v>
                </c:pt>
                <c:pt idx="2">
                  <c:v>Năm 2019</c:v>
                </c:pt>
                <c:pt idx="3">
                  <c:v>Năm 2020</c:v>
                </c:pt>
                <c:pt idx="4">
                  <c:v>Năm 2021</c:v>
                </c:pt>
              </c:strCache>
            </c:strRef>
          </c:cat>
          <c:val>
            <c:numRef>
              <c:f>Sheet1!$D$2:$D$6</c:f>
              <c:numCache>
                <c:formatCode>General</c:formatCode>
                <c:ptCount val="5"/>
                <c:pt idx="0">
                  <c:v>5.9</c:v>
                </c:pt>
                <c:pt idx="1">
                  <c:v>5.7</c:v>
                </c:pt>
                <c:pt idx="2">
                  <c:v>5</c:v>
                </c:pt>
                <c:pt idx="3">
                  <c:v>6.2</c:v>
                </c:pt>
                <c:pt idx="4">
                  <c:v>5.5</c:v>
                </c:pt>
              </c:numCache>
            </c:numRef>
          </c:val>
          <c:extLst>
            <c:ext xmlns:c16="http://schemas.microsoft.com/office/drawing/2014/chart" uri="{C3380CC4-5D6E-409C-BE32-E72D297353CC}">
              <c16:uniqueId val="{00000002-7C06-459E-B040-9CDCDEFDA04B}"/>
            </c:ext>
          </c:extLst>
        </c:ser>
        <c:dLbls>
          <c:showLegendKey val="0"/>
          <c:showVal val="1"/>
          <c:showCatName val="0"/>
          <c:showSerName val="0"/>
          <c:showPercent val="0"/>
          <c:showBubbleSize val="0"/>
        </c:dLbls>
        <c:gapWidth val="219"/>
        <c:overlap val="-27"/>
        <c:axId val="83914752"/>
        <c:axId val="83916288"/>
      </c:barChart>
      <c:catAx>
        <c:axId val="83914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600" b="0" i="0" u="none" strike="noStrike" kern="1200" baseline="0">
                <a:solidFill>
                  <a:schemeClr val="tx1"/>
                </a:solidFill>
                <a:latin typeface="+mn-lt"/>
                <a:ea typeface="+mn-ea"/>
                <a:cs typeface="+mn-cs"/>
              </a:defRPr>
            </a:pPr>
            <a:endParaRPr lang="en-US"/>
          </a:p>
        </c:txPr>
        <c:crossAx val="83916288"/>
        <c:crosses val="autoZero"/>
        <c:auto val="1"/>
        <c:lblAlgn val="ctr"/>
        <c:lblOffset val="100"/>
        <c:noMultiLvlLbl val="0"/>
      </c:catAx>
      <c:valAx>
        <c:axId val="83916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600" b="0" i="0" u="none" strike="noStrike" kern="1200" baseline="0">
                <a:solidFill>
                  <a:schemeClr val="tx1"/>
                </a:solidFill>
                <a:latin typeface="+mn-lt"/>
                <a:ea typeface="+mn-ea"/>
                <a:cs typeface="+mn-cs"/>
              </a:defRPr>
            </a:pPr>
            <a:endParaRPr lang="en-US"/>
          </a:p>
        </c:txPr>
        <c:crossAx val="83914752"/>
        <c:crosses val="autoZero"/>
        <c:crossBetween val="between"/>
      </c:val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3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36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64422189286778"/>
          <c:y val="0.10200785458705743"/>
          <c:w val="0.85096563725872343"/>
          <c:h val="0.62146334156336502"/>
        </c:manualLayout>
      </c:layout>
      <c:barChart>
        <c:barDir val="col"/>
        <c:grouping val="clustered"/>
        <c:varyColors val="0"/>
        <c:ser>
          <c:idx val="0"/>
          <c:order val="0"/>
          <c:tx>
            <c:strRef>
              <c:f>'[bảng làm slide (1).xlsx]Sheet1'!$A$117</c:f>
              <c:strCache>
                <c:ptCount val="1"/>
                <c:pt idx="0">
                  <c:v>SDD thấp còi mức độ nặng </c:v>
                </c:pt>
              </c:strCache>
            </c:strRef>
          </c:tx>
          <c:spPr>
            <a:solidFill>
              <a:schemeClr val="accent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'[bảng làm slide (1).xlsx]Sheet1'!$B$116:$D$116</c:f>
              <c:strCache>
                <c:ptCount val="3"/>
                <c:pt idx="0">
                  <c:v>10 – 11 tuổi</c:v>
                </c:pt>
                <c:pt idx="1">
                  <c:v>14 -15 tuổi</c:v>
                </c:pt>
                <c:pt idx="2">
                  <c:v>17 – 18 tuổi</c:v>
                </c:pt>
              </c:strCache>
            </c:strRef>
          </c:cat>
          <c:val>
            <c:numRef>
              <c:f>'[bảng làm slide (1).xlsx]Sheet1'!$B$117:$D$117</c:f>
              <c:numCache>
                <c:formatCode>0.00%</c:formatCode>
                <c:ptCount val="3"/>
                <c:pt idx="0">
                  <c:v>2E-3</c:v>
                </c:pt>
                <c:pt idx="1">
                  <c:v>3.0000000000000001E-3</c:v>
                </c:pt>
                <c:pt idx="2">
                  <c:v>7.0000000000000001E-3</c:v>
                </c:pt>
              </c:numCache>
            </c:numRef>
          </c:val>
          <c:extLst>
            <c:ext xmlns:c16="http://schemas.microsoft.com/office/drawing/2014/chart" uri="{C3380CC4-5D6E-409C-BE32-E72D297353CC}">
              <c16:uniqueId val="{00000000-9BAC-49AC-BA18-311F5E4B1C17}"/>
            </c:ext>
          </c:extLst>
        </c:ser>
        <c:ser>
          <c:idx val="1"/>
          <c:order val="1"/>
          <c:tx>
            <c:strRef>
              <c:f>'[bảng làm slide (1).xlsx]Sheet1'!$A$118</c:f>
              <c:strCache>
                <c:ptCount val="1"/>
                <c:pt idx="0">
                  <c:v>SDD thấp còi mức độ vừa</c:v>
                </c:pt>
              </c:strCache>
            </c:strRef>
          </c:tx>
          <c:spPr>
            <a:solidFill>
              <a:srgbClr val="0070C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'[bảng làm slide (1).xlsx]Sheet1'!$B$116:$D$116</c:f>
              <c:strCache>
                <c:ptCount val="3"/>
                <c:pt idx="0">
                  <c:v>10 – 11 tuổi</c:v>
                </c:pt>
                <c:pt idx="1">
                  <c:v>14 -15 tuổi</c:v>
                </c:pt>
                <c:pt idx="2">
                  <c:v>17 – 18 tuổi</c:v>
                </c:pt>
              </c:strCache>
            </c:strRef>
          </c:cat>
          <c:val>
            <c:numRef>
              <c:f>'[bảng làm slide (1).xlsx]Sheet1'!$B$118:$D$118</c:f>
              <c:numCache>
                <c:formatCode>0.00%</c:formatCode>
                <c:ptCount val="3"/>
                <c:pt idx="0">
                  <c:v>2.1000000000000001E-2</c:v>
                </c:pt>
                <c:pt idx="1">
                  <c:v>3.3000000000000002E-2</c:v>
                </c:pt>
                <c:pt idx="2">
                  <c:v>7.9000000000000001E-2</c:v>
                </c:pt>
              </c:numCache>
            </c:numRef>
          </c:val>
          <c:extLst>
            <c:ext xmlns:c16="http://schemas.microsoft.com/office/drawing/2014/chart" uri="{C3380CC4-5D6E-409C-BE32-E72D297353CC}">
              <c16:uniqueId val="{00000001-9BAC-49AC-BA18-311F5E4B1C17}"/>
            </c:ext>
          </c:extLst>
        </c:ser>
        <c:dLbls>
          <c:showLegendKey val="0"/>
          <c:showVal val="1"/>
          <c:showCatName val="0"/>
          <c:showSerName val="0"/>
          <c:showPercent val="0"/>
          <c:showBubbleSize val="0"/>
        </c:dLbls>
        <c:gapWidth val="75"/>
        <c:axId val="197445504"/>
        <c:axId val="197447040"/>
      </c:barChart>
      <c:catAx>
        <c:axId val="197445504"/>
        <c:scaling>
          <c:orientation val="minMax"/>
        </c:scaling>
        <c:delete val="0"/>
        <c:axPos val="b"/>
        <c:numFmt formatCode="General" sourceLinked="0"/>
        <c:majorTickMark val="none"/>
        <c:minorTickMark val="none"/>
        <c:tickLblPos val="nextTo"/>
        <c:crossAx val="197447040"/>
        <c:crosses val="autoZero"/>
        <c:auto val="1"/>
        <c:lblAlgn val="ctr"/>
        <c:lblOffset val="100"/>
        <c:noMultiLvlLbl val="0"/>
      </c:catAx>
      <c:valAx>
        <c:axId val="197447040"/>
        <c:scaling>
          <c:orientation val="minMax"/>
        </c:scaling>
        <c:delete val="0"/>
        <c:axPos val="l"/>
        <c:numFmt formatCode="0.00%" sourceLinked="1"/>
        <c:majorTickMark val="none"/>
        <c:minorTickMark val="none"/>
        <c:tickLblPos val="nextTo"/>
        <c:crossAx val="197445504"/>
        <c:crosses val="autoZero"/>
        <c:crossBetween val="between"/>
      </c:valAx>
    </c:plotArea>
    <c:legend>
      <c:legendPos val="b"/>
      <c:layout>
        <c:manualLayout>
          <c:xMode val="edge"/>
          <c:yMode val="edge"/>
          <c:x val="6.1953744443953712E-2"/>
          <c:y val="0.8601498316370908"/>
          <c:w val="0.9"/>
          <c:h val="6.8593108224873245E-2"/>
        </c:manualLayout>
      </c:layout>
      <c:overlay val="0"/>
    </c:legend>
    <c:plotVisOnly val="1"/>
    <c:dispBlanksAs val="gap"/>
    <c:showDLblsOverMax val="0"/>
  </c:chart>
  <c:txPr>
    <a:bodyPr/>
    <a:lstStyle/>
    <a:p>
      <a:pPr>
        <a:defRPr sz="3200" b="1">
          <a:solidFill>
            <a:schemeClr val="tx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A7C4AD-DEF2-4D4D-BD9C-71045329FDF2}" type="doc">
      <dgm:prSet loTypeId="urn:microsoft.com/office/officeart/2005/8/layout/list1" loCatId="list" qsTypeId="urn:microsoft.com/office/officeart/2005/8/quickstyle/simple3" qsCatId="simple" csTypeId="urn:microsoft.com/office/officeart/2005/8/colors/colorful5" csCatId="colorful" phldr="1"/>
      <dgm:spPr/>
      <dgm:t>
        <a:bodyPr/>
        <a:lstStyle/>
        <a:p>
          <a:endParaRPr lang="en-US"/>
        </a:p>
      </dgm:t>
    </dgm:pt>
    <dgm:pt modelId="{95F34411-B5A9-4EE8-8C14-2708A5166E1F}">
      <dgm:prSet phldrT="[Text]" custT="1"/>
      <dgm:spPr/>
      <dgm:t>
        <a:bodyPr/>
        <a:lstStyle/>
        <a:p>
          <a:pPr algn="just"/>
          <a:r>
            <a:rPr lang="en-US" sz="4400" dirty="0" smtClean="0"/>
            <a:t>1. </a:t>
          </a:r>
          <a:r>
            <a:rPr lang="en-US" sz="4400" dirty="0" err="1" smtClean="0"/>
            <a:t>K</a:t>
          </a:r>
          <a:r>
            <a:rPr lang="en-US" sz="4400" dirty="0" err="1" smtClean="0">
              <a:solidFill>
                <a:srgbClr val="000000"/>
              </a:solidFill>
              <a:latin typeface="Nunito Sans Condensed"/>
              <a:ea typeface="Nunito Sans Condensed"/>
              <a:cs typeface="Nunito Sans Condensed"/>
              <a:sym typeface="Nunito Sans Condensed"/>
            </a:rPr>
            <a:t>hái</a:t>
          </a:r>
          <a:r>
            <a:rPr lang="en-US" sz="4400" dirty="0" smtClean="0">
              <a:solidFill>
                <a:srgbClr val="000000"/>
              </a:solidFill>
              <a:latin typeface="Nunito Sans Condensed"/>
              <a:ea typeface="Nunito Sans Condensed"/>
              <a:cs typeface="Nunito Sans Condensed"/>
              <a:sym typeface="Nunito Sans Condensed"/>
            </a:rPr>
            <a:t> </a:t>
          </a:r>
          <a:r>
            <a:rPr lang="vi-VN" sz="4400" dirty="0" smtClean="0">
              <a:solidFill>
                <a:srgbClr val="000000"/>
              </a:solidFill>
              <a:latin typeface="Nunito Sans Condensed"/>
              <a:ea typeface="Nunito Sans Condensed"/>
              <a:cs typeface="Nunito Sans Condensed"/>
              <a:sym typeface="Calibri"/>
            </a:rPr>
            <a:t>niệm suy dinh dưỡng</a:t>
          </a:r>
          <a:r>
            <a:rPr lang="en-US" sz="4400" dirty="0" smtClean="0">
              <a:solidFill>
                <a:srgbClr val="000000"/>
              </a:solidFill>
              <a:latin typeface="Nunito Sans Condensed"/>
              <a:ea typeface="Nunito Sans Condensed"/>
              <a:cs typeface="Nunito Sans Condensed"/>
              <a:sym typeface="Nunito Sans Condensed"/>
            </a:rPr>
            <a:t>, </a:t>
          </a:r>
          <a:r>
            <a:rPr lang="vi-VN" sz="4400" dirty="0" smtClean="0">
              <a:solidFill>
                <a:srgbClr val="000000"/>
              </a:solidFill>
              <a:latin typeface="Nunito Sans Condensed"/>
              <a:ea typeface="Nunito Sans Condensed"/>
              <a:cs typeface="Nunito Sans Condensed"/>
              <a:sym typeface="Calibri"/>
            </a:rPr>
            <a:t>phân loại, </a:t>
          </a:r>
          <a:r>
            <a:rPr lang="en-US" sz="4400" dirty="0" err="1" smtClean="0">
              <a:solidFill>
                <a:srgbClr val="000000"/>
              </a:solidFill>
              <a:latin typeface="Nunito Sans Condensed"/>
              <a:ea typeface="Nunito Sans Condensed"/>
              <a:cs typeface="Nunito Sans Condensed"/>
              <a:sym typeface="Nunito Sans Condensed"/>
            </a:rPr>
            <a:t>thực</a:t>
          </a:r>
          <a:r>
            <a:rPr lang="en-US" sz="4400" dirty="0" smtClean="0">
              <a:solidFill>
                <a:srgbClr val="000000"/>
              </a:solidFill>
              <a:latin typeface="Nunito Sans Condensed"/>
              <a:ea typeface="Nunito Sans Condensed"/>
              <a:cs typeface="Nunito Sans Condensed"/>
              <a:sym typeface="Nunito Sans Condensed"/>
            </a:rPr>
            <a:t> trạng suy </a:t>
          </a:r>
          <a:r>
            <a:rPr lang="en-US" sz="4400" dirty="0" err="1" smtClean="0">
              <a:solidFill>
                <a:srgbClr val="000000"/>
              </a:solidFill>
              <a:latin typeface="Nunito Sans Condensed"/>
              <a:ea typeface="Nunito Sans Condensed"/>
              <a:cs typeface="Nunito Sans Condensed"/>
              <a:sym typeface="Nunito Sans Condensed"/>
            </a:rPr>
            <a:t>dinh</a:t>
          </a:r>
          <a:r>
            <a:rPr lang="en-US" sz="4400" dirty="0" smtClean="0">
              <a:solidFill>
                <a:srgbClr val="000000"/>
              </a:solidFill>
              <a:latin typeface="Nunito Sans Condensed"/>
              <a:ea typeface="Nunito Sans Condensed"/>
              <a:cs typeface="Nunito Sans Condensed"/>
              <a:sym typeface="Nunito Sans Condensed"/>
            </a:rPr>
            <a:t> dưỡng, </a:t>
          </a:r>
          <a:r>
            <a:rPr lang="en-US" sz="4400" dirty="0" err="1" smtClean="0">
              <a:solidFill>
                <a:srgbClr val="000000"/>
              </a:solidFill>
              <a:latin typeface="Nunito Sans Condensed"/>
              <a:ea typeface="Nunito Sans Condensed"/>
              <a:cs typeface="Nunito Sans Condensed"/>
              <a:sym typeface="Nunito Sans Condensed"/>
            </a:rPr>
            <a:t>nguyên</a:t>
          </a:r>
          <a:r>
            <a:rPr lang="en-US" sz="4400" dirty="0" smtClean="0">
              <a:solidFill>
                <a:srgbClr val="000000"/>
              </a:solidFill>
              <a:latin typeface="Nunito Sans Condensed"/>
              <a:ea typeface="Nunito Sans Condensed"/>
              <a:cs typeface="Nunito Sans Condensed"/>
              <a:sym typeface="Nunito Sans Condensed"/>
            </a:rPr>
            <a:t> nhân và hậu quả ở </a:t>
          </a:r>
          <a:r>
            <a:rPr lang="en-US" sz="4400" dirty="0" err="1" smtClean="0">
              <a:solidFill>
                <a:srgbClr val="000000"/>
              </a:solidFill>
              <a:latin typeface="Nunito Sans Condensed"/>
              <a:ea typeface="Nunito Sans Condensed"/>
              <a:cs typeface="Nunito Sans Condensed"/>
              <a:sym typeface="Nunito Sans Condensed"/>
            </a:rPr>
            <a:t>trẻ</a:t>
          </a:r>
          <a:r>
            <a:rPr lang="en-US" sz="4400" dirty="0" smtClean="0">
              <a:solidFill>
                <a:srgbClr val="000000"/>
              </a:solidFill>
              <a:latin typeface="Nunito Sans Condensed"/>
              <a:ea typeface="Nunito Sans Condensed"/>
              <a:cs typeface="Nunito Sans Condensed"/>
              <a:sym typeface="Nunito Sans Condensed"/>
            </a:rPr>
            <a:t> </a:t>
          </a:r>
          <a:r>
            <a:rPr lang="en-US" sz="4400" dirty="0" err="1" smtClean="0">
              <a:solidFill>
                <a:srgbClr val="000000"/>
              </a:solidFill>
              <a:latin typeface="Nunito Sans Condensed"/>
              <a:ea typeface="Nunito Sans Condensed"/>
              <a:cs typeface="Nunito Sans Condensed"/>
              <a:sym typeface="Nunito Sans Condensed"/>
            </a:rPr>
            <a:t>em</a:t>
          </a:r>
          <a:r>
            <a:rPr lang="en-US" sz="4400" dirty="0" smtClean="0">
              <a:solidFill>
                <a:srgbClr val="000000"/>
              </a:solidFill>
              <a:latin typeface="Nunito Sans Condensed"/>
              <a:ea typeface="Nunito Sans Condensed"/>
              <a:cs typeface="Nunito Sans Condensed"/>
              <a:sym typeface="Nunito Sans Condensed"/>
            </a:rPr>
            <a:t> 6-11 tuổi</a:t>
          </a:r>
          <a:endParaRPr lang="en-US" sz="4400" dirty="0"/>
        </a:p>
      </dgm:t>
    </dgm:pt>
    <dgm:pt modelId="{E2FFA225-7CA1-45A7-86D9-14B5BA61B3B1}" type="parTrans" cxnId="{A1C65E15-179F-41E7-91DE-EF1A94B2F289}">
      <dgm:prSet/>
      <dgm:spPr/>
      <dgm:t>
        <a:bodyPr/>
        <a:lstStyle/>
        <a:p>
          <a:pPr algn="just"/>
          <a:endParaRPr lang="en-US" sz="3600"/>
        </a:p>
      </dgm:t>
    </dgm:pt>
    <dgm:pt modelId="{226B191A-4B5F-4497-8CA9-5D2F62DD4C08}" type="sibTrans" cxnId="{A1C65E15-179F-41E7-91DE-EF1A94B2F289}">
      <dgm:prSet/>
      <dgm:spPr/>
      <dgm:t>
        <a:bodyPr/>
        <a:lstStyle/>
        <a:p>
          <a:pPr algn="just"/>
          <a:endParaRPr lang="en-US" sz="3600"/>
        </a:p>
      </dgm:t>
    </dgm:pt>
    <dgm:pt modelId="{32441910-E65F-4426-9135-7EBCF6F73B1B}">
      <dgm:prSet phldrT="[Text]" custT="1"/>
      <dgm:spPr/>
      <dgm:t>
        <a:bodyPr/>
        <a:lstStyle/>
        <a:p>
          <a:pPr algn="just"/>
          <a:r>
            <a:rPr lang="en-US" sz="4400" dirty="0" smtClean="0"/>
            <a:t>2. </a:t>
          </a:r>
          <a:r>
            <a:rPr lang="en-US" sz="4400" dirty="0" err="1" smtClean="0"/>
            <a:t>Khám</a:t>
          </a:r>
          <a:r>
            <a:rPr lang="en-US" sz="4400" dirty="0" smtClean="0"/>
            <a:t> </a:t>
          </a:r>
          <a:r>
            <a:rPr lang="en-US" sz="4400" dirty="0" err="1" smtClean="0"/>
            <a:t>và</a:t>
          </a:r>
          <a:r>
            <a:rPr lang="en-US" sz="4400" dirty="0" smtClean="0"/>
            <a:t> </a:t>
          </a:r>
          <a:r>
            <a:rPr lang="en-US" sz="4400" dirty="0" err="1" smtClean="0"/>
            <a:t>đánh</a:t>
          </a:r>
          <a:r>
            <a:rPr lang="en-US" sz="4400" dirty="0" smtClean="0"/>
            <a:t> </a:t>
          </a:r>
          <a:r>
            <a:rPr lang="en-US" sz="4400" dirty="0" err="1" smtClean="0"/>
            <a:t>giá</a:t>
          </a:r>
          <a:r>
            <a:rPr lang="en-US" sz="4400" dirty="0" smtClean="0"/>
            <a:t> </a:t>
          </a:r>
          <a:r>
            <a:rPr lang="en-US" sz="4400" dirty="0" err="1" smtClean="0"/>
            <a:t>tình</a:t>
          </a:r>
          <a:r>
            <a:rPr lang="en-US" sz="4400" dirty="0" smtClean="0"/>
            <a:t> </a:t>
          </a:r>
          <a:r>
            <a:rPr lang="en-US" sz="4400" dirty="0" err="1" smtClean="0"/>
            <a:t>trạng</a:t>
          </a:r>
          <a:r>
            <a:rPr lang="en-US" sz="4400" dirty="0" smtClean="0"/>
            <a:t> </a:t>
          </a:r>
          <a:r>
            <a:rPr lang="en-US" sz="4400" dirty="0" err="1" smtClean="0"/>
            <a:t>dinh</a:t>
          </a:r>
          <a:r>
            <a:rPr lang="en-US" sz="4400" dirty="0" smtClean="0"/>
            <a:t> </a:t>
          </a:r>
          <a:r>
            <a:rPr lang="en-US" sz="4400" dirty="0" err="1" smtClean="0"/>
            <a:t>dưỡng</a:t>
          </a:r>
          <a:r>
            <a:rPr lang="en-US" sz="4400" dirty="0" smtClean="0"/>
            <a:t> ở </a:t>
          </a:r>
          <a:r>
            <a:rPr lang="en-US" sz="4400" dirty="0" err="1" smtClean="0"/>
            <a:t>trẻ</a:t>
          </a:r>
          <a:r>
            <a:rPr lang="en-US" sz="4400" dirty="0" smtClean="0"/>
            <a:t> 6-11 </a:t>
          </a:r>
          <a:r>
            <a:rPr lang="en-US" sz="4400" dirty="0" err="1" smtClean="0"/>
            <a:t>tuổi</a:t>
          </a:r>
          <a:r>
            <a:rPr lang="en-US" sz="4400" dirty="0" smtClean="0"/>
            <a:t> </a:t>
          </a:r>
          <a:r>
            <a:rPr lang="en-US" sz="4400" dirty="0" err="1" smtClean="0"/>
            <a:t>bị</a:t>
          </a:r>
          <a:r>
            <a:rPr lang="en-US" sz="4400" dirty="0" smtClean="0"/>
            <a:t> SDD</a:t>
          </a:r>
          <a:endParaRPr lang="en-US" sz="4400" dirty="0"/>
        </a:p>
      </dgm:t>
    </dgm:pt>
    <dgm:pt modelId="{764C589F-07A6-4677-AC39-E6B110925561}" type="parTrans" cxnId="{AFD32B79-CFA0-400E-973A-E80BA3A1670C}">
      <dgm:prSet/>
      <dgm:spPr/>
      <dgm:t>
        <a:bodyPr/>
        <a:lstStyle/>
        <a:p>
          <a:pPr algn="just"/>
          <a:endParaRPr lang="en-US" sz="3600"/>
        </a:p>
      </dgm:t>
    </dgm:pt>
    <dgm:pt modelId="{3D94E64B-CF1A-48D3-B1B0-D5B9AD0D1C0C}" type="sibTrans" cxnId="{AFD32B79-CFA0-400E-973A-E80BA3A1670C}">
      <dgm:prSet/>
      <dgm:spPr/>
      <dgm:t>
        <a:bodyPr/>
        <a:lstStyle/>
        <a:p>
          <a:pPr algn="just"/>
          <a:endParaRPr lang="en-US" sz="3600"/>
        </a:p>
      </dgm:t>
    </dgm:pt>
    <dgm:pt modelId="{4D0262CF-C1E4-4910-AF8E-0D92E2E90429}">
      <dgm:prSet phldrT="[Text]" custT="1"/>
      <dgm:spPr/>
      <dgm:t>
        <a:bodyPr/>
        <a:lstStyle/>
        <a:p>
          <a:pPr algn="just"/>
          <a:r>
            <a:rPr lang="en-US" sz="4400" dirty="0" smtClean="0"/>
            <a:t>3. </a:t>
          </a:r>
          <a:r>
            <a:rPr lang="en-US" sz="4400" dirty="0" err="1" smtClean="0"/>
            <a:t>Khuyến</a:t>
          </a:r>
          <a:r>
            <a:rPr lang="en-US" sz="4400" dirty="0" smtClean="0"/>
            <a:t> </a:t>
          </a:r>
          <a:r>
            <a:rPr lang="en-US" sz="4400" dirty="0" err="1" smtClean="0"/>
            <a:t>nghị</a:t>
          </a:r>
          <a:r>
            <a:rPr lang="en-US" sz="4400" dirty="0" smtClean="0"/>
            <a:t> </a:t>
          </a:r>
          <a:r>
            <a:rPr lang="en-US" sz="4400" dirty="0" err="1" smtClean="0"/>
            <a:t>chế</a:t>
          </a:r>
          <a:r>
            <a:rPr lang="en-US" sz="4400" dirty="0" smtClean="0"/>
            <a:t> </a:t>
          </a:r>
          <a:r>
            <a:rPr lang="en-US" sz="4400" dirty="0" err="1" smtClean="0"/>
            <a:t>độ</a:t>
          </a:r>
          <a:r>
            <a:rPr lang="en-US" sz="4400" dirty="0" smtClean="0"/>
            <a:t> </a:t>
          </a:r>
          <a:r>
            <a:rPr lang="en-US" sz="4400" dirty="0" err="1" smtClean="0"/>
            <a:t>dinh</a:t>
          </a:r>
          <a:r>
            <a:rPr lang="en-US" sz="4400" dirty="0" smtClean="0"/>
            <a:t> </a:t>
          </a:r>
          <a:r>
            <a:rPr lang="en-US" sz="4400" dirty="0" err="1" smtClean="0"/>
            <a:t>dưỡng</a:t>
          </a:r>
          <a:r>
            <a:rPr lang="en-US" sz="4400" dirty="0" smtClean="0"/>
            <a:t> </a:t>
          </a:r>
          <a:r>
            <a:rPr lang="en-US" sz="4400" dirty="0" err="1" smtClean="0"/>
            <a:t>và</a:t>
          </a:r>
          <a:r>
            <a:rPr lang="en-US" sz="4400" dirty="0" smtClean="0"/>
            <a:t> </a:t>
          </a:r>
          <a:r>
            <a:rPr lang="en-US" sz="4400" dirty="0" err="1" smtClean="0"/>
            <a:t>vận</a:t>
          </a:r>
          <a:r>
            <a:rPr lang="en-US" sz="4400" dirty="0" smtClean="0"/>
            <a:t> </a:t>
          </a:r>
          <a:r>
            <a:rPr lang="en-US" sz="4400" dirty="0" err="1" smtClean="0"/>
            <a:t>động</a:t>
          </a:r>
          <a:r>
            <a:rPr lang="en-US" sz="4400" dirty="0" smtClean="0"/>
            <a:t> </a:t>
          </a:r>
          <a:r>
            <a:rPr lang="en-US" sz="4400" dirty="0" err="1" smtClean="0"/>
            <a:t>cho</a:t>
          </a:r>
          <a:r>
            <a:rPr lang="en-US" sz="4400" dirty="0" smtClean="0"/>
            <a:t> </a:t>
          </a:r>
          <a:r>
            <a:rPr lang="en-US" sz="4400" dirty="0" err="1" smtClean="0"/>
            <a:t>trẻ</a:t>
          </a:r>
          <a:r>
            <a:rPr lang="en-US" sz="4400" dirty="0" smtClean="0"/>
            <a:t> 6-11 </a:t>
          </a:r>
          <a:r>
            <a:rPr lang="en-US" sz="4400" dirty="0" err="1" smtClean="0"/>
            <a:t>tuổi</a:t>
          </a:r>
          <a:r>
            <a:rPr lang="en-US" sz="4400" dirty="0" smtClean="0"/>
            <a:t> </a:t>
          </a:r>
          <a:r>
            <a:rPr lang="en-US" sz="4400" dirty="0" err="1" smtClean="0"/>
            <a:t>bình</a:t>
          </a:r>
          <a:r>
            <a:rPr lang="en-US" sz="4400" dirty="0" smtClean="0"/>
            <a:t> </a:t>
          </a:r>
          <a:r>
            <a:rPr lang="en-US" sz="4400" dirty="0" err="1" smtClean="0"/>
            <a:t>thường</a:t>
          </a:r>
          <a:endParaRPr lang="en-US" sz="4400" dirty="0"/>
        </a:p>
      </dgm:t>
    </dgm:pt>
    <dgm:pt modelId="{CBA5C4C6-765A-4D92-8D48-93B2D7CDA338}" type="parTrans" cxnId="{864B0C67-2E16-43F7-A28D-7DA9D9AA6EEE}">
      <dgm:prSet/>
      <dgm:spPr/>
      <dgm:t>
        <a:bodyPr/>
        <a:lstStyle/>
        <a:p>
          <a:endParaRPr lang="en-US"/>
        </a:p>
      </dgm:t>
    </dgm:pt>
    <dgm:pt modelId="{01B29C03-5E82-4CED-B80B-69B2796F4C56}" type="sibTrans" cxnId="{864B0C67-2E16-43F7-A28D-7DA9D9AA6EEE}">
      <dgm:prSet/>
      <dgm:spPr/>
      <dgm:t>
        <a:bodyPr/>
        <a:lstStyle/>
        <a:p>
          <a:endParaRPr lang="en-US"/>
        </a:p>
      </dgm:t>
    </dgm:pt>
    <dgm:pt modelId="{685E6209-178D-4223-9161-A5DEA758CB32}">
      <dgm:prSet phldrT="[Text]" custT="1"/>
      <dgm:spPr/>
      <dgm:t>
        <a:bodyPr/>
        <a:lstStyle/>
        <a:p>
          <a:pPr algn="just"/>
          <a:r>
            <a:rPr lang="en-US" sz="4400" dirty="0" smtClean="0"/>
            <a:t>4. Tư </a:t>
          </a:r>
          <a:r>
            <a:rPr lang="en-US" sz="4400" dirty="0" err="1" smtClean="0"/>
            <a:t>vấn</a:t>
          </a:r>
          <a:r>
            <a:rPr lang="en-US" sz="4400" dirty="0" smtClean="0"/>
            <a:t> </a:t>
          </a:r>
          <a:r>
            <a:rPr lang="en-US" sz="4400" dirty="0" err="1" smtClean="0"/>
            <a:t>dinh</a:t>
          </a:r>
          <a:r>
            <a:rPr lang="en-US" sz="4400" dirty="0" smtClean="0"/>
            <a:t> dưỡng và vận </a:t>
          </a:r>
          <a:r>
            <a:rPr lang="en-US" sz="4400" dirty="0" err="1" smtClean="0"/>
            <a:t>động</a:t>
          </a:r>
          <a:r>
            <a:rPr lang="en-US" sz="4400" dirty="0" smtClean="0"/>
            <a:t> </a:t>
          </a:r>
          <a:r>
            <a:rPr lang="en-US" sz="4400" dirty="0" err="1" smtClean="0"/>
            <a:t>cho</a:t>
          </a:r>
          <a:r>
            <a:rPr lang="en-US" sz="4400" dirty="0" smtClean="0"/>
            <a:t> </a:t>
          </a:r>
          <a:r>
            <a:rPr lang="en-US" sz="4400" dirty="0" err="1" smtClean="0"/>
            <a:t>trẻ</a:t>
          </a:r>
          <a:r>
            <a:rPr lang="en-US" sz="4400" dirty="0" smtClean="0"/>
            <a:t> 6-11 tuổi bị SDD </a:t>
          </a:r>
          <a:endParaRPr lang="en-US" sz="4400" dirty="0"/>
        </a:p>
      </dgm:t>
    </dgm:pt>
    <dgm:pt modelId="{F75A7444-9828-4E9C-8077-5F6EF01063A0}" type="parTrans" cxnId="{68331572-03C7-417D-A87F-FF550D05FAEF}">
      <dgm:prSet/>
      <dgm:spPr/>
      <dgm:t>
        <a:bodyPr/>
        <a:lstStyle/>
        <a:p>
          <a:endParaRPr lang="en-US"/>
        </a:p>
      </dgm:t>
    </dgm:pt>
    <dgm:pt modelId="{A47EE6BA-BA57-4636-849C-C2C94FAA34A5}" type="sibTrans" cxnId="{68331572-03C7-417D-A87F-FF550D05FAEF}">
      <dgm:prSet/>
      <dgm:spPr/>
      <dgm:t>
        <a:bodyPr/>
        <a:lstStyle/>
        <a:p>
          <a:endParaRPr lang="en-US"/>
        </a:p>
      </dgm:t>
    </dgm:pt>
    <dgm:pt modelId="{1EB6CB16-1F68-4701-A4A2-1D394292A23A}" type="pres">
      <dgm:prSet presAssocID="{65A7C4AD-DEF2-4D4D-BD9C-71045329FDF2}" presName="linear" presStyleCnt="0">
        <dgm:presLayoutVars>
          <dgm:dir/>
          <dgm:animLvl val="lvl"/>
          <dgm:resizeHandles val="exact"/>
        </dgm:presLayoutVars>
      </dgm:prSet>
      <dgm:spPr/>
      <dgm:t>
        <a:bodyPr/>
        <a:lstStyle/>
        <a:p>
          <a:endParaRPr lang="en-US"/>
        </a:p>
      </dgm:t>
    </dgm:pt>
    <dgm:pt modelId="{9A392091-0021-4CF3-B97B-37ADB9C11C66}" type="pres">
      <dgm:prSet presAssocID="{95F34411-B5A9-4EE8-8C14-2708A5166E1F}" presName="parentLin" presStyleCnt="0"/>
      <dgm:spPr/>
    </dgm:pt>
    <dgm:pt modelId="{40D62711-DF17-443D-BF76-0966E682FEC1}" type="pres">
      <dgm:prSet presAssocID="{95F34411-B5A9-4EE8-8C14-2708A5166E1F}" presName="parentLeftMargin" presStyleLbl="node1" presStyleIdx="0" presStyleCnt="4"/>
      <dgm:spPr/>
      <dgm:t>
        <a:bodyPr/>
        <a:lstStyle/>
        <a:p>
          <a:endParaRPr lang="en-US"/>
        </a:p>
      </dgm:t>
    </dgm:pt>
    <dgm:pt modelId="{65C86DFA-571D-4953-961B-9E95B192AF9E}" type="pres">
      <dgm:prSet presAssocID="{95F34411-B5A9-4EE8-8C14-2708A5166E1F}" presName="parentText" presStyleLbl="node1" presStyleIdx="0" presStyleCnt="4" custScaleX="139380" custScaleY="187840">
        <dgm:presLayoutVars>
          <dgm:chMax val="0"/>
          <dgm:bulletEnabled val="1"/>
        </dgm:presLayoutVars>
      </dgm:prSet>
      <dgm:spPr/>
      <dgm:t>
        <a:bodyPr/>
        <a:lstStyle/>
        <a:p>
          <a:endParaRPr lang="en-US"/>
        </a:p>
      </dgm:t>
    </dgm:pt>
    <dgm:pt modelId="{8EF51BA7-FB7F-4897-A676-9911A27C62C9}" type="pres">
      <dgm:prSet presAssocID="{95F34411-B5A9-4EE8-8C14-2708A5166E1F}" presName="negativeSpace" presStyleCnt="0"/>
      <dgm:spPr/>
    </dgm:pt>
    <dgm:pt modelId="{FD6CF46C-BF9F-4933-9396-943D91664975}" type="pres">
      <dgm:prSet presAssocID="{95F34411-B5A9-4EE8-8C14-2708A5166E1F}" presName="childText" presStyleLbl="conFgAcc1" presStyleIdx="0" presStyleCnt="4">
        <dgm:presLayoutVars>
          <dgm:bulletEnabled val="1"/>
        </dgm:presLayoutVars>
      </dgm:prSet>
      <dgm:spPr/>
    </dgm:pt>
    <dgm:pt modelId="{8A6FA056-1420-49E0-A3EE-37B18524BB72}" type="pres">
      <dgm:prSet presAssocID="{226B191A-4B5F-4497-8CA9-5D2F62DD4C08}" presName="spaceBetweenRectangles" presStyleCnt="0"/>
      <dgm:spPr/>
    </dgm:pt>
    <dgm:pt modelId="{9905711A-2EC9-4262-8EAF-00061783488D}" type="pres">
      <dgm:prSet presAssocID="{32441910-E65F-4426-9135-7EBCF6F73B1B}" presName="parentLin" presStyleCnt="0"/>
      <dgm:spPr/>
    </dgm:pt>
    <dgm:pt modelId="{781F8CCB-A3EB-4C67-9C77-D843E3ED923A}" type="pres">
      <dgm:prSet presAssocID="{32441910-E65F-4426-9135-7EBCF6F73B1B}" presName="parentLeftMargin" presStyleLbl="node1" presStyleIdx="0" presStyleCnt="4"/>
      <dgm:spPr/>
      <dgm:t>
        <a:bodyPr/>
        <a:lstStyle/>
        <a:p>
          <a:endParaRPr lang="en-US"/>
        </a:p>
      </dgm:t>
    </dgm:pt>
    <dgm:pt modelId="{57D8B1F2-849A-46BC-89B4-0767CFD8FA85}" type="pres">
      <dgm:prSet presAssocID="{32441910-E65F-4426-9135-7EBCF6F73B1B}" presName="parentText" presStyleLbl="node1" presStyleIdx="1" presStyleCnt="4" custScaleX="142857" custScaleY="135081" custLinFactNeighborY="-21861">
        <dgm:presLayoutVars>
          <dgm:chMax val="0"/>
          <dgm:bulletEnabled val="1"/>
        </dgm:presLayoutVars>
      </dgm:prSet>
      <dgm:spPr/>
      <dgm:t>
        <a:bodyPr/>
        <a:lstStyle/>
        <a:p>
          <a:endParaRPr lang="en-US"/>
        </a:p>
      </dgm:t>
    </dgm:pt>
    <dgm:pt modelId="{9D1837B8-F64F-4E46-B979-8CBEA49D3766}" type="pres">
      <dgm:prSet presAssocID="{32441910-E65F-4426-9135-7EBCF6F73B1B}" presName="negativeSpace" presStyleCnt="0"/>
      <dgm:spPr/>
    </dgm:pt>
    <dgm:pt modelId="{CD65AD86-8C34-4C7C-9B76-C8789CB913C7}" type="pres">
      <dgm:prSet presAssocID="{32441910-E65F-4426-9135-7EBCF6F73B1B}" presName="childText" presStyleLbl="conFgAcc1" presStyleIdx="1" presStyleCnt="4" custScaleY="61320">
        <dgm:presLayoutVars>
          <dgm:bulletEnabled val="1"/>
        </dgm:presLayoutVars>
      </dgm:prSet>
      <dgm:spPr/>
    </dgm:pt>
    <dgm:pt modelId="{B4B6C6BF-1CCA-4399-B655-067F24CD01DB}" type="pres">
      <dgm:prSet presAssocID="{3D94E64B-CF1A-48D3-B1B0-D5B9AD0D1C0C}" presName="spaceBetweenRectangles" presStyleCnt="0"/>
      <dgm:spPr/>
    </dgm:pt>
    <dgm:pt modelId="{23841326-435F-4CF3-B134-574F143A9B4A}" type="pres">
      <dgm:prSet presAssocID="{4D0262CF-C1E4-4910-AF8E-0D92E2E90429}" presName="parentLin" presStyleCnt="0"/>
      <dgm:spPr/>
    </dgm:pt>
    <dgm:pt modelId="{733018BB-9B7C-49F8-9063-C54D28BC3418}" type="pres">
      <dgm:prSet presAssocID="{4D0262CF-C1E4-4910-AF8E-0D92E2E90429}" presName="parentLeftMargin" presStyleLbl="node1" presStyleIdx="1" presStyleCnt="4"/>
      <dgm:spPr/>
      <dgm:t>
        <a:bodyPr/>
        <a:lstStyle/>
        <a:p>
          <a:endParaRPr lang="en-US"/>
        </a:p>
      </dgm:t>
    </dgm:pt>
    <dgm:pt modelId="{61B0812B-6378-45BC-A049-33F932D3215F}" type="pres">
      <dgm:prSet presAssocID="{4D0262CF-C1E4-4910-AF8E-0D92E2E90429}" presName="parentText" presStyleLbl="node1" presStyleIdx="2" presStyleCnt="4" custScaleX="142857" custScaleY="144815">
        <dgm:presLayoutVars>
          <dgm:chMax val="0"/>
          <dgm:bulletEnabled val="1"/>
        </dgm:presLayoutVars>
      </dgm:prSet>
      <dgm:spPr/>
      <dgm:t>
        <a:bodyPr/>
        <a:lstStyle/>
        <a:p>
          <a:endParaRPr lang="en-US"/>
        </a:p>
      </dgm:t>
    </dgm:pt>
    <dgm:pt modelId="{D3B1DDCF-210A-4896-AF6F-5BD1F298777E}" type="pres">
      <dgm:prSet presAssocID="{4D0262CF-C1E4-4910-AF8E-0D92E2E90429}" presName="negativeSpace" presStyleCnt="0"/>
      <dgm:spPr/>
    </dgm:pt>
    <dgm:pt modelId="{9EB5C192-ED44-4974-A598-5D4CECC112A6}" type="pres">
      <dgm:prSet presAssocID="{4D0262CF-C1E4-4910-AF8E-0D92E2E90429}" presName="childText" presStyleLbl="conFgAcc1" presStyleIdx="2" presStyleCnt="4">
        <dgm:presLayoutVars>
          <dgm:bulletEnabled val="1"/>
        </dgm:presLayoutVars>
      </dgm:prSet>
      <dgm:spPr/>
    </dgm:pt>
    <dgm:pt modelId="{5D5788A5-8333-42C5-9EA3-0BCA0E1FD591}" type="pres">
      <dgm:prSet presAssocID="{01B29C03-5E82-4CED-B80B-69B2796F4C56}" presName="spaceBetweenRectangles" presStyleCnt="0"/>
      <dgm:spPr/>
    </dgm:pt>
    <dgm:pt modelId="{8EC32547-D118-4931-BB7D-DF0486554CC8}" type="pres">
      <dgm:prSet presAssocID="{685E6209-178D-4223-9161-A5DEA758CB32}" presName="parentLin" presStyleCnt="0"/>
      <dgm:spPr/>
    </dgm:pt>
    <dgm:pt modelId="{625060E8-674D-443C-A685-81B64FB5EB8D}" type="pres">
      <dgm:prSet presAssocID="{685E6209-178D-4223-9161-A5DEA758CB32}" presName="parentLeftMargin" presStyleLbl="node1" presStyleIdx="2" presStyleCnt="4"/>
      <dgm:spPr/>
      <dgm:t>
        <a:bodyPr/>
        <a:lstStyle/>
        <a:p>
          <a:endParaRPr lang="en-US"/>
        </a:p>
      </dgm:t>
    </dgm:pt>
    <dgm:pt modelId="{70DB1AAF-6FB1-4A8D-B700-0FC66D273A47}" type="pres">
      <dgm:prSet presAssocID="{685E6209-178D-4223-9161-A5DEA758CB32}" presName="parentText" presStyleLbl="node1" presStyleIdx="3" presStyleCnt="4" custScaleX="142857" custScaleY="149429">
        <dgm:presLayoutVars>
          <dgm:chMax val="0"/>
          <dgm:bulletEnabled val="1"/>
        </dgm:presLayoutVars>
      </dgm:prSet>
      <dgm:spPr/>
      <dgm:t>
        <a:bodyPr/>
        <a:lstStyle/>
        <a:p>
          <a:endParaRPr lang="en-US"/>
        </a:p>
      </dgm:t>
    </dgm:pt>
    <dgm:pt modelId="{9125A5EF-7848-4543-90C1-4D7B5098BACE}" type="pres">
      <dgm:prSet presAssocID="{685E6209-178D-4223-9161-A5DEA758CB32}" presName="negativeSpace" presStyleCnt="0"/>
      <dgm:spPr/>
    </dgm:pt>
    <dgm:pt modelId="{BFE5BE95-F02D-4F49-ACE1-0BF1CED2E45C}" type="pres">
      <dgm:prSet presAssocID="{685E6209-178D-4223-9161-A5DEA758CB32}" presName="childText" presStyleLbl="conFgAcc1" presStyleIdx="3" presStyleCnt="4">
        <dgm:presLayoutVars>
          <dgm:bulletEnabled val="1"/>
        </dgm:presLayoutVars>
      </dgm:prSet>
      <dgm:spPr/>
    </dgm:pt>
  </dgm:ptLst>
  <dgm:cxnLst>
    <dgm:cxn modelId="{56FA1FDF-D835-4BE7-9E7E-1D846C8929E3}" type="presOf" srcId="{4D0262CF-C1E4-4910-AF8E-0D92E2E90429}" destId="{733018BB-9B7C-49F8-9063-C54D28BC3418}" srcOrd="0" destOrd="0" presId="urn:microsoft.com/office/officeart/2005/8/layout/list1"/>
    <dgm:cxn modelId="{68331572-03C7-417D-A87F-FF550D05FAEF}" srcId="{65A7C4AD-DEF2-4D4D-BD9C-71045329FDF2}" destId="{685E6209-178D-4223-9161-A5DEA758CB32}" srcOrd="3" destOrd="0" parTransId="{F75A7444-9828-4E9C-8077-5F6EF01063A0}" sibTransId="{A47EE6BA-BA57-4636-849C-C2C94FAA34A5}"/>
    <dgm:cxn modelId="{4E04D1D8-D263-4553-8957-62658305D2BB}" type="presOf" srcId="{65A7C4AD-DEF2-4D4D-BD9C-71045329FDF2}" destId="{1EB6CB16-1F68-4701-A4A2-1D394292A23A}" srcOrd="0" destOrd="0" presId="urn:microsoft.com/office/officeart/2005/8/layout/list1"/>
    <dgm:cxn modelId="{E0D92617-3EC9-4EC3-9613-EEFA20D72921}" type="presOf" srcId="{95F34411-B5A9-4EE8-8C14-2708A5166E1F}" destId="{40D62711-DF17-443D-BF76-0966E682FEC1}" srcOrd="0" destOrd="0" presId="urn:microsoft.com/office/officeart/2005/8/layout/list1"/>
    <dgm:cxn modelId="{FA415BAE-B006-4C5C-9074-7D8EE1ABF445}" type="presOf" srcId="{685E6209-178D-4223-9161-A5DEA758CB32}" destId="{70DB1AAF-6FB1-4A8D-B700-0FC66D273A47}" srcOrd="1" destOrd="0" presId="urn:microsoft.com/office/officeart/2005/8/layout/list1"/>
    <dgm:cxn modelId="{05D6403E-A8B9-478A-BAD5-5D2F7C60A5BF}" type="presOf" srcId="{32441910-E65F-4426-9135-7EBCF6F73B1B}" destId="{781F8CCB-A3EB-4C67-9C77-D843E3ED923A}" srcOrd="0" destOrd="0" presId="urn:microsoft.com/office/officeart/2005/8/layout/list1"/>
    <dgm:cxn modelId="{0C329EEA-EE6D-48FE-A73F-44C5BF2464B8}" type="presOf" srcId="{685E6209-178D-4223-9161-A5DEA758CB32}" destId="{625060E8-674D-443C-A685-81B64FB5EB8D}" srcOrd="0" destOrd="0" presId="urn:microsoft.com/office/officeart/2005/8/layout/list1"/>
    <dgm:cxn modelId="{F6092BC0-666C-4B72-8DDF-87C4E1C5F345}" type="presOf" srcId="{32441910-E65F-4426-9135-7EBCF6F73B1B}" destId="{57D8B1F2-849A-46BC-89B4-0767CFD8FA85}" srcOrd="1" destOrd="0" presId="urn:microsoft.com/office/officeart/2005/8/layout/list1"/>
    <dgm:cxn modelId="{A1C65E15-179F-41E7-91DE-EF1A94B2F289}" srcId="{65A7C4AD-DEF2-4D4D-BD9C-71045329FDF2}" destId="{95F34411-B5A9-4EE8-8C14-2708A5166E1F}" srcOrd="0" destOrd="0" parTransId="{E2FFA225-7CA1-45A7-86D9-14B5BA61B3B1}" sibTransId="{226B191A-4B5F-4497-8CA9-5D2F62DD4C08}"/>
    <dgm:cxn modelId="{546CAD3D-1E3C-440A-BCE7-5D689ECC90C5}" type="presOf" srcId="{4D0262CF-C1E4-4910-AF8E-0D92E2E90429}" destId="{61B0812B-6378-45BC-A049-33F932D3215F}" srcOrd="1" destOrd="0" presId="urn:microsoft.com/office/officeart/2005/8/layout/list1"/>
    <dgm:cxn modelId="{AFD32B79-CFA0-400E-973A-E80BA3A1670C}" srcId="{65A7C4AD-DEF2-4D4D-BD9C-71045329FDF2}" destId="{32441910-E65F-4426-9135-7EBCF6F73B1B}" srcOrd="1" destOrd="0" parTransId="{764C589F-07A6-4677-AC39-E6B110925561}" sibTransId="{3D94E64B-CF1A-48D3-B1B0-D5B9AD0D1C0C}"/>
    <dgm:cxn modelId="{864B0C67-2E16-43F7-A28D-7DA9D9AA6EEE}" srcId="{65A7C4AD-DEF2-4D4D-BD9C-71045329FDF2}" destId="{4D0262CF-C1E4-4910-AF8E-0D92E2E90429}" srcOrd="2" destOrd="0" parTransId="{CBA5C4C6-765A-4D92-8D48-93B2D7CDA338}" sibTransId="{01B29C03-5E82-4CED-B80B-69B2796F4C56}"/>
    <dgm:cxn modelId="{8E2EEF89-EE58-44C3-9752-2880BDBE799A}" type="presOf" srcId="{95F34411-B5A9-4EE8-8C14-2708A5166E1F}" destId="{65C86DFA-571D-4953-961B-9E95B192AF9E}" srcOrd="1" destOrd="0" presId="urn:microsoft.com/office/officeart/2005/8/layout/list1"/>
    <dgm:cxn modelId="{8627459C-1387-4F78-BC0C-C984A1CB379B}" type="presParOf" srcId="{1EB6CB16-1F68-4701-A4A2-1D394292A23A}" destId="{9A392091-0021-4CF3-B97B-37ADB9C11C66}" srcOrd="0" destOrd="0" presId="urn:microsoft.com/office/officeart/2005/8/layout/list1"/>
    <dgm:cxn modelId="{64F69E73-2D7A-4B8E-92CF-B0DEF316D4BF}" type="presParOf" srcId="{9A392091-0021-4CF3-B97B-37ADB9C11C66}" destId="{40D62711-DF17-443D-BF76-0966E682FEC1}" srcOrd="0" destOrd="0" presId="urn:microsoft.com/office/officeart/2005/8/layout/list1"/>
    <dgm:cxn modelId="{CB8C2028-075D-4499-84CA-4B467A96FB5F}" type="presParOf" srcId="{9A392091-0021-4CF3-B97B-37ADB9C11C66}" destId="{65C86DFA-571D-4953-961B-9E95B192AF9E}" srcOrd="1" destOrd="0" presId="urn:microsoft.com/office/officeart/2005/8/layout/list1"/>
    <dgm:cxn modelId="{DA74802C-3AB6-406C-9026-B6DA2F8AD537}" type="presParOf" srcId="{1EB6CB16-1F68-4701-A4A2-1D394292A23A}" destId="{8EF51BA7-FB7F-4897-A676-9911A27C62C9}" srcOrd="1" destOrd="0" presId="urn:microsoft.com/office/officeart/2005/8/layout/list1"/>
    <dgm:cxn modelId="{160697B2-5FA3-416F-AE2D-14D1FE9FCC7C}" type="presParOf" srcId="{1EB6CB16-1F68-4701-A4A2-1D394292A23A}" destId="{FD6CF46C-BF9F-4933-9396-943D91664975}" srcOrd="2" destOrd="0" presId="urn:microsoft.com/office/officeart/2005/8/layout/list1"/>
    <dgm:cxn modelId="{F56310AC-528E-4A4D-86E3-1EF0A3988C26}" type="presParOf" srcId="{1EB6CB16-1F68-4701-A4A2-1D394292A23A}" destId="{8A6FA056-1420-49E0-A3EE-37B18524BB72}" srcOrd="3" destOrd="0" presId="urn:microsoft.com/office/officeart/2005/8/layout/list1"/>
    <dgm:cxn modelId="{83845F21-1401-41DD-9A9C-AD738702858B}" type="presParOf" srcId="{1EB6CB16-1F68-4701-A4A2-1D394292A23A}" destId="{9905711A-2EC9-4262-8EAF-00061783488D}" srcOrd="4" destOrd="0" presId="urn:microsoft.com/office/officeart/2005/8/layout/list1"/>
    <dgm:cxn modelId="{AB22C472-8945-4EC7-B1A9-B9A6E1F08D5D}" type="presParOf" srcId="{9905711A-2EC9-4262-8EAF-00061783488D}" destId="{781F8CCB-A3EB-4C67-9C77-D843E3ED923A}" srcOrd="0" destOrd="0" presId="urn:microsoft.com/office/officeart/2005/8/layout/list1"/>
    <dgm:cxn modelId="{913156C7-3F5C-47C0-AF08-E2EEE1A8180A}" type="presParOf" srcId="{9905711A-2EC9-4262-8EAF-00061783488D}" destId="{57D8B1F2-849A-46BC-89B4-0767CFD8FA85}" srcOrd="1" destOrd="0" presId="urn:microsoft.com/office/officeart/2005/8/layout/list1"/>
    <dgm:cxn modelId="{CA1FF78C-8283-477F-92B1-6B7400A769E8}" type="presParOf" srcId="{1EB6CB16-1F68-4701-A4A2-1D394292A23A}" destId="{9D1837B8-F64F-4E46-B979-8CBEA49D3766}" srcOrd="5" destOrd="0" presId="urn:microsoft.com/office/officeart/2005/8/layout/list1"/>
    <dgm:cxn modelId="{A7177B10-C2D6-495B-9A79-B4BFA3498082}" type="presParOf" srcId="{1EB6CB16-1F68-4701-A4A2-1D394292A23A}" destId="{CD65AD86-8C34-4C7C-9B76-C8789CB913C7}" srcOrd="6" destOrd="0" presId="urn:microsoft.com/office/officeart/2005/8/layout/list1"/>
    <dgm:cxn modelId="{67FB248D-8C61-4D2A-91E3-82C884376CD6}" type="presParOf" srcId="{1EB6CB16-1F68-4701-A4A2-1D394292A23A}" destId="{B4B6C6BF-1CCA-4399-B655-067F24CD01DB}" srcOrd="7" destOrd="0" presId="urn:microsoft.com/office/officeart/2005/8/layout/list1"/>
    <dgm:cxn modelId="{8B864791-E026-4540-8A45-C4C0090445A2}" type="presParOf" srcId="{1EB6CB16-1F68-4701-A4A2-1D394292A23A}" destId="{23841326-435F-4CF3-B134-574F143A9B4A}" srcOrd="8" destOrd="0" presId="urn:microsoft.com/office/officeart/2005/8/layout/list1"/>
    <dgm:cxn modelId="{9874C5EE-D40C-40ED-AEF6-9DC6CD492115}" type="presParOf" srcId="{23841326-435F-4CF3-B134-574F143A9B4A}" destId="{733018BB-9B7C-49F8-9063-C54D28BC3418}" srcOrd="0" destOrd="0" presId="urn:microsoft.com/office/officeart/2005/8/layout/list1"/>
    <dgm:cxn modelId="{C437E8B5-6F0A-4872-9441-C74016BBBCD7}" type="presParOf" srcId="{23841326-435F-4CF3-B134-574F143A9B4A}" destId="{61B0812B-6378-45BC-A049-33F932D3215F}" srcOrd="1" destOrd="0" presId="urn:microsoft.com/office/officeart/2005/8/layout/list1"/>
    <dgm:cxn modelId="{0EA672A7-A41B-467F-B12F-339CBAE35F4C}" type="presParOf" srcId="{1EB6CB16-1F68-4701-A4A2-1D394292A23A}" destId="{D3B1DDCF-210A-4896-AF6F-5BD1F298777E}" srcOrd="9" destOrd="0" presId="urn:microsoft.com/office/officeart/2005/8/layout/list1"/>
    <dgm:cxn modelId="{FE7494DE-AB1E-48E9-9A5B-2E85930FC4B0}" type="presParOf" srcId="{1EB6CB16-1F68-4701-A4A2-1D394292A23A}" destId="{9EB5C192-ED44-4974-A598-5D4CECC112A6}" srcOrd="10" destOrd="0" presId="urn:microsoft.com/office/officeart/2005/8/layout/list1"/>
    <dgm:cxn modelId="{B02614FE-51BE-4273-80DE-507E5247CEB3}" type="presParOf" srcId="{1EB6CB16-1F68-4701-A4A2-1D394292A23A}" destId="{5D5788A5-8333-42C5-9EA3-0BCA0E1FD591}" srcOrd="11" destOrd="0" presId="urn:microsoft.com/office/officeart/2005/8/layout/list1"/>
    <dgm:cxn modelId="{C7AFD8EE-4513-475C-B35C-9951ECAC598D}" type="presParOf" srcId="{1EB6CB16-1F68-4701-A4A2-1D394292A23A}" destId="{8EC32547-D118-4931-BB7D-DF0486554CC8}" srcOrd="12" destOrd="0" presId="urn:microsoft.com/office/officeart/2005/8/layout/list1"/>
    <dgm:cxn modelId="{1A97ADE2-BC22-4F78-BD37-BBAD93CFDF9A}" type="presParOf" srcId="{8EC32547-D118-4931-BB7D-DF0486554CC8}" destId="{625060E8-674D-443C-A685-81B64FB5EB8D}" srcOrd="0" destOrd="0" presId="urn:microsoft.com/office/officeart/2005/8/layout/list1"/>
    <dgm:cxn modelId="{6F13A743-08D7-4AA4-AB7A-DA2BB508D7BC}" type="presParOf" srcId="{8EC32547-D118-4931-BB7D-DF0486554CC8}" destId="{70DB1AAF-6FB1-4A8D-B700-0FC66D273A47}" srcOrd="1" destOrd="0" presId="urn:microsoft.com/office/officeart/2005/8/layout/list1"/>
    <dgm:cxn modelId="{1F76F6D2-0897-4D57-A630-DFCAA8F22CD8}" type="presParOf" srcId="{1EB6CB16-1F68-4701-A4A2-1D394292A23A}" destId="{9125A5EF-7848-4543-90C1-4D7B5098BACE}" srcOrd="13" destOrd="0" presId="urn:microsoft.com/office/officeart/2005/8/layout/list1"/>
    <dgm:cxn modelId="{5BE39894-3941-4AB4-A7A7-C8105254920B}" type="presParOf" srcId="{1EB6CB16-1F68-4701-A4A2-1D394292A23A}" destId="{BFE5BE95-F02D-4F49-ACE1-0BF1CED2E45C}" srcOrd="14" destOrd="0" presId="urn:microsoft.com/office/officeart/2005/8/layout/list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7BBFEB-04E9-415A-ABCE-FE81A2216D33}" type="doc">
      <dgm:prSet loTypeId="urn:microsoft.com/office/officeart/2005/8/layout/arrow2" loCatId="process" qsTypeId="urn:microsoft.com/office/officeart/2005/8/quickstyle/simple1" qsCatId="simple" csTypeId="urn:microsoft.com/office/officeart/2005/8/colors/accent1_2" csCatId="accent1" phldr="1"/>
      <dgm:spPr/>
    </dgm:pt>
    <dgm:pt modelId="{D39E2C3C-5FAA-482A-A649-510AEFBEB2D4}">
      <dgm:prSet phldrT="[Text]"/>
      <dgm:spPr/>
      <dgm:t>
        <a:bodyPr/>
        <a:lstStyle/>
        <a:p>
          <a:r>
            <a:rPr lang="en-US" dirty="0" err="1" smtClean="0"/>
            <a:t>Bào</a:t>
          </a:r>
          <a:r>
            <a:rPr lang="en-US" dirty="0" smtClean="0"/>
            <a:t> </a:t>
          </a:r>
          <a:r>
            <a:rPr lang="en-US" dirty="0" err="1" smtClean="0"/>
            <a:t>thai</a:t>
          </a:r>
          <a:endParaRPr lang="en-US" dirty="0"/>
        </a:p>
      </dgm:t>
    </dgm:pt>
    <dgm:pt modelId="{F9C53CB7-750C-4738-8A9A-26E4222FF8C9}" type="parTrans" cxnId="{0E00CA39-8372-4A4D-98EA-015D31A5B3D2}">
      <dgm:prSet/>
      <dgm:spPr/>
      <dgm:t>
        <a:bodyPr/>
        <a:lstStyle/>
        <a:p>
          <a:endParaRPr lang="en-US"/>
        </a:p>
      </dgm:t>
    </dgm:pt>
    <dgm:pt modelId="{84CA833F-FC25-4173-9098-86AE3BDD6E86}" type="sibTrans" cxnId="{0E00CA39-8372-4A4D-98EA-015D31A5B3D2}">
      <dgm:prSet/>
      <dgm:spPr/>
      <dgm:t>
        <a:bodyPr/>
        <a:lstStyle/>
        <a:p>
          <a:endParaRPr lang="en-US"/>
        </a:p>
      </dgm:t>
    </dgm:pt>
    <dgm:pt modelId="{370F8E72-7644-4429-B100-10183303FDD0}">
      <dgm:prSet phldrT="[Text]"/>
      <dgm:spPr/>
      <dgm:t>
        <a:bodyPr/>
        <a:lstStyle/>
        <a:p>
          <a:r>
            <a:rPr lang="en-US" dirty="0" err="1" smtClean="0"/>
            <a:t>Trẻ</a:t>
          </a:r>
          <a:r>
            <a:rPr lang="en-US" dirty="0" smtClean="0"/>
            <a:t> </a:t>
          </a:r>
          <a:r>
            <a:rPr lang="en-US" dirty="0" err="1" smtClean="0"/>
            <a:t>em</a:t>
          </a:r>
          <a:endParaRPr lang="en-US" dirty="0"/>
        </a:p>
      </dgm:t>
    </dgm:pt>
    <dgm:pt modelId="{83986EFD-9CB2-4EB4-B65F-319BA75E86C4}" type="parTrans" cxnId="{2945A513-FA59-406A-8D60-0E99EBB995DC}">
      <dgm:prSet/>
      <dgm:spPr/>
      <dgm:t>
        <a:bodyPr/>
        <a:lstStyle/>
        <a:p>
          <a:endParaRPr lang="en-US"/>
        </a:p>
      </dgm:t>
    </dgm:pt>
    <dgm:pt modelId="{C09C0718-3888-40F8-8E75-98E3E8BE3F11}" type="sibTrans" cxnId="{2945A513-FA59-406A-8D60-0E99EBB995DC}">
      <dgm:prSet/>
      <dgm:spPr/>
      <dgm:t>
        <a:bodyPr/>
        <a:lstStyle/>
        <a:p>
          <a:endParaRPr lang="en-US"/>
        </a:p>
      </dgm:t>
    </dgm:pt>
    <dgm:pt modelId="{FD02EB6C-AA14-4913-8CFF-4A1BBB9293F2}">
      <dgm:prSet phldrT="[Text]"/>
      <dgm:spPr/>
      <dgm:t>
        <a:bodyPr/>
        <a:lstStyle/>
        <a:p>
          <a:r>
            <a:rPr lang="en-US" dirty="0" err="1" smtClean="0"/>
            <a:t>Vị</a:t>
          </a:r>
          <a:r>
            <a:rPr lang="en-US" dirty="0" smtClean="0"/>
            <a:t> </a:t>
          </a:r>
          <a:r>
            <a:rPr lang="en-US" dirty="0" err="1" smtClean="0"/>
            <a:t>thành</a:t>
          </a:r>
          <a:r>
            <a:rPr lang="en-US" dirty="0" smtClean="0"/>
            <a:t> </a:t>
          </a:r>
          <a:r>
            <a:rPr lang="en-US" dirty="0" err="1" smtClean="0"/>
            <a:t>niên</a:t>
          </a:r>
          <a:endParaRPr lang="en-US" dirty="0"/>
        </a:p>
      </dgm:t>
    </dgm:pt>
    <dgm:pt modelId="{48117671-C2D1-4970-BFBB-9DD79F9A81CC}" type="parTrans" cxnId="{4861B72E-1A57-4D83-B051-D801A4464D05}">
      <dgm:prSet/>
      <dgm:spPr/>
      <dgm:t>
        <a:bodyPr/>
        <a:lstStyle/>
        <a:p>
          <a:endParaRPr lang="en-US"/>
        </a:p>
      </dgm:t>
    </dgm:pt>
    <dgm:pt modelId="{86C2BB9E-B97E-4295-9A18-D6882E1D78EC}" type="sibTrans" cxnId="{4861B72E-1A57-4D83-B051-D801A4464D05}">
      <dgm:prSet/>
      <dgm:spPr/>
      <dgm:t>
        <a:bodyPr/>
        <a:lstStyle/>
        <a:p>
          <a:endParaRPr lang="en-US"/>
        </a:p>
      </dgm:t>
    </dgm:pt>
    <dgm:pt modelId="{718FE238-BFE8-4BFA-A7BB-AE26222F3C0D}">
      <dgm:prSet phldrT="[Text]"/>
      <dgm:spPr/>
      <dgm:t>
        <a:bodyPr/>
        <a:lstStyle/>
        <a:p>
          <a:r>
            <a:rPr lang="en-US" dirty="0" err="1" smtClean="0"/>
            <a:t>Trưởng</a:t>
          </a:r>
          <a:r>
            <a:rPr lang="en-US" dirty="0" smtClean="0"/>
            <a:t> </a:t>
          </a:r>
          <a:r>
            <a:rPr lang="en-US" dirty="0" err="1" smtClean="0"/>
            <a:t>thành</a:t>
          </a:r>
          <a:endParaRPr lang="en-US" dirty="0"/>
        </a:p>
      </dgm:t>
    </dgm:pt>
    <dgm:pt modelId="{E530E08B-4E71-44A0-A02B-F67539FE149E}" type="parTrans" cxnId="{9DFBD983-59FF-4573-A8BC-058A04D6E2D6}">
      <dgm:prSet/>
      <dgm:spPr/>
      <dgm:t>
        <a:bodyPr/>
        <a:lstStyle/>
        <a:p>
          <a:endParaRPr lang="en-US"/>
        </a:p>
      </dgm:t>
    </dgm:pt>
    <dgm:pt modelId="{721C79F7-B2C7-4046-A9C9-443B2668BC16}" type="sibTrans" cxnId="{9DFBD983-59FF-4573-A8BC-058A04D6E2D6}">
      <dgm:prSet/>
      <dgm:spPr/>
      <dgm:t>
        <a:bodyPr/>
        <a:lstStyle/>
        <a:p>
          <a:endParaRPr lang="en-US"/>
        </a:p>
      </dgm:t>
    </dgm:pt>
    <dgm:pt modelId="{61BE8E1E-4581-4141-9AD2-EEF83015C6BE}">
      <dgm:prSet phldrT="[Text]"/>
      <dgm:spPr/>
      <dgm:t>
        <a:bodyPr/>
        <a:lstStyle/>
        <a:p>
          <a:r>
            <a:rPr lang="en-US" dirty="0" err="1" smtClean="0"/>
            <a:t>Tuổi</a:t>
          </a:r>
          <a:r>
            <a:rPr lang="en-US" dirty="0" smtClean="0"/>
            <a:t> </a:t>
          </a:r>
          <a:r>
            <a:rPr lang="en-US" dirty="0" err="1" smtClean="0"/>
            <a:t>già</a:t>
          </a:r>
          <a:endParaRPr lang="en-US" dirty="0"/>
        </a:p>
      </dgm:t>
    </dgm:pt>
    <dgm:pt modelId="{44A4212F-CBCB-4077-B786-6403CDB11DAA}" type="parTrans" cxnId="{D99B8068-8428-4582-9775-521CA8ADEE0D}">
      <dgm:prSet/>
      <dgm:spPr/>
      <dgm:t>
        <a:bodyPr/>
        <a:lstStyle/>
        <a:p>
          <a:endParaRPr lang="en-US"/>
        </a:p>
      </dgm:t>
    </dgm:pt>
    <dgm:pt modelId="{7DDE856F-EB1B-40E2-AFC2-2CE91CD12376}" type="sibTrans" cxnId="{D99B8068-8428-4582-9775-521CA8ADEE0D}">
      <dgm:prSet/>
      <dgm:spPr/>
      <dgm:t>
        <a:bodyPr/>
        <a:lstStyle/>
        <a:p>
          <a:endParaRPr lang="en-US"/>
        </a:p>
      </dgm:t>
    </dgm:pt>
    <dgm:pt modelId="{99CD9DE3-5F14-4D19-92F5-224D2AFC6FFD}" type="pres">
      <dgm:prSet presAssocID="{327BBFEB-04E9-415A-ABCE-FE81A2216D33}" presName="arrowDiagram" presStyleCnt="0">
        <dgm:presLayoutVars>
          <dgm:chMax val="5"/>
          <dgm:dir/>
          <dgm:resizeHandles val="exact"/>
        </dgm:presLayoutVars>
      </dgm:prSet>
      <dgm:spPr/>
    </dgm:pt>
    <dgm:pt modelId="{6F1C0223-1B7A-489D-8AB5-109B892BF8DE}" type="pres">
      <dgm:prSet presAssocID="{327BBFEB-04E9-415A-ABCE-FE81A2216D33}" presName="arrow" presStyleLbl="bgShp" presStyleIdx="0" presStyleCnt="1" custScaleX="127056" custLinFactNeighborX="371" custLinFactNeighborY="696"/>
      <dgm:spPr/>
    </dgm:pt>
    <dgm:pt modelId="{06A4B7BC-132D-44CD-AD76-9B5FCD6F3B8C}" type="pres">
      <dgm:prSet presAssocID="{327BBFEB-04E9-415A-ABCE-FE81A2216D33}" presName="arrowDiagram5" presStyleCnt="0"/>
      <dgm:spPr/>
    </dgm:pt>
    <dgm:pt modelId="{553717B2-5BDE-43CD-B965-80C0F7E62AC4}" type="pres">
      <dgm:prSet presAssocID="{D39E2C3C-5FAA-482A-A649-510AEFBEB2D4}" presName="bullet5a" presStyleLbl="node1" presStyleIdx="0" presStyleCnt="5"/>
      <dgm:spPr/>
    </dgm:pt>
    <dgm:pt modelId="{70B4E9A9-CE58-46A7-8363-9F22A61D6B54}" type="pres">
      <dgm:prSet presAssocID="{D39E2C3C-5FAA-482A-A649-510AEFBEB2D4}" presName="textBox5a" presStyleLbl="revTx" presStyleIdx="0" presStyleCnt="5">
        <dgm:presLayoutVars>
          <dgm:bulletEnabled val="1"/>
        </dgm:presLayoutVars>
      </dgm:prSet>
      <dgm:spPr/>
      <dgm:t>
        <a:bodyPr/>
        <a:lstStyle/>
        <a:p>
          <a:endParaRPr lang="en-US"/>
        </a:p>
      </dgm:t>
    </dgm:pt>
    <dgm:pt modelId="{357E2F55-EBB9-4EAF-A1A0-28C18AC3490C}" type="pres">
      <dgm:prSet presAssocID="{370F8E72-7644-4429-B100-10183303FDD0}" presName="bullet5b" presStyleLbl="node1" presStyleIdx="1" presStyleCnt="5"/>
      <dgm:spPr/>
    </dgm:pt>
    <dgm:pt modelId="{9C62DDCE-1736-4C44-B9F6-CAE21F025CC4}" type="pres">
      <dgm:prSet presAssocID="{370F8E72-7644-4429-B100-10183303FDD0}" presName="textBox5b" presStyleLbl="revTx" presStyleIdx="1" presStyleCnt="5">
        <dgm:presLayoutVars>
          <dgm:bulletEnabled val="1"/>
        </dgm:presLayoutVars>
      </dgm:prSet>
      <dgm:spPr/>
      <dgm:t>
        <a:bodyPr/>
        <a:lstStyle/>
        <a:p>
          <a:endParaRPr lang="en-US"/>
        </a:p>
      </dgm:t>
    </dgm:pt>
    <dgm:pt modelId="{EB635AF1-F311-4665-8920-B26E3915FBEC}" type="pres">
      <dgm:prSet presAssocID="{FD02EB6C-AA14-4913-8CFF-4A1BBB9293F2}" presName="bullet5c" presStyleLbl="node1" presStyleIdx="2" presStyleCnt="5"/>
      <dgm:spPr/>
    </dgm:pt>
    <dgm:pt modelId="{C7B6AFC2-C55E-46CA-AADC-E071DB3FBE3E}" type="pres">
      <dgm:prSet presAssocID="{FD02EB6C-AA14-4913-8CFF-4A1BBB9293F2}" presName="textBox5c" presStyleLbl="revTx" presStyleIdx="2" presStyleCnt="5">
        <dgm:presLayoutVars>
          <dgm:bulletEnabled val="1"/>
        </dgm:presLayoutVars>
      </dgm:prSet>
      <dgm:spPr/>
      <dgm:t>
        <a:bodyPr/>
        <a:lstStyle/>
        <a:p>
          <a:endParaRPr lang="en-US"/>
        </a:p>
      </dgm:t>
    </dgm:pt>
    <dgm:pt modelId="{CC0A967D-1BB6-4B62-9BFB-116998B7E7F6}" type="pres">
      <dgm:prSet presAssocID="{718FE238-BFE8-4BFA-A7BB-AE26222F3C0D}" presName="bullet5d" presStyleLbl="node1" presStyleIdx="3" presStyleCnt="5"/>
      <dgm:spPr/>
    </dgm:pt>
    <dgm:pt modelId="{3D046489-375D-4C24-A6FA-DB5990012862}" type="pres">
      <dgm:prSet presAssocID="{718FE238-BFE8-4BFA-A7BB-AE26222F3C0D}" presName="textBox5d" presStyleLbl="revTx" presStyleIdx="3" presStyleCnt="5">
        <dgm:presLayoutVars>
          <dgm:bulletEnabled val="1"/>
        </dgm:presLayoutVars>
      </dgm:prSet>
      <dgm:spPr/>
      <dgm:t>
        <a:bodyPr/>
        <a:lstStyle/>
        <a:p>
          <a:endParaRPr lang="en-US"/>
        </a:p>
      </dgm:t>
    </dgm:pt>
    <dgm:pt modelId="{58E50422-0059-49F4-A819-E4E2006DA4B2}" type="pres">
      <dgm:prSet presAssocID="{61BE8E1E-4581-4141-9AD2-EEF83015C6BE}" presName="bullet5e" presStyleLbl="node1" presStyleIdx="4" presStyleCnt="5"/>
      <dgm:spPr/>
    </dgm:pt>
    <dgm:pt modelId="{CB00077F-E7A8-424D-85F3-306C326B1ECD}" type="pres">
      <dgm:prSet presAssocID="{61BE8E1E-4581-4141-9AD2-EEF83015C6BE}" presName="textBox5e" presStyleLbl="revTx" presStyleIdx="4" presStyleCnt="5">
        <dgm:presLayoutVars>
          <dgm:bulletEnabled val="1"/>
        </dgm:presLayoutVars>
      </dgm:prSet>
      <dgm:spPr/>
      <dgm:t>
        <a:bodyPr/>
        <a:lstStyle/>
        <a:p>
          <a:endParaRPr lang="en-US"/>
        </a:p>
      </dgm:t>
    </dgm:pt>
  </dgm:ptLst>
  <dgm:cxnLst>
    <dgm:cxn modelId="{0E00CA39-8372-4A4D-98EA-015D31A5B3D2}" srcId="{327BBFEB-04E9-415A-ABCE-FE81A2216D33}" destId="{D39E2C3C-5FAA-482A-A649-510AEFBEB2D4}" srcOrd="0" destOrd="0" parTransId="{F9C53CB7-750C-4738-8A9A-26E4222FF8C9}" sibTransId="{84CA833F-FC25-4173-9098-86AE3BDD6E86}"/>
    <dgm:cxn modelId="{5B709570-C406-4C20-9BA6-65802B6E6D0F}" type="presOf" srcId="{718FE238-BFE8-4BFA-A7BB-AE26222F3C0D}" destId="{3D046489-375D-4C24-A6FA-DB5990012862}" srcOrd="0" destOrd="0" presId="urn:microsoft.com/office/officeart/2005/8/layout/arrow2"/>
    <dgm:cxn modelId="{D99B8068-8428-4582-9775-521CA8ADEE0D}" srcId="{327BBFEB-04E9-415A-ABCE-FE81A2216D33}" destId="{61BE8E1E-4581-4141-9AD2-EEF83015C6BE}" srcOrd="4" destOrd="0" parTransId="{44A4212F-CBCB-4077-B786-6403CDB11DAA}" sibTransId="{7DDE856F-EB1B-40E2-AFC2-2CE91CD12376}"/>
    <dgm:cxn modelId="{0C70DAE9-2712-4286-A34B-6E5E98A804A0}" type="presOf" srcId="{327BBFEB-04E9-415A-ABCE-FE81A2216D33}" destId="{99CD9DE3-5F14-4D19-92F5-224D2AFC6FFD}" srcOrd="0" destOrd="0" presId="urn:microsoft.com/office/officeart/2005/8/layout/arrow2"/>
    <dgm:cxn modelId="{A07267BB-3868-42D1-A0CC-A8E20AC74D7A}" type="presOf" srcId="{D39E2C3C-5FAA-482A-A649-510AEFBEB2D4}" destId="{70B4E9A9-CE58-46A7-8363-9F22A61D6B54}" srcOrd="0" destOrd="0" presId="urn:microsoft.com/office/officeart/2005/8/layout/arrow2"/>
    <dgm:cxn modelId="{C8573557-CD9F-4F66-838D-2E104FA5D73F}" type="presOf" srcId="{61BE8E1E-4581-4141-9AD2-EEF83015C6BE}" destId="{CB00077F-E7A8-424D-85F3-306C326B1ECD}" srcOrd="0" destOrd="0" presId="urn:microsoft.com/office/officeart/2005/8/layout/arrow2"/>
    <dgm:cxn modelId="{4861B72E-1A57-4D83-B051-D801A4464D05}" srcId="{327BBFEB-04E9-415A-ABCE-FE81A2216D33}" destId="{FD02EB6C-AA14-4913-8CFF-4A1BBB9293F2}" srcOrd="2" destOrd="0" parTransId="{48117671-C2D1-4970-BFBB-9DD79F9A81CC}" sibTransId="{86C2BB9E-B97E-4295-9A18-D6882E1D78EC}"/>
    <dgm:cxn modelId="{00CF2ABA-C417-4930-9086-90591A1FA9B3}" type="presOf" srcId="{FD02EB6C-AA14-4913-8CFF-4A1BBB9293F2}" destId="{C7B6AFC2-C55E-46CA-AADC-E071DB3FBE3E}" srcOrd="0" destOrd="0" presId="urn:microsoft.com/office/officeart/2005/8/layout/arrow2"/>
    <dgm:cxn modelId="{9DFBD983-59FF-4573-A8BC-058A04D6E2D6}" srcId="{327BBFEB-04E9-415A-ABCE-FE81A2216D33}" destId="{718FE238-BFE8-4BFA-A7BB-AE26222F3C0D}" srcOrd="3" destOrd="0" parTransId="{E530E08B-4E71-44A0-A02B-F67539FE149E}" sibTransId="{721C79F7-B2C7-4046-A9C9-443B2668BC16}"/>
    <dgm:cxn modelId="{FBFFD209-2609-4BBD-A0DF-84EC9CCA7DC7}" type="presOf" srcId="{370F8E72-7644-4429-B100-10183303FDD0}" destId="{9C62DDCE-1736-4C44-B9F6-CAE21F025CC4}" srcOrd="0" destOrd="0" presId="urn:microsoft.com/office/officeart/2005/8/layout/arrow2"/>
    <dgm:cxn modelId="{2945A513-FA59-406A-8D60-0E99EBB995DC}" srcId="{327BBFEB-04E9-415A-ABCE-FE81A2216D33}" destId="{370F8E72-7644-4429-B100-10183303FDD0}" srcOrd="1" destOrd="0" parTransId="{83986EFD-9CB2-4EB4-B65F-319BA75E86C4}" sibTransId="{C09C0718-3888-40F8-8E75-98E3E8BE3F11}"/>
    <dgm:cxn modelId="{CDBA5B53-D051-433A-B8B6-DB1502F1B494}" type="presParOf" srcId="{99CD9DE3-5F14-4D19-92F5-224D2AFC6FFD}" destId="{6F1C0223-1B7A-489D-8AB5-109B892BF8DE}" srcOrd="0" destOrd="0" presId="urn:microsoft.com/office/officeart/2005/8/layout/arrow2"/>
    <dgm:cxn modelId="{CC6AD06B-8234-4FF0-BB95-B9FF226E23FC}" type="presParOf" srcId="{99CD9DE3-5F14-4D19-92F5-224D2AFC6FFD}" destId="{06A4B7BC-132D-44CD-AD76-9B5FCD6F3B8C}" srcOrd="1" destOrd="0" presId="urn:microsoft.com/office/officeart/2005/8/layout/arrow2"/>
    <dgm:cxn modelId="{1E9725AC-227D-44D6-A7DF-7EA4998F491F}" type="presParOf" srcId="{06A4B7BC-132D-44CD-AD76-9B5FCD6F3B8C}" destId="{553717B2-5BDE-43CD-B965-80C0F7E62AC4}" srcOrd="0" destOrd="0" presId="urn:microsoft.com/office/officeart/2005/8/layout/arrow2"/>
    <dgm:cxn modelId="{68A8EBCD-8C1D-4C45-81B1-2908E6E9F965}" type="presParOf" srcId="{06A4B7BC-132D-44CD-AD76-9B5FCD6F3B8C}" destId="{70B4E9A9-CE58-46A7-8363-9F22A61D6B54}" srcOrd="1" destOrd="0" presId="urn:microsoft.com/office/officeart/2005/8/layout/arrow2"/>
    <dgm:cxn modelId="{019A4037-491D-4730-ADC6-2ABAEAF5CE2C}" type="presParOf" srcId="{06A4B7BC-132D-44CD-AD76-9B5FCD6F3B8C}" destId="{357E2F55-EBB9-4EAF-A1A0-28C18AC3490C}" srcOrd="2" destOrd="0" presId="urn:microsoft.com/office/officeart/2005/8/layout/arrow2"/>
    <dgm:cxn modelId="{CB66B9D8-CB42-4861-9F3F-5486A6791122}" type="presParOf" srcId="{06A4B7BC-132D-44CD-AD76-9B5FCD6F3B8C}" destId="{9C62DDCE-1736-4C44-B9F6-CAE21F025CC4}" srcOrd="3" destOrd="0" presId="urn:microsoft.com/office/officeart/2005/8/layout/arrow2"/>
    <dgm:cxn modelId="{121F214F-99B6-4EFC-98D0-37A53A85D259}" type="presParOf" srcId="{06A4B7BC-132D-44CD-AD76-9B5FCD6F3B8C}" destId="{EB635AF1-F311-4665-8920-B26E3915FBEC}" srcOrd="4" destOrd="0" presId="urn:microsoft.com/office/officeart/2005/8/layout/arrow2"/>
    <dgm:cxn modelId="{0D3FAD31-6A1B-464D-9120-51E70CC02214}" type="presParOf" srcId="{06A4B7BC-132D-44CD-AD76-9B5FCD6F3B8C}" destId="{C7B6AFC2-C55E-46CA-AADC-E071DB3FBE3E}" srcOrd="5" destOrd="0" presId="urn:microsoft.com/office/officeart/2005/8/layout/arrow2"/>
    <dgm:cxn modelId="{0980F89E-2ABA-4242-A3AE-C649F4DCC1D3}" type="presParOf" srcId="{06A4B7BC-132D-44CD-AD76-9B5FCD6F3B8C}" destId="{CC0A967D-1BB6-4B62-9BFB-116998B7E7F6}" srcOrd="6" destOrd="0" presId="urn:microsoft.com/office/officeart/2005/8/layout/arrow2"/>
    <dgm:cxn modelId="{A1C8D232-774D-4382-B0B4-BF60A82F8F65}" type="presParOf" srcId="{06A4B7BC-132D-44CD-AD76-9B5FCD6F3B8C}" destId="{3D046489-375D-4C24-A6FA-DB5990012862}" srcOrd="7" destOrd="0" presId="urn:microsoft.com/office/officeart/2005/8/layout/arrow2"/>
    <dgm:cxn modelId="{FDBAFE62-0A1B-41D6-A9D0-90E44227207B}" type="presParOf" srcId="{06A4B7BC-132D-44CD-AD76-9B5FCD6F3B8C}" destId="{58E50422-0059-49F4-A819-E4E2006DA4B2}" srcOrd="8" destOrd="0" presId="urn:microsoft.com/office/officeart/2005/8/layout/arrow2"/>
    <dgm:cxn modelId="{86F1DF30-09B5-4601-B22E-FF6B7380756A}" type="presParOf" srcId="{06A4B7BC-132D-44CD-AD76-9B5FCD6F3B8C}" destId="{CB00077F-E7A8-424D-85F3-306C326B1ECD}"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67D308-45C6-4D3E-8C6C-D275CE630A4B}"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en-US"/>
        </a:p>
      </dgm:t>
    </dgm:pt>
    <dgm:pt modelId="{C5B16D43-20C7-4988-BD26-1563F8EDA5F4}">
      <dgm:prSet phldrT="[Text]" custT="1"/>
      <dgm:spPr/>
      <dgm:t>
        <a:bodyPr/>
        <a:lstStyle/>
        <a:p>
          <a:r>
            <a:rPr lang="en-US" sz="4400" b="1" dirty="0" err="1" smtClean="0"/>
            <a:t>Bảng</a:t>
          </a:r>
          <a:r>
            <a:rPr lang="en-US" sz="4400" b="1" dirty="0" smtClean="0"/>
            <a:t> </a:t>
          </a:r>
          <a:r>
            <a:rPr lang="en-US" sz="4400" b="1" dirty="0" err="1" smtClean="0"/>
            <a:t>tra</a:t>
          </a:r>
          <a:r>
            <a:rPr lang="en-US" sz="4400" b="1" dirty="0" smtClean="0"/>
            <a:t> TTDD</a:t>
          </a:r>
          <a:endParaRPr lang="en-US" sz="4400" b="1" dirty="0"/>
        </a:p>
      </dgm:t>
    </dgm:pt>
    <dgm:pt modelId="{2F90F9A7-DEA8-4679-83C5-132D99492F90}" type="parTrans" cxnId="{C9D8C0BB-17D1-49CA-A278-92E5C4180671}">
      <dgm:prSet/>
      <dgm:spPr/>
      <dgm:t>
        <a:bodyPr/>
        <a:lstStyle/>
        <a:p>
          <a:endParaRPr lang="en-US" sz="5400" b="1"/>
        </a:p>
      </dgm:t>
    </dgm:pt>
    <dgm:pt modelId="{0DD8F773-6C95-419B-8CFA-4CB56A55949F}" type="sibTrans" cxnId="{C9D8C0BB-17D1-49CA-A278-92E5C4180671}">
      <dgm:prSet/>
      <dgm:spPr/>
      <dgm:t>
        <a:bodyPr/>
        <a:lstStyle/>
        <a:p>
          <a:endParaRPr lang="en-US" sz="5400" b="1"/>
        </a:p>
      </dgm:t>
    </dgm:pt>
    <dgm:pt modelId="{5B52244C-B290-437E-B550-E3C99A7FDDBD}">
      <dgm:prSet phldrT="[Text]" custT="1"/>
      <dgm:spPr/>
      <dgm:t>
        <a:bodyPr/>
        <a:lstStyle/>
        <a:p>
          <a:r>
            <a:rPr lang="en-US" sz="4400" b="1" dirty="0" err="1" smtClean="0"/>
            <a:t>Chiều</a:t>
          </a:r>
          <a:r>
            <a:rPr lang="en-US" sz="4400" b="1" dirty="0" smtClean="0"/>
            <a:t> </a:t>
          </a:r>
          <a:r>
            <a:rPr lang="en-US" sz="4400" b="1" dirty="0" err="1" smtClean="0"/>
            <a:t>cao</a:t>
          </a:r>
          <a:r>
            <a:rPr lang="en-US" sz="4400" b="1" dirty="0" smtClean="0"/>
            <a:t> </a:t>
          </a:r>
          <a:r>
            <a:rPr lang="en-US" sz="4400" b="1" dirty="0" err="1" smtClean="0"/>
            <a:t>theo</a:t>
          </a:r>
          <a:r>
            <a:rPr lang="en-US" sz="4400" b="1" dirty="0" smtClean="0"/>
            <a:t> </a:t>
          </a:r>
          <a:r>
            <a:rPr lang="en-US" sz="4400" b="1" dirty="0" err="1" smtClean="0"/>
            <a:t>tuổi</a:t>
          </a:r>
          <a:endParaRPr lang="en-US" sz="4400" b="1" dirty="0" smtClean="0"/>
        </a:p>
      </dgm:t>
    </dgm:pt>
    <dgm:pt modelId="{706C60C7-DF25-4B31-9050-99CFF4765875}" type="parTrans" cxnId="{A21B9C5C-9947-4614-B306-E1B71ED8A277}">
      <dgm:prSet/>
      <dgm:spPr/>
      <dgm:t>
        <a:bodyPr/>
        <a:lstStyle/>
        <a:p>
          <a:endParaRPr lang="en-US" sz="5400" b="1"/>
        </a:p>
      </dgm:t>
    </dgm:pt>
    <dgm:pt modelId="{F0BDCF04-904D-49EA-99DB-227B01257FEE}" type="sibTrans" cxnId="{A21B9C5C-9947-4614-B306-E1B71ED8A277}">
      <dgm:prSet/>
      <dgm:spPr/>
      <dgm:t>
        <a:bodyPr/>
        <a:lstStyle/>
        <a:p>
          <a:endParaRPr lang="en-US" sz="5400" b="1"/>
        </a:p>
      </dgm:t>
    </dgm:pt>
    <dgm:pt modelId="{8A966552-4774-4076-A228-E6ABFD9EA3EF}">
      <dgm:prSet phldrT="[Text]" custT="1"/>
      <dgm:spPr/>
      <dgm:t>
        <a:bodyPr/>
        <a:lstStyle/>
        <a:p>
          <a:r>
            <a:rPr lang="en-US" sz="4400" b="1" dirty="0" err="1" smtClean="0"/>
            <a:t>Giới</a:t>
          </a:r>
          <a:r>
            <a:rPr lang="en-US" sz="4400" b="1" dirty="0" smtClean="0"/>
            <a:t> </a:t>
          </a:r>
          <a:r>
            <a:rPr lang="en-US" sz="4400" b="1" dirty="0" err="1" smtClean="0"/>
            <a:t>nam</a:t>
          </a:r>
          <a:endParaRPr lang="en-US" sz="4400" b="1" dirty="0"/>
        </a:p>
      </dgm:t>
    </dgm:pt>
    <dgm:pt modelId="{05089385-DADF-478A-813B-59587E7BFEF1}" type="parTrans" cxnId="{38FA252C-79B3-4DE4-AF55-E33D03BE7BCB}">
      <dgm:prSet/>
      <dgm:spPr/>
      <dgm:t>
        <a:bodyPr/>
        <a:lstStyle/>
        <a:p>
          <a:endParaRPr lang="en-US" sz="5400" b="1"/>
        </a:p>
      </dgm:t>
    </dgm:pt>
    <dgm:pt modelId="{0423A27C-9804-40F7-948C-23637FE1D4AB}" type="sibTrans" cxnId="{38FA252C-79B3-4DE4-AF55-E33D03BE7BCB}">
      <dgm:prSet/>
      <dgm:spPr/>
      <dgm:t>
        <a:bodyPr/>
        <a:lstStyle/>
        <a:p>
          <a:endParaRPr lang="en-US" sz="5400" b="1"/>
        </a:p>
      </dgm:t>
    </dgm:pt>
    <dgm:pt modelId="{448AFCE7-EE68-4B31-9814-45E45FF94195}">
      <dgm:prSet phldrT="[Text]" custT="1"/>
      <dgm:spPr/>
      <dgm:t>
        <a:bodyPr/>
        <a:lstStyle/>
        <a:p>
          <a:r>
            <a:rPr lang="en-US" sz="4400" b="1" dirty="0" err="1" smtClean="0"/>
            <a:t>Giới</a:t>
          </a:r>
          <a:r>
            <a:rPr lang="en-US" sz="4400" b="1" dirty="0" smtClean="0"/>
            <a:t> </a:t>
          </a:r>
          <a:r>
            <a:rPr lang="en-US" sz="4400" b="1" dirty="0" err="1" smtClean="0"/>
            <a:t>nữ</a:t>
          </a:r>
          <a:endParaRPr lang="en-US" sz="4400" b="1" dirty="0"/>
        </a:p>
      </dgm:t>
    </dgm:pt>
    <dgm:pt modelId="{2CF1A40A-C7F0-4CBD-BBCB-6969B5B2C765}" type="parTrans" cxnId="{076127D5-466B-488E-A83F-D575A0EAB4B6}">
      <dgm:prSet/>
      <dgm:spPr/>
      <dgm:t>
        <a:bodyPr/>
        <a:lstStyle/>
        <a:p>
          <a:endParaRPr lang="en-US" sz="5400" b="1"/>
        </a:p>
      </dgm:t>
    </dgm:pt>
    <dgm:pt modelId="{7DCCC806-89A5-4F4F-AC35-82BABD73A245}" type="sibTrans" cxnId="{076127D5-466B-488E-A83F-D575A0EAB4B6}">
      <dgm:prSet/>
      <dgm:spPr/>
      <dgm:t>
        <a:bodyPr/>
        <a:lstStyle/>
        <a:p>
          <a:endParaRPr lang="en-US" sz="5400" b="1"/>
        </a:p>
      </dgm:t>
    </dgm:pt>
    <dgm:pt modelId="{0EAA1188-5192-42E1-9F59-82F0ED5CD4C5}">
      <dgm:prSet phldrT="[Text]" custT="1"/>
      <dgm:spPr/>
      <dgm:t>
        <a:bodyPr/>
        <a:lstStyle/>
        <a:p>
          <a:r>
            <a:rPr lang="en-US" sz="4400" b="1" dirty="0" smtClean="0"/>
            <a:t>BMI </a:t>
          </a:r>
          <a:r>
            <a:rPr lang="en-US" sz="4400" b="1" dirty="0" err="1" smtClean="0"/>
            <a:t>theo</a:t>
          </a:r>
          <a:r>
            <a:rPr lang="en-US" sz="4400" b="1" dirty="0" smtClean="0"/>
            <a:t> </a:t>
          </a:r>
          <a:r>
            <a:rPr lang="en-US" sz="4400" b="1" dirty="0" err="1" smtClean="0"/>
            <a:t>tuổi</a:t>
          </a:r>
          <a:endParaRPr lang="en-US" sz="4400" b="1" dirty="0"/>
        </a:p>
      </dgm:t>
    </dgm:pt>
    <dgm:pt modelId="{75B007B6-B070-4D5B-A3C7-20FF51430F2C}" type="parTrans" cxnId="{8F5EAB69-6099-4E8B-AF35-8EA19BF2F87B}">
      <dgm:prSet/>
      <dgm:spPr/>
      <dgm:t>
        <a:bodyPr/>
        <a:lstStyle/>
        <a:p>
          <a:endParaRPr lang="en-US" sz="5400" b="1"/>
        </a:p>
      </dgm:t>
    </dgm:pt>
    <dgm:pt modelId="{2C58EAEA-5F38-4956-8FA3-D3F25E235659}" type="sibTrans" cxnId="{8F5EAB69-6099-4E8B-AF35-8EA19BF2F87B}">
      <dgm:prSet/>
      <dgm:spPr/>
      <dgm:t>
        <a:bodyPr/>
        <a:lstStyle/>
        <a:p>
          <a:endParaRPr lang="en-US" sz="5400" b="1"/>
        </a:p>
      </dgm:t>
    </dgm:pt>
    <dgm:pt modelId="{EFB0774A-9C7F-4BB6-BAB6-AF3017F3CCEA}">
      <dgm:prSet phldrT="[Text]" custT="1"/>
      <dgm:spPr/>
      <dgm:t>
        <a:bodyPr/>
        <a:lstStyle/>
        <a:p>
          <a:r>
            <a:rPr lang="en-US" sz="4400" b="1" dirty="0" err="1" smtClean="0"/>
            <a:t>Giới</a:t>
          </a:r>
          <a:r>
            <a:rPr lang="en-US" sz="4400" b="1" dirty="0" smtClean="0"/>
            <a:t> </a:t>
          </a:r>
          <a:r>
            <a:rPr lang="en-US" sz="4400" b="1" dirty="0" err="1" smtClean="0"/>
            <a:t>nam</a:t>
          </a:r>
          <a:endParaRPr lang="en-US" sz="4400" b="1" dirty="0"/>
        </a:p>
      </dgm:t>
    </dgm:pt>
    <dgm:pt modelId="{1631803D-7FF5-4092-829D-454C65651850}" type="parTrans" cxnId="{287F2A4A-5361-48E8-AC26-A6481A72E62C}">
      <dgm:prSet/>
      <dgm:spPr/>
      <dgm:t>
        <a:bodyPr/>
        <a:lstStyle/>
        <a:p>
          <a:endParaRPr lang="en-US" sz="5400" b="1"/>
        </a:p>
      </dgm:t>
    </dgm:pt>
    <dgm:pt modelId="{4541176D-0E5C-4638-B2BE-EFD20CDB3EB6}" type="sibTrans" cxnId="{287F2A4A-5361-48E8-AC26-A6481A72E62C}">
      <dgm:prSet/>
      <dgm:spPr/>
      <dgm:t>
        <a:bodyPr/>
        <a:lstStyle/>
        <a:p>
          <a:endParaRPr lang="en-US" sz="5400" b="1"/>
        </a:p>
      </dgm:t>
    </dgm:pt>
    <dgm:pt modelId="{3C1B1B7A-0F9E-40EE-B0F9-8A6B0FCA40FB}">
      <dgm:prSet phldrT="[Text]" custT="1"/>
      <dgm:spPr/>
      <dgm:t>
        <a:bodyPr/>
        <a:lstStyle/>
        <a:p>
          <a:r>
            <a:rPr lang="en-US" sz="4400" b="1" dirty="0" err="1" smtClean="0"/>
            <a:t>Giới</a:t>
          </a:r>
          <a:r>
            <a:rPr lang="en-US" sz="4400" b="1" dirty="0" smtClean="0"/>
            <a:t> </a:t>
          </a:r>
          <a:r>
            <a:rPr lang="en-US" sz="4400" b="1" dirty="0" err="1" smtClean="0"/>
            <a:t>nữ</a:t>
          </a:r>
          <a:endParaRPr lang="en-US" sz="4400" b="1" dirty="0"/>
        </a:p>
      </dgm:t>
    </dgm:pt>
    <dgm:pt modelId="{FE1067B5-0F79-4DEE-8074-E5DA5A18C19D}" type="parTrans" cxnId="{64BA5B67-5EBC-489E-BC2C-17CF8CAF9F4D}">
      <dgm:prSet/>
      <dgm:spPr/>
      <dgm:t>
        <a:bodyPr/>
        <a:lstStyle/>
        <a:p>
          <a:endParaRPr lang="en-US" sz="5400" b="1"/>
        </a:p>
      </dgm:t>
    </dgm:pt>
    <dgm:pt modelId="{4477A82C-7E2B-4A3E-A6FE-B265A77C068E}" type="sibTrans" cxnId="{64BA5B67-5EBC-489E-BC2C-17CF8CAF9F4D}">
      <dgm:prSet/>
      <dgm:spPr/>
      <dgm:t>
        <a:bodyPr/>
        <a:lstStyle/>
        <a:p>
          <a:endParaRPr lang="en-US" sz="5400" b="1"/>
        </a:p>
      </dgm:t>
    </dgm:pt>
    <dgm:pt modelId="{55579108-69A9-47C5-B8A6-256B73FB1D73}" type="pres">
      <dgm:prSet presAssocID="{1C67D308-45C6-4D3E-8C6C-D275CE630A4B}" presName="hierChild1" presStyleCnt="0">
        <dgm:presLayoutVars>
          <dgm:chPref val="1"/>
          <dgm:dir/>
          <dgm:animOne val="branch"/>
          <dgm:animLvl val="lvl"/>
          <dgm:resizeHandles/>
        </dgm:presLayoutVars>
      </dgm:prSet>
      <dgm:spPr/>
      <dgm:t>
        <a:bodyPr/>
        <a:lstStyle/>
        <a:p>
          <a:endParaRPr lang="en-US"/>
        </a:p>
      </dgm:t>
    </dgm:pt>
    <dgm:pt modelId="{CB8AEB64-7478-4AF0-AF8A-2F254145CEE5}" type="pres">
      <dgm:prSet presAssocID="{C5B16D43-20C7-4988-BD26-1563F8EDA5F4}" presName="hierRoot1" presStyleCnt="0"/>
      <dgm:spPr/>
    </dgm:pt>
    <dgm:pt modelId="{54512A51-1C5B-4349-89F9-40AF3CB0E25B}" type="pres">
      <dgm:prSet presAssocID="{C5B16D43-20C7-4988-BD26-1563F8EDA5F4}" presName="composite" presStyleCnt="0"/>
      <dgm:spPr/>
    </dgm:pt>
    <dgm:pt modelId="{1C8C478D-5720-42AE-A9C8-8EC3F099E58D}" type="pres">
      <dgm:prSet presAssocID="{C5B16D43-20C7-4988-BD26-1563F8EDA5F4}" presName="background" presStyleLbl="node0" presStyleIdx="0" presStyleCnt="1"/>
      <dgm:spPr/>
    </dgm:pt>
    <dgm:pt modelId="{A22BB423-85D6-487C-9E29-61B9BAA12A1D}" type="pres">
      <dgm:prSet presAssocID="{C5B16D43-20C7-4988-BD26-1563F8EDA5F4}" presName="text" presStyleLbl="fgAcc0" presStyleIdx="0" presStyleCnt="1">
        <dgm:presLayoutVars>
          <dgm:chPref val="3"/>
        </dgm:presLayoutVars>
      </dgm:prSet>
      <dgm:spPr/>
      <dgm:t>
        <a:bodyPr/>
        <a:lstStyle/>
        <a:p>
          <a:endParaRPr lang="en-US"/>
        </a:p>
      </dgm:t>
    </dgm:pt>
    <dgm:pt modelId="{6E5DE1CC-F2D1-441D-BEFF-9356F22BB2C5}" type="pres">
      <dgm:prSet presAssocID="{C5B16D43-20C7-4988-BD26-1563F8EDA5F4}" presName="hierChild2" presStyleCnt="0"/>
      <dgm:spPr/>
    </dgm:pt>
    <dgm:pt modelId="{58A56503-7C82-467A-BB01-EA7CFC0FF145}" type="pres">
      <dgm:prSet presAssocID="{706C60C7-DF25-4B31-9050-99CFF4765875}" presName="Name10" presStyleLbl="parChTrans1D2" presStyleIdx="0" presStyleCnt="2"/>
      <dgm:spPr/>
      <dgm:t>
        <a:bodyPr/>
        <a:lstStyle/>
        <a:p>
          <a:endParaRPr lang="en-US"/>
        </a:p>
      </dgm:t>
    </dgm:pt>
    <dgm:pt modelId="{73413970-1D84-4F78-821D-D808AC3C5989}" type="pres">
      <dgm:prSet presAssocID="{5B52244C-B290-437E-B550-E3C99A7FDDBD}" presName="hierRoot2" presStyleCnt="0"/>
      <dgm:spPr/>
    </dgm:pt>
    <dgm:pt modelId="{35875361-BAE0-45F1-9980-E28FA631C580}" type="pres">
      <dgm:prSet presAssocID="{5B52244C-B290-437E-B550-E3C99A7FDDBD}" presName="composite2" presStyleCnt="0"/>
      <dgm:spPr/>
    </dgm:pt>
    <dgm:pt modelId="{A7353838-24FC-454D-B151-3AB4290ED8A5}" type="pres">
      <dgm:prSet presAssocID="{5B52244C-B290-437E-B550-E3C99A7FDDBD}" presName="background2" presStyleLbl="node2" presStyleIdx="0" presStyleCnt="2"/>
      <dgm:spPr/>
    </dgm:pt>
    <dgm:pt modelId="{71558050-B5BA-4AE9-AC60-4348ED9985C7}" type="pres">
      <dgm:prSet presAssocID="{5B52244C-B290-437E-B550-E3C99A7FDDBD}" presName="text2" presStyleLbl="fgAcc2" presStyleIdx="0" presStyleCnt="2">
        <dgm:presLayoutVars>
          <dgm:chPref val="3"/>
        </dgm:presLayoutVars>
      </dgm:prSet>
      <dgm:spPr/>
      <dgm:t>
        <a:bodyPr/>
        <a:lstStyle/>
        <a:p>
          <a:endParaRPr lang="en-US"/>
        </a:p>
      </dgm:t>
    </dgm:pt>
    <dgm:pt modelId="{93D41164-1500-45A2-B42A-EEFBFEEC32EF}" type="pres">
      <dgm:prSet presAssocID="{5B52244C-B290-437E-B550-E3C99A7FDDBD}" presName="hierChild3" presStyleCnt="0"/>
      <dgm:spPr/>
    </dgm:pt>
    <dgm:pt modelId="{D9B9D65A-0067-49A6-8E2E-85AA78E42726}" type="pres">
      <dgm:prSet presAssocID="{05089385-DADF-478A-813B-59587E7BFEF1}" presName="Name17" presStyleLbl="parChTrans1D3" presStyleIdx="0" presStyleCnt="4"/>
      <dgm:spPr/>
      <dgm:t>
        <a:bodyPr/>
        <a:lstStyle/>
        <a:p>
          <a:endParaRPr lang="en-US"/>
        </a:p>
      </dgm:t>
    </dgm:pt>
    <dgm:pt modelId="{3851D311-EBAD-4C82-8918-182779B018B8}" type="pres">
      <dgm:prSet presAssocID="{8A966552-4774-4076-A228-E6ABFD9EA3EF}" presName="hierRoot3" presStyleCnt="0"/>
      <dgm:spPr/>
    </dgm:pt>
    <dgm:pt modelId="{087DC572-7C37-4F71-8CC3-82504DC487A2}" type="pres">
      <dgm:prSet presAssocID="{8A966552-4774-4076-A228-E6ABFD9EA3EF}" presName="composite3" presStyleCnt="0"/>
      <dgm:spPr/>
    </dgm:pt>
    <dgm:pt modelId="{1C6E5EBE-BE7A-4500-8A32-3F7C9BDC1047}" type="pres">
      <dgm:prSet presAssocID="{8A966552-4774-4076-A228-E6ABFD9EA3EF}" presName="background3" presStyleLbl="node3" presStyleIdx="0" presStyleCnt="4"/>
      <dgm:spPr/>
    </dgm:pt>
    <dgm:pt modelId="{514C1744-4E3F-4265-92B9-7A93A59AABA4}" type="pres">
      <dgm:prSet presAssocID="{8A966552-4774-4076-A228-E6ABFD9EA3EF}" presName="text3" presStyleLbl="fgAcc3" presStyleIdx="0" presStyleCnt="4">
        <dgm:presLayoutVars>
          <dgm:chPref val="3"/>
        </dgm:presLayoutVars>
      </dgm:prSet>
      <dgm:spPr/>
      <dgm:t>
        <a:bodyPr/>
        <a:lstStyle/>
        <a:p>
          <a:endParaRPr lang="en-US"/>
        </a:p>
      </dgm:t>
    </dgm:pt>
    <dgm:pt modelId="{1A69C230-14A4-4EFC-945B-85933FF348BE}" type="pres">
      <dgm:prSet presAssocID="{8A966552-4774-4076-A228-E6ABFD9EA3EF}" presName="hierChild4" presStyleCnt="0"/>
      <dgm:spPr/>
    </dgm:pt>
    <dgm:pt modelId="{6FC81B76-304E-405D-ACCA-4E50A78E14D2}" type="pres">
      <dgm:prSet presAssocID="{2CF1A40A-C7F0-4CBD-BBCB-6969B5B2C765}" presName="Name17" presStyleLbl="parChTrans1D3" presStyleIdx="1" presStyleCnt="4"/>
      <dgm:spPr/>
      <dgm:t>
        <a:bodyPr/>
        <a:lstStyle/>
        <a:p>
          <a:endParaRPr lang="en-US"/>
        </a:p>
      </dgm:t>
    </dgm:pt>
    <dgm:pt modelId="{74DD165C-20F2-4636-9120-594110D0F6E1}" type="pres">
      <dgm:prSet presAssocID="{448AFCE7-EE68-4B31-9814-45E45FF94195}" presName="hierRoot3" presStyleCnt="0"/>
      <dgm:spPr/>
    </dgm:pt>
    <dgm:pt modelId="{277E2E1A-0F57-4A1A-9CCA-9E569DD41736}" type="pres">
      <dgm:prSet presAssocID="{448AFCE7-EE68-4B31-9814-45E45FF94195}" presName="composite3" presStyleCnt="0"/>
      <dgm:spPr/>
    </dgm:pt>
    <dgm:pt modelId="{D2148897-B69C-4471-A642-CDEAC7DA038D}" type="pres">
      <dgm:prSet presAssocID="{448AFCE7-EE68-4B31-9814-45E45FF94195}" presName="background3" presStyleLbl="node3" presStyleIdx="1" presStyleCnt="4"/>
      <dgm:spPr/>
    </dgm:pt>
    <dgm:pt modelId="{1DBA048D-B7FE-4CBC-BBF3-DB728AD3F5AD}" type="pres">
      <dgm:prSet presAssocID="{448AFCE7-EE68-4B31-9814-45E45FF94195}" presName="text3" presStyleLbl="fgAcc3" presStyleIdx="1" presStyleCnt="4">
        <dgm:presLayoutVars>
          <dgm:chPref val="3"/>
        </dgm:presLayoutVars>
      </dgm:prSet>
      <dgm:spPr/>
      <dgm:t>
        <a:bodyPr/>
        <a:lstStyle/>
        <a:p>
          <a:endParaRPr lang="en-US"/>
        </a:p>
      </dgm:t>
    </dgm:pt>
    <dgm:pt modelId="{F4AD8598-8418-4C4F-B61D-0C7EA644F3AF}" type="pres">
      <dgm:prSet presAssocID="{448AFCE7-EE68-4B31-9814-45E45FF94195}" presName="hierChild4" presStyleCnt="0"/>
      <dgm:spPr/>
    </dgm:pt>
    <dgm:pt modelId="{188EAD47-96A6-4456-96E3-7AA182762F57}" type="pres">
      <dgm:prSet presAssocID="{75B007B6-B070-4D5B-A3C7-20FF51430F2C}" presName="Name10" presStyleLbl="parChTrans1D2" presStyleIdx="1" presStyleCnt="2"/>
      <dgm:spPr/>
      <dgm:t>
        <a:bodyPr/>
        <a:lstStyle/>
        <a:p>
          <a:endParaRPr lang="en-US"/>
        </a:p>
      </dgm:t>
    </dgm:pt>
    <dgm:pt modelId="{45E57563-C103-413F-8562-6C265BFDB4B9}" type="pres">
      <dgm:prSet presAssocID="{0EAA1188-5192-42E1-9F59-82F0ED5CD4C5}" presName="hierRoot2" presStyleCnt="0"/>
      <dgm:spPr/>
    </dgm:pt>
    <dgm:pt modelId="{56B2A433-072B-495A-A9E0-BEE8BB653205}" type="pres">
      <dgm:prSet presAssocID="{0EAA1188-5192-42E1-9F59-82F0ED5CD4C5}" presName="composite2" presStyleCnt="0"/>
      <dgm:spPr/>
    </dgm:pt>
    <dgm:pt modelId="{596F9B17-B890-4935-8D5D-5BC2569A2274}" type="pres">
      <dgm:prSet presAssocID="{0EAA1188-5192-42E1-9F59-82F0ED5CD4C5}" presName="background2" presStyleLbl="node2" presStyleIdx="1" presStyleCnt="2"/>
      <dgm:spPr/>
    </dgm:pt>
    <dgm:pt modelId="{42C85B1A-6FA6-4007-8678-1C48523DBE82}" type="pres">
      <dgm:prSet presAssocID="{0EAA1188-5192-42E1-9F59-82F0ED5CD4C5}" presName="text2" presStyleLbl="fgAcc2" presStyleIdx="1" presStyleCnt="2">
        <dgm:presLayoutVars>
          <dgm:chPref val="3"/>
        </dgm:presLayoutVars>
      </dgm:prSet>
      <dgm:spPr/>
      <dgm:t>
        <a:bodyPr/>
        <a:lstStyle/>
        <a:p>
          <a:endParaRPr lang="en-US"/>
        </a:p>
      </dgm:t>
    </dgm:pt>
    <dgm:pt modelId="{C742768B-CEDA-4A24-9DF7-6F3906B16A8A}" type="pres">
      <dgm:prSet presAssocID="{0EAA1188-5192-42E1-9F59-82F0ED5CD4C5}" presName="hierChild3" presStyleCnt="0"/>
      <dgm:spPr/>
    </dgm:pt>
    <dgm:pt modelId="{88DC9F47-AC73-4239-9E00-3A20E3B542A4}" type="pres">
      <dgm:prSet presAssocID="{1631803D-7FF5-4092-829D-454C65651850}" presName="Name17" presStyleLbl="parChTrans1D3" presStyleIdx="2" presStyleCnt="4"/>
      <dgm:spPr/>
      <dgm:t>
        <a:bodyPr/>
        <a:lstStyle/>
        <a:p>
          <a:endParaRPr lang="en-US"/>
        </a:p>
      </dgm:t>
    </dgm:pt>
    <dgm:pt modelId="{7CA739A3-75ED-4922-9737-2710072F552F}" type="pres">
      <dgm:prSet presAssocID="{EFB0774A-9C7F-4BB6-BAB6-AF3017F3CCEA}" presName="hierRoot3" presStyleCnt="0"/>
      <dgm:spPr/>
    </dgm:pt>
    <dgm:pt modelId="{8BB3B1B5-5957-4F07-B2A1-55169786BE1B}" type="pres">
      <dgm:prSet presAssocID="{EFB0774A-9C7F-4BB6-BAB6-AF3017F3CCEA}" presName="composite3" presStyleCnt="0"/>
      <dgm:spPr/>
    </dgm:pt>
    <dgm:pt modelId="{77525922-43C4-414F-88B8-5DDD53F4BF5B}" type="pres">
      <dgm:prSet presAssocID="{EFB0774A-9C7F-4BB6-BAB6-AF3017F3CCEA}" presName="background3" presStyleLbl="node3" presStyleIdx="2" presStyleCnt="4"/>
      <dgm:spPr/>
    </dgm:pt>
    <dgm:pt modelId="{28C06268-2387-4FB9-A3B7-2FEA4A516059}" type="pres">
      <dgm:prSet presAssocID="{EFB0774A-9C7F-4BB6-BAB6-AF3017F3CCEA}" presName="text3" presStyleLbl="fgAcc3" presStyleIdx="2" presStyleCnt="4">
        <dgm:presLayoutVars>
          <dgm:chPref val="3"/>
        </dgm:presLayoutVars>
      </dgm:prSet>
      <dgm:spPr/>
      <dgm:t>
        <a:bodyPr/>
        <a:lstStyle/>
        <a:p>
          <a:endParaRPr lang="en-US"/>
        </a:p>
      </dgm:t>
    </dgm:pt>
    <dgm:pt modelId="{CB162383-7462-49F0-AFB1-0D3920BB93EC}" type="pres">
      <dgm:prSet presAssocID="{EFB0774A-9C7F-4BB6-BAB6-AF3017F3CCEA}" presName="hierChild4" presStyleCnt="0"/>
      <dgm:spPr/>
    </dgm:pt>
    <dgm:pt modelId="{C72ACD61-EE3F-4D17-8D1F-B16EC4B92AEA}" type="pres">
      <dgm:prSet presAssocID="{FE1067B5-0F79-4DEE-8074-E5DA5A18C19D}" presName="Name17" presStyleLbl="parChTrans1D3" presStyleIdx="3" presStyleCnt="4"/>
      <dgm:spPr/>
      <dgm:t>
        <a:bodyPr/>
        <a:lstStyle/>
        <a:p>
          <a:endParaRPr lang="en-US"/>
        </a:p>
      </dgm:t>
    </dgm:pt>
    <dgm:pt modelId="{78999976-F0B0-4411-9F3C-CF3871995391}" type="pres">
      <dgm:prSet presAssocID="{3C1B1B7A-0F9E-40EE-B0F9-8A6B0FCA40FB}" presName="hierRoot3" presStyleCnt="0"/>
      <dgm:spPr/>
    </dgm:pt>
    <dgm:pt modelId="{5B012810-32E1-471E-B431-CFACE8E17148}" type="pres">
      <dgm:prSet presAssocID="{3C1B1B7A-0F9E-40EE-B0F9-8A6B0FCA40FB}" presName="composite3" presStyleCnt="0"/>
      <dgm:spPr/>
    </dgm:pt>
    <dgm:pt modelId="{CF5DB727-5FC7-4608-B601-1580EAD73608}" type="pres">
      <dgm:prSet presAssocID="{3C1B1B7A-0F9E-40EE-B0F9-8A6B0FCA40FB}" presName="background3" presStyleLbl="node3" presStyleIdx="3" presStyleCnt="4"/>
      <dgm:spPr/>
    </dgm:pt>
    <dgm:pt modelId="{1EAC42EA-6520-4430-AAC1-93D4FF4C4D64}" type="pres">
      <dgm:prSet presAssocID="{3C1B1B7A-0F9E-40EE-B0F9-8A6B0FCA40FB}" presName="text3" presStyleLbl="fgAcc3" presStyleIdx="3" presStyleCnt="4">
        <dgm:presLayoutVars>
          <dgm:chPref val="3"/>
        </dgm:presLayoutVars>
      </dgm:prSet>
      <dgm:spPr/>
      <dgm:t>
        <a:bodyPr/>
        <a:lstStyle/>
        <a:p>
          <a:endParaRPr lang="en-US"/>
        </a:p>
      </dgm:t>
    </dgm:pt>
    <dgm:pt modelId="{34E90F8D-F932-4824-BE50-5037275D556A}" type="pres">
      <dgm:prSet presAssocID="{3C1B1B7A-0F9E-40EE-B0F9-8A6B0FCA40FB}" presName="hierChild4" presStyleCnt="0"/>
      <dgm:spPr/>
    </dgm:pt>
  </dgm:ptLst>
  <dgm:cxnLst>
    <dgm:cxn modelId="{A1D18A06-1F6F-4818-947D-9C2B1107DD62}" type="presOf" srcId="{706C60C7-DF25-4B31-9050-99CFF4765875}" destId="{58A56503-7C82-467A-BB01-EA7CFC0FF145}" srcOrd="0" destOrd="0" presId="urn:microsoft.com/office/officeart/2005/8/layout/hierarchy1"/>
    <dgm:cxn modelId="{57339853-CA03-48B6-8A1F-A5EEF8D30826}" type="presOf" srcId="{EFB0774A-9C7F-4BB6-BAB6-AF3017F3CCEA}" destId="{28C06268-2387-4FB9-A3B7-2FEA4A516059}" srcOrd="0" destOrd="0" presId="urn:microsoft.com/office/officeart/2005/8/layout/hierarchy1"/>
    <dgm:cxn modelId="{BB493F71-E274-489D-BCC1-29136615975B}" type="presOf" srcId="{3C1B1B7A-0F9E-40EE-B0F9-8A6B0FCA40FB}" destId="{1EAC42EA-6520-4430-AAC1-93D4FF4C4D64}" srcOrd="0" destOrd="0" presId="urn:microsoft.com/office/officeart/2005/8/layout/hierarchy1"/>
    <dgm:cxn modelId="{11813978-41F8-4A24-B943-B587F5F968F5}" type="presOf" srcId="{2CF1A40A-C7F0-4CBD-BBCB-6969B5B2C765}" destId="{6FC81B76-304E-405D-ACCA-4E50A78E14D2}" srcOrd="0" destOrd="0" presId="urn:microsoft.com/office/officeart/2005/8/layout/hierarchy1"/>
    <dgm:cxn modelId="{64BA5B67-5EBC-489E-BC2C-17CF8CAF9F4D}" srcId="{0EAA1188-5192-42E1-9F59-82F0ED5CD4C5}" destId="{3C1B1B7A-0F9E-40EE-B0F9-8A6B0FCA40FB}" srcOrd="1" destOrd="0" parTransId="{FE1067B5-0F79-4DEE-8074-E5DA5A18C19D}" sibTransId="{4477A82C-7E2B-4A3E-A6FE-B265A77C068E}"/>
    <dgm:cxn modelId="{E23F4D36-DAD5-4A4C-8078-B7FB27FEA84D}" type="presOf" srcId="{05089385-DADF-478A-813B-59587E7BFEF1}" destId="{D9B9D65A-0067-49A6-8E2E-85AA78E42726}" srcOrd="0" destOrd="0" presId="urn:microsoft.com/office/officeart/2005/8/layout/hierarchy1"/>
    <dgm:cxn modelId="{5D95482A-4DD3-4FD5-AE8F-263E81D639C1}" type="presOf" srcId="{1C67D308-45C6-4D3E-8C6C-D275CE630A4B}" destId="{55579108-69A9-47C5-B8A6-256B73FB1D73}" srcOrd="0" destOrd="0" presId="urn:microsoft.com/office/officeart/2005/8/layout/hierarchy1"/>
    <dgm:cxn modelId="{076127D5-466B-488E-A83F-D575A0EAB4B6}" srcId="{5B52244C-B290-437E-B550-E3C99A7FDDBD}" destId="{448AFCE7-EE68-4B31-9814-45E45FF94195}" srcOrd="1" destOrd="0" parTransId="{2CF1A40A-C7F0-4CBD-BBCB-6969B5B2C765}" sibTransId="{7DCCC806-89A5-4F4F-AC35-82BABD73A245}"/>
    <dgm:cxn modelId="{287F2A4A-5361-48E8-AC26-A6481A72E62C}" srcId="{0EAA1188-5192-42E1-9F59-82F0ED5CD4C5}" destId="{EFB0774A-9C7F-4BB6-BAB6-AF3017F3CCEA}" srcOrd="0" destOrd="0" parTransId="{1631803D-7FF5-4092-829D-454C65651850}" sibTransId="{4541176D-0E5C-4638-B2BE-EFD20CDB3EB6}"/>
    <dgm:cxn modelId="{22E8EF5D-D9E7-4FB9-B142-6F94480C1000}" type="presOf" srcId="{5B52244C-B290-437E-B550-E3C99A7FDDBD}" destId="{71558050-B5BA-4AE9-AC60-4348ED9985C7}" srcOrd="0" destOrd="0" presId="urn:microsoft.com/office/officeart/2005/8/layout/hierarchy1"/>
    <dgm:cxn modelId="{38FA252C-79B3-4DE4-AF55-E33D03BE7BCB}" srcId="{5B52244C-B290-437E-B550-E3C99A7FDDBD}" destId="{8A966552-4774-4076-A228-E6ABFD9EA3EF}" srcOrd="0" destOrd="0" parTransId="{05089385-DADF-478A-813B-59587E7BFEF1}" sibTransId="{0423A27C-9804-40F7-948C-23637FE1D4AB}"/>
    <dgm:cxn modelId="{B77B76E9-6F8A-4758-B411-28E6DB224A16}" type="presOf" srcId="{75B007B6-B070-4D5B-A3C7-20FF51430F2C}" destId="{188EAD47-96A6-4456-96E3-7AA182762F57}" srcOrd="0" destOrd="0" presId="urn:microsoft.com/office/officeart/2005/8/layout/hierarchy1"/>
    <dgm:cxn modelId="{5D24F689-D161-4A52-AD93-6BF8BAAA2E9A}" type="presOf" srcId="{1631803D-7FF5-4092-829D-454C65651850}" destId="{88DC9F47-AC73-4239-9E00-3A20E3B542A4}" srcOrd="0" destOrd="0" presId="urn:microsoft.com/office/officeart/2005/8/layout/hierarchy1"/>
    <dgm:cxn modelId="{8F5EAB69-6099-4E8B-AF35-8EA19BF2F87B}" srcId="{C5B16D43-20C7-4988-BD26-1563F8EDA5F4}" destId="{0EAA1188-5192-42E1-9F59-82F0ED5CD4C5}" srcOrd="1" destOrd="0" parTransId="{75B007B6-B070-4D5B-A3C7-20FF51430F2C}" sibTransId="{2C58EAEA-5F38-4956-8FA3-D3F25E235659}"/>
    <dgm:cxn modelId="{C9D8C0BB-17D1-49CA-A278-92E5C4180671}" srcId="{1C67D308-45C6-4D3E-8C6C-D275CE630A4B}" destId="{C5B16D43-20C7-4988-BD26-1563F8EDA5F4}" srcOrd="0" destOrd="0" parTransId="{2F90F9A7-DEA8-4679-83C5-132D99492F90}" sibTransId="{0DD8F773-6C95-419B-8CFA-4CB56A55949F}"/>
    <dgm:cxn modelId="{05119A69-7AB1-449D-B88F-7F8CAE903DA7}" type="presOf" srcId="{C5B16D43-20C7-4988-BD26-1563F8EDA5F4}" destId="{A22BB423-85D6-487C-9E29-61B9BAA12A1D}" srcOrd="0" destOrd="0" presId="urn:microsoft.com/office/officeart/2005/8/layout/hierarchy1"/>
    <dgm:cxn modelId="{290B8239-700B-4D89-91B3-9CDF299E8CCF}" type="presOf" srcId="{FE1067B5-0F79-4DEE-8074-E5DA5A18C19D}" destId="{C72ACD61-EE3F-4D17-8D1F-B16EC4B92AEA}" srcOrd="0" destOrd="0" presId="urn:microsoft.com/office/officeart/2005/8/layout/hierarchy1"/>
    <dgm:cxn modelId="{A21B9C5C-9947-4614-B306-E1B71ED8A277}" srcId="{C5B16D43-20C7-4988-BD26-1563F8EDA5F4}" destId="{5B52244C-B290-437E-B550-E3C99A7FDDBD}" srcOrd="0" destOrd="0" parTransId="{706C60C7-DF25-4B31-9050-99CFF4765875}" sibTransId="{F0BDCF04-904D-49EA-99DB-227B01257FEE}"/>
    <dgm:cxn modelId="{4611E77B-DFDC-468C-93D2-E4E1C95BEBDA}" type="presOf" srcId="{448AFCE7-EE68-4B31-9814-45E45FF94195}" destId="{1DBA048D-B7FE-4CBC-BBF3-DB728AD3F5AD}" srcOrd="0" destOrd="0" presId="urn:microsoft.com/office/officeart/2005/8/layout/hierarchy1"/>
    <dgm:cxn modelId="{5061509F-AC01-47DE-B2FB-BF9D009D6630}" type="presOf" srcId="{8A966552-4774-4076-A228-E6ABFD9EA3EF}" destId="{514C1744-4E3F-4265-92B9-7A93A59AABA4}" srcOrd="0" destOrd="0" presId="urn:microsoft.com/office/officeart/2005/8/layout/hierarchy1"/>
    <dgm:cxn modelId="{738460C4-56F6-4C12-BFFF-2575846120CC}" type="presOf" srcId="{0EAA1188-5192-42E1-9F59-82F0ED5CD4C5}" destId="{42C85B1A-6FA6-4007-8678-1C48523DBE82}" srcOrd="0" destOrd="0" presId="urn:microsoft.com/office/officeart/2005/8/layout/hierarchy1"/>
    <dgm:cxn modelId="{341DF774-0D74-402F-8AAA-AD287CE2688B}" type="presParOf" srcId="{55579108-69A9-47C5-B8A6-256B73FB1D73}" destId="{CB8AEB64-7478-4AF0-AF8A-2F254145CEE5}" srcOrd="0" destOrd="0" presId="urn:microsoft.com/office/officeart/2005/8/layout/hierarchy1"/>
    <dgm:cxn modelId="{FEC43D61-5B6C-4229-83B3-BD6185400DE8}" type="presParOf" srcId="{CB8AEB64-7478-4AF0-AF8A-2F254145CEE5}" destId="{54512A51-1C5B-4349-89F9-40AF3CB0E25B}" srcOrd="0" destOrd="0" presId="urn:microsoft.com/office/officeart/2005/8/layout/hierarchy1"/>
    <dgm:cxn modelId="{EDCC0BAA-9829-48AF-AE74-0FDB0AD1A509}" type="presParOf" srcId="{54512A51-1C5B-4349-89F9-40AF3CB0E25B}" destId="{1C8C478D-5720-42AE-A9C8-8EC3F099E58D}" srcOrd="0" destOrd="0" presId="urn:microsoft.com/office/officeart/2005/8/layout/hierarchy1"/>
    <dgm:cxn modelId="{19D127D6-E701-4570-BE1A-B34F8B899ED7}" type="presParOf" srcId="{54512A51-1C5B-4349-89F9-40AF3CB0E25B}" destId="{A22BB423-85D6-487C-9E29-61B9BAA12A1D}" srcOrd="1" destOrd="0" presId="urn:microsoft.com/office/officeart/2005/8/layout/hierarchy1"/>
    <dgm:cxn modelId="{C68FA5AE-3918-4540-91DE-F429A780B89E}" type="presParOf" srcId="{CB8AEB64-7478-4AF0-AF8A-2F254145CEE5}" destId="{6E5DE1CC-F2D1-441D-BEFF-9356F22BB2C5}" srcOrd="1" destOrd="0" presId="urn:microsoft.com/office/officeart/2005/8/layout/hierarchy1"/>
    <dgm:cxn modelId="{D4E816FE-208D-4168-9D0D-3C4639966DDC}" type="presParOf" srcId="{6E5DE1CC-F2D1-441D-BEFF-9356F22BB2C5}" destId="{58A56503-7C82-467A-BB01-EA7CFC0FF145}" srcOrd="0" destOrd="0" presId="urn:microsoft.com/office/officeart/2005/8/layout/hierarchy1"/>
    <dgm:cxn modelId="{2CEAB780-87AA-44A8-99E6-0A00F14B455A}" type="presParOf" srcId="{6E5DE1CC-F2D1-441D-BEFF-9356F22BB2C5}" destId="{73413970-1D84-4F78-821D-D808AC3C5989}" srcOrd="1" destOrd="0" presId="urn:microsoft.com/office/officeart/2005/8/layout/hierarchy1"/>
    <dgm:cxn modelId="{9AE7626D-3050-42DF-B583-989486E78AE7}" type="presParOf" srcId="{73413970-1D84-4F78-821D-D808AC3C5989}" destId="{35875361-BAE0-45F1-9980-E28FA631C580}" srcOrd="0" destOrd="0" presId="urn:microsoft.com/office/officeart/2005/8/layout/hierarchy1"/>
    <dgm:cxn modelId="{927F08EA-1977-42C2-9085-54A26ACA073B}" type="presParOf" srcId="{35875361-BAE0-45F1-9980-E28FA631C580}" destId="{A7353838-24FC-454D-B151-3AB4290ED8A5}" srcOrd="0" destOrd="0" presId="urn:microsoft.com/office/officeart/2005/8/layout/hierarchy1"/>
    <dgm:cxn modelId="{F6631394-1960-4DED-94C6-CF9EBA346031}" type="presParOf" srcId="{35875361-BAE0-45F1-9980-E28FA631C580}" destId="{71558050-B5BA-4AE9-AC60-4348ED9985C7}" srcOrd="1" destOrd="0" presId="urn:microsoft.com/office/officeart/2005/8/layout/hierarchy1"/>
    <dgm:cxn modelId="{BBFEEF9E-D29C-428E-B3BF-CA17C710AB26}" type="presParOf" srcId="{73413970-1D84-4F78-821D-D808AC3C5989}" destId="{93D41164-1500-45A2-B42A-EEFBFEEC32EF}" srcOrd="1" destOrd="0" presId="urn:microsoft.com/office/officeart/2005/8/layout/hierarchy1"/>
    <dgm:cxn modelId="{C4682819-B798-4FE3-A241-5096C22A734D}" type="presParOf" srcId="{93D41164-1500-45A2-B42A-EEFBFEEC32EF}" destId="{D9B9D65A-0067-49A6-8E2E-85AA78E42726}" srcOrd="0" destOrd="0" presId="urn:microsoft.com/office/officeart/2005/8/layout/hierarchy1"/>
    <dgm:cxn modelId="{E2375E1E-ADCA-4691-8A01-2F0759770D04}" type="presParOf" srcId="{93D41164-1500-45A2-B42A-EEFBFEEC32EF}" destId="{3851D311-EBAD-4C82-8918-182779B018B8}" srcOrd="1" destOrd="0" presId="urn:microsoft.com/office/officeart/2005/8/layout/hierarchy1"/>
    <dgm:cxn modelId="{750E699B-4172-4759-AC99-39943170E3AC}" type="presParOf" srcId="{3851D311-EBAD-4C82-8918-182779B018B8}" destId="{087DC572-7C37-4F71-8CC3-82504DC487A2}" srcOrd="0" destOrd="0" presId="urn:microsoft.com/office/officeart/2005/8/layout/hierarchy1"/>
    <dgm:cxn modelId="{77A4310D-1757-4343-B310-DA1508EBB4A2}" type="presParOf" srcId="{087DC572-7C37-4F71-8CC3-82504DC487A2}" destId="{1C6E5EBE-BE7A-4500-8A32-3F7C9BDC1047}" srcOrd="0" destOrd="0" presId="urn:microsoft.com/office/officeart/2005/8/layout/hierarchy1"/>
    <dgm:cxn modelId="{C978953D-7272-46A4-9925-89FE03A1B99C}" type="presParOf" srcId="{087DC572-7C37-4F71-8CC3-82504DC487A2}" destId="{514C1744-4E3F-4265-92B9-7A93A59AABA4}" srcOrd="1" destOrd="0" presId="urn:microsoft.com/office/officeart/2005/8/layout/hierarchy1"/>
    <dgm:cxn modelId="{186B3281-FEC2-4AF0-BE21-8405DEF2F8B5}" type="presParOf" srcId="{3851D311-EBAD-4C82-8918-182779B018B8}" destId="{1A69C230-14A4-4EFC-945B-85933FF348BE}" srcOrd="1" destOrd="0" presId="urn:microsoft.com/office/officeart/2005/8/layout/hierarchy1"/>
    <dgm:cxn modelId="{7532CA9E-3DFD-4D74-9C04-074DD0DFCE11}" type="presParOf" srcId="{93D41164-1500-45A2-B42A-EEFBFEEC32EF}" destId="{6FC81B76-304E-405D-ACCA-4E50A78E14D2}" srcOrd="2" destOrd="0" presId="urn:microsoft.com/office/officeart/2005/8/layout/hierarchy1"/>
    <dgm:cxn modelId="{7F34BA9E-C73A-4260-9651-78D14E2B789A}" type="presParOf" srcId="{93D41164-1500-45A2-B42A-EEFBFEEC32EF}" destId="{74DD165C-20F2-4636-9120-594110D0F6E1}" srcOrd="3" destOrd="0" presId="urn:microsoft.com/office/officeart/2005/8/layout/hierarchy1"/>
    <dgm:cxn modelId="{1282A356-5940-46D3-B7F7-67C8A4E39A7A}" type="presParOf" srcId="{74DD165C-20F2-4636-9120-594110D0F6E1}" destId="{277E2E1A-0F57-4A1A-9CCA-9E569DD41736}" srcOrd="0" destOrd="0" presId="urn:microsoft.com/office/officeart/2005/8/layout/hierarchy1"/>
    <dgm:cxn modelId="{03F243CF-ED46-4B73-A528-6A5DD74397F6}" type="presParOf" srcId="{277E2E1A-0F57-4A1A-9CCA-9E569DD41736}" destId="{D2148897-B69C-4471-A642-CDEAC7DA038D}" srcOrd="0" destOrd="0" presId="urn:microsoft.com/office/officeart/2005/8/layout/hierarchy1"/>
    <dgm:cxn modelId="{36C087A4-3AE5-4930-8881-1BDABEA0BA85}" type="presParOf" srcId="{277E2E1A-0F57-4A1A-9CCA-9E569DD41736}" destId="{1DBA048D-B7FE-4CBC-BBF3-DB728AD3F5AD}" srcOrd="1" destOrd="0" presId="urn:microsoft.com/office/officeart/2005/8/layout/hierarchy1"/>
    <dgm:cxn modelId="{B0AE028A-33F1-4F8D-B6E1-BFF38F74E18C}" type="presParOf" srcId="{74DD165C-20F2-4636-9120-594110D0F6E1}" destId="{F4AD8598-8418-4C4F-B61D-0C7EA644F3AF}" srcOrd="1" destOrd="0" presId="urn:microsoft.com/office/officeart/2005/8/layout/hierarchy1"/>
    <dgm:cxn modelId="{F8BC5B85-C42A-457F-9628-A6A69D6DD662}" type="presParOf" srcId="{6E5DE1CC-F2D1-441D-BEFF-9356F22BB2C5}" destId="{188EAD47-96A6-4456-96E3-7AA182762F57}" srcOrd="2" destOrd="0" presId="urn:microsoft.com/office/officeart/2005/8/layout/hierarchy1"/>
    <dgm:cxn modelId="{4A250BE0-962A-4E61-825B-8C4F6FCCE107}" type="presParOf" srcId="{6E5DE1CC-F2D1-441D-BEFF-9356F22BB2C5}" destId="{45E57563-C103-413F-8562-6C265BFDB4B9}" srcOrd="3" destOrd="0" presId="urn:microsoft.com/office/officeart/2005/8/layout/hierarchy1"/>
    <dgm:cxn modelId="{047680FD-634C-4F67-9DAA-16177A2D718D}" type="presParOf" srcId="{45E57563-C103-413F-8562-6C265BFDB4B9}" destId="{56B2A433-072B-495A-A9E0-BEE8BB653205}" srcOrd="0" destOrd="0" presId="urn:microsoft.com/office/officeart/2005/8/layout/hierarchy1"/>
    <dgm:cxn modelId="{A144FB31-21A5-412A-9EE8-4D8820483137}" type="presParOf" srcId="{56B2A433-072B-495A-A9E0-BEE8BB653205}" destId="{596F9B17-B890-4935-8D5D-5BC2569A2274}" srcOrd="0" destOrd="0" presId="urn:microsoft.com/office/officeart/2005/8/layout/hierarchy1"/>
    <dgm:cxn modelId="{9055526E-E394-44EF-A3AA-803AB9DE8F7B}" type="presParOf" srcId="{56B2A433-072B-495A-A9E0-BEE8BB653205}" destId="{42C85B1A-6FA6-4007-8678-1C48523DBE82}" srcOrd="1" destOrd="0" presId="urn:microsoft.com/office/officeart/2005/8/layout/hierarchy1"/>
    <dgm:cxn modelId="{9F99A9BB-2024-439F-99F3-70E46B76C9E9}" type="presParOf" srcId="{45E57563-C103-413F-8562-6C265BFDB4B9}" destId="{C742768B-CEDA-4A24-9DF7-6F3906B16A8A}" srcOrd="1" destOrd="0" presId="urn:microsoft.com/office/officeart/2005/8/layout/hierarchy1"/>
    <dgm:cxn modelId="{1797F08B-C262-405C-8B7B-FE43DEE2691C}" type="presParOf" srcId="{C742768B-CEDA-4A24-9DF7-6F3906B16A8A}" destId="{88DC9F47-AC73-4239-9E00-3A20E3B542A4}" srcOrd="0" destOrd="0" presId="urn:microsoft.com/office/officeart/2005/8/layout/hierarchy1"/>
    <dgm:cxn modelId="{5BC92351-BCFE-47AA-AFEA-3818DDD7CBD2}" type="presParOf" srcId="{C742768B-CEDA-4A24-9DF7-6F3906B16A8A}" destId="{7CA739A3-75ED-4922-9737-2710072F552F}" srcOrd="1" destOrd="0" presId="urn:microsoft.com/office/officeart/2005/8/layout/hierarchy1"/>
    <dgm:cxn modelId="{F514033B-3340-40BE-81CF-F12540FF0BC2}" type="presParOf" srcId="{7CA739A3-75ED-4922-9737-2710072F552F}" destId="{8BB3B1B5-5957-4F07-B2A1-55169786BE1B}" srcOrd="0" destOrd="0" presId="urn:microsoft.com/office/officeart/2005/8/layout/hierarchy1"/>
    <dgm:cxn modelId="{ED7008D1-715A-48BC-8284-53EA00C78B81}" type="presParOf" srcId="{8BB3B1B5-5957-4F07-B2A1-55169786BE1B}" destId="{77525922-43C4-414F-88B8-5DDD53F4BF5B}" srcOrd="0" destOrd="0" presId="urn:microsoft.com/office/officeart/2005/8/layout/hierarchy1"/>
    <dgm:cxn modelId="{9F57DF5F-4C36-4D06-BE89-3D5E97B10907}" type="presParOf" srcId="{8BB3B1B5-5957-4F07-B2A1-55169786BE1B}" destId="{28C06268-2387-4FB9-A3B7-2FEA4A516059}" srcOrd="1" destOrd="0" presId="urn:microsoft.com/office/officeart/2005/8/layout/hierarchy1"/>
    <dgm:cxn modelId="{6B2D3E29-0BDD-4BE4-ADB6-0CF2409A1FD4}" type="presParOf" srcId="{7CA739A3-75ED-4922-9737-2710072F552F}" destId="{CB162383-7462-49F0-AFB1-0D3920BB93EC}" srcOrd="1" destOrd="0" presId="urn:microsoft.com/office/officeart/2005/8/layout/hierarchy1"/>
    <dgm:cxn modelId="{2D637CFD-C4DA-46C5-90AF-EB1960A218A1}" type="presParOf" srcId="{C742768B-CEDA-4A24-9DF7-6F3906B16A8A}" destId="{C72ACD61-EE3F-4D17-8D1F-B16EC4B92AEA}" srcOrd="2" destOrd="0" presId="urn:microsoft.com/office/officeart/2005/8/layout/hierarchy1"/>
    <dgm:cxn modelId="{1D163A39-7CB5-46DF-A7CB-E696DF060656}" type="presParOf" srcId="{C742768B-CEDA-4A24-9DF7-6F3906B16A8A}" destId="{78999976-F0B0-4411-9F3C-CF3871995391}" srcOrd="3" destOrd="0" presId="urn:microsoft.com/office/officeart/2005/8/layout/hierarchy1"/>
    <dgm:cxn modelId="{4FAB2BA3-5638-4E95-801C-696C2355EE47}" type="presParOf" srcId="{78999976-F0B0-4411-9F3C-CF3871995391}" destId="{5B012810-32E1-471E-B431-CFACE8E17148}" srcOrd="0" destOrd="0" presId="urn:microsoft.com/office/officeart/2005/8/layout/hierarchy1"/>
    <dgm:cxn modelId="{9476A3EB-9138-483E-8A50-23E97F352277}" type="presParOf" srcId="{5B012810-32E1-471E-B431-CFACE8E17148}" destId="{CF5DB727-5FC7-4608-B601-1580EAD73608}" srcOrd="0" destOrd="0" presId="urn:microsoft.com/office/officeart/2005/8/layout/hierarchy1"/>
    <dgm:cxn modelId="{CC539844-10B7-47FF-BC79-D1B6D9E246D9}" type="presParOf" srcId="{5B012810-32E1-471E-B431-CFACE8E17148}" destId="{1EAC42EA-6520-4430-AAC1-93D4FF4C4D64}" srcOrd="1" destOrd="0" presId="urn:microsoft.com/office/officeart/2005/8/layout/hierarchy1"/>
    <dgm:cxn modelId="{B3945D9F-9444-49DB-A660-21A95C32C25F}" type="presParOf" srcId="{78999976-F0B0-4411-9F3C-CF3871995391}" destId="{34E90F8D-F932-4824-BE50-5037275D556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67D308-45C6-4D3E-8C6C-D275CE630A4B}" type="doc">
      <dgm:prSet loTypeId="urn:microsoft.com/office/officeart/2005/8/layout/hierarchy1" loCatId="hierarchy" qsTypeId="urn:microsoft.com/office/officeart/2005/8/quickstyle/simple1" qsCatId="simple" csTypeId="urn:microsoft.com/office/officeart/2005/8/colors/colorful4" csCatId="colorful" phldr="1"/>
      <dgm:spPr/>
      <dgm:t>
        <a:bodyPr/>
        <a:lstStyle/>
        <a:p>
          <a:endParaRPr lang="en-US"/>
        </a:p>
      </dgm:t>
    </dgm:pt>
    <dgm:pt modelId="{C5B16D43-20C7-4988-BD26-1563F8EDA5F4}">
      <dgm:prSet phldrT="[Text]"/>
      <dgm:spPr/>
      <dgm:t>
        <a:bodyPr/>
        <a:lstStyle/>
        <a:p>
          <a:r>
            <a:rPr lang="en-US" b="1" dirty="0" err="1" smtClean="0"/>
            <a:t>Đánh</a:t>
          </a:r>
          <a:r>
            <a:rPr lang="en-US" b="1" dirty="0" smtClean="0"/>
            <a:t> </a:t>
          </a:r>
          <a:r>
            <a:rPr lang="en-US" b="1" dirty="0" err="1" smtClean="0"/>
            <a:t>giá</a:t>
          </a:r>
          <a:r>
            <a:rPr lang="en-US" b="1" dirty="0" smtClean="0"/>
            <a:t> TTDD</a:t>
          </a:r>
          <a:endParaRPr lang="en-US" b="1" dirty="0"/>
        </a:p>
      </dgm:t>
    </dgm:pt>
    <dgm:pt modelId="{2F90F9A7-DEA8-4679-83C5-132D99492F90}" type="parTrans" cxnId="{C9D8C0BB-17D1-49CA-A278-92E5C4180671}">
      <dgm:prSet/>
      <dgm:spPr/>
      <dgm:t>
        <a:bodyPr/>
        <a:lstStyle/>
        <a:p>
          <a:endParaRPr lang="en-US" b="1"/>
        </a:p>
      </dgm:t>
    </dgm:pt>
    <dgm:pt modelId="{0DD8F773-6C95-419B-8CFA-4CB56A55949F}" type="sibTrans" cxnId="{C9D8C0BB-17D1-49CA-A278-92E5C4180671}">
      <dgm:prSet/>
      <dgm:spPr/>
      <dgm:t>
        <a:bodyPr/>
        <a:lstStyle/>
        <a:p>
          <a:endParaRPr lang="en-US" b="1"/>
        </a:p>
      </dgm:t>
    </dgm:pt>
    <dgm:pt modelId="{5B52244C-B290-437E-B550-E3C99A7FDDBD}">
      <dgm:prSet phldrT="[Text]"/>
      <dgm:spPr/>
      <dgm:t>
        <a:bodyPr/>
        <a:lstStyle/>
        <a:p>
          <a:r>
            <a:rPr lang="en-US" b="1" dirty="0" err="1" smtClean="0"/>
            <a:t>Chiều</a:t>
          </a:r>
          <a:r>
            <a:rPr lang="en-US" b="1" dirty="0" smtClean="0"/>
            <a:t> </a:t>
          </a:r>
          <a:r>
            <a:rPr lang="en-US" b="1" dirty="0" err="1" smtClean="0"/>
            <a:t>cao</a:t>
          </a:r>
          <a:r>
            <a:rPr lang="en-US" b="1" dirty="0" smtClean="0"/>
            <a:t> </a:t>
          </a:r>
          <a:r>
            <a:rPr lang="en-US" b="1" dirty="0" err="1" smtClean="0"/>
            <a:t>theo</a:t>
          </a:r>
          <a:r>
            <a:rPr lang="en-US" b="1" dirty="0" smtClean="0"/>
            <a:t> </a:t>
          </a:r>
          <a:r>
            <a:rPr lang="en-US" b="1" dirty="0" err="1" smtClean="0"/>
            <a:t>tuổi</a:t>
          </a:r>
          <a:endParaRPr lang="en-US" b="1" dirty="0" smtClean="0"/>
        </a:p>
      </dgm:t>
    </dgm:pt>
    <dgm:pt modelId="{706C60C7-DF25-4B31-9050-99CFF4765875}" type="parTrans" cxnId="{A21B9C5C-9947-4614-B306-E1B71ED8A277}">
      <dgm:prSet/>
      <dgm:spPr/>
      <dgm:t>
        <a:bodyPr/>
        <a:lstStyle/>
        <a:p>
          <a:endParaRPr lang="en-US" b="1"/>
        </a:p>
      </dgm:t>
    </dgm:pt>
    <dgm:pt modelId="{F0BDCF04-904D-49EA-99DB-227B01257FEE}" type="sibTrans" cxnId="{A21B9C5C-9947-4614-B306-E1B71ED8A277}">
      <dgm:prSet/>
      <dgm:spPr/>
      <dgm:t>
        <a:bodyPr/>
        <a:lstStyle/>
        <a:p>
          <a:endParaRPr lang="en-US" b="1"/>
        </a:p>
      </dgm:t>
    </dgm:pt>
    <dgm:pt modelId="{8A966552-4774-4076-A228-E6ABFD9EA3EF}">
      <dgm:prSet phldrT="[Text]"/>
      <dgm:spPr/>
      <dgm:t>
        <a:bodyPr/>
        <a:lstStyle/>
        <a:p>
          <a:r>
            <a:rPr lang="en-US" b="1" dirty="0" smtClean="0"/>
            <a:t>&lt; -2 SD: SDD </a:t>
          </a:r>
          <a:r>
            <a:rPr lang="en-US" b="1" dirty="0" err="1" smtClean="0"/>
            <a:t>thấp</a:t>
          </a:r>
          <a:r>
            <a:rPr lang="en-US" b="1" dirty="0" smtClean="0"/>
            <a:t> </a:t>
          </a:r>
          <a:r>
            <a:rPr lang="en-US" b="1" dirty="0" err="1" smtClean="0"/>
            <a:t>còi</a:t>
          </a:r>
          <a:endParaRPr lang="en-US" b="1" dirty="0"/>
        </a:p>
      </dgm:t>
    </dgm:pt>
    <dgm:pt modelId="{05089385-DADF-478A-813B-59587E7BFEF1}" type="parTrans" cxnId="{38FA252C-79B3-4DE4-AF55-E33D03BE7BCB}">
      <dgm:prSet/>
      <dgm:spPr/>
      <dgm:t>
        <a:bodyPr/>
        <a:lstStyle/>
        <a:p>
          <a:endParaRPr lang="en-US" b="1"/>
        </a:p>
      </dgm:t>
    </dgm:pt>
    <dgm:pt modelId="{0423A27C-9804-40F7-948C-23637FE1D4AB}" type="sibTrans" cxnId="{38FA252C-79B3-4DE4-AF55-E33D03BE7BCB}">
      <dgm:prSet/>
      <dgm:spPr/>
      <dgm:t>
        <a:bodyPr/>
        <a:lstStyle/>
        <a:p>
          <a:endParaRPr lang="en-US" b="1"/>
        </a:p>
      </dgm:t>
    </dgm:pt>
    <dgm:pt modelId="{76B34BAB-C5BF-42C4-BB8E-F2D6C82BCC09}">
      <dgm:prSet phldrT="[Text]"/>
      <dgm:spPr/>
      <dgm:t>
        <a:bodyPr/>
        <a:lstStyle/>
        <a:p>
          <a:r>
            <a:rPr lang="en-US" b="1" dirty="0" smtClean="0"/>
            <a:t>BMI </a:t>
          </a:r>
          <a:r>
            <a:rPr lang="en-US" b="1" dirty="0" err="1" smtClean="0"/>
            <a:t>theo</a:t>
          </a:r>
          <a:r>
            <a:rPr lang="en-US" b="1" dirty="0" smtClean="0"/>
            <a:t> </a:t>
          </a:r>
          <a:r>
            <a:rPr lang="en-US" b="1" dirty="0" err="1" smtClean="0"/>
            <a:t>tuổi</a:t>
          </a:r>
          <a:endParaRPr lang="en-US" b="1" dirty="0"/>
        </a:p>
      </dgm:t>
    </dgm:pt>
    <dgm:pt modelId="{E3275825-697C-42C9-85CE-38D62D6000A2}" type="parTrans" cxnId="{7726EB44-5101-4127-8037-D822EF92039A}">
      <dgm:prSet/>
      <dgm:spPr/>
      <dgm:t>
        <a:bodyPr/>
        <a:lstStyle/>
        <a:p>
          <a:endParaRPr lang="en-US" b="1"/>
        </a:p>
      </dgm:t>
    </dgm:pt>
    <dgm:pt modelId="{038FE8EF-3FAA-490E-9CE7-B5C35D4DB1E6}" type="sibTrans" cxnId="{7726EB44-5101-4127-8037-D822EF92039A}">
      <dgm:prSet/>
      <dgm:spPr/>
      <dgm:t>
        <a:bodyPr/>
        <a:lstStyle/>
        <a:p>
          <a:endParaRPr lang="en-US" b="1"/>
        </a:p>
      </dgm:t>
    </dgm:pt>
    <dgm:pt modelId="{47692F44-090E-44C6-AB66-069645F0BE21}">
      <dgm:prSet phldrT="[Text]"/>
      <dgm:spPr/>
      <dgm:t>
        <a:bodyPr/>
        <a:lstStyle/>
        <a:p>
          <a:r>
            <a:rPr lang="en-US" b="1" dirty="0" smtClean="0"/>
            <a:t>&lt; -2 SD: SDD </a:t>
          </a:r>
          <a:r>
            <a:rPr lang="en-US" b="1" dirty="0" err="1" smtClean="0"/>
            <a:t>gầy</a:t>
          </a:r>
          <a:r>
            <a:rPr lang="en-US" b="1" dirty="0" smtClean="0"/>
            <a:t> </a:t>
          </a:r>
          <a:r>
            <a:rPr lang="en-US" b="1" dirty="0" err="1" smtClean="0"/>
            <a:t>còm</a:t>
          </a:r>
          <a:endParaRPr lang="en-US" b="1" dirty="0"/>
        </a:p>
      </dgm:t>
    </dgm:pt>
    <dgm:pt modelId="{D3C16F25-DD81-4A87-A15C-A93735DB4E72}" type="parTrans" cxnId="{EC821093-AEC8-4943-85E1-F5B7721A6217}">
      <dgm:prSet/>
      <dgm:spPr/>
      <dgm:t>
        <a:bodyPr/>
        <a:lstStyle/>
        <a:p>
          <a:endParaRPr lang="en-US" b="1"/>
        </a:p>
      </dgm:t>
    </dgm:pt>
    <dgm:pt modelId="{DCE15AA3-4C00-44D8-AEB3-7D8D12DECBC6}" type="sibTrans" cxnId="{EC821093-AEC8-4943-85E1-F5B7721A6217}">
      <dgm:prSet/>
      <dgm:spPr/>
      <dgm:t>
        <a:bodyPr/>
        <a:lstStyle/>
        <a:p>
          <a:endParaRPr lang="en-US" b="1"/>
        </a:p>
      </dgm:t>
    </dgm:pt>
    <dgm:pt modelId="{54F30599-7AD9-4ABB-B732-6098B1D64E24}">
      <dgm:prSet phldrT="[Text]"/>
      <dgm:spPr/>
      <dgm:t>
        <a:bodyPr/>
        <a:lstStyle/>
        <a:p>
          <a:r>
            <a:rPr lang="en-US" b="1" dirty="0" smtClean="0"/>
            <a:t>&gt;1 SD : </a:t>
          </a:r>
          <a:r>
            <a:rPr lang="en-US" b="1" dirty="0" err="1" smtClean="0"/>
            <a:t>Thừa</a:t>
          </a:r>
          <a:r>
            <a:rPr lang="en-US" b="1" dirty="0" smtClean="0"/>
            <a:t> </a:t>
          </a:r>
          <a:r>
            <a:rPr lang="en-US" b="1" dirty="0" err="1" smtClean="0"/>
            <a:t>cân</a:t>
          </a:r>
          <a:r>
            <a:rPr lang="en-US" b="1" dirty="0" smtClean="0"/>
            <a:t> </a:t>
          </a:r>
          <a:endParaRPr lang="en-US" b="1" dirty="0"/>
        </a:p>
      </dgm:t>
    </dgm:pt>
    <dgm:pt modelId="{7CE5B25D-E414-4BE3-82AF-967899872870}" type="parTrans" cxnId="{966267F8-FBA9-4B1E-AD13-5BA45FF5893C}">
      <dgm:prSet/>
      <dgm:spPr/>
      <dgm:t>
        <a:bodyPr/>
        <a:lstStyle/>
        <a:p>
          <a:endParaRPr lang="en-US" b="1"/>
        </a:p>
      </dgm:t>
    </dgm:pt>
    <dgm:pt modelId="{0077C9AF-9DAF-49E4-8C33-0BFCAC50F3B0}" type="sibTrans" cxnId="{966267F8-FBA9-4B1E-AD13-5BA45FF5893C}">
      <dgm:prSet/>
      <dgm:spPr/>
      <dgm:t>
        <a:bodyPr/>
        <a:lstStyle/>
        <a:p>
          <a:endParaRPr lang="en-US" b="1"/>
        </a:p>
      </dgm:t>
    </dgm:pt>
    <dgm:pt modelId="{E455E4AE-FE3D-43E3-A43E-CE5FDF3E0B6B}">
      <dgm:prSet phldrT="[Text]"/>
      <dgm:spPr/>
      <dgm:t>
        <a:bodyPr/>
        <a:lstStyle/>
        <a:p>
          <a:r>
            <a:rPr lang="en-US" b="1" dirty="0" smtClean="0"/>
            <a:t>&gt;2 SD : </a:t>
          </a:r>
          <a:r>
            <a:rPr lang="en-US" b="1" dirty="0" err="1" smtClean="0"/>
            <a:t>Béo</a:t>
          </a:r>
          <a:r>
            <a:rPr lang="en-US" b="1" dirty="0" smtClean="0"/>
            <a:t> </a:t>
          </a:r>
          <a:r>
            <a:rPr lang="en-US" b="1" dirty="0" err="1" smtClean="0"/>
            <a:t>phì</a:t>
          </a:r>
          <a:endParaRPr lang="en-US" b="1" dirty="0"/>
        </a:p>
      </dgm:t>
    </dgm:pt>
    <dgm:pt modelId="{ED9A71AA-50C9-48F1-8F0E-18C2C6F23F3B}" type="parTrans" cxnId="{EA7603B8-2038-4B36-A694-A6F9CE98D00F}">
      <dgm:prSet/>
      <dgm:spPr/>
      <dgm:t>
        <a:bodyPr/>
        <a:lstStyle/>
        <a:p>
          <a:endParaRPr lang="en-US" b="1"/>
        </a:p>
      </dgm:t>
    </dgm:pt>
    <dgm:pt modelId="{5EB4CA00-28C6-423F-9C4D-37B2701EEA77}" type="sibTrans" cxnId="{EA7603B8-2038-4B36-A694-A6F9CE98D00F}">
      <dgm:prSet/>
      <dgm:spPr/>
      <dgm:t>
        <a:bodyPr/>
        <a:lstStyle/>
        <a:p>
          <a:endParaRPr lang="en-US" b="1"/>
        </a:p>
      </dgm:t>
    </dgm:pt>
    <dgm:pt modelId="{55579108-69A9-47C5-B8A6-256B73FB1D73}" type="pres">
      <dgm:prSet presAssocID="{1C67D308-45C6-4D3E-8C6C-D275CE630A4B}" presName="hierChild1" presStyleCnt="0">
        <dgm:presLayoutVars>
          <dgm:chPref val="1"/>
          <dgm:dir/>
          <dgm:animOne val="branch"/>
          <dgm:animLvl val="lvl"/>
          <dgm:resizeHandles/>
        </dgm:presLayoutVars>
      </dgm:prSet>
      <dgm:spPr/>
      <dgm:t>
        <a:bodyPr/>
        <a:lstStyle/>
        <a:p>
          <a:endParaRPr lang="en-US"/>
        </a:p>
      </dgm:t>
    </dgm:pt>
    <dgm:pt modelId="{CB8AEB64-7478-4AF0-AF8A-2F254145CEE5}" type="pres">
      <dgm:prSet presAssocID="{C5B16D43-20C7-4988-BD26-1563F8EDA5F4}" presName="hierRoot1" presStyleCnt="0"/>
      <dgm:spPr/>
      <dgm:t>
        <a:bodyPr/>
        <a:lstStyle/>
        <a:p>
          <a:endParaRPr lang="en-US"/>
        </a:p>
      </dgm:t>
    </dgm:pt>
    <dgm:pt modelId="{54512A51-1C5B-4349-89F9-40AF3CB0E25B}" type="pres">
      <dgm:prSet presAssocID="{C5B16D43-20C7-4988-BD26-1563F8EDA5F4}" presName="composite" presStyleCnt="0"/>
      <dgm:spPr/>
      <dgm:t>
        <a:bodyPr/>
        <a:lstStyle/>
        <a:p>
          <a:endParaRPr lang="en-US"/>
        </a:p>
      </dgm:t>
    </dgm:pt>
    <dgm:pt modelId="{1C8C478D-5720-42AE-A9C8-8EC3F099E58D}" type="pres">
      <dgm:prSet presAssocID="{C5B16D43-20C7-4988-BD26-1563F8EDA5F4}" presName="background" presStyleLbl="node0" presStyleIdx="0" presStyleCnt="1"/>
      <dgm:spPr/>
      <dgm:t>
        <a:bodyPr/>
        <a:lstStyle/>
        <a:p>
          <a:endParaRPr lang="en-US"/>
        </a:p>
      </dgm:t>
    </dgm:pt>
    <dgm:pt modelId="{A22BB423-85D6-487C-9E29-61B9BAA12A1D}" type="pres">
      <dgm:prSet presAssocID="{C5B16D43-20C7-4988-BD26-1563F8EDA5F4}" presName="text" presStyleLbl="fgAcc0" presStyleIdx="0" presStyleCnt="1">
        <dgm:presLayoutVars>
          <dgm:chPref val="3"/>
        </dgm:presLayoutVars>
      </dgm:prSet>
      <dgm:spPr/>
      <dgm:t>
        <a:bodyPr/>
        <a:lstStyle/>
        <a:p>
          <a:endParaRPr lang="en-US"/>
        </a:p>
      </dgm:t>
    </dgm:pt>
    <dgm:pt modelId="{6E5DE1CC-F2D1-441D-BEFF-9356F22BB2C5}" type="pres">
      <dgm:prSet presAssocID="{C5B16D43-20C7-4988-BD26-1563F8EDA5F4}" presName="hierChild2" presStyleCnt="0"/>
      <dgm:spPr/>
      <dgm:t>
        <a:bodyPr/>
        <a:lstStyle/>
        <a:p>
          <a:endParaRPr lang="en-US"/>
        </a:p>
      </dgm:t>
    </dgm:pt>
    <dgm:pt modelId="{58A56503-7C82-467A-BB01-EA7CFC0FF145}" type="pres">
      <dgm:prSet presAssocID="{706C60C7-DF25-4B31-9050-99CFF4765875}" presName="Name10" presStyleLbl="parChTrans1D2" presStyleIdx="0" presStyleCnt="2"/>
      <dgm:spPr/>
      <dgm:t>
        <a:bodyPr/>
        <a:lstStyle/>
        <a:p>
          <a:endParaRPr lang="en-US"/>
        </a:p>
      </dgm:t>
    </dgm:pt>
    <dgm:pt modelId="{73413970-1D84-4F78-821D-D808AC3C5989}" type="pres">
      <dgm:prSet presAssocID="{5B52244C-B290-437E-B550-E3C99A7FDDBD}" presName="hierRoot2" presStyleCnt="0"/>
      <dgm:spPr/>
      <dgm:t>
        <a:bodyPr/>
        <a:lstStyle/>
        <a:p>
          <a:endParaRPr lang="en-US"/>
        </a:p>
      </dgm:t>
    </dgm:pt>
    <dgm:pt modelId="{35875361-BAE0-45F1-9980-E28FA631C580}" type="pres">
      <dgm:prSet presAssocID="{5B52244C-B290-437E-B550-E3C99A7FDDBD}" presName="composite2" presStyleCnt="0"/>
      <dgm:spPr/>
      <dgm:t>
        <a:bodyPr/>
        <a:lstStyle/>
        <a:p>
          <a:endParaRPr lang="en-US"/>
        </a:p>
      </dgm:t>
    </dgm:pt>
    <dgm:pt modelId="{A7353838-24FC-454D-B151-3AB4290ED8A5}" type="pres">
      <dgm:prSet presAssocID="{5B52244C-B290-437E-B550-E3C99A7FDDBD}" presName="background2" presStyleLbl="node2" presStyleIdx="0" presStyleCnt="2"/>
      <dgm:spPr/>
      <dgm:t>
        <a:bodyPr/>
        <a:lstStyle/>
        <a:p>
          <a:endParaRPr lang="en-US"/>
        </a:p>
      </dgm:t>
    </dgm:pt>
    <dgm:pt modelId="{71558050-B5BA-4AE9-AC60-4348ED9985C7}" type="pres">
      <dgm:prSet presAssocID="{5B52244C-B290-437E-B550-E3C99A7FDDBD}" presName="text2" presStyleLbl="fgAcc2" presStyleIdx="0" presStyleCnt="2">
        <dgm:presLayoutVars>
          <dgm:chPref val="3"/>
        </dgm:presLayoutVars>
      </dgm:prSet>
      <dgm:spPr/>
      <dgm:t>
        <a:bodyPr/>
        <a:lstStyle/>
        <a:p>
          <a:endParaRPr lang="en-US"/>
        </a:p>
      </dgm:t>
    </dgm:pt>
    <dgm:pt modelId="{93D41164-1500-45A2-B42A-EEFBFEEC32EF}" type="pres">
      <dgm:prSet presAssocID="{5B52244C-B290-437E-B550-E3C99A7FDDBD}" presName="hierChild3" presStyleCnt="0"/>
      <dgm:spPr/>
      <dgm:t>
        <a:bodyPr/>
        <a:lstStyle/>
        <a:p>
          <a:endParaRPr lang="en-US"/>
        </a:p>
      </dgm:t>
    </dgm:pt>
    <dgm:pt modelId="{D9B9D65A-0067-49A6-8E2E-85AA78E42726}" type="pres">
      <dgm:prSet presAssocID="{05089385-DADF-478A-813B-59587E7BFEF1}" presName="Name17" presStyleLbl="parChTrans1D3" presStyleIdx="0" presStyleCnt="4"/>
      <dgm:spPr/>
      <dgm:t>
        <a:bodyPr/>
        <a:lstStyle/>
        <a:p>
          <a:endParaRPr lang="en-US"/>
        </a:p>
      </dgm:t>
    </dgm:pt>
    <dgm:pt modelId="{3851D311-EBAD-4C82-8918-182779B018B8}" type="pres">
      <dgm:prSet presAssocID="{8A966552-4774-4076-A228-E6ABFD9EA3EF}" presName="hierRoot3" presStyleCnt="0"/>
      <dgm:spPr/>
      <dgm:t>
        <a:bodyPr/>
        <a:lstStyle/>
        <a:p>
          <a:endParaRPr lang="en-US"/>
        </a:p>
      </dgm:t>
    </dgm:pt>
    <dgm:pt modelId="{087DC572-7C37-4F71-8CC3-82504DC487A2}" type="pres">
      <dgm:prSet presAssocID="{8A966552-4774-4076-A228-E6ABFD9EA3EF}" presName="composite3" presStyleCnt="0"/>
      <dgm:spPr/>
      <dgm:t>
        <a:bodyPr/>
        <a:lstStyle/>
        <a:p>
          <a:endParaRPr lang="en-US"/>
        </a:p>
      </dgm:t>
    </dgm:pt>
    <dgm:pt modelId="{1C6E5EBE-BE7A-4500-8A32-3F7C9BDC1047}" type="pres">
      <dgm:prSet presAssocID="{8A966552-4774-4076-A228-E6ABFD9EA3EF}" presName="background3" presStyleLbl="node3" presStyleIdx="0" presStyleCnt="4"/>
      <dgm:spPr/>
      <dgm:t>
        <a:bodyPr/>
        <a:lstStyle/>
        <a:p>
          <a:endParaRPr lang="en-US"/>
        </a:p>
      </dgm:t>
    </dgm:pt>
    <dgm:pt modelId="{514C1744-4E3F-4265-92B9-7A93A59AABA4}" type="pres">
      <dgm:prSet presAssocID="{8A966552-4774-4076-A228-E6ABFD9EA3EF}" presName="text3" presStyleLbl="fgAcc3" presStyleIdx="0" presStyleCnt="4" custScaleX="122183">
        <dgm:presLayoutVars>
          <dgm:chPref val="3"/>
        </dgm:presLayoutVars>
      </dgm:prSet>
      <dgm:spPr/>
      <dgm:t>
        <a:bodyPr/>
        <a:lstStyle/>
        <a:p>
          <a:endParaRPr lang="en-US"/>
        </a:p>
      </dgm:t>
    </dgm:pt>
    <dgm:pt modelId="{1A69C230-14A4-4EFC-945B-85933FF348BE}" type="pres">
      <dgm:prSet presAssocID="{8A966552-4774-4076-A228-E6ABFD9EA3EF}" presName="hierChild4" presStyleCnt="0"/>
      <dgm:spPr/>
      <dgm:t>
        <a:bodyPr/>
        <a:lstStyle/>
        <a:p>
          <a:endParaRPr lang="en-US"/>
        </a:p>
      </dgm:t>
    </dgm:pt>
    <dgm:pt modelId="{D3BC920B-2C88-4A20-A319-9FE18CDC38D8}" type="pres">
      <dgm:prSet presAssocID="{E3275825-697C-42C9-85CE-38D62D6000A2}" presName="Name10" presStyleLbl="parChTrans1D2" presStyleIdx="1" presStyleCnt="2"/>
      <dgm:spPr/>
      <dgm:t>
        <a:bodyPr/>
        <a:lstStyle/>
        <a:p>
          <a:endParaRPr lang="en-US"/>
        </a:p>
      </dgm:t>
    </dgm:pt>
    <dgm:pt modelId="{D0F43FB6-DA3C-40B6-9033-A65A73D08958}" type="pres">
      <dgm:prSet presAssocID="{76B34BAB-C5BF-42C4-BB8E-F2D6C82BCC09}" presName="hierRoot2" presStyleCnt="0"/>
      <dgm:spPr/>
      <dgm:t>
        <a:bodyPr/>
        <a:lstStyle/>
        <a:p>
          <a:endParaRPr lang="en-US"/>
        </a:p>
      </dgm:t>
    </dgm:pt>
    <dgm:pt modelId="{4FF4FE41-7B37-46E8-B5B2-95B6D208DB21}" type="pres">
      <dgm:prSet presAssocID="{76B34BAB-C5BF-42C4-BB8E-F2D6C82BCC09}" presName="composite2" presStyleCnt="0"/>
      <dgm:spPr/>
      <dgm:t>
        <a:bodyPr/>
        <a:lstStyle/>
        <a:p>
          <a:endParaRPr lang="en-US"/>
        </a:p>
      </dgm:t>
    </dgm:pt>
    <dgm:pt modelId="{08A7349D-5902-48F0-A917-CDCE7E4D0FFF}" type="pres">
      <dgm:prSet presAssocID="{76B34BAB-C5BF-42C4-BB8E-F2D6C82BCC09}" presName="background2" presStyleLbl="node2" presStyleIdx="1" presStyleCnt="2"/>
      <dgm:spPr/>
      <dgm:t>
        <a:bodyPr/>
        <a:lstStyle/>
        <a:p>
          <a:endParaRPr lang="en-US"/>
        </a:p>
      </dgm:t>
    </dgm:pt>
    <dgm:pt modelId="{4388BA57-EF37-41F7-BF57-64934BEDE124}" type="pres">
      <dgm:prSet presAssocID="{76B34BAB-C5BF-42C4-BB8E-F2D6C82BCC09}" presName="text2" presStyleLbl="fgAcc2" presStyleIdx="1" presStyleCnt="2">
        <dgm:presLayoutVars>
          <dgm:chPref val="3"/>
        </dgm:presLayoutVars>
      </dgm:prSet>
      <dgm:spPr/>
      <dgm:t>
        <a:bodyPr/>
        <a:lstStyle/>
        <a:p>
          <a:endParaRPr lang="en-US"/>
        </a:p>
      </dgm:t>
    </dgm:pt>
    <dgm:pt modelId="{9F5DE168-9D33-4BD9-8D16-5A4C4995D4E7}" type="pres">
      <dgm:prSet presAssocID="{76B34BAB-C5BF-42C4-BB8E-F2D6C82BCC09}" presName="hierChild3" presStyleCnt="0"/>
      <dgm:spPr/>
      <dgm:t>
        <a:bodyPr/>
        <a:lstStyle/>
        <a:p>
          <a:endParaRPr lang="en-US"/>
        </a:p>
      </dgm:t>
    </dgm:pt>
    <dgm:pt modelId="{B78BE506-364C-4F3F-9743-2A102C392F8F}" type="pres">
      <dgm:prSet presAssocID="{D3C16F25-DD81-4A87-A15C-A93735DB4E72}" presName="Name17" presStyleLbl="parChTrans1D3" presStyleIdx="1" presStyleCnt="4"/>
      <dgm:spPr/>
      <dgm:t>
        <a:bodyPr/>
        <a:lstStyle/>
        <a:p>
          <a:endParaRPr lang="en-US"/>
        </a:p>
      </dgm:t>
    </dgm:pt>
    <dgm:pt modelId="{3A8442E1-10DC-49A5-A691-16041C476B9B}" type="pres">
      <dgm:prSet presAssocID="{47692F44-090E-44C6-AB66-069645F0BE21}" presName="hierRoot3" presStyleCnt="0"/>
      <dgm:spPr/>
      <dgm:t>
        <a:bodyPr/>
        <a:lstStyle/>
        <a:p>
          <a:endParaRPr lang="en-US"/>
        </a:p>
      </dgm:t>
    </dgm:pt>
    <dgm:pt modelId="{93D8354B-913D-4BAD-908D-98184458F506}" type="pres">
      <dgm:prSet presAssocID="{47692F44-090E-44C6-AB66-069645F0BE21}" presName="composite3" presStyleCnt="0"/>
      <dgm:spPr/>
      <dgm:t>
        <a:bodyPr/>
        <a:lstStyle/>
        <a:p>
          <a:endParaRPr lang="en-US"/>
        </a:p>
      </dgm:t>
    </dgm:pt>
    <dgm:pt modelId="{70954F6D-4E80-47A7-A430-88407980F013}" type="pres">
      <dgm:prSet presAssocID="{47692F44-090E-44C6-AB66-069645F0BE21}" presName="background3" presStyleLbl="node3" presStyleIdx="1" presStyleCnt="4"/>
      <dgm:spPr/>
      <dgm:t>
        <a:bodyPr/>
        <a:lstStyle/>
        <a:p>
          <a:endParaRPr lang="en-US"/>
        </a:p>
      </dgm:t>
    </dgm:pt>
    <dgm:pt modelId="{83FF6BCE-FD3C-4CCC-B7EF-1C3811F072D8}" type="pres">
      <dgm:prSet presAssocID="{47692F44-090E-44C6-AB66-069645F0BE21}" presName="text3" presStyleLbl="fgAcc3" presStyleIdx="1" presStyleCnt="4" custScaleX="121504">
        <dgm:presLayoutVars>
          <dgm:chPref val="3"/>
        </dgm:presLayoutVars>
      </dgm:prSet>
      <dgm:spPr/>
      <dgm:t>
        <a:bodyPr/>
        <a:lstStyle/>
        <a:p>
          <a:endParaRPr lang="en-US"/>
        </a:p>
      </dgm:t>
    </dgm:pt>
    <dgm:pt modelId="{EEFA2898-A951-4D84-B5A3-FD643CC0E1FC}" type="pres">
      <dgm:prSet presAssocID="{47692F44-090E-44C6-AB66-069645F0BE21}" presName="hierChild4" presStyleCnt="0"/>
      <dgm:spPr/>
      <dgm:t>
        <a:bodyPr/>
        <a:lstStyle/>
        <a:p>
          <a:endParaRPr lang="en-US"/>
        </a:p>
      </dgm:t>
    </dgm:pt>
    <dgm:pt modelId="{399F2D14-7010-443C-9F9E-BA558E85B0BF}" type="pres">
      <dgm:prSet presAssocID="{7CE5B25D-E414-4BE3-82AF-967899872870}" presName="Name17" presStyleLbl="parChTrans1D3" presStyleIdx="2" presStyleCnt="4"/>
      <dgm:spPr/>
      <dgm:t>
        <a:bodyPr/>
        <a:lstStyle/>
        <a:p>
          <a:endParaRPr lang="en-US"/>
        </a:p>
      </dgm:t>
    </dgm:pt>
    <dgm:pt modelId="{2266CE8E-6D07-4655-8929-2D63B3A23CE2}" type="pres">
      <dgm:prSet presAssocID="{54F30599-7AD9-4ABB-B732-6098B1D64E24}" presName="hierRoot3" presStyleCnt="0"/>
      <dgm:spPr/>
      <dgm:t>
        <a:bodyPr/>
        <a:lstStyle/>
        <a:p>
          <a:endParaRPr lang="en-US"/>
        </a:p>
      </dgm:t>
    </dgm:pt>
    <dgm:pt modelId="{E3BEAE18-DEDA-495D-BDF1-C5D4CC1B25B0}" type="pres">
      <dgm:prSet presAssocID="{54F30599-7AD9-4ABB-B732-6098B1D64E24}" presName="composite3" presStyleCnt="0"/>
      <dgm:spPr/>
      <dgm:t>
        <a:bodyPr/>
        <a:lstStyle/>
        <a:p>
          <a:endParaRPr lang="en-US"/>
        </a:p>
      </dgm:t>
    </dgm:pt>
    <dgm:pt modelId="{DBBC7843-B164-440C-BB60-A4DE768450A1}" type="pres">
      <dgm:prSet presAssocID="{54F30599-7AD9-4ABB-B732-6098B1D64E24}" presName="background3" presStyleLbl="node3" presStyleIdx="2" presStyleCnt="4"/>
      <dgm:spPr/>
      <dgm:t>
        <a:bodyPr/>
        <a:lstStyle/>
        <a:p>
          <a:endParaRPr lang="en-US"/>
        </a:p>
      </dgm:t>
    </dgm:pt>
    <dgm:pt modelId="{FD37D9EC-7C89-462F-841F-724B99EE6EC9}" type="pres">
      <dgm:prSet presAssocID="{54F30599-7AD9-4ABB-B732-6098B1D64E24}" presName="text3" presStyleLbl="fgAcc3" presStyleIdx="2" presStyleCnt="4">
        <dgm:presLayoutVars>
          <dgm:chPref val="3"/>
        </dgm:presLayoutVars>
      </dgm:prSet>
      <dgm:spPr/>
      <dgm:t>
        <a:bodyPr/>
        <a:lstStyle/>
        <a:p>
          <a:endParaRPr lang="en-US"/>
        </a:p>
      </dgm:t>
    </dgm:pt>
    <dgm:pt modelId="{C5B66456-C0C5-4D53-BCE5-7D9F9F2AF7A8}" type="pres">
      <dgm:prSet presAssocID="{54F30599-7AD9-4ABB-B732-6098B1D64E24}" presName="hierChild4" presStyleCnt="0"/>
      <dgm:spPr/>
      <dgm:t>
        <a:bodyPr/>
        <a:lstStyle/>
        <a:p>
          <a:endParaRPr lang="en-US"/>
        </a:p>
      </dgm:t>
    </dgm:pt>
    <dgm:pt modelId="{18B41A86-5292-4CF3-91D0-D721231328AA}" type="pres">
      <dgm:prSet presAssocID="{ED9A71AA-50C9-48F1-8F0E-18C2C6F23F3B}" presName="Name17" presStyleLbl="parChTrans1D3" presStyleIdx="3" presStyleCnt="4"/>
      <dgm:spPr/>
      <dgm:t>
        <a:bodyPr/>
        <a:lstStyle/>
        <a:p>
          <a:endParaRPr lang="en-US"/>
        </a:p>
      </dgm:t>
    </dgm:pt>
    <dgm:pt modelId="{7E27B0BD-11D4-477F-8654-0D223FE3262E}" type="pres">
      <dgm:prSet presAssocID="{E455E4AE-FE3D-43E3-A43E-CE5FDF3E0B6B}" presName="hierRoot3" presStyleCnt="0"/>
      <dgm:spPr/>
      <dgm:t>
        <a:bodyPr/>
        <a:lstStyle/>
        <a:p>
          <a:endParaRPr lang="en-US"/>
        </a:p>
      </dgm:t>
    </dgm:pt>
    <dgm:pt modelId="{AA8ED307-3D64-4980-AFEC-22E18F8A101C}" type="pres">
      <dgm:prSet presAssocID="{E455E4AE-FE3D-43E3-A43E-CE5FDF3E0B6B}" presName="composite3" presStyleCnt="0"/>
      <dgm:spPr/>
      <dgm:t>
        <a:bodyPr/>
        <a:lstStyle/>
        <a:p>
          <a:endParaRPr lang="en-US"/>
        </a:p>
      </dgm:t>
    </dgm:pt>
    <dgm:pt modelId="{ADCC784D-B6A5-45BB-BA42-AB6E47C14A2E}" type="pres">
      <dgm:prSet presAssocID="{E455E4AE-FE3D-43E3-A43E-CE5FDF3E0B6B}" presName="background3" presStyleLbl="node3" presStyleIdx="3" presStyleCnt="4"/>
      <dgm:spPr/>
      <dgm:t>
        <a:bodyPr/>
        <a:lstStyle/>
        <a:p>
          <a:endParaRPr lang="en-US"/>
        </a:p>
      </dgm:t>
    </dgm:pt>
    <dgm:pt modelId="{347BB6F4-E013-4342-BEFC-36B349F6365E}" type="pres">
      <dgm:prSet presAssocID="{E455E4AE-FE3D-43E3-A43E-CE5FDF3E0B6B}" presName="text3" presStyleLbl="fgAcc3" presStyleIdx="3" presStyleCnt="4">
        <dgm:presLayoutVars>
          <dgm:chPref val="3"/>
        </dgm:presLayoutVars>
      </dgm:prSet>
      <dgm:spPr/>
      <dgm:t>
        <a:bodyPr/>
        <a:lstStyle/>
        <a:p>
          <a:endParaRPr lang="en-US"/>
        </a:p>
      </dgm:t>
    </dgm:pt>
    <dgm:pt modelId="{DBC2D92C-248B-47A3-892E-7A78B300B6DA}" type="pres">
      <dgm:prSet presAssocID="{E455E4AE-FE3D-43E3-A43E-CE5FDF3E0B6B}" presName="hierChild4" presStyleCnt="0"/>
      <dgm:spPr/>
      <dgm:t>
        <a:bodyPr/>
        <a:lstStyle/>
        <a:p>
          <a:endParaRPr lang="en-US"/>
        </a:p>
      </dgm:t>
    </dgm:pt>
  </dgm:ptLst>
  <dgm:cxnLst>
    <dgm:cxn modelId="{A1D18A06-1F6F-4818-947D-9C2B1107DD62}" type="presOf" srcId="{706C60C7-DF25-4B31-9050-99CFF4765875}" destId="{58A56503-7C82-467A-BB01-EA7CFC0FF145}" srcOrd="0" destOrd="0" presId="urn:microsoft.com/office/officeart/2005/8/layout/hierarchy1"/>
    <dgm:cxn modelId="{966267F8-FBA9-4B1E-AD13-5BA45FF5893C}" srcId="{76B34BAB-C5BF-42C4-BB8E-F2D6C82BCC09}" destId="{54F30599-7AD9-4ABB-B732-6098B1D64E24}" srcOrd="1" destOrd="0" parTransId="{7CE5B25D-E414-4BE3-82AF-967899872870}" sibTransId="{0077C9AF-9DAF-49E4-8C33-0BFCAC50F3B0}"/>
    <dgm:cxn modelId="{DC1D9BBA-ACD0-4FEE-BF16-8D1FBA874EAD}" type="presOf" srcId="{E455E4AE-FE3D-43E3-A43E-CE5FDF3E0B6B}" destId="{347BB6F4-E013-4342-BEFC-36B349F6365E}" srcOrd="0" destOrd="0" presId="urn:microsoft.com/office/officeart/2005/8/layout/hierarchy1"/>
    <dgm:cxn modelId="{7726EB44-5101-4127-8037-D822EF92039A}" srcId="{C5B16D43-20C7-4988-BD26-1563F8EDA5F4}" destId="{76B34BAB-C5BF-42C4-BB8E-F2D6C82BCC09}" srcOrd="1" destOrd="0" parTransId="{E3275825-697C-42C9-85CE-38D62D6000A2}" sibTransId="{038FE8EF-3FAA-490E-9CE7-B5C35D4DB1E6}"/>
    <dgm:cxn modelId="{E23F4D36-DAD5-4A4C-8078-B7FB27FEA84D}" type="presOf" srcId="{05089385-DADF-478A-813B-59587E7BFEF1}" destId="{D9B9D65A-0067-49A6-8E2E-85AA78E42726}" srcOrd="0" destOrd="0" presId="urn:microsoft.com/office/officeart/2005/8/layout/hierarchy1"/>
    <dgm:cxn modelId="{5D95482A-4DD3-4FD5-AE8F-263E81D639C1}" type="presOf" srcId="{1C67D308-45C6-4D3E-8C6C-D275CE630A4B}" destId="{55579108-69A9-47C5-B8A6-256B73FB1D73}" srcOrd="0" destOrd="0" presId="urn:microsoft.com/office/officeart/2005/8/layout/hierarchy1"/>
    <dgm:cxn modelId="{EA284542-161A-4241-B34E-E84AFCD87A75}" type="presOf" srcId="{54F30599-7AD9-4ABB-B732-6098B1D64E24}" destId="{FD37D9EC-7C89-462F-841F-724B99EE6EC9}" srcOrd="0" destOrd="0" presId="urn:microsoft.com/office/officeart/2005/8/layout/hierarchy1"/>
    <dgm:cxn modelId="{DC39029B-7818-4AB2-8B2C-A63602CF4608}" type="presOf" srcId="{47692F44-090E-44C6-AB66-069645F0BE21}" destId="{83FF6BCE-FD3C-4CCC-B7EF-1C3811F072D8}" srcOrd="0" destOrd="0" presId="urn:microsoft.com/office/officeart/2005/8/layout/hierarchy1"/>
    <dgm:cxn modelId="{22E8EF5D-D9E7-4FB9-B142-6F94480C1000}" type="presOf" srcId="{5B52244C-B290-437E-B550-E3C99A7FDDBD}" destId="{71558050-B5BA-4AE9-AC60-4348ED9985C7}" srcOrd="0" destOrd="0" presId="urn:microsoft.com/office/officeart/2005/8/layout/hierarchy1"/>
    <dgm:cxn modelId="{4E1A0A56-D11F-4C4C-BF18-8CA0975AF35D}" type="presOf" srcId="{7CE5B25D-E414-4BE3-82AF-967899872870}" destId="{399F2D14-7010-443C-9F9E-BA558E85B0BF}" srcOrd="0" destOrd="0" presId="urn:microsoft.com/office/officeart/2005/8/layout/hierarchy1"/>
    <dgm:cxn modelId="{38FA252C-79B3-4DE4-AF55-E33D03BE7BCB}" srcId="{5B52244C-B290-437E-B550-E3C99A7FDDBD}" destId="{8A966552-4774-4076-A228-E6ABFD9EA3EF}" srcOrd="0" destOrd="0" parTransId="{05089385-DADF-478A-813B-59587E7BFEF1}" sibTransId="{0423A27C-9804-40F7-948C-23637FE1D4AB}"/>
    <dgm:cxn modelId="{8A96A06C-F0CE-438A-9F2F-FE17E3370177}" type="presOf" srcId="{D3C16F25-DD81-4A87-A15C-A93735DB4E72}" destId="{B78BE506-364C-4F3F-9743-2A102C392F8F}" srcOrd="0" destOrd="0" presId="urn:microsoft.com/office/officeart/2005/8/layout/hierarchy1"/>
    <dgm:cxn modelId="{EA7603B8-2038-4B36-A694-A6F9CE98D00F}" srcId="{76B34BAB-C5BF-42C4-BB8E-F2D6C82BCC09}" destId="{E455E4AE-FE3D-43E3-A43E-CE5FDF3E0B6B}" srcOrd="2" destOrd="0" parTransId="{ED9A71AA-50C9-48F1-8F0E-18C2C6F23F3B}" sibTransId="{5EB4CA00-28C6-423F-9C4D-37B2701EEA77}"/>
    <dgm:cxn modelId="{C9D8C0BB-17D1-49CA-A278-92E5C4180671}" srcId="{1C67D308-45C6-4D3E-8C6C-D275CE630A4B}" destId="{C5B16D43-20C7-4988-BD26-1563F8EDA5F4}" srcOrd="0" destOrd="0" parTransId="{2F90F9A7-DEA8-4679-83C5-132D99492F90}" sibTransId="{0DD8F773-6C95-419B-8CFA-4CB56A55949F}"/>
    <dgm:cxn modelId="{05119A69-7AB1-449D-B88F-7F8CAE903DA7}" type="presOf" srcId="{C5B16D43-20C7-4988-BD26-1563F8EDA5F4}" destId="{A22BB423-85D6-487C-9E29-61B9BAA12A1D}" srcOrd="0" destOrd="0" presId="urn:microsoft.com/office/officeart/2005/8/layout/hierarchy1"/>
    <dgm:cxn modelId="{A21B9C5C-9947-4614-B306-E1B71ED8A277}" srcId="{C5B16D43-20C7-4988-BD26-1563F8EDA5F4}" destId="{5B52244C-B290-437E-B550-E3C99A7FDDBD}" srcOrd="0" destOrd="0" parTransId="{706C60C7-DF25-4B31-9050-99CFF4765875}" sibTransId="{F0BDCF04-904D-49EA-99DB-227B01257FEE}"/>
    <dgm:cxn modelId="{EC821093-AEC8-4943-85E1-F5B7721A6217}" srcId="{76B34BAB-C5BF-42C4-BB8E-F2D6C82BCC09}" destId="{47692F44-090E-44C6-AB66-069645F0BE21}" srcOrd="0" destOrd="0" parTransId="{D3C16F25-DD81-4A87-A15C-A93735DB4E72}" sibTransId="{DCE15AA3-4C00-44D8-AEB3-7D8D12DECBC6}"/>
    <dgm:cxn modelId="{4CCF69C2-9674-470F-974F-062D2C3A8996}" type="presOf" srcId="{76B34BAB-C5BF-42C4-BB8E-F2D6C82BCC09}" destId="{4388BA57-EF37-41F7-BF57-64934BEDE124}" srcOrd="0" destOrd="0" presId="urn:microsoft.com/office/officeart/2005/8/layout/hierarchy1"/>
    <dgm:cxn modelId="{5061509F-AC01-47DE-B2FB-BF9D009D6630}" type="presOf" srcId="{8A966552-4774-4076-A228-E6ABFD9EA3EF}" destId="{514C1744-4E3F-4265-92B9-7A93A59AABA4}" srcOrd="0" destOrd="0" presId="urn:microsoft.com/office/officeart/2005/8/layout/hierarchy1"/>
    <dgm:cxn modelId="{A70FC5B0-AE93-4ED9-8CB0-2CE4980F7F57}" type="presOf" srcId="{ED9A71AA-50C9-48F1-8F0E-18C2C6F23F3B}" destId="{18B41A86-5292-4CF3-91D0-D721231328AA}" srcOrd="0" destOrd="0" presId="urn:microsoft.com/office/officeart/2005/8/layout/hierarchy1"/>
    <dgm:cxn modelId="{86044849-1D01-430A-95E0-176B1DB51811}" type="presOf" srcId="{E3275825-697C-42C9-85CE-38D62D6000A2}" destId="{D3BC920B-2C88-4A20-A319-9FE18CDC38D8}" srcOrd="0" destOrd="0" presId="urn:microsoft.com/office/officeart/2005/8/layout/hierarchy1"/>
    <dgm:cxn modelId="{341DF774-0D74-402F-8AAA-AD287CE2688B}" type="presParOf" srcId="{55579108-69A9-47C5-B8A6-256B73FB1D73}" destId="{CB8AEB64-7478-4AF0-AF8A-2F254145CEE5}" srcOrd="0" destOrd="0" presId="urn:microsoft.com/office/officeart/2005/8/layout/hierarchy1"/>
    <dgm:cxn modelId="{FEC43D61-5B6C-4229-83B3-BD6185400DE8}" type="presParOf" srcId="{CB8AEB64-7478-4AF0-AF8A-2F254145CEE5}" destId="{54512A51-1C5B-4349-89F9-40AF3CB0E25B}" srcOrd="0" destOrd="0" presId="urn:microsoft.com/office/officeart/2005/8/layout/hierarchy1"/>
    <dgm:cxn modelId="{EDCC0BAA-9829-48AF-AE74-0FDB0AD1A509}" type="presParOf" srcId="{54512A51-1C5B-4349-89F9-40AF3CB0E25B}" destId="{1C8C478D-5720-42AE-A9C8-8EC3F099E58D}" srcOrd="0" destOrd="0" presId="urn:microsoft.com/office/officeart/2005/8/layout/hierarchy1"/>
    <dgm:cxn modelId="{19D127D6-E701-4570-BE1A-B34F8B899ED7}" type="presParOf" srcId="{54512A51-1C5B-4349-89F9-40AF3CB0E25B}" destId="{A22BB423-85D6-487C-9E29-61B9BAA12A1D}" srcOrd="1" destOrd="0" presId="urn:microsoft.com/office/officeart/2005/8/layout/hierarchy1"/>
    <dgm:cxn modelId="{C68FA5AE-3918-4540-91DE-F429A780B89E}" type="presParOf" srcId="{CB8AEB64-7478-4AF0-AF8A-2F254145CEE5}" destId="{6E5DE1CC-F2D1-441D-BEFF-9356F22BB2C5}" srcOrd="1" destOrd="0" presId="urn:microsoft.com/office/officeart/2005/8/layout/hierarchy1"/>
    <dgm:cxn modelId="{D4E816FE-208D-4168-9D0D-3C4639966DDC}" type="presParOf" srcId="{6E5DE1CC-F2D1-441D-BEFF-9356F22BB2C5}" destId="{58A56503-7C82-467A-BB01-EA7CFC0FF145}" srcOrd="0" destOrd="0" presId="urn:microsoft.com/office/officeart/2005/8/layout/hierarchy1"/>
    <dgm:cxn modelId="{2CEAB780-87AA-44A8-99E6-0A00F14B455A}" type="presParOf" srcId="{6E5DE1CC-F2D1-441D-BEFF-9356F22BB2C5}" destId="{73413970-1D84-4F78-821D-D808AC3C5989}" srcOrd="1" destOrd="0" presId="urn:microsoft.com/office/officeart/2005/8/layout/hierarchy1"/>
    <dgm:cxn modelId="{9AE7626D-3050-42DF-B583-989486E78AE7}" type="presParOf" srcId="{73413970-1D84-4F78-821D-D808AC3C5989}" destId="{35875361-BAE0-45F1-9980-E28FA631C580}" srcOrd="0" destOrd="0" presId="urn:microsoft.com/office/officeart/2005/8/layout/hierarchy1"/>
    <dgm:cxn modelId="{927F08EA-1977-42C2-9085-54A26ACA073B}" type="presParOf" srcId="{35875361-BAE0-45F1-9980-E28FA631C580}" destId="{A7353838-24FC-454D-B151-3AB4290ED8A5}" srcOrd="0" destOrd="0" presId="urn:microsoft.com/office/officeart/2005/8/layout/hierarchy1"/>
    <dgm:cxn modelId="{F6631394-1960-4DED-94C6-CF9EBA346031}" type="presParOf" srcId="{35875361-BAE0-45F1-9980-E28FA631C580}" destId="{71558050-B5BA-4AE9-AC60-4348ED9985C7}" srcOrd="1" destOrd="0" presId="urn:microsoft.com/office/officeart/2005/8/layout/hierarchy1"/>
    <dgm:cxn modelId="{BBFEEF9E-D29C-428E-B3BF-CA17C710AB26}" type="presParOf" srcId="{73413970-1D84-4F78-821D-D808AC3C5989}" destId="{93D41164-1500-45A2-B42A-EEFBFEEC32EF}" srcOrd="1" destOrd="0" presId="urn:microsoft.com/office/officeart/2005/8/layout/hierarchy1"/>
    <dgm:cxn modelId="{C4682819-B798-4FE3-A241-5096C22A734D}" type="presParOf" srcId="{93D41164-1500-45A2-B42A-EEFBFEEC32EF}" destId="{D9B9D65A-0067-49A6-8E2E-85AA78E42726}" srcOrd="0" destOrd="0" presId="urn:microsoft.com/office/officeart/2005/8/layout/hierarchy1"/>
    <dgm:cxn modelId="{E2375E1E-ADCA-4691-8A01-2F0759770D04}" type="presParOf" srcId="{93D41164-1500-45A2-B42A-EEFBFEEC32EF}" destId="{3851D311-EBAD-4C82-8918-182779B018B8}" srcOrd="1" destOrd="0" presId="urn:microsoft.com/office/officeart/2005/8/layout/hierarchy1"/>
    <dgm:cxn modelId="{750E699B-4172-4759-AC99-39943170E3AC}" type="presParOf" srcId="{3851D311-EBAD-4C82-8918-182779B018B8}" destId="{087DC572-7C37-4F71-8CC3-82504DC487A2}" srcOrd="0" destOrd="0" presId="urn:microsoft.com/office/officeart/2005/8/layout/hierarchy1"/>
    <dgm:cxn modelId="{77A4310D-1757-4343-B310-DA1508EBB4A2}" type="presParOf" srcId="{087DC572-7C37-4F71-8CC3-82504DC487A2}" destId="{1C6E5EBE-BE7A-4500-8A32-3F7C9BDC1047}" srcOrd="0" destOrd="0" presId="urn:microsoft.com/office/officeart/2005/8/layout/hierarchy1"/>
    <dgm:cxn modelId="{C978953D-7272-46A4-9925-89FE03A1B99C}" type="presParOf" srcId="{087DC572-7C37-4F71-8CC3-82504DC487A2}" destId="{514C1744-4E3F-4265-92B9-7A93A59AABA4}" srcOrd="1" destOrd="0" presId="urn:microsoft.com/office/officeart/2005/8/layout/hierarchy1"/>
    <dgm:cxn modelId="{186B3281-FEC2-4AF0-BE21-8405DEF2F8B5}" type="presParOf" srcId="{3851D311-EBAD-4C82-8918-182779B018B8}" destId="{1A69C230-14A4-4EFC-945B-85933FF348BE}" srcOrd="1" destOrd="0" presId="urn:microsoft.com/office/officeart/2005/8/layout/hierarchy1"/>
    <dgm:cxn modelId="{5CCC974B-5832-491A-A5E9-0E341E89C749}" type="presParOf" srcId="{6E5DE1CC-F2D1-441D-BEFF-9356F22BB2C5}" destId="{D3BC920B-2C88-4A20-A319-9FE18CDC38D8}" srcOrd="2" destOrd="0" presId="urn:microsoft.com/office/officeart/2005/8/layout/hierarchy1"/>
    <dgm:cxn modelId="{64A3338B-791F-46EB-A054-BEACB93EF1FF}" type="presParOf" srcId="{6E5DE1CC-F2D1-441D-BEFF-9356F22BB2C5}" destId="{D0F43FB6-DA3C-40B6-9033-A65A73D08958}" srcOrd="3" destOrd="0" presId="urn:microsoft.com/office/officeart/2005/8/layout/hierarchy1"/>
    <dgm:cxn modelId="{D9157719-3FAF-483C-BF79-029E56C9F730}" type="presParOf" srcId="{D0F43FB6-DA3C-40B6-9033-A65A73D08958}" destId="{4FF4FE41-7B37-46E8-B5B2-95B6D208DB21}" srcOrd="0" destOrd="0" presId="urn:microsoft.com/office/officeart/2005/8/layout/hierarchy1"/>
    <dgm:cxn modelId="{0EE20FE3-18C4-48D6-80FA-9D6B4CC2AFF2}" type="presParOf" srcId="{4FF4FE41-7B37-46E8-B5B2-95B6D208DB21}" destId="{08A7349D-5902-48F0-A917-CDCE7E4D0FFF}" srcOrd="0" destOrd="0" presId="urn:microsoft.com/office/officeart/2005/8/layout/hierarchy1"/>
    <dgm:cxn modelId="{8B071574-09AC-4DA9-9B06-94346677AA53}" type="presParOf" srcId="{4FF4FE41-7B37-46E8-B5B2-95B6D208DB21}" destId="{4388BA57-EF37-41F7-BF57-64934BEDE124}" srcOrd="1" destOrd="0" presId="urn:microsoft.com/office/officeart/2005/8/layout/hierarchy1"/>
    <dgm:cxn modelId="{324A08A5-80D6-48B3-8F9A-4B97C745DAEF}" type="presParOf" srcId="{D0F43FB6-DA3C-40B6-9033-A65A73D08958}" destId="{9F5DE168-9D33-4BD9-8D16-5A4C4995D4E7}" srcOrd="1" destOrd="0" presId="urn:microsoft.com/office/officeart/2005/8/layout/hierarchy1"/>
    <dgm:cxn modelId="{72D64478-4F77-45C8-9C26-E9432019F5F7}" type="presParOf" srcId="{9F5DE168-9D33-4BD9-8D16-5A4C4995D4E7}" destId="{B78BE506-364C-4F3F-9743-2A102C392F8F}" srcOrd="0" destOrd="0" presId="urn:microsoft.com/office/officeart/2005/8/layout/hierarchy1"/>
    <dgm:cxn modelId="{E029BB10-F953-4F31-A0F6-697F5A05128A}" type="presParOf" srcId="{9F5DE168-9D33-4BD9-8D16-5A4C4995D4E7}" destId="{3A8442E1-10DC-49A5-A691-16041C476B9B}" srcOrd="1" destOrd="0" presId="urn:microsoft.com/office/officeart/2005/8/layout/hierarchy1"/>
    <dgm:cxn modelId="{41855316-8B11-47CA-ABA1-2B80B1E753FE}" type="presParOf" srcId="{3A8442E1-10DC-49A5-A691-16041C476B9B}" destId="{93D8354B-913D-4BAD-908D-98184458F506}" srcOrd="0" destOrd="0" presId="urn:microsoft.com/office/officeart/2005/8/layout/hierarchy1"/>
    <dgm:cxn modelId="{F98D5CC7-3D83-4738-AC84-B1C5FD67AB69}" type="presParOf" srcId="{93D8354B-913D-4BAD-908D-98184458F506}" destId="{70954F6D-4E80-47A7-A430-88407980F013}" srcOrd="0" destOrd="0" presId="urn:microsoft.com/office/officeart/2005/8/layout/hierarchy1"/>
    <dgm:cxn modelId="{DBEF4B0E-E018-4F19-B849-BC1D4EC08E4A}" type="presParOf" srcId="{93D8354B-913D-4BAD-908D-98184458F506}" destId="{83FF6BCE-FD3C-4CCC-B7EF-1C3811F072D8}" srcOrd="1" destOrd="0" presId="urn:microsoft.com/office/officeart/2005/8/layout/hierarchy1"/>
    <dgm:cxn modelId="{311D0631-2495-4DD7-B2A7-FF31DBDE6B59}" type="presParOf" srcId="{3A8442E1-10DC-49A5-A691-16041C476B9B}" destId="{EEFA2898-A951-4D84-B5A3-FD643CC0E1FC}" srcOrd="1" destOrd="0" presId="urn:microsoft.com/office/officeart/2005/8/layout/hierarchy1"/>
    <dgm:cxn modelId="{205A9A85-8D62-46B4-863B-3ABE02469AB4}" type="presParOf" srcId="{9F5DE168-9D33-4BD9-8D16-5A4C4995D4E7}" destId="{399F2D14-7010-443C-9F9E-BA558E85B0BF}" srcOrd="2" destOrd="0" presId="urn:microsoft.com/office/officeart/2005/8/layout/hierarchy1"/>
    <dgm:cxn modelId="{ED90D5C7-51B0-420C-93CD-E93E7140BA05}" type="presParOf" srcId="{9F5DE168-9D33-4BD9-8D16-5A4C4995D4E7}" destId="{2266CE8E-6D07-4655-8929-2D63B3A23CE2}" srcOrd="3" destOrd="0" presId="urn:microsoft.com/office/officeart/2005/8/layout/hierarchy1"/>
    <dgm:cxn modelId="{8B09B7B4-BE7F-42D3-8582-A3CD8C34578F}" type="presParOf" srcId="{2266CE8E-6D07-4655-8929-2D63B3A23CE2}" destId="{E3BEAE18-DEDA-495D-BDF1-C5D4CC1B25B0}" srcOrd="0" destOrd="0" presId="urn:microsoft.com/office/officeart/2005/8/layout/hierarchy1"/>
    <dgm:cxn modelId="{5E138AC5-5821-4488-A9B7-D3C9D3E9865C}" type="presParOf" srcId="{E3BEAE18-DEDA-495D-BDF1-C5D4CC1B25B0}" destId="{DBBC7843-B164-440C-BB60-A4DE768450A1}" srcOrd="0" destOrd="0" presId="urn:microsoft.com/office/officeart/2005/8/layout/hierarchy1"/>
    <dgm:cxn modelId="{BEE1C9BB-945D-489C-A154-4A980E434F5B}" type="presParOf" srcId="{E3BEAE18-DEDA-495D-BDF1-C5D4CC1B25B0}" destId="{FD37D9EC-7C89-462F-841F-724B99EE6EC9}" srcOrd="1" destOrd="0" presId="urn:microsoft.com/office/officeart/2005/8/layout/hierarchy1"/>
    <dgm:cxn modelId="{C209B362-02D5-4861-815D-02F580A86244}" type="presParOf" srcId="{2266CE8E-6D07-4655-8929-2D63B3A23CE2}" destId="{C5B66456-C0C5-4D53-BCE5-7D9F9F2AF7A8}" srcOrd="1" destOrd="0" presId="urn:microsoft.com/office/officeart/2005/8/layout/hierarchy1"/>
    <dgm:cxn modelId="{436F72F6-5FC3-4B93-8E40-863472B54AF5}" type="presParOf" srcId="{9F5DE168-9D33-4BD9-8D16-5A4C4995D4E7}" destId="{18B41A86-5292-4CF3-91D0-D721231328AA}" srcOrd="4" destOrd="0" presId="urn:microsoft.com/office/officeart/2005/8/layout/hierarchy1"/>
    <dgm:cxn modelId="{819F8D71-3D5B-483A-9CC7-65DDB60FB926}" type="presParOf" srcId="{9F5DE168-9D33-4BD9-8D16-5A4C4995D4E7}" destId="{7E27B0BD-11D4-477F-8654-0D223FE3262E}" srcOrd="5" destOrd="0" presId="urn:microsoft.com/office/officeart/2005/8/layout/hierarchy1"/>
    <dgm:cxn modelId="{B45B1E39-BE4A-478F-9EE5-1D8ACDF67869}" type="presParOf" srcId="{7E27B0BD-11D4-477F-8654-0D223FE3262E}" destId="{AA8ED307-3D64-4980-AFEC-22E18F8A101C}" srcOrd="0" destOrd="0" presId="urn:microsoft.com/office/officeart/2005/8/layout/hierarchy1"/>
    <dgm:cxn modelId="{D9759E54-433B-4B73-BCF6-660574B7AD88}" type="presParOf" srcId="{AA8ED307-3D64-4980-AFEC-22E18F8A101C}" destId="{ADCC784D-B6A5-45BB-BA42-AB6E47C14A2E}" srcOrd="0" destOrd="0" presId="urn:microsoft.com/office/officeart/2005/8/layout/hierarchy1"/>
    <dgm:cxn modelId="{9575C26A-9EA6-4167-B2EB-5AD7DC38A834}" type="presParOf" srcId="{AA8ED307-3D64-4980-AFEC-22E18F8A101C}" destId="{347BB6F4-E013-4342-BEFC-36B349F6365E}" srcOrd="1" destOrd="0" presId="urn:microsoft.com/office/officeart/2005/8/layout/hierarchy1"/>
    <dgm:cxn modelId="{C3007ADB-53E7-4F6D-85AA-993AE22B536B}" type="presParOf" srcId="{7E27B0BD-11D4-477F-8654-0D223FE3262E}" destId="{DBC2D92C-248B-47A3-892E-7A78B300B6D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A99525-5B05-4F83-92C9-E036F4CC79E3}" type="doc">
      <dgm:prSet loTypeId="urn:microsoft.com/office/officeart/2005/8/layout/cycle3" loCatId="cycle" qsTypeId="urn:microsoft.com/office/officeart/2005/8/quickstyle/simple1" qsCatId="simple" csTypeId="urn:microsoft.com/office/officeart/2005/8/colors/colorful1#1" csCatId="colorful" phldr="1"/>
      <dgm:spPr/>
      <dgm:t>
        <a:bodyPr/>
        <a:lstStyle/>
        <a:p>
          <a:endParaRPr lang="en-US"/>
        </a:p>
      </dgm:t>
    </dgm:pt>
    <dgm:pt modelId="{31AFBE2B-B29A-4E59-87F3-0795142FB4E8}">
      <dgm:prSet phldrT="[Text]" custT="1"/>
      <dgm:spPr/>
      <dgm:t>
        <a:bodyPr/>
        <a:lstStyle/>
        <a:p>
          <a:r>
            <a:rPr lang="en-US" sz="3200" b="1" dirty="0" err="1">
              <a:latin typeface="Arial" panose="020B0604020202020204" pitchFamily="34" charset="0"/>
              <a:cs typeface="Arial" panose="020B0604020202020204" pitchFamily="34" charset="0"/>
            </a:rPr>
            <a:t>Giảm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Leptin</a:t>
          </a:r>
          <a:endParaRPr lang="en-US" sz="3200" b="1" dirty="0">
            <a:latin typeface="Arial" panose="020B0604020202020204" pitchFamily="34" charset="0"/>
            <a:cs typeface="Arial" panose="020B0604020202020204" pitchFamily="34" charset="0"/>
          </a:endParaRPr>
        </a:p>
      </dgm:t>
    </dgm:pt>
    <dgm:pt modelId="{96D64B45-858D-4726-BEA4-79B05F0C2A53}" type="parTrans" cxnId="{86FF2303-9908-498C-BC5C-EF617B2C4D76}">
      <dgm:prSet/>
      <dgm:spPr/>
      <dgm:t>
        <a:bodyPr/>
        <a:lstStyle/>
        <a:p>
          <a:endParaRPr lang="en-US" sz="1800"/>
        </a:p>
      </dgm:t>
    </dgm:pt>
    <dgm:pt modelId="{AD75CF65-3DFD-4669-B250-1FC984F02FAA}" type="sibTrans" cxnId="{86FF2303-9908-498C-BC5C-EF617B2C4D76}">
      <dgm:prSet/>
      <dgm:spPr/>
      <dgm:t>
        <a:bodyPr/>
        <a:lstStyle/>
        <a:p>
          <a:endParaRPr lang="en-US" sz="1800"/>
        </a:p>
      </dgm:t>
    </dgm:pt>
    <dgm:pt modelId="{98319231-1463-4B12-9D0B-1BBD492949F3}">
      <dgm:prSet phldrT="[Text]" custT="1"/>
      <dgm:spPr/>
      <dgm:t>
        <a:bodyPr/>
        <a:lstStyle/>
        <a:p>
          <a:r>
            <a:rPr lang="en-US" sz="2800" b="1" dirty="0" err="1">
              <a:latin typeface="Arial" panose="020B0604020202020204" pitchFamily="34" charset="0"/>
              <a:cs typeface="Arial" panose="020B0604020202020204" pitchFamily="34" charset="0"/>
            </a:rPr>
            <a:t>Tăng</a:t>
          </a:r>
          <a:r>
            <a:rPr lang="en-US" sz="2800" b="1" dirty="0">
              <a:latin typeface="Arial" panose="020B0604020202020204" pitchFamily="34" charset="0"/>
              <a:cs typeface="Arial" panose="020B0604020202020204" pitchFamily="34" charset="0"/>
            </a:rPr>
            <a:t> Cholesterol </a:t>
          </a:r>
          <a:r>
            <a:rPr lang="en-US" sz="2800" b="1" dirty="0" err="1">
              <a:latin typeface="Arial" panose="020B0604020202020204" pitchFamily="34" charset="0"/>
              <a:cs typeface="Arial" panose="020B0604020202020204" pitchFamily="34" charset="0"/>
            </a:rPr>
            <a:t>máu</a:t>
          </a:r>
          <a:endParaRPr lang="en-US" sz="2800" b="1" dirty="0">
            <a:latin typeface="Arial" panose="020B0604020202020204" pitchFamily="34" charset="0"/>
            <a:cs typeface="Arial" panose="020B0604020202020204" pitchFamily="34" charset="0"/>
          </a:endParaRPr>
        </a:p>
      </dgm:t>
    </dgm:pt>
    <dgm:pt modelId="{65C7D53A-2E4B-42E1-B6DC-1447BB420ECF}" type="parTrans" cxnId="{2CE41C49-2F71-4A35-A530-4051D8BFCAAD}">
      <dgm:prSet/>
      <dgm:spPr/>
      <dgm:t>
        <a:bodyPr/>
        <a:lstStyle/>
        <a:p>
          <a:endParaRPr lang="en-US" sz="1800"/>
        </a:p>
      </dgm:t>
    </dgm:pt>
    <dgm:pt modelId="{6D34922B-F831-4FEB-9C01-54CB1255C344}" type="sibTrans" cxnId="{2CE41C49-2F71-4A35-A530-4051D8BFCAAD}">
      <dgm:prSet/>
      <dgm:spPr/>
      <dgm:t>
        <a:bodyPr/>
        <a:lstStyle/>
        <a:p>
          <a:endParaRPr lang="en-US" sz="1800"/>
        </a:p>
      </dgm:t>
    </dgm:pt>
    <dgm:pt modelId="{DE8FC2F3-AC2A-43C3-8063-C271AE8D06D2}">
      <dgm:prSet phldrT="[Text]" custT="1"/>
      <dgm:spPr/>
      <dgm:t>
        <a:bodyPr/>
        <a:lstStyle/>
        <a:p>
          <a:r>
            <a:rPr lang="en-US" sz="3200" b="1" dirty="0" err="1">
              <a:latin typeface="Arial" panose="020B0604020202020204" pitchFamily="34" charset="0"/>
              <a:cs typeface="Arial" panose="020B0604020202020204" pitchFamily="34" charset="0"/>
            </a:rPr>
            <a:t>Tăng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tích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tụ</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chất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béo</a:t>
          </a:r>
          <a:endParaRPr lang="en-US" sz="3200" b="1" dirty="0">
            <a:latin typeface="Arial" panose="020B0604020202020204" pitchFamily="34" charset="0"/>
            <a:cs typeface="Arial" panose="020B0604020202020204" pitchFamily="34" charset="0"/>
          </a:endParaRPr>
        </a:p>
      </dgm:t>
    </dgm:pt>
    <dgm:pt modelId="{EC611586-EB02-4140-A8AC-2A33C74C96EB}" type="parTrans" cxnId="{058D0EC6-B97C-4B40-9292-2A183BD2B6AB}">
      <dgm:prSet/>
      <dgm:spPr/>
      <dgm:t>
        <a:bodyPr/>
        <a:lstStyle/>
        <a:p>
          <a:endParaRPr lang="en-US" sz="1800"/>
        </a:p>
      </dgm:t>
    </dgm:pt>
    <dgm:pt modelId="{B90423E0-5FFC-4A14-B80C-0044C64BB4ED}" type="sibTrans" cxnId="{058D0EC6-B97C-4B40-9292-2A183BD2B6AB}">
      <dgm:prSet/>
      <dgm:spPr/>
      <dgm:t>
        <a:bodyPr/>
        <a:lstStyle/>
        <a:p>
          <a:endParaRPr lang="en-US" sz="1800"/>
        </a:p>
      </dgm:t>
    </dgm:pt>
    <dgm:pt modelId="{AC4E0C4B-B94E-4953-ADB5-CED6BB267F53}">
      <dgm:prSet phldrT="[Text]" custT="1"/>
      <dgm:spPr/>
      <dgm:t>
        <a:bodyPr/>
        <a:lstStyle/>
        <a:p>
          <a:r>
            <a:rPr lang="en-US" sz="3200" b="1" dirty="0" err="1">
              <a:latin typeface="Arial" panose="020B0604020202020204" pitchFamily="34" charset="0"/>
              <a:cs typeface="Arial" panose="020B0604020202020204" pitchFamily="34" charset="0"/>
            </a:rPr>
            <a:t>Tăng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lượng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đường</a:t>
          </a:r>
          <a:endParaRPr lang="en-US" sz="3200" b="1" dirty="0">
            <a:latin typeface="Arial" panose="020B0604020202020204" pitchFamily="34" charset="0"/>
            <a:cs typeface="Arial" panose="020B0604020202020204" pitchFamily="34" charset="0"/>
          </a:endParaRPr>
        </a:p>
      </dgm:t>
    </dgm:pt>
    <dgm:pt modelId="{2A828DCD-4AF4-457A-8D33-2163042AC983}" type="parTrans" cxnId="{DD48E427-EC3E-4C9E-847A-CE751BF20B1F}">
      <dgm:prSet/>
      <dgm:spPr/>
      <dgm:t>
        <a:bodyPr/>
        <a:lstStyle/>
        <a:p>
          <a:endParaRPr lang="en-US" sz="1800"/>
        </a:p>
      </dgm:t>
    </dgm:pt>
    <dgm:pt modelId="{BB3A2E1E-A337-456C-8D0D-3B5D4B16BEEF}" type="sibTrans" cxnId="{DD48E427-EC3E-4C9E-847A-CE751BF20B1F}">
      <dgm:prSet/>
      <dgm:spPr/>
      <dgm:t>
        <a:bodyPr/>
        <a:lstStyle/>
        <a:p>
          <a:endParaRPr lang="en-US" sz="1800"/>
        </a:p>
      </dgm:t>
    </dgm:pt>
    <dgm:pt modelId="{2D4E8910-171E-4461-8909-6116B8F2008C}">
      <dgm:prSet phldrT="[Text]" custT="1"/>
      <dgm:spPr/>
      <dgm:t>
        <a:bodyPr/>
        <a:lstStyle/>
        <a:p>
          <a:r>
            <a:rPr lang="en-US" sz="3200" b="1" dirty="0" err="1">
              <a:latin typeface="Arial" panose="020B0604020202020204" pitchFamily="34" charset="0"/>
              <a:cs typeface="Arial" panose="020B0604020202020204" pitchFamily="34" charset="0"/>
            </a:rPr>
            <a:t>Tăng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gherlin</a:t>
          </a:r>
          <a:endParaRPr lang="en-US" sz="3200" b="1" dirty="0">
            <a:latin typeface="Arial" panose="020B0604020202020204" pitchFamily="34" charset="0"/>
            <a:cs typeface="Arial" panose="020B0604020202020204" pitchFamily="34" charset="0"/>
          </a:endParaRPr>
        </a:p>
      </dgm:t>
    </dgm:pt>
    <dgm:pt modelId="{990B9026-3EB3-4734-A18D-31EE9F57B7CA}" type="parTrans" cxnId="{CF2D4748-8EE0-40CF-B1DA-9A8B9B704FFA}">
      <dgm:prSet/>
      <dgm:spPr/>
      <dgm:t>
        <a:bodyPr/>
        <a:lstStyle/>
        <a:p>
          <a:endParaRPr lang="en-US" sz="1800"/>
        </a:p>
      </dgm:t>
    </dgm:pt>
    <dgm:pt modelId="{973CC678-E358-4047-9413-0BAF152EF87D}" type="sibTrans" cxnId="{CF2D4748-8EE0-40CF-B1DA-9A8B9B704FFA}">
      <dgm:prSet/>
      <dgm:spPr/>
      <dgm:t>
        <a:bodyPr/>
        <a:lstStyle/>
        <a:p>
          <a:endParaRPr lang="en-US" sz="1800"/>
        </a:p>
      </dgm:t>
    </dgm:pt>
    <dgm:pt modelId="{D829CA09-EE7B-4C17-8DC1-6F98126997A3}" type="pres">
      <dgm:prSet presAssocID="{0FA99525-5B05-4F83-92C9-E036F4CC79E3}" presName="Name0" presStyleCnt="0">
        <dgm:presLayoutVars>
          <dgm:dir/>
          <dgm:resizeHandles val="exact"/>
        </dgm:presLayoutVars>
      </dgm:prSet>
      <dgm:spPr/>
      <dgm:t>
        <a:bodyPr/>
        <a:lstStyle/>
        <a:p>
          <a:endParaRPr lang="en-US"/>
        </a:p>
      </dgm:t>
    </dgm:pt>
    <dgm:pt modelId="{FFC07C23-BE2A-44EC-A1B1-3242CECCEFB8}" type="pres">
      <dgm:prSet presAssocID="{0FA99525-5B05-4F83-92C9-E036F4CC79E3}" presName="cycle" presStyleCnt="0"/>
      <dgm:spPr/>
    </dgm:pt>
    <dgm:pt modelId="{6195AE54-DCD4-493F-9832-D4701F3617F3}" type="pres">
      <dgm:prSet presAssocID="{31AFBE2B-B29A-4E59-87F3-0795142FB4E8}" presName="nodeFirstNode" presStyleLbl="node1" presStyleIdx="0" presStyleCnt="5">
        <dgm:presLayoutVars>
          <dgm:bulletEnabled val="1"/>
        </dgm:presLayoutVars>
      </dgm:prSet>
      <dgm:spPr/>
      <dgm:t>
        <a:bodyPr/>
        <a:lstStyle/>
        <a:p>
          <a:endParaRPr lang="en-US"/>
        </a:p>
      </dgm:t>
    </dgm:pt>
    <dgm:pt modelId="{498AB31F-7F5B-481B-BD7E-EE88BED15E60}" type="pres">
      <dgm:prSet presAssocID="{AD75CF65-3DFD-4669-B250-1FC984F02FAA}" presName="sibTransFirstNode" presStyleLbl="bgShp" presStyleIdx="0" presStyleCnt="1"/>
      <dgm:spPr/>
      <dgm:t>
        <a:bodyPr/>
        <a:lstStyle/>
        <a:p>
          <a:endParaRPr lang="en-US"/>
        </a:p>
      </dgm:t>
    </dgm:pt>
    <dgm:pt modelId="{04AABFC3-B5C9-4A7B-9D9C-2B0E5605827C}" type="pres">
      <dgm:prSet presAssocID="{98319231-1463-4B12-9D0B-1BBD492949F3}" presName="nodeFollowingNodes" presStyleLbl="node1" presStyleIdx="1" presStyleCnt="5">
        <dgm:presLayoutVars>
          <dgm:bulletEnabled val="1"/>
        </dgm:presLayoutVars>
      </dgm:prSet>
      <dgm:spPr/>
      <dgm:t>
        <a:bodyPr/>
        <a:lstStyle/>
        <a:p>
          <a:endParaRPr lang="en-US"/>
        </a:p>
      </dgm:t>
    </dgm:pt>
    <dgm:pt modelId="{FA5D783B-DE86-48E1-9AE8-36630DF7B39D}" type="pres">
      <dgm:prSet presAssocID="{DE8FC2F3-AC2A-43C3-8063-C271AE8D06D2}" presName="nodeFollowingNodes" presStyleLbl="node1" presStyleIdx="2" presStyleCnt="5">
        <dgm:presLayoutVars>
          <dgm:bulletEnabled val="1"/>
        </dgm:presLayoutVars>
      </dgm:prSet>
      <dgm:spPr/>
      <dgm:t>
        <a:bodyPr/>
        <a:lstStyle/>
        <a:p>
          <a:endParaRPr lang="en-US"/>
        </a:p>
      </dgm:t>
    </dgm:pt>
    <dgm:pt modelId="{875752E0-3DBB-4FB2-A851-9EA8A38300AB}" type="pres">
      <dgm:prSet presAssocID="{AC4E0C4B-B94E-4953-ADB5-CED6BB267F53}" presName="nodeFollowingNodes" presStyleLbl="node1" presStyleIdx="3" presStyleCnt="5">
        <dgm:presLayoutVars>
          <dgm:bulletEnabled val="1"/>
        </dgm:presLayoutVars>
      </dgm:prSet>
      <dgm:spPr/>
      <dgm:t>
        <a:bodyPr/>
        <a:lstStyle/>
        <a:p>
          <a:endParaRPr lang="en-US"/>
        </a:p>
      </dgm:t>
    </dgm:pt>
    <dgm:pt modelId="{D8EF8A9E-EF19-4290-AF9F-72B98207C2EA}" type="pres">
      <dgm:prSet presAssocID="{2D4E8910-171E-4461-8909-6116B8F2008C}" presName="nodeFollowingNodes" presStyleLbl="node1" presStyleIdx="4" presStyleCnt="5">
        <dgm:presLayoutVars>
          <dgm:bulletEnabled val="1"/>
        </dgm:presLayoutVars>
      </dgm:prSet>
      <dgm:spPr/>
      <dgm:t>
        <a:bodyPr/>
        <a:lstStyle/>
        <a:p>
          <a:endParaRPr lang="en-US"/>
        </a:p>
      </dgm:t>
    </dgm:pt>
  </dgm:ptLst>
  <dgm:cxnLst>
    <dgm:cxn modelId="{DCC6D696-E8A9-4CE5-B62D-9E16DD5E528C}" type="presOf" srcId="{AD75CF65-3DFD-4669-B250-1FC984F02FAA}" destId="{498AB31F-7F5B-481B-BD7E-EE88BED15E60}" srcOrd="0" destOrd="0" presId="urn:microsoft.com/office/officeart/2005/8/layout/cycle3"/>
    <dgm:cxn modelId="{8F552971-73C8-40B1-B715-2CDE293B327A}" type="presOf" srcId="{31AFBE2B-B29A-4E59-87F3-0795142FB4E8}" destId="{6195AE54-DCD4-493F-9832-D4701F3617F3}" srcOrd="0" destOrd="0" presId="urn:microsoft.com/office/officeart/2005/8/layout/cycle3"/>
    <dgm:cxn modelId="{CF2D4748-8EE0-40CF-B1DA-9A8B9B704FFA}" srcId="{0FA99525-5B05-4F83-92C9-E036F4CC79E3}" destId="{2D4E8910-171E-4461-8909-6116B8F2008C}" srcOrd="4" destOrd="0" parTransId="{990B9026-3EB3-4734-A18D-31EE9F57B7CA}" sibTransId="{973CC678-E358-4047-9413-0BAF152EF87D}"/>
    <dgm:cxn modelId="{058D0EC6-B97C-4B40-9292-2A183BD2B6AB}" srcId="{0FA99525-5B05-4F83-92C9-E036F4CC79E3}" destId="{DE8FC2F3-AC2A-43C3-8063-C271AE8D06D2}" srcOrd="2" destOrd="0" parTransId="{EC611586-EB02-4140-A8AC-2A33C74C96EB}" sibTransId="{B90423E0-5FFC-4A14-B80C-0044C64BB4ED}"/>
    <dgm:cxn modelId="{86FF2303-9908-498C-BC5C-EF617B2C4D76}" srcId="{0FA99525-5B05-4F83-92C9-E036F4CC79E3}" destId="{31AFBE2B-B29A-4E59-87F3-0795142FB4E8}" srcOrd="0" destOrd="0" parTransId="{96D64B45-858D-4726-BEA4-79B05F0C2A53}" sibTransId="{AD75CF65-3DFD-4669-B250-1FC984F02FAA}"/>
    <dgm:cxn modelId="{2CE41C49-2F71-4A35-A530-4051D8BFCAAD}" srcId="{0FA99525-5B05-4F83-92C9-E036F4CC79E3}" destId="{98319231-1463-4B12-9D0B-1BBD492949F3}" srcOrd="1" destOrd="0" parTransId="{65C7D53A-2E4B-42E1-B6DC-1447BB420ECF}" sibTransId="{6D34922B-F831-4FEB-9C01-54CB1255C344}"/>
    <dgm:cxn modelId="{DFDFA45B-5E5D-4802-95C6-5641AC3E548A}" type="presOf" srcId="{0FA99525-5B05-4F83-92C9-E036F4CC79E3}" destId="{D829CA09-EE7B-4C17-8DC1-6F98126997A3}" srcOrd="0" destOrd="0" presId="urn:microsoft.com/office/officeart/2005/8/layout/cycle3"/>
    <dgm:cxn modelId="{34C9281B-3869-4BEF-BF86-3942B5E6F802}" type="presOf" srcId="{AC4E0C4B-B94E-4953-ADB5-CED6BB267F53}" destId="{875752E0-3DBB-4FB2-A851-9EA8A38300AB}" srcOrd="0" destOrd="0" presId="urn:microsoft.com/office/officeart/2005/8/layout/cycle3"/>
    <dgm:cxn modelId="{CF08989E-24B5-482B-A8F4-A4AC4129AE1F}" type="presOf" srcId="{DE8FC2F3-AC2A-43C3-8063-C271AE8D06D2}" destId="{FA5D783B-DE86-48E1-9AE8-36630DF7B39D}" srcOrd="0" destOrd="0" presId="urn:microsoft.com/office/officeart/2005/8/layout/cycle3"/>
    <dgm:cxn modelId="{360D1BD5-186F-4A2C-8963-1AC822BCF21F}" type="presOf" srcId="{98319231-1463-4B12-9D0B-1BBD492949F3}" destId="{04AABFC3-B5C9-4A7B-9D9C-2B0E5605827C}" srcOrd="0" destOrd="0" presId="urn:microsoft.com/office/officeart/2005/8/layout/cycle3"/>
    <dgm:cxn modelId="{854F7AD5-ED5C-4F00-A151-06A55BBAF3C3}" type="presOf" srcId="{2D4E8910-171E-4461-8909-6116B8F2008C}" destId="{D8EF8A9E-EF19-4290-AF9F-72B98207C2EA}" srcOrd="0" destOrd="0" presId="urn:microsoft.com/office/officeart/2005/8/layout/cycle3"/>
    <dgm:cxn modelId="{DD48E427-EC3E-4C9E-847A-CE751BF20B1F}" srcId="{0FA99525-5B05-4F83-92C9-E036F4CC79E3}" destId="{AC4E0C4B-B94E-4953-ADB5-CED6BB267F53}" srcOrd="3" destOrd="0" parTransId="{2A828DCD-4AF4-457A-8D33-2163042AC983}" sibTransId="{BB3A2E1E-A337-456C-8D0D-3B5D4B16BEEF}"/>
    <dgm:cxn modelId="{24D19356-DE5B-43D7-B5DF-139BA823706A}" type="presParOf" srcId="{D829CA09-EE7B-4C17-8DC1-6F98126997A3}" destId="{FFC07C23-BE2A-44EC-A1B1-3242CECCEFB8}" srcOrd="0" destOrd="0" presId="urn:microsoft.com/office/officeart/2005/8/layout/cycle3"/>
    <dgm:cxn modelId="{C5D4D401-D0A9-49C3-980D-CF3B688C4098}" type="presParOf" srcId="{FFC07C23-BE2A-44EC-A1B1-3242CECCEFB8}" destId="{6195AE54-DCD4-493F-9832-D4701F3617F3}" srcOrd="0" destOrd="0" presId="urn:microsoft.com/office/officeart/2005/8/layout/cycle3"/>
    <dgm:cxn modelId="{901BB03D-8BFC-4D3A-A5F8-674F7D41109B}" type="presParOf" srcId="{FFC07C23-BE2A-44EC-A1B1-3242CECCEFB8}" destId="{498AB31F-7F5B-481B-BD7E-EE88BED15E60}" srcOrd="1" destOrd="0" presId="urn:microsoft.com/office/officeart/2005/8/layout/cycle3"/>
    <dgm:cxn modelId="{D3EEA77F-46B3-44B0-8C63-30F77BE4DA33}" type="presParOf" srcId="{FFC07C23-BE2A-44EC-A1B1-3242CECCEFB8}" destId="{04AABFC3-B5C9-4A7B-9D9C-2B0E5605827C}" srcOrd="2" destOrd="0" presId="urn:microsoft.com/office/officeart/2005/8/layout/cycle3"/>
    <dgm:cxn modelId="{6BB86A22-93C9-4998-85FD-385DFD0AA451}" type="presParOf" srcId="{FFC07C23-BE2A-44EC-A1B1-3242CECCEFB8}" destId="{FA5D783B-DE86-48E1-9AE8-36630DF7B39D}" srcOrd="3" destOrd="0" presId="urn:microsoft.com/office/officeart/2005/8/layout/cycle3"/>
    <dgm:cxn modelId="{A7ABEA51-D0E7-400D-9E06-D14EB36825ED}" type="presParOf" srcId="{FFC07C23-BE2A-44EC-A1B1-3242CECCEFB8}" destId="{875752E0-3DBB-4FB2-A851-9EA8A38300AB}" srcOrd="4" destOrd="0" presId="urn:microsoft.com/office/officeart/2005/8/layout/cycle3"/>
    <dgm:cxn modelId="{E94182F4-802E-4960-B61D-FF4649E646EF}" type="presParOf" srcId="{FFC07C23-BE2A-44EC-A1B1-3242CECCEFB8}" destId="{D8EF8A9E-EF19-4290-AF9F-72B98207C2EA}"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5A366EA-C2EA-4AFD-AEA2-548C72207DDC}"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E671DB9C-C960-446E-81A7-0A84B2D523A2}">
      <dgm:prSet phldrT="[Text]" custT="1"/>
      <dgm:spPr/>
      <dgm:t>
        <a:bodyPr/>
        <a:lstStyle/>
        <a:p>
          <a:r>
            <a:rPr lang="en-US" sz="3600" b="1" dirty="0" err="1" smtClean="0"/>
            <a:t>Dinh</a:t>
          </a:r>
          <a:r>
            <a:rPr lang="en-US" sz="3600" b="1" dirty="0" smtClean="0"/>
            <a:t> </a:t>
          </a:r>
          <a:r>
            <a:rPr lang="en-US" sz="3600" b="1" dirty="0" err="1" smtClean="0"/>
            <a:t>dưỡng</a:t>
          </a:r>
          <a:endParaRPr lang="en-US" sz="3600" b="1" dirty="0"/>
        </a:p>
      </dgm:t>
    </dgm:pt>
    <dgm:pt modelId="{8D52BBED-A6AE-4116-B365-1B07DC610701}" type="parTrans" cxnId="{E01DD68B-43EA-438B-94EF-898856A6F5FF}">
      <dgm:prSet/>
      <dgm:spPr/>
      <dgm:t>
        <a:bodyPr/>
        <a:lstStyle/>
        <a:p>
          <a:endParaRPr lang="en-US" sz="5400" b="1"/>
        </a:p>
      </dgm:t>
    </dgm:pt>
    <dgm:pt modelId="{E4B908C5-EE95-4548-A986-964D62F9F1D3}" type="sibTrans" cxnId="{E01DD68B-43EA-438B-94EF-898856A6F5FF}">
      <dgm:prSet/>
      <dgm:spPr/>
      <dgm:t>
        <a:bodyPr/>
        <a:lstStyle/>
        <a:p>
          <a:endParaRPr lang="en-US" sz="5400" b="1"/>
        </a:p>
      </dgm:t>
    </dgm:pt>
    <dgm:pt modelId="{EAA98DD8-5827-424B-BE26-DAF4E70A1304}">
      <dgm:prSet phldrT="[Text]" custT="1"/>
      <dgm:spPr/>
      <dgm:t>
        <a:bodyPr/>
        <a:lstStyle/>
        <a:p>
          <a:r>
            <a:rPr lang="vi-VN" sz="2400" b="1" dirty="0" smtClean="0"/>
            <a:t>Đủ về năng lượng, đủ về các chất dinh dưỡng, đặc biệt protein, lipid, vi chất</a:t>
          </a:r>
          <a:endParaRPr lang="en-US" sz="2400" b="1" dirty="0"/>
        </a:p>
      </dgm:t>
    </dgm:pt>
    <dgm:pt modelId="{46518443-A96B-429C-84AA-A426E82A29BD}" type="parTrans" cxnId="{C67416CA-34A1-49F4-8D43-C3A329C7F1D3}">
      <dgm:prSet/>
      <dgm:spPr/>
      <dgm:t>
        <a:bodyPr/>
        <a:lstStyle/>
        <a:p>
          <a:endParaRPr lang="en-US" sz="5400" b="1"/>
        </a:p>
      </dgm:t>
    </dgm:pt>
    <dgm:pt modelId="{FB37B1B8-14B2-4849-A397-45331674B3C1}" type="sibTrans" cxnId="{C67416CA-34A1-49F4-8D43-C3A329C7F1D3}">
      <dgm:prSet/>
      <dgm:spPr/>
      <dgm:t>
        <a:bodyPr/>
        <a:lstStyle/>
        <a:p>
          <a:endParaRPr lang="en-US" sz="5400" b="1"/>
        </a:p>
      </dgm:t>
    </dgm:pt>
    <dgm:pt modelId="{DF1938F4-F465-49AE-ADD0-AB143E91F8E8}">
      <dgm:prSet custT="1"/>
      <dgm:spPr/>
      <dgm:t>
        <a:bodyPr/>
        <a:lstStyle/>
        <a:p>
          <a:r>
            <a:rPr lang="en-US" sz="2800" b="1" dirty="0" smtClean="0"/>
            <a:t>Ngủ sớm</a:t>
          </a:r>
          <a:endParaRPr lang="en-US" sz="2800" b="1" dirty="0"/>
        </a:p>
      </dgm:t>
    </dgm:pt>
    <dgm:pt modelId="{83C6BE23-DB4C-4AEF-A0BE-E4C97E7429C2}" type="parTrans" cxnId="{65123049-E6E9-4D4C-B098-87C1439AAE1C}">
      <dgm:prSet/>
      <dgm:spPr/>
      <dgm:t>
        <a:bodyPr/>
        <a:lstStyle/>
        <a:p>
          <a:endParaRPr lang="en-US" sz="5400" b="1"/>
        </a:p>
      </dgm:t>
    </dgm:pt>
    <dgm:pt modelId="{5ABB5FA3-5CDF-4BE2-8756-656AC6FA5CD9}" type="sibTrans" cxnId="{65123049-E6E9-4D4C-B098-87C1439AAE1C}">
      <dgm:prSet/>
      <dgm:spPr/>
      <dgm:t>
        <a:bodyPr/>
        <a:lstStyle/>
        <a:p>
          <a:endParaRPr lang="en-US" sz="5400" b="1"/>
        </a:p>
      </dgm:t>
    </dgm:pt>
    <dgm:pt modelId="{804A5543-1C7A-47D4-B642-779FCE5493C6}">
      <dgm:prSet custT="1"/>
      <dgm:spPr/>
      <dgm:t>
        <a:bodyPr/>
        <a:lstStyle/>
        <a:p>
          <a:r>
            <a:rPr lang="en-US" sz="2800" b="1" dirty="0" err="1" smtClean="0"/>
            <a:t>Bữa</a:t>
          </a:r>
          <a:r>
            <a:rPr lang="en-US" sz="2800" b="1" dirty="0" smtClean="0"/>
            <a:t> ăn </a:t>
          </a:r>
          <a:r>
            <a:rPr lang="en-US" sz="2800" b="1" dirty="0" err="1" smtClean="0"/>
            <a:t>nên</a:t>
          </a:r>
          <a:r>
            <a:rPr lang="en-US" sz="2800" b="1" dirty="0" smtClean="0"/>
            <a:t> </a:t>
          </a:r>
          <a:r>
            <a:rPr lang="en-US" sz="2800" b="1" dirty="0" err="1" smtClean="0"/>
            <a:t>phối</a:t>
          </a:r>
          <a:r>
            <a:rPr lang="en-US" sz="2800" b="1" dirty="0" smtClean="0"/>
            <a:t> hợp cả </a:t>
          </a:r>
          <a:r>
            <a:rPr lang="en-US" sz="2800" b="1" dirty="0" err="1" smtClean="0"/>
            <a:t>hai</a:t>
          </a:r>
          <a:r>
            <a:rPr lang="en-US" sz="2800" b="1" dirty="0" smtClean="0"/>
            <a:t> </a:t>
          </a:r>
          <a:r>
            <a:rPr lang="en-US" sz="2800" b="1" dirty="0" err="1" smtClean="0"/>
            <a:t>nguồn</a:t>
          </a:r>
          <a:r>
            <a:rPr lang="en-US" sz="2800" b="1" dirty="0" smtClean="0"/>
            <a:t> </a:t>
          </a:r>
          <a:r>
            <a:rPr lang="en-US" sz="2800" b="1" dirty="0" err="1" smtClean="0"/>
            <a:t>đạm</a:t>
          </a:r>
          <a:r>
            <a:rPr lang="en-US" sz="2800" b="1" dirty="0" smtClean="0"/>
            <a:t> </a:t>
          </a:r>
          <a:r>
            <a:rPr lang="en-US" sz="2800" b="1" dirty="0" err="1" smtClean="0"/>
            <a:t>động</a:t>
          </a:r>
          <a:r>
            <a:rPr lang="en-US" sz="2800" b="1" dirty="0" smtClean="0"/>
            <a:t> </a:t>
          </a:r>
          <a:r>
            <a:rPr lang="en-US" sz="2800" b="1" dirty="0" err="1" smtClean="0"/>
            <a:t>vật</a:t>
          </a:r>
          <a:r>
            <a:rPr lang="en-US" sz="2800" b="1" dirty="0" smtClean="0"/>
            <a:t> và </a:t>
          </a:r>
          <a:r>
            <a:rPr lang="en-US" sz="2800" b="1" dirty="0" err="1" smtClean="0"/>
            <a:t>đạm</a:t>
          </a:r>
          <a:r>
            <a:rPr lang="en-US" sz="2800" b="1" dirty="0" smtClean="0"/>
            <a:t> </a:t>
          </a:r>
          <a:r>
            <a:rPr lang="en-US" sz="2800" b="1" dirty="0" err="1" smtClean="0"/>
            <a:t>thực</a:t>
          </a:r>
          <a:r>
            <a:rPr lang="en-US" sz="2800" b="1" dirty="0" smtClean="0"/>
            <a:t> </a:t>
          </a:r>
          <a:r>
            <a:rPr lang="en-US" sz="2800" b="1" dirty="0" err="1" smtClean="0"/>
            <a:t>vật</a:t>
          </a:r>
          <a:endParaRPr lang="en-US" sz="2800" b="1" dirty="0"/>
        </a:p>
      </dgm:t>
    </dgm:pt>
    <dgm:pt modelId="{2E9D3E22-87D1-41D1-B29D-5763A0E50716}" type="parTrans" cxnId="{F6758C3B-8596-4F35-BA97-00D8C36274F7}">
      <dgm:prSet/>
      <dgm:spPr/>
      <dgm:t>
        <a:bodyPr/>
        <a:lstStyle/>
        <a:p>
          <a:endParaRPr lang="en-US" sz="5400" b="1"/>
        </a:p>
      </dgm:t>
    </dgm:pt>
    <dgm:pt modelId="{F64798EB-9AAD-4378-A4C6-AF54470F6D3F}" type="sibTrans" cxnId="{F6758C3B-8596-4F35-BA97-00D8C36274F7}">
      <dgm:prSet/>
      <dgm:spPr/>
      <dgm:t>
        <a:bodyPr/>
        <a:lstStyle/>
        <a:p>
          <a:endParaRPr lang="en-US" sz="5400" b="1"/>
        </a:p>
      </dgm:t>
    </dgm:pt>
    <dgm:pt modelId="{98095A31-4216-44EA-BAC5-CF3FAFA78ECB}">
      <dgm:prSet custT="1"/>
      <dgm:spPr/>
      <dgm:t>
        <a:bodyPr/>
        <a:lstStyle/>
        <a:p>
          <a:r>
            <a:rPr lang="en-US" sz="3600" b="1" dirty="0" smtClean="0"/>
            <a:t>Vận </a:t>
          </a:r>
          <a:r>
            <a:rPr lang="en-US" sz="3600" b="1" dirty="0" err="1" smtClean="0"/>
            <a:t>động</a:t>
          </a:r>
          <a:endParaRPr lang="en-US" sz="3600" b="1" dirty="0"/>
        </a:p>
      </dgm:t>
    </dgm:pt>
    <dgm:pt modelId="{D573626E-EDF2-4B76-BC55-90F581348CDB}" type="parTrans" cxnId="{06E5FE0B-999F-4BC9-AB38-79E38A4E2532}">
      <dgm:prSet/>
      <dgm:spPr/>
      <dgm:t>
        <a:bodyPr/>
        <a:lstStyle/>
        <a:p>
          <a:endParaRPr lang="en-US" sz="5400" b="1"/>
        </a:p>
      </dgm:t>
    </dgm:pt>
    <dgm:pt modelId="{E200B209-18B8-4E6B-8E72-8F45D047CECA}" type="sibTrans" cxnId="{06E5FE0B-999F-4BC9-AB38-79E38A4E2532}">
      <dgm:prSet/>
      <dgm:spPr/>
      <dgm:t>
        <a:bodyPr/>
        <a:lstStyle/>
        <a:p>
          <a:endParaRPr lang="en-US" sz="5400" b="1"/>
        </a:p>
      </dgm:t>
    </dgm:pt>
    <dgm:pt modelId="{DDFF1844-E636-4496-8D62-2132DEBD45AD}">
      <dgm:prSet phldrT="[Text]" custT="1"/>
      <dgm:spPr/>
      <dgm:t>
        <a:bodyPr/>
        <a:lstStyle/>
        <a:p>
          <a:r>
            <a:rPr lang="en-US" sz="2800" b="1" dirty="0" err="1" smtClean="0"/>
            <a:t>Bữa</a:t>
          </a:r>
          <a:r>
            <a:rPr lang="en-US" sz="2800" b="1" dirty="0" smtClean="0"/>
            <a:t> ăn cần đa </a:t>
          </a:r>
          <a:r>
            <a:rPr lang="en-US" sz="2800" b="1" dirty="0" err="1" smtClean="0"/>
            <a:t>dạng</a:t>
          </a:r>
          <a:r>
            <a:rPr lang="en-US" sz="2800" b="1" dirty="0" smtClean="0"/>
            <a:t> </a:t>
          </a:r>
          <a:r>
            <a:rPr lang="en-US" sz="2800" b="1" dirty="0" err="1" smtClean="0"/>
            <a:t>thực</a:t>
          </a:r>
          <a:r>
            <a:rPr lang="en-US" sz="2800" b="1" dirty="0" smtClean="0"/>
            <a:t> </a:t>
          </a:r>
          <a:r>
            <a:rPr lang="en-US" sz="2800" b="1" dirty="0" err="1" smtClean="0"/>
            <a:t>phẩm</a:t>
          </a:r>
          <a:endParaRPr lang="en-US" sz="2800" b="1" dirty="0"/>
        </a:p>
      </dgm:t>
    </dgm:pt>
    <dgm:pt modelId="{84B11C7E-8E2C-492E-ABC6-C7B22E24EE8D}" type="parTrans" cxnId="{89F4F9F6-3A4A-4833-9D68-4F665F7B496D}">
      <dgm:prSet/>
      <dgm:spPr/>
      <dgm:t>
        <a:bodyPr/>
        <a:lstStyle/>
        <a:p>
          <a:endParaRPr lang="en-US" sz="4800" b="1"/>
        </a:p>
      </dgm:t>
    </dgm:pt>
    <dgm:pt modelId="{548FE3B4-7C40-47D1-986E-861D4FFDCFFF}" type="sibTrans" cxnId="{89F4F9F6-3A4A-4833-9D68-4F665F7B496D}">
      <dgm:prSet/>
      <dgm:spPr/>
      <dgm:t>
        <a:bodyPr/>
        <a:lstStyle/>
        <a:p>
          <a:endParaRPr lang="en-US" sz="4800" b="1"/>
        </a:p>
      </dgm:t>
    </dgm:pt>
    <dgm:pt modelId="{F0E934C5-483A-4BD9-8AF5-5F597C88CB26}">
      <dgm:prSet custT="1"/>
      <dgm:spPr/>
      <dgm:t>
        <a:bodyPr/>
        <a:lstStyle/>
        <a:p>
          <a:r>
            <a:rPr lang="vi-VN" sz="3600" b="1" dirty="0" smtClean="0"/>
            <a:t>Nghỉ ngơi</a:t>
          </a:r>
          <a:endParaRPr lang="en-US" sz="3600" b="1" dirty="0"/>
        </a:p>
      </dgm:t>
    </dgm:pt>
    <dgm:pt modelId="{4E4B89ED-D1A1-477E-9475-5943A8E01B1E}" type="parTrans" cxnId="{F5E54A46-476D-4196-87CF-CB99F01D5DCC}">
      <dgm:prSet/>
      <dgm:spPr/>
      <dgm:t>
        <a:bodyPr/>
        <a:lstStyle/>
        <a:p>
          <a:endParaRPr lang="en-US" sz="3200" b="1"/>
        </a:p>
      </dgm:t>
    </dgm:pt>
    <dgm:pt modelId="{F2B97F6E-E0EB-4C71-9401-B65D181A6A5E}" type="sibTrans" cxnId="{F5E54A46-476D-4196-87CF-CB99F01D5DCC}">
      <dgm:prSet/>
      <dgm:spPr/>
      <dgm:t>
        <a:bodyPr/>
        <a:lstStyle/>
        <a:p>
          <a:endParaRPr lang="en-US" sz="3200" b="1"/>
        </a:p>
      </dgm:t>
    </dgm:pt>
    <dgm:pt modelId="{D50E2E85-0A89-47E6-96C6-C5E24D89CED8}">
      <dgm:prSet custT="1"/>
      <dgm:spPr/>
      <dgm:t>
        <a:bodyPr/>
        <a:lstStyle/>
        <a:p>
          <a:r>
            <a:rPr lang="en-US" sz="2800" b="1" dirty="0" smtClean="0"/>
            <a:t>Hoạt </a:t>
          </a:r>
          <a:r>
            <a:rPr lang="en-US" sz="2800" b="1" dirty="0" err="1" smtClean="0"/>
            <a:t>động</a:t>
          </a:r>
          <a:r>
            <a:rPr lang="en-US" sz="2800" b="1" dirty="0" smtClean="0"/>
            <a:t> thể </a:t>
          </a:r>
          <a:r>
            <a:rPr lang="en-US" sz="2800" b="1" dirty="0" err="1" smtClean="0"/>
            <a:t>thao</a:t>
          </a:r>
          <a:endParaRPr lang="en-US" sz="2800" b="1" dirty="0"/>
        </a:p>
      </dgm:t>
    </dgm:pt>
    <dgm:pt modelId="{FEEB4FB2-A35C-4F64-B332-711FCA336061}" type="parTrans" cxnId="{9EFC560C-0AF6-44C4-A24C-2C167096F7E5}">
      <dgm:prSet/>
      <dgm:spPr/>
      <dgm:t>
        <a:bodyPr/>
        <a:lstStyle/>
        <a:p>
          <a:endParaRPr lang="en-US" sz="3200" b="1"/>
        </a:p>
      </dgm:t>
    </dgm:pt>
    <dgm:pt modelId="{9C148FDC-5641-4433-AA1B-163D5FB40CDC}" type="sibTrans" cxnId="{9EFC560C-0AF6-44C4-A24C-2C167096F7E5}">
      <dgm:prSet/>
      <dgm:spPr/>
      <dgm:t>
        <a:bodyPr/>
        <a:lstStyle/>
        <a:p>
          <a:endParaRPr lang="en-US" sz="3200" b="1"/>
        </a:p>
      </dgm:t>
    </dgm:pt>
    <dgm:pt modelId="{981B9C5C-5EC4-4FC3-9DB6-F64F511C6A77}">
      <dgm:prSet custT="1"/>
      <dgm:spPr/>
      <dgm:t>
        <a:bodyPr/>
        <a:lstStyle/>
        <a:p>
          <a:r>
            <a:rPr lang="en-US" sz="2800" b="1" dirty="0" smtClean="0"/>
            <a:t>Hoạt </a:t>
          </a:r>
          <a:r>
            <a:rPr lang="en-US" sz="2800" b="1" dirty="0" err="1" smtClean="0"/>
            <a:t>động</a:t>
          </a:r>
          <a:r>
            <a:rPr lang="en-US" sz="2800" b="1" dirty="0" smtClean="0"/>
            <a:t> </a:t>
          </a:r>
          <a:r>
            <a:rPr lang="en-US" sz="2800" b="1" dirty="0" err="1" smtClean="0"/>
            <a:t>hàng</a:t>
          </a:r>
          <a:r>
            <a:rPr lang="en-US" sz="2800" b="1" dirty="0" smtClean="0"/>
            <a:t> ngày</a:t>
          </a:r>
          <a:endParaRPr lang="en-US" sz="2800" b="1" dirty="0"/>
        </a:p>
      </dgm:t>
    </dgm:pt>
    <dgm:pt modelId="{59082749-5C84-421C-BB6B-3C4E00931E0B}" type="parTrans" cxnId="{36811414-4FCF-4329-9975-E2138172366D}">
      <dgm:prSet/>
      <dgm:spPr/>
      <dgm:t>
        <a:bodyPr/>
        <a:lstStyle/>
        <a:p>
          <a:endParaRPr lang="en-US" sz="3200" b="1"/>
        </a:p>
      </dgm:t>
    </dgm:pt>
    <dgm:pt modelId="{52BED512-9050-46BD-979B-25DC28A7CADA}" type="sibTrans" cxnId="{36811414-4FCF-4329-9975-E2138172366D}">
      <dgm:prSet/>
      <dgm:spPr/>
      <dgm:t>
        <a:bodyPr/>
        <a:lstStyle/>
        <a:p>
          <a:endParaRPr lang="en-US" sz="3200" b="1"/>
        </a:p>
      </dgm:t>
    </dgm:pt>
    <dgm:pt modelId="{C9FD6F78-FB05-484B-87FD-270A11FD278A}">
      <dgm:prSet custT="1"/>
      <dgm:spPr/>
      <dgm:t>
        <a:bodyPr/>
        <a:lstStyle/>
        <a:p>
          <a:r>
            <a:rPr lang="vi-VN" sz="2400" b="1" dirty="0" smtClean="0"/>
            <a:t>Hạn chế sử dụng muối, đường</a:t>
          </a:r>
          <a:r>
            <a:rPr lang="en-US" sz="2400" b="1" dirty="0" smtClean="0"/>
            <a:t>. </a:t>
          </a:r>
          <a:r>
            <a:rPr lang="vi-VN" sz="2400" b="1" dirty="0" smtClean="0"/>
            <a:t>Uống đủ nước</a:t>
          </a:r>
          <a:endParaRPr lang="en-US" sz="2400" b="1" dirty="0"/>
        </a:p>
      </dgm:t>
    </dgm:pt>
    <dgm:pt modelId="{B795F0ED-1CB8-481D-9F7D-9B44A144875B}" type="parTrans" cxnId="{E5D1F4A4-8CBC-4E87-97D7-E8C0CA4BAC35}">
      <dgm:prSet/>
      <dgm:spPr/>
      <dgm:t>
        <a:bodyPr/>
        <a:lstStyle/>
        <a:p>
          <a:endParaRPr lang="en-US" sz="3200" b="1"/>
        </a:p>
      </dgm:t>
    </dgm:pt>
    <dgm:pt modelId="{FD23FDC0-77DA-4F67-80BB-74322EF617E4}" type="sibTrans" cxnId="{E5D1F4A4-8CBC-4E87-97D7-E8C0CA4BAC35}">
      <dgm:prSet/>
      <dgm:spPr/>
      <dgm:t>
        <a:bodyPr/>
        <a:lstStyle/>
        <a:p>
          <a:endParaRPr lang="en-US" sz="3200" b="1"/>
        </a:p>
      </dgm:t>
    </dgm:pt>
    <dgm:pt modelId="{F15D4B3D-9D8A-4DDC-94D2-291758710B3B}">
      <dgm:prSet custT="1"/>
      <dgm:spPr/>
      <dgm:t>
        <a:bodyPr/>
        <a:lstStyle/>
        <a:p>
          <a:r>
            <a:rPr lang="en-US" sz="2800" b="1" dirty="0" smtClean="0"/>
            <a:t>Ngủ </a:t>
          </a:r>
          <a:r>
            <a:rPr lang="en-US" sz="2800" b="1" dirty="0" err="1" smtClean="0"/>
            <a:t>đủ</a:t>
          </a:r>
          <a:r>
            <a:rPr lang="en-US" sz="2800" b="1" dirty="0" smtClean="0"/>
            <a:t> </a:t>
          </a:r>
          <a:r>
            <a:rPr lang="en-US" sz="2800" b="1" dirty="0" err="1" smtClean="0"/>
            <a:t>giấc</a:t>
          </a:r>
          <a:endParaRPr lang="en-US" sz="2800" b="1" dirty="0"/>
        </a:p>
      </dgm:t>
    </dgm:pt>
    <dgm:pt modelId="{0869BB06-FDBA-425E-98FE-A81A32DD1409}" type="parTrans" cxnId="{BCF7BE4D-BEF3-488B-A16E-854F930333A2}">
      <dgm:prSet/>
      <dgm:spPr/>
      <dgm:t>
        <a:bodyPr/>
        <a:lstStyle/>
        <a:p>
          <a:endParaRPr lang="en-US" sz="3200" b="1"/>
        </a:p>
      </dgm:t>
    </dgm:pt>
    <dgm:pt modelId="{E3581FAF-6C86-430A-BCAB-F345B8CF293B}" type="sibTrans" cxnId="{BCF7BE4D-BEF3-488B-A16E-854F930333A2}">
      <dgm:prSet/>
      <dgm:spPr/>
      <dgm:t>
        <a:bodyPr/>
        <a:lstStyle/>
        <a:p>
          <a:endParaRPr lang="en-US" sz="3200" b="1"/>
        </a:p>
      </dgm:t>
    </dgm:pt>
    <dgm:pt modelId="{0F9905D3-99C4-468B-838E-0123E59AF12F}">
      <dgm:prSet custT="1"/>
      <dgm:spPr/>
      <dgm:t>
        <a:bodyPr/>
        <a:lstStyle/>
        <a:p>
          <a:r>
            <a:rPr lang="en-US" sz="2800" b="1" dirty="0" err="1" smtClean="0"/>
            <a:t>Tẩy</a:t>
          </a:r>
          <a:r>
            <a:rPr lang="en-US" sz="2800" b="1" dirty="0" smtClean="0"/>
            <a:t> </a:t>
          </a:r>
          <a:r>
            <a:rPr lang="en-US" sz="2800" b="1" dirty="0" err="1" smtClean="0"/>
            <a:t>giun</a:t>
          </a:r>
          <a:endParaRPr lang="en-US" sz="2800" b="1" dirty="0"/>
        </a:p>
      </dgm:t>
    </dgm:pt>
    <dgm:pt modelId="{1E654D9C-FBF5-4D1F-9D4E-FB280430E7F1}" type="parTrans" cxnId="{CEB09F0A-C57A-4BFF-981B-35053ACD372C}">
      <dgm:prSet/>
      <dgm:spPr/>
      <dgm:t>
        <a:bodyPr/>
        <a:lstStyle/>
        <a:p>
          <a:endParaRPr lang="en-US" sz="3200" b="1"/>
        </a:p>
      </dgm:t>
    </dgm:pt>
    <dgm:pt modelId="{A590026F-FCE3-4A62-884E-A95E2245D6CF}" type="sibTrans" cxnId="{CEB09F0A-C57A-4BFF-981B-35053ACD372C}">
      <dgm:prSet/>
      <dgm:spPr/>
      <dgm:t>
        <a:bodyPr/>
        <a:lstStyle/>
        <a:p>
          <a:endParaRPr lang="en-US" sz="3200" b="1"/>
        </a:p>
      </dgm:t>
    </dgm:pt>
    <dgm:pt modelId="{26559ED8-F779-46F6-B83A-840BB6AB37F5}">
      <dgm:prSet phldrT="[Text]" custT="1"/>
      <dgm:spPr/>
      <dgm:t>
        <a:bodyPr/>
        <a:lstStyle/>
        <a:p>
          <a:r>
            <a:rPr lang="en-US" sz="3600" b="1" dirty="0" smtClean="0"/>
            <a:t>Phòng chống </a:t>
          </a:r>
        </a:p>
        <a:p>
          <a:r>
            <a:rPr lang="en-US" sz="3600" b="1" dirty="0" err="1" smtClean="0"/>
            <a:t>nhiễm</a:t>
          </a:r>
          <a:r>
            <a:rPr lang="en-US" sz="3600" b="1" dirty="0" smtClean="0"/>
            <a:t> khuẩn</a:t>
          </a:r>
          <a:endParaRPr lang="en-US" sz="3600" b="1" dirty="0"/>
        </a:p>
      </dgm:t>
    </dgm:pt>
    <dgm:pt modelId="{9730EE23-32BF-48D1-ADA2-377076C4A56E}" type="parTrans" cxnId="{5E976D05-BBB0-41FB-9C88-C86BA0E8EAD6}">
      <dgm:prSet/>
      <dgm:spPr/>
      <dgm:t>
        <a:bodyPr/>
        <a:lstStyle/>
        <a:p>
          <a:endParaRPr lang="en-US" sz="3200" b="1"/>
        </a:p>
      </dgm:t>
    </dgm:pt>
    <dgm:pt modelId="{4D1731C5-3391-4277-87AB-F51A9D1053D1}" type="sibTrans" cxnId="{5E976D05-BBB0-41FB-9C88-C86BA0E8EAD6}">
      <dgm:prSet/>
      <dgm:spPr/>
      <dgm:t>
        <a:bodyPr/>
        <a:lstStyle/>
        <a:p>
          <a:endParaRPr lang="en-US" sz="3200" b="1"/>
        </a:p>
      </dgm:t>
    </dgm:pt>
    <dgm:pt modelId="{BDDA4AFE-1FBE-4658-8EC8-4860D82DEF45}">
      <dgm:prSet custT="1"/>
      <dgm:spPr/>
      <dgm:t>
        <a:bodyPr/>
        <a:lstStyle/>
        <a:p>
          <a:r>
            <a:rPr lang="en-US" sz="2800" b="1" dirty="0" err="1" smtClean="0"/>
            <a:t>Tiêm</a:t>
          </a:r>
          <a:r>
            <a:rPr lang="en-US" sz="2800" b="1" dirty="0" smtClean="0"/>
            <a:t> </a:t>
          </a:r>
          <a:r>
            <a:rPr lang="en-US" sz="2800" b="1" dirty="0" err="1" smtClean="0"/>
            <a:t>chủng</a:t>
          </a:r>
          <a:endParaRPr lang="en-US" sz="2800" b="1" dirty="0"/>
        </a:p>
      </dgm:t>
    </dgm:pt>
    <dgm:pt modelId="{69132455-8A18-4D85-9506-DFDF6CD9CB82}" type="parTrans" cxnId="{0890CDF1-4D99-43E9-992C-EB492C76DF39}">
      <dgm:prSet/>
      <dgm:spPr/>
      <dgm:t>
        <a:bodyPr/>
        <a:lstStyle/>
        <a:p>
          <a:endParaRPr lang="en-US" sz="3200" b="1"/>
        </a:p>
      </dgm:t>
    </dgm:pt>
    <dgm:pt modelId="{11BFD067-A799-4AE8-9CD2-872798F13391}" type="sibTrans" cxnId="{0890CDF1-4D99-43E9-992C-EB492C76DF39}">
      <dgm:prSet/>
      <dgm:spPr/>
      <dgm:t>
        <a:bodyPr/>
        <a:lstStyle/>
        <a:p>
          <a:endParaRPr lang="en-US" sz="3200" b="1"/>
        </a:p>
      </dgm:t>
    </dgm:pt>
    <dgm:pt modelId="{FB5C4EFA-43FA-491E-85E0-B2A24F1E654E}">
      <dgm:prSet custT="1"/>
      <dgm:spPr/>
      <dgm:t>
        <a:bodyPr/>
        <a:lstStyle/>
        <a:p>
          <a:r>
            <a:rPr lang="en-US" sz="2800" b="1" dirty="0" smtClean="0"/>
            <a:t>Định kỳ </a:t>
          </a:r>
          <a:r>
            <a:rPr lang="en-US" sz="2800" b="1" dirty="0" err="1" smtClean="0"/>
            <a:t>hàng</a:t>
          </a:r>
          <a:r>
            <a:rPr lang="en-US" sz="2800" b="1" dirty="0" smtClean="0"/>
            <a:t> tháng, </a:t>
          </a:r>
          <a:r>
            <a:rPr lang="en-US" sz="2800" b="1" dirty="0" err="1" smtClean="0"/>
            <a:t>hàng</a:t>
          </a:r>
          <a:r>
            <a:rPr lang="en-US" sz="2800" b="1" dirty="0" smtClean="0"/>
            <a:t> </a:t>
          </a:r>
          <a:r>
            <a:rPr lang="en-US" sz="2800" b="1" dirty="0" err="1" smtClean="0"/>
            <a:t>năm</a:t>
          </a:r>
          <a:endParaRPr lang="en-US" sz="2800" b="1" dirty="0"/>
        </a:p>
      </dgm:t>
    </dgm:pt>
    <dgm:pt modelId="{51D7D972-7A0A-4821-8815-AC208FB2F5F3}" type="parTrans" cxnId="{B8F4D142-D6DE-41F3-81AF-A401CD92F3C3}">
      <dgm:prSet/>
      <dgm:spPr/>
      <dgm:t>
        <a:bodyPr/>
        <a:lstStyle/>
        <a:p>
          <a:endParaRPr lang="en-US" sz="3200" b="1"/>
        </a:p>
      </dgm:t>
    </dgm:pt>
    <dgm:pt modelId="{EE99362D-250B-427B-8C7F-7AD5363B45D0}" type="sibTrans" cxnId="{B8F4D142-D6DE-41F3-81AF-A401CD92F3C3}">
      <dgm:prSet/>
      <dgm:spPr/>
      <dgm:t>
        <a:bodyPr/>
        <a:lstStyle/>
        <a:p>
          <a:endParaRPr lang="en-US" sz="3200" b="1"/>
        </a:p>
      </dgm:t>
    </dgm:pt>
    <dgm:pt modelId="{EBFFE234-2E36-4830-AB3E-5667CF4F94EC}">
      <dgm:prSet phldrT="[Text]" custT="1"/>
      <dgm:spPr/>
      <dgm:t>
        <a:bodyPr/>
        <a:lstStyle/>
        <a:p>
          <a:r>
            <a:rPr lang="en-US" sz="3600" b="1" dirty="0" smtClean="0"/>
            <a:t>Theo dõi </a:t>
          </a:r>
        </a:p>
        <a:p>
          <a:r>
            <a:rPr lang="en-US" sz="3600" b="1" dirty="0" err="1" smtClean="0"/>
            <a:t>tăng</a:t>
          </a:r>
          <a:r>
            <a:rPr lang="en-US" sz="3600" b="1" dirty="0" smtClean="0"/>
            <a:t> </a:t>
          </a:r>
          <a:r>
            <a:rPr lang="en-US" sz="3600" b="1" dirty="0" err="1" smtClean="0"/>
            <a:t>trưởng</a:t>
          </a:r>
          <a:endParaRPr lang="en-US" sz="3600" b="1" dirty="0"/>
        </a:p>
      </dgm:t>
    </dgm:pt>
    <dgm:pt modelId="{ABFF0E50-5B0F-461A-A312-9FAE069A19CF}" type="parTrans" cxnId="{2655321E-94FE-4C30-95A3-DD6AB045D925}">
      <dgm:prSet/>
      <dgm:spPr/>
      <dgm:t>
        <a:bodyPr/>
        <a:lstStyle/>
        <a:p>
          <a:endParaRPr lang="en-US" sz="3200" b="1"/>
        </a:p>
      </dgm:t>
    </dgm:pt>
    <dgm:pt modelId="{359843F6-2B2A-41E2-AC10-E963DDEC6666}" type="sibTrans" cxnId="{2655321E-94FE-4C30-95A3-DD6AB045D925}">
      <dgm:prSet/>
      <dgm:spPr/>
      <dgm:t>
        <a:bodyPr/>
        <a:lstStyle/>
        <a:p>
          <a:endParaRPr lang="en-US" sz="3200" b="1"/>
        </a:p>
      </dgm:t>
    </dgm:pt>
    <dgm:pt modelId="{F37D8AF3-9DCD-4EB6-A410-A10FC88B516F}">
      <dgm:prSet custT="1"/>
      <dgm:spPr/>
      <dgm:t>
        <a:bodyPr/>
        <a:lstStyle/>
        <a:p>
          <a:r>
            <a:rPr lang="en-US" sz="2800" b="1" dirty="0" smtClean="0"/>
            <a:t>An toàn </a:t>
          </a:r>
          <a:r>
            <a:rPr lang="en-US" sz="2800" b="1" dirty="0" err="1" smtClean="0"/>
            <a:t>thực</a:t>
          </a:r>
          <a:r>
            <a:rPr lang="en-US" sz="2800" b="1" dirty="0" smtClean="0"/>
            <a:t> </a:t>
          </a:r>
          <a:r>
            <a:rPr lang="en-US" sz="2800" b="1" dirty="0" err="1" smtClean="0"/>
            <a:t>phẩm</a:t>
          </a:r>
          <a:endParaRPr lang="en-US" sz="2800" b="1" dirty="0"/>
        </a:p>
      </dgm:t>
    </dgm:pt>
    <dgm:pt modelId="{C3029EBD-2A1E-40E6-A171-8AC2343FA29A}" type="parTrans" cxnId="{DD20AF8A-CE4C-4A59-80CC-E59078699133}">
      <dgm:prSet/>
      <dgm:spPr/>
      <dgm:t>
        <a:bodyPr/>
        <a:lstStyle/>
        <a:p>
          <a:endParaRPr lang="en-US" sz="3200" b="1"/>
        </a:p>
      </dgm:t>
    </dgm:pt>
    <dgm:pt modelId="{1C867181-ADF3-4DEA-929C-9A2734A945EB}" type="sibTrans" cxnId="{DD20AF8A-CE4C-4A59-80CC-E59078699133}">
      <dgm:prSet/>
      <dgm:spPr/>
      <dgm:t>
        <a:bodyPr/>
        <a:lstStyle/>
        <a:p>
          <a:endParaRPr lang="en-US" sz="3200" b="1"/>
        </a:p>
      </dgm:t>
    </dgm:pt>
    <dgm:pt modelId="{837D517B-01C6-4A15-B0FF-24DC1084BA70}" type="pres">
      <dgm:prSet presAssocID="{45A366EA-C2EA-4AFD-AEA2-548C72207DDC}" presName="Name0" presStyleCnt="0">
        <dgm:presLayoutVars>
          <dgm:dir/>
          <dgm:animLvl val="lvl"/>
          <dgm:resizeHandles/>
        </dgm:presLayoutVars>
      </dgm:prSet>
      <dgm:spPr/>
      <dgm:t>
        <a:bodyPr/>
        <a:lstStyle/>
        <a:p>
          <a:endParaRPr lang="en-US"/>
        </a:p>
      </dgm:t>
    </dgm:pt>
    <dgm:pt modelId="{BC17D58F-2CF0-4BC9-8540-5BC57C849C1D}" type="pres">
      <dgm:prSet presAssocID="{E671DB9C-C960-446E-81A7-0A84B2D523A2}" presName="linNode" presStyleCnt="0"/>
      <dgm:spPr/>
    </dgm:pt>
    <dgm:pt modelId="{89C6EB6A-2750-41BA-B8EF-B9B65C2AAA6C}" type="pres">
      <dgm:prSet presAssocID="{E671DB9C-C960-446E-81A7-0A84B2D523A2}" presName="parentShp" presStyleLbl="node1" presStyleIdx="0" presStyleCnt="5" custScaleX="57787">
        <dgm:presLayoutVars>
          <dgm:bulletEnabled val="1"/>
        </dgm:presLayoutVars>
      </dgm:prSet>
      <dgm:spPr/>
      <dgm:t>
        <a:bodyPr/>
        <a:lstStyle/>
        <a:p>
          <a:endParaRPr lang="en-US"/>
        </a:p>
      </dgm:t>
    </dgm:pt>
    <dgm:pt modelId="{F10A6108-0492-41BA-80A0-EED564637E69}" type="pres">
      <dgm:prSet presAssocID="{E671DB9C-C960-446E-81A7-0A84B2D523A2}" presName="childShp" presStyleLbl="bgAccFollowNode1" presStyleIdx="0" presStyleCnt="5" custScaleX="105058" custScaleY="216783">
        <dgm:presLayoutVars>
          <dgm:bulletEnabled val="1"/>
        </dgm:presLayoutVars>
      </dgm:prSet>
      <dgm:spPr/>
      <dgm:t>
        <a:bodyPr/>
        <a:lstStyle/>
        <a:p>
          <a:endParaRPr lang="en-US"/>
        </a:p>
      </dgm:t>
    </dgm:pt>
    <dgm:pt modelId="{203A003F-77EE-44F8-B4DE-43795A54FD85}" type="pres">
      <dgm:prSet presAssocID="{E4B908C5-EE95-4548-A986-964D62F9F1D3}" presName="spacing" presStyleCnt="0"/>
      <dgm:spPr/>
    </dgm:pt>
    <dgm:pt modelId="{90B3C4A0-C811-4F89-84FA-C6B26F2FE3BA}" type="pres">
      <dgm:prSet presAssocID="{98095A31-4216-44EA-BAC5-CF3FAFA78ECB}" presName="linNode" presStyleCnt="0"/>
      <dgm:spPr/>
    </dgm:pt>
    <dgm:pt modelId="{AC45050A-39A5-454E-B35B-46375EA1D5C3}" type="pres">
      <dgm:prSet presAssocID="{98095A31-4216-44EA-BAC5-CF3FAFA78ECB}" presName="parentShp" presStyleLbl="node1" presStyleIdx="1" presStyleCnt="5" custScaleX="57787" custScaleY="46657" custLinFactNeighborX="-1093" custLinFactNeighborY="575">
        <dgm:presLayoutVars>
          <dgm:bulletEnabled val="1"/>
        </dgm:presLayoutVars>
      </dgm:prSet>
      <dgm:spPr/>
      <dgm:t>
        <a:bodyPr/>
        <a:lstStyle/>
        <a:p>
          <a:endParaRPr lang="en-US"/>
        </a:p>
      </dgm:t>
    </dgm:pt>
    <dgm:pt modelId="{B64E2CE9-E4DF-4A64-804F-3D887213A985}" type="pres">
      <dgm:prSet presAssocID="{98095A31-4216-44EA-BAC5-CF3FAFA78ECB}" presName="childShp" presStyleLbl="bgAccFollowNode1" presStyleIdx="1" presStyleCnt="5" custScaleY="84445" custLinFactNeighborX="-410" custLinFactNeighborY="-4355">
        <dgm:presLayoutVars>
          <dgm:bulletEnabled val="1"/>
        </dgm:presLayoutVars>
      </dgm:prSet>
      <dgm:spPr/>
      <dgm:t>
        <a:bodyPr/>
        <a:lstStyle/>
        <a:p>
          <a:endParaRPr lang="en-US"/>
        </a:p>
      </dgm:t>
    </dgm:pt>
    <dgm:pt modelId="{1263063D-990A-489B-9511-F7FD049DF390}" type="pres">
      <dgm:prSet presAssocID="{E200B209-18B8-4E6B-8E72-8F45D047CECA}" presName="spacing" presStyleCnt="0"/>
      <dgm:spPr/>
    </dgm:pt>
    <dgm:pt modelId="{3D3CD929-6F62-415A-A742-1D088EDB8ADD}" type="pres">
      <dgm:prSet presAssocID="{F0E934C5-483A-4BD9-8AF5-5F597C88CB26}" presName="linNode" presStyleCnt="0"/>
      <dgm:spPr/>
    </dgm:pt>
    <dgm:pt modelId="{A398B266-B2F3-4041-A1E5-5F13ED3DA301}" type="pres">
      <dgm:prSet presAssocID="{F0E934C5-483A-4BD9-8AF5-5F597C88CB26}" presName="parentShp" presStyleLbl="node1" presStyleIdx="2" presStyleCnt="5" custScaleX="57787" custScaleY="61035">
        <dgm:presLayoutVars>
          <dgm:bulletEnabled val="1"/>
        </dgm:presLayoutVars>
      </dgm:prSet>
      <dgm:spPr/>
      <dgm:t>
        <a:bodyPr/>
        <a:lstStyle/>
        <a:p>
          <a:endParaRPr lang="en-US"/>
        </a:p>
      </dgm:t>
    </dgm:pt>
    <dgm:pt modelId="{362AA15C-2D55-409D-9066-AF9C4D30FF0E}" type="pres">
      <dgm:prSet presAssocID="{F0E934C5-483A-4BD9-8AF5-5F597C88CB26}" presName="childShp" presStyleLbl="bgAccFollowNode1" presStyleIdx="2" presStyleCnt="5">
        <dgm:presLayoutVars>
          <dgm:bulletEnabled val="1"/>
        </dgm:presLayoutVars>
      </dgm:prSet>
      <dgm:spPr/>
      <dgm:t>
        <a:bodyPr/>
        <a:lstStyle/>
        <a:p>
          <a:endParaRPr lang="en-US"/>
        </a:p>
      </dgm:t>
    </dgm:pt>
    <dgm:pt modelId="{03ED6D83-6E2D-46FA-BF3E-D11C86291F29}" type="pres">
      <dgm:prSet presAssocID="{F2B97F6E-E0EB-4C71-9401-B65D181A6A5E}" presName="spacing" presStyleCnt="0"/>
      <dgm:spPr/>
    </dgm:pt>
    <dgm:pt modelId="{1DCC9881-A209-4E8C-88D0-415B921F1B5F}" type="pres">
      <dgm:prSet presAssocID="{26559ED8-F779-46F6-B83A-840BB6AB37F5}" presName="linNode" presStyleCnt="0"/>
      <dgm:spPr/>
    </dgm:pt>
    <dgm:pt modelId="{DBDB18BF-08EF-4A89-88E0-0B96AA93E500}" type="pres">
      <dgm:prSet presAssocID="{26559ED8-F779-46F6-B83A-840BB6AB37F5}" presName="parentShp" presStyleLbl="node1" presStyleIdx="3" presStyleCnt="5" custScaleX="57787">
        <dgm:presLayoutVars>
          <dgm:bulletEnabled val="1"/>
        </dgm:presLayoutVars>
      </dgm:prSet>
      <dgm:spPr/>
      <dgm:t>
        <a:bodyPr/>
        <a:lstStyle/>
        <a:p>
          <a:endParaRPr lang="en-US"/>
        </a:p>
      </dgm:t>
    </dgm:pt>
    <dgm:pt modelId="{8E338B74-8976-4020-BE2B-CEF53C2CA38A}" type="pres">
      <dgm:prSet presAssocID="{26559ED8-F779-46F6-B83A-840BB6AB37F5}" presName="childShp" presStyleLbl="bgAccFollowNode1" presStyleIdx="3" presStyleCnt="5" custScaleY="135930">
        <dgm:presLayoutVars>
          <dgm:bulletEnabled val="1"/>
        </dgm:presLayoutVars>
      </dgm:prSet>
      <dgm:spPr/>
      <dgm:t>
        <a:bodyPr/>
        <a:lstStyle/>
        <a:p>
          <a:endParaRPr lang="en-US"/>
        </a:p>
      </dgm:t>
    </dgm:pt>
    <dgm:pt modelId="{34AECDDF-61F2-484F-BA52-25972530DF95}" type="pres">
      <dgm:prSet presAssocID="{4D1731C5-3391-4277-87AB-F51A9D1053D1}" presName="spacing" presStyleCnt="0"/>
      <dgm:spPr/>
    </dgm:pt>
    <dgm:pt modelId="{B49B7CA1-29F0-4BD0-9DFB-31B99CC3CD55}" type="pres">
      <dgm:prSet presAssocID="{EBFFE234-2E36-4830-AB3E-5667CF4F94EC}" presName="linNode" presStyleCnt="0"/>
      <dgm:spPr/>
    </dgm:pt>
    <dgm:pt modelId="{F831D81D-FA46-48E3-A2DF-33FAD2660196}" type="pres">
      <dgm:prSet presAssocID="{EBFFE234-2E36-4830-AB3E-5667CF4F94EC}" presName="parentShp" presStyleLbl="node1" presStyleIdx="4" presStyleCnt="5" custScaleX="54083">
        <dgm:presLayoutVars>
          <dgm:bulletEnabled val="1"/>
        </dgm:presLayoutVars>
      </dgm:prSet>
      <dgm:spPr/>
      <dgm:t>
        <a:bodyPr/>
        <a:lstStyle/>
        <a:p>
          <a:endParaRPr lang="en-US"/>
        </a:p>
      </dgm:t>
    </dgm:pt>
    <dgm:pt modelId="{12319338-A82F-4657-848D-D7DBF03D8D95}" type="pres">
      <dgm:prSet presAssocID="{EBFFE234-2E36-4830-AB3E-5667CF4F94EC}" presName="childShp" presStyleLbl="bgAccFollowNode1" presStyleIdx="4" presStyleCnt="5">
        <dgm:presLayoutVars>
          <dgm:bulletEnabled val="1"/>
        </dgm:presLayoutVars>
      </dgm:prSet>
      <dgm:spPr/>
      <dgm:t>
        <a:bodyPr/>
        <a:lstStyle/>
        <a:p>
          <a:endParaRPr lang="en-US"/>
        </a:p>
      </dgm:t>
    </dgm:pt>
  </dgm:ptLst>
  <dgm:cxnLst>
    <dgm:cxn modelId="{6A9F6F6B-C0A1-49FA-A7F3-472E9BE32066}" type="presOf" srcId="{EBFFE234-2E36-4830-AB3E-5667CF4F94EC}" destId="{F831D81D-FA46-48E3-A2DF-33FAD2660196}" srcOrd="0" destOrd="0" presId="urn:microsoft.com/office/officeart/2005/8/layout/vList6"/>
    <dgm:cxn modelId="{E3EAEA05-641C-4025-A892-D8E0EC91B822}" type="presOf" srcId="{98095A31-4216-44EA-BAC5-CF3FAFA78ECB}" destId="{AC45050A-39A5-454E-B35B-46375EA1D5C3}" srcOrd="0" destOrd="0" presId="urn:microsoft.com/office/officeart/2005/8/layout/vList6"/>
    <dgm:cxn modelId="{86AC1CAC-8CFF-437A-9313-292F1AD62E1E}" type="presOf" srcId="{F0E934C5-483A-4BD9-8AF5-5F597C88CB26}" destId="{A398B266-B2F3-4041-A1E5-5F13ED3DA301}" srcOrd="0" destOrd="0" presId="urn:microsoft.com/office/officeart/2005/8/layout/vList6"/>
    <dgm:cxn modelId="{B8F4D142-D6DE-41F3-81AF-A401CD92F3C3}" srcId="{EBFFE234-2E36-4830-AB3E-5667CF4F94EC}" destId="{FB5C4EFA-43FA-491E-85E0-B2A24F1E654E}" srcOrd="0" destOrd="0" parTransId="{51D7D972-7A0A-4821-8815-AC208FB2F5F3}" sibTransId="{EE99362D-250B-427B-8C7F-7AD5363B45D0}"/>
    <dgm:cxn modelId="{3D245208-3DB7-45BB-86DE-1C83C0591A3B}" type="presOf" srcId="{EAA98DD8-5827-424B-BE26-DAF4E70A1304}" destId="{F10A6108-0492-41BA-80A0-EED564637E69}" srcOrd="0" destOrd="0" presId="urn:microsoft.com/office/officeart/2005/8/layout/vList6"/>
    <dgm:cxn modelId="{34D7E53F-D364-4F56-8E04-6FDDAF9513F2}" type="presOf" srcId="{981B9C5C-5EC4-4FC3-9DB6-F64F511C6A77}" destId="{B64E2CE9-E4DF-4A64-804F-3D887213A985}" srcOrd="0" destOrd="0" presId="urn:microsoft.com/office/officeart/2005/8/layout/vList6"/>
    <dgm:cxn modelId="{CEB09F0A-C57A-4BFF-981B-35053ACD372C}" srcId="{26559ED8-F779-46F6-B83A-840BB6AB37F5}" destId="{0F9905D3-99C4-468B-838E-0123E59AF12F}" srcOrd="1" destOrd="0" parTransId="{1E654D9C-FBF5-4D1F-9D4E-FB280430E7F1}" sibTransId="{A590026F-FCE3-4A62-884E-A95E2245D6CF}"/>
    <dgm:cxn modelId="{BCF7BE4D-BEF3-488B-A16E-854F930333A2}" srcId="{F0E934C5-483A-4BD9-8AF5-5F597C88CB26}" destId="{F15D4B3D-9D8A-4DDC-94D2-291758710B3B}" srcOrd="1" destOrd="0" parTransId="{0869BB06-FDBA-425E-98FE-A81A32DD1409}" sibTransId="{E3581FAF-6C86-430A-BCAB-F345B8CF293B}"/>
    <dgm:cxn modelId="{0890CDF1-4D99-43E9-992C-EB492C76DF39}" srcId="{26559ED8-F779-46F6-B83A-840BB6AB37F5}" destId="{BDDA4AFE-1FBE-4658-8EC8-4860D82DEF45}" srcOrd="0" destOrd="0" parTransId="{69132455-8A18-4D85-9506-DFDF6CD9CB82}" sibTransId="{11BFD067-A799-4AE8-9CD2-872798F13391}"/>
    <dgm:cxn modelId="{1CAAACD5-0298-4254-AF8B-5FC3DAD9B27D}" type="presOf" srcId="{C9FD6F78-FB05-484B-87FD-270A11FD278A}" destId="{F10A6108-0492-41BA-80A0-EED564637E69}" srcOrd="0" destOrd="3" presId="urn:microsoft.com/office/officeart/2005/8/layout/vList6"/>
    <dgm:cxn modelId="{6C079406-85BC-45B3-A41A-B89232561266}" type="presOf" srcId="{E671DB9C-C960-446E-81A7-0A84B2D523A2}" destId="{89C6EB6A-2750-41BA-B8EF-B9B65C2AAA6C}" srcOrd="0" destOrd="0" presId="urn:microsoft.com/office/officeart/2005/8/layout/vList6"/>
    <dgm:cxn modelId="{5E976D05-BBB0-41FB-9C88-C86BA0E8EAD6}" srcId="{45A366EA-C2EA-4AFD-AEA2-548C72207DDC}" destId="{26559ED8-F779-46F6-B83A-840BB6AB37F5}" srcOrd="3" destOrd="0" parTransId="{9730EE23-32BF-48D1-ADA2-377076C4A56E}" sibTransId="{4D1731C5-3391-4277-87AB-F51A9D1053D1}"/>
    <dgm:cxn modelId="{8400A94D-C2AF-4AA9-8D9B-9E6ADD399DD6}" type="presOf" srcId="{F37D8AF3-9DCD-4EB6-A410-A10FC88B516F}" destId="{8E338B74-8976-4020-BE2B-CEF53C2CA38A}" srcOrd="0" destOrd="2" presId="urn:microsoft.com/office/officeart/2005/8/layout/vList6"/>
    <dgm:cxn modelId="{0AEC4DB3-6347-445D-86BB-4226280A96FB}" type="presOf" srcId="{F15D4B3D-9D8A-4DDC-94D2-291758710B3B}" destId="{362AA15C-2D55-409D-9066-AF9C4D30FF0E}" srcOrd="0" destOrd="1" presId="urn:microsoft.com/office/officeart/2005/8/layout/vList6"/>
    <dgm:cxn modelId="{2655321E-94FE-4C30-95A3-DD6AB045D925}" srcId="{45A366EA-C2EA-4AFD-AEA2-548C72207DDC}" destId="{EBFFE234-2E36-4830-AB3E-5667CF4F94EC}" srcOrd="4" destOrd="0" parTransId="{ABFF0E50-5B0F-461A-A312-9FAE069A19CF}" sibTransId="{359843F6-2B2A-41E2-AC10-E963DDEC6666}"/>
    <dgm:cxn modelId="{65123049-E6E9-4D4C-B098-87C1439AAE1C}" srcId="{F0E934C5-483A-4BD9-8AF5-5F597C88CB26}" destId="{DF1938F4-F465-49AE-ADD0-AB143E91F8E8}" srcOrd="0" destOrd="0" parTransId="{83C6BE23-DB4C-4AEF-A0BE-E4C97E7429C2}" sibTransId="{5ABB5FA3-5CDF-4BE2-8756-656AC6FA5CD9}"/>
    <dgm:cxn modelId="{9AC09012-EE34-4045-B3EB-6A5C129119D4}" type="presOf" srcId="{45A366EA-C2EA-4AFD-AEA2-548C72207DDC}" destId="{837D517B-01C6-4A15-B0FF-24DC1084BA70}" srcOrd="0" destOrd="0" presId="urn:microsoft.com/office/officeart/2005/8/layout/vList6"/>
    <dgm:cxn modelId="{3C18A211-6667-4158-BB5F-969566413937}" type="presOf" srcId="{DF1938F4-F465-49AE-ADD0-AB143E91F8E8}" destId="{362AA15C-2D55-409D-9066-AF9C4D30FF0E}" srcOrd="0" destOrd="0" presId="urn:microsoft.com/office/officeart/2005/8/layout/vList6"/>
    <dgm:cxn modelId="{F036F1DC-149D-40E1-9422-F3B08A5C66EE}" type="presOf" srcId="{0F9905D3-99C4-468B-838E-0123E59AF12F}" destId="{8E338B74-8976-4020-BE2B-CEF53C2CA38A}" srcOrd="0" destOrd="1" presId="urn:microsoft.com/office/officeart/2005/8/layout/vList6"/>
    <dgm:cxn modelId="{6C6A5B74-4305-473F-AAAE-2773976F11F9}" type="presOf" srcId="{FB5C4EFA-43FA-491E-85E0-B2A24F1E654E}" destId="{12319338-A82F-4657-848D-D7DBF03D8D95}" srcOrd="0" destOrd="0" presId="urn:microsoft.com/office/officeart/2005/8/layout/vList6"/>
    <dgm:cxn modelId="{89F4F9F6-3A4A-4833-9D68-4F665F7B496D}" srcId="{E671DB9C-C960-446E-81A7-0A84B2D523A2}" destId="{DDFF1844-E636-4496-8D62-2132DEBD45AD}" srcOrd="1" destOrd="0" parTransId="{84B11C7E-8E2C-492E-ABC6-C7B22E24EE8D}" sibTransId="{548FE3B4-7C40-47D1-986E-861D4FFDCFFF}"/>
    <dgm:cxn modelId="{F6758C3B-8596-4F35-BA97-00D8C36274F7}" srcId="{E671DB9C-C960-446E-81A7-0A84B2D523A2}" destId="{804A5543-1C7A-47D4-B642-779FCE5493C6}" srcOrd="2" destOrd="0" parTransId="{2E9D3E22-87D1-41D1-B29D-5763A0E50716}" sibTransId="{F64798EB-9AAD-4378-A4C6-AF54470F6D3F}"/>
    <dgm:cxn modelId="{1602C3A9-5EF3-4F4C-975A-E50299022598}" type="presOf" srcId="{DDFF1844-E636-4496-8D62-2132DEBD45AD}" destId="{F10A6108-0492-41BA-80A0-EED564637E69}" srcOrd="0" destOrd="1" presId="urn:microsoft.com/office/officeart/2005/8/layout/vList6"/>
    <dgm:cxn modelId="{06E5FE0B-999F-4BC9-AB38-79E38A4E2532}" srcId="{45A366EA-C2EA-4AFD-AEA2-548C72207DDC}" destId="{98095A31-4216-44EA-BAC5-CF3FAFA78ECB}" srcOrd="1" destOrd="0" parTransId="{D573626E-EDF2-4B76-BC55-90F581348CDB}" sibTransId="{E200B209-18B8-4E6B-8E72-8F45D047CECA}"/>
    <dgm:cxn modelId="{04497F17-4369-47EF-9555-1A9E0DB91848}" type="presOf" srcId="{804A5543-1C7A-47D4-B642-779FCE5493C6}" destId="{F10A6108-0492-41BA-80A0-EED564637E69}" srcOrd="0" destOrd="2" presId="urn:microsoft.com/office/officeart/2005/8/layout/vList6"/>
    <dgm:cxn modelId="{F5E54A46-476D-4196-87CF-CB99F01D5DCC}" srcId="{45A366EA-C2EA-4AFD-AEA2-548C72207DDC}" destId="{F0E934C5-483A-4BD9-8AF5-5F597C88CB26}" srcOrd="2" destOrd="0" parTransId="{4E4B89ED-D1A1-477E-9475-5943A8E01B1E}" sibTransId="{F2B97F6E-E0EB-4C71-9401-B65D181A6A5E}"/>
    <dgm:cxn modelId="{99EADB0E-C1C5-405A-8E82-E196A312CC04}" type="presOf" srcId="{D50E2E85-0A89-47E6-96C6-C5E24D89CED8}" destId="{B64E2CE9-E4DF-4A64-804F-3D887213A985}" srcOrd="0" destOrd="1" presId="urn:microsoft.com/office/officeart/2005/8/layout/vList6"/>
    <dgm:cxn modelId="{6335B73A-AAAE-4263-820E-05A67EF5DC20}" type="presOf" srcId="{BDDA4AFE-1FBE-4658-8EC8-4860D82DEF45}" destId="{8E338B74-8976-4020-BE2B-CEF53C2CA38A}" srcOrd="0" destOrd="0" presId="urn:microsoft.com/office/officeart/2005/8/layout/vList6"/>
    <dgm:cxn modelId="{E01DD68B-43EA-438B-94EF-898856A6F5FF}" srcId="{45A366EA-C2EA-4AFD-AEA2-548C72207DDC}" destId="{E671DB9C-C960-446E-81A7-0A84B2D523A2}" srcOrd="0" destOrd="0" parTransId="{8D52BBED-A6AE-4116-B365-1B07DC610701}" sibTransId="{E4B908C5-EE95-4548-A986-964D62F9F1D3}"/>
    <dgm:cxn modelId="{C67416CA-34A1-49F4-8D43-C3A329C7F1D3}" srcId="{E671DB9C-C960-446E-81A7-0A84B2D523A2}" destId="{EAA98DD8-5827-424B-BE26-DAF4E70A1304}" srcOrd="0" destOrd="0" parTransId="{46518443-A96B-429C-84AA-A426E82A29BD}" sibTransId="{FB37B1B8-14B2-4849-A397-45331674B3C1}"/>
    <dgm:cxn modelId="{DD20AF8A-CE4C-4A59-80CC-E59078699133}" srcId="{26559ED8-F779-46F6-B83A-840BB6AB37F5}" destId="{F37D8AF3-9DCD-4EB6-A410-A10FC88B516F}" srcOrd="2" destOrd="0" parTransId="{C3029EBD-2A1E-40E6-A171-8AC2343FA29A}" sibTransId="{1C867181-ADF3-4DEA-929C-9A2734A945EB}"/>
    <dgm:cxn modelId="{36811414-4FCF-4329-9975-E2138172366D}" srcId="{98095A31-4216-44EA-BAC5-CF3FAFA78ECB}" destId="{981B9C5C-5EC4-4FC3-9DB6-F64F511C6A77}" srcOrd="0" destOrd="0" parTransId="{59082749-5C84-421C-BB6B-3C4E00931E0B}" sibTransId="{52BED512-9050-46BD-979B-25DC28A7CADA}"/>
    <dgm:cxn modelId="{9EFC560C-0AF6-44C4-A24C-2C167096F7E5}" srcId="{98095A31-4216-44EA-BAC5-CF3FAFA78ECB}" destId="{D50E2E85-0A89-47E6-96C6-C5E24D89CED8}" srcOrd="1" destOrd="0" parTransId="{FEEB4FB2-A35C-4F64-B332-711FCA336061}" sibTransId="{9C148FDC-5641-4433-AA1B-163D5FB40CDC}"/>
    <dgm:cxn modelId="{48E94C5B-36A1-4A01-9104-D2C9C5D8D2E4}" type="presOf" srcId="{26559ED8-F779-46F6-B83A-840BB6AB37F5}" destId="{DBDB18BF-08EF-4A89-88E0-0B96AA93E500}" srcOrd="0" destOrd="0" presId="urn:microsoft.com/office/officeart/2005/8/layout/vList6"/>
    <dgm:cxn modelId="{E5D1F4A4-8CBC-4E87-97D7-E8C0CA4BAC35}" srcId="{E671DB9C-C960-446E-81A7-0A84B2D523A2}" destId="{C9FD6F78-FB05-484B-87FD-270A11FD278A}" srcOrd="3" destOrd="0" parTransId="{B795F0ED-1CB8-481D-9F7D-9B44A144875B}" sibTransId="{FD23FDC0-77DA-4F67-80BB-74322EF617E4}"/>
    <dgm:cxn modelId="{75C41A1D-12FD-450B-BF1B-C1609FCB01F1}" type="presParOf" srcId="{837D517B-01C6-4A15-B0FF-24DC1084BA70}" destId="{BC17D58F-2CF0-4BC9-8540-5BC57C849C1D}" srcOrd="0" destOrd="0" presId="urn:microsoft.com/office/officeart/2005/8/layout/vList6"/>
    <dgm:cxn modelId="{462FEF83-D45F-4028-9532-27C677C35FBF}" type="presParOf" srcId="{BC17D58F-2CF0-4BC9-8540-5BC57C849C1D}" destId="{89C6EB6A-2750-41BA-B8EF-B9B65C2AAA6C}" srcOrd="0" destOrd="0" presId="urn:microsoft.com/office/officeart/2005/8/layout/vList6"/>
    <dgm:cxn modelId="{75026DC5-1FFC-432E-AA94-90768A48B58C}" type="presParOf" srcId="{BC17D58F-2CF0-4BC9-8540-5BC57C849C1D}" destId="{F10A6108-0492-41BA-80A0-EED564637E69}" srcOrd="1" destOrd="0" presId="urn:microsoft.com/office/officeart/2005/8/layout/vList6"/>
    <dgm:cxn modelId="{C6107861-FB9B-4CF1-879F-5A30013D19CF}" type="presParOf" srcId="{837D517B-01C6-4A15-B0FF-24DC1084BA70}" destId="{203A003F-77EE-44F8-B4DE-43795A54FD85}" srcOrd="1" destOrd="0" presId="urn:microsoft.com/office/officeart/2005/8/layout/vList6"/>
    <dgm:cxn modelId="{9C7FC098-29BB-42B1-8D60-2AA4F6391D50}" type="presParOf" srcId="{837D517B-01C6-4A15-B0FF-24DC1084BA70}" destId="{90B3C4A0-C811-4F89-84FA-C6B26F2FE3BA}" srcOrd="2" destOrd="0" presId="urn:microsoft.com/office/officeart/2005/8/layout/vList6"/>
    <dgm:cxn modelId="{603E1175-0BB8-4C7A-8444-22273C5AD425}" type="presParOf" srcId="{90B3C4A0-C811-4F89-84FA-C6B26F2FE3BA}" destId="{AC45050A-39A5-454E-B35B-46375EA1D5C3}" srcOrd="0" destOrd="0" presId="urn:microsoft.com/office/officeart/2005/8/layout/vList6"/>
    <dgm:cxn modelId="{0500E76D-D820-41B6-8666-A3138B7A8A82}" type="presParOf" srcId="{90B3C4A0-C811-4F89-84FA-C6B26F2FE3BA}" destId="{B64E2CE9-E4DF-4A64-804F-3D887213A985}" srcOrd="1" destOrd="0" presId="urn:microsoft.com/office/officeart/2005/8/layout/vList6"/>
    <dgm:cxn modelId="{F3ABF694-DCA7-44CB-959D-8A7C5DC02916}" type="presParOf" srcId="{837D517B-01C6-4A15-B0FF-24DC1084BA70}" destId="{1263063D-990A-489B-9511-F7FD049DF390}" srcOrd="3" destOrd="0" presId="urn:microsoft.com/office/officeart/2005/8/layout/vList6"/>
    <dgm:cxn modelId="{FA921EC9-5A50-4029-BD30-0627DB42F47D}" type="presParOf" srcId="{837D517B-01C6-4A15-B0FF-24DC1084BA70}" destId="{3D3CD929-6F62-415A-A742-1D088EDB8ADD}" srcOrd="4" destOrd="0" presId="urn:microsoft.com/office/officeart/2005/8/layout/vList6"/>
    <dgm:cxn modelId="{24FEBB46-273C-413E-8FA5-EF9660E7CFC0}" type="presParOf" srcId="{3D3CD929-6F62-415A-A742-1D088EDB8ADD}" destId="{A398B266-B2F3-4041-A1E5-5F13ED3DA301}" srcOrd="0" destOrd="0" presId="urn:microsoft.com/office/officeart/2005/8/layout/vList6"/>
    <dgm:cxn modelId="{C94AF9BD-4994-4DEF-AAAF-37DFE168B514}" type="presParOf" srcId="{3D3CD929-6F62-415A-A742-1D088EDB8ADD}" destId="{362AA15C-2D55-409D-9066-AF9C4D30FF0E}" srcOrd="1" destOrd="0" presId="urn:microsoft.com/office/officeart/2005/8/layout/vList6"/>
    <dgm:cxn modelId="{B1015232-3E8C-4A49-BE2A-2BB36D89A096}" type="presParOf" srcId="{837D517B-01C6-4A15-B0FF-24DC1084BA70}" destId="{03ED6D83-6E2D-46FA-BF3E-D11C86291F29}" srcOrd="5" destOrd="0" presId="urn:microsoft.com/office/officeart/2005/8/layout/vList6"/>
    <dgm:cxn modelId="{5BE3FD4A-BA61-4BCF-BF93-64850DEC4E47}" type="presParOf" srcId="{837D517B-01C6-4A15-B0FF-24DC1084BA70}" destId="{1DCC9881-A209-4E8C-88D0-415B921F1B5F}" srcOrd="6" destOrd="0" presId="urn:microsoft.com/office/officeart/2005/8/layout/vList6"/>
    <dgm:cxn modelId="{2B2F24D6-AC5A-4153-83D1-BD7AF2A89B6B}" type="presParOf" srcId="{1DCC9881-A209-4E8C-88D0-415B921F1B5F}" destId="{DBDB18BF-08EF-4A89-88E0-0B96AA93E500}" srcOrd="0" destOrd="0" presId="urn:microsoft.com/office/officeart/2005/8/layout/vList6"/>
    <dgm:cxn modelId="{97D04958-6BE2-4D29-8C3F-F2C8AD453DB5}" type="presParOf" srcId="{1DCC9881-A209-4E8C-88D0-415B921F1B5F}" destId="{8E338B74-8976-4020-BE2B-CEF53C2CA38A}" srcOrd="1" destOrd="0" presId="urn:microsoft.com/office/officeart/2005/8/layout/vList6"/>
    <dgm:cxn modelId="{02C5DD0F-E874-4C06-BDEA-7640BF47D0C1}" type="presParOf" srcId="{837D517B-01C6-4A15-B0FF-24DC1084BA70}" destId="{34AECDDF-61F2-484F-BA52-25972530DF95}" srcOrd="7" destOrd="0" presId="urn:microsoft.com/office/officeart/2005/8/layout/vList6"/>
    <dgm:cxn modelId="{D9A55721-DC97-4DF8-A1D6-F53C05411A15}" type="presParOf" srcId="{837D517B-01C6-4A15-B0FF-24DC1084BA70}" destId="{B49B7CA1-29F0-4BD0-9DFB-31B99CC3CD55}" srcOrd="8" destOrd="0" presId="urn:microsoft.com/office/officeart/2005/8/layout/vList6"/>
    <dgm:cxn modelId="{AD494DE0-FCD2-4C38-A3E9-253695BF319F}" type="presParOf" srcId="{B49B7CA1-29F0-4BD0-9DFB-31B99CC3CD55}" destId="{F831D81D-FA46-48E3-A2DF-33FAD2660196}" srcOrd="0" destOrd="0" presId="urn:microsoft.com/office/officeart/2005/8/layout/vList6"/>
    <dgm:cxn modelId="{0289CEBC-0A55-4CBD-A0E3-500241C5BBD1}" type="presParOf" srcId="{B49B7CA1-29F0-4BD0-9DFB-31B99CC3CD55}" destId="{12319338-A82F-4657-848D-D7DBF03D8D95}"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6CF46C-BF9F-4933-9396-943D91664975}">
      <dsp:nvSpPr>
        <dsp:cNvPr id="0" name=""/>
        <dsp:cNvSpPr/>
      </dsp:nvSpPr>
      <dsp:spPr>
        <a:xfrm>
          <a:off x="0" y="1389285"/>
          <a:ext cx="16751306" cy="8316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5C86DFA-571D-4953-961B-9E95B192AF9E}">
      <dsp:nvSpPr>
        <dsp:cNvPr id="0" name=""/>
        <dsp:cNvSpPr/>
      </dsp:nvSpPr>
      <dsp:spPr>
        <a:xfrm>
          <a:off x="816298" y="46503"/>
          <a:ext cx="15928605" cy="1829862"/>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3212" tIns="0" rIns="443212" bIns="0" numCol="1" spcCol="1270" anchor="ctr" anchorCtr="0">
          <a:noAutofit/>
        </a:bodyPr>
        <a:lstStyle/>
        <a:p>
          <a:pPr lvl="0" algn="just" defTabSz="1955800">
            <a:lnSpc>
              <a:spcPct val="90000"/>
            </a:lnSpc>
            <a:spcBef>
              <a:spcPct val="0"/>
            </a:spcBef>
            <a:spcAft>
              <a:spcPct val="35000"/>
            </a:spcAft>
          </a:pPr>
          <a:r>
            <a:rPr lang="en-US" sz="4400" kern="1200" dirty="0" smtClean="0"/>
            <a:t>1. </a:t>
          </a:r>
          <a:r>
            <a:rPr lang="en-US" sz="4400" kern="1200" dirty="0" err="1" smtClean="0"/>
            <a:t>K</a:t>
          </a:r>
          <a:r>
            <a:rPr lang="en-US" sz="4400" kern="1200" dirty="0" err="1" smtClean="0">
              <a:solidFill>
                <a:srgbClr val="000000"/>
              </a:solidFill>
              <a:latin typeface="Nunito Sans Condensed"/>
              <a:ea typeface="Nunito Sans Condensed"/>
              <a:cs typeface="Nunito Sans Condensed"/>
              <a:sym typeface="Nunito Sans Condensed"/>
            </a:rPr>
            <a:t>hái</a:t>
          </a:r>
          <a:r>
            <a:rPr lang="en-US" sz="4400" kern="1200" dirty="0" smtClean="0">
              <a:solidFill>
                <a:srgbClr val="000000"/>
              </a:solidFill>
              <a:latin typeface="Nunito Sans Condensed"/>
              <a:ea typeface="Nunito Sans Condensed"/>
              <a:cs typeface="Nunito Sans Condensed"/>
              <a:sym typeface="Nunito Sans Condensed"/>
            </a:rPr>
            <a:t> </a:t>
          </a:r>
          <a:r>
            <a:rPr lang="vi-VN" sz="4400" kern="1200" dirty="0" smtClean="0">
              <a:solidFill>
                <a:srgbClr val="000000"/>
              </a:solidFill>
              <a:latin typeface="Nunito Sans Condensed"/>
              <a:ea typeface="Nunito Sans Condensed"/>
              <a:cs typeface="Nunito Sans Condensed"/>
              <a:sym typeface="Calibri"/>
            </a:rPr>
            <a:t>niệm suy dinh dưỡng</a:t>
          </a:r>
          <a:r>
            <a:rPr lang="en-US" sz="4400" kern="1200" dirty="0" smtClean="0">
              <a:solidFill>
                <a:srgbClr val="000000"/>
              </a:solidFill>
              <a:latin typeface="Nunito Sans Condensed"/>
              <a:ea typeface="Nunito Sans Condensed"/>
              <a:cs typeface="Nunito Sans Condensed"/>
              <a:sym typeface="Nunito Sans Condensed"/>
            </a:rPr>
            <a:t>, </a:t>
          </a:r>
          <a:r>
            <a:rPr lang="vi-VN" sz="4400" kern="1200" dirty="0" smtClean="0">
              <a:solidFill>
                <a:srgbClr val="000000"/>
              </a:solidFill>
              <a:latin typeface="Nunito Sans Condensed"/>
              <a:ea typeface="Nunito Sans Condensed"/>
              <a:cs typeface="Nunito Sans Condensed"/>
              <a:sym typeface="Calibri"/>
            </a:rPr>
            <a:t>phân loại, </a:t>
          </a:r>
          <a:r>
            <a:rPr lang="en-US" sz="4400" kern="1200" dirty="0" err="1" smtClean="0">
              <a:solidFill>
                <a:srgbClr val="000000"/>
              </a:solidFill>
              <a:latin typeface="Nunito Sans Condensed"/>
              <a:ea typeface="Nunito Sans Condensed"/>
              <a:cs typeface="Nunito Sans Condensed"/>
              <a:sym typeface="Nunito Sans Condensed"/>
            </a:rPr>
            <a:t>thực</a:t>
          </a:r>
          <a:r>
            <a:rPr lang="en-US" sz="4400" kern="1200" dirty="0" smtClean="0">
              <a:solidFill>
                <a:srgbClr val="000000"/>
              </a:solidFill>
              <a:latin typeface="Nunito Sans Condensed"/>
              <a:ea typeface="Nunito Sans Condensed"/>
              <a:cs typeface="Nunito Sans Condensed"/>
              <a:sym typeface="Nunito Sans Condensed"/>
            </a:rPr>
            <a:t> trạng suy </a:t>
          </a:r>
          <a:r>
            <a:rPr lang="en-US" sz="4400" kern="1200" dirty="0" err="1" smtClean="0">
              <a:solidFill>
                <a:srgbClr val="000000"/>
              </a:solidFill>
              <a:latin typeface="Nunito Sans Condensed"/>
              <a:ea typeface="Nunito Sans Condensed"/>
              <a:cs typeface="Nunito Sans Condensed"/>
              <a:sym typeface="Nunito Sans Condensed"/>
            </a:rPr>
            <a:t>dinh</a:t>
          </a:r>
          <a:r>
            <a:rPr lang="en-US" sz="4400" kern="1200" dirty="0" smtClean="0">
              <a:solidFill>
                <a:srgbClr val="000000"/>
              </a:solidFill>
              <a:latin typeface="Nunito Sans Condensed"/>
              <a:ea typeface="Nunito Sans Condensed"/>
              <a:cs typeface="Nunito Sans Condensed"/>
              <a:sym typeface="Nunito Sans Condensed"/>
            </a:rPr>
            <a:t> dưỡng, </a:t>
          </a:r>
          <a:r>
            <a:rPr lang="en-US" sz="4400" kern="1200" dirty="0" err="1" smtClean="0">
              <a:solidFill>
                <a:srgbClr val="000000"/>
              </a:solidFill>
              <a:latin typeface="Nunito Sans Condensed"/>
              <a:ea typeface="Nunito Sans Condensed"/>
              <a:cs typeface="Nunito Sans Condensed"/>
              <a:sym typeface="Nunito Sans Condensed"/>
            </a:rPr>
            <a:t>nguyên</a:t>
          </a:r>
          <a:r>
            <a:rPr lang="en-US" sz="4400" kern="1200" dirty="0" smtClean="0">
              <a:solidFill>
                <a:srgbClr val="000000"/>
              </a:solidFill>
              <a:latin typeface="Nunito Sans Condensed"/>
              <a:ea typeface="Nunito Sans Condensed"/>
              <a:cs typeface="Nunito Sans Condensed"/>
              <a:sym typeface="Nunito Sans Condensed"/>
            </a:rPr>
            <a:t> nhân và hậu quả ở </a:t>
          </a:r>
          <a:r>
            <a:rPr lang="en-US" sz="4400" kern="1200" dirty="0" err="1" smtClean="0">
              <a:solidFill>
                <a:srgbClr val="000000"/>
              </a:solidFill>
              <a:latin typeface="Nunito Sans Condensed"/>
              <a:ea typeface="Nunito Sans Condensed"/>
              <a:cs typeface="Nunito Sans Condensed"/>
              <a:sym typeface="Nunito Sans Condensed"/>
            </a:rPr>
            <a:t>trẻ</a:t>
          </a:r>
          <a:r>
            <a:rPr lang="en-US" sz="4400" kern="1200" dirty="0" smtClean="0">
              <a:solidFill>
                <a:srgbClr val="000000"/>
              </a:solidFill>
              <a:latin typeface="Nunito Sans Condensed"/>
              <a:ea typeface="Nunito Sans Condensed"/>
              <a:cs typeface="Nunito Sans Condensed"/>
              <a:sym typeface="Nunito Sans Condensed"/>
            </a:rPr>
            <a:t> </a:t>
          </a:r>
          <a:r>
            <a:rPr lang="en-US" sz="4400" kern="1200" dirty="0" err="1" smtClean="0">
              <a:solidFill>
                <a:srgbClr val="000000"/>
              </a:solidFill>
              <a:latin typeface="Nunito Sans Condensed"/>
              <a:ea typeface="Nunito Sans Condensed"/>
              <a:cs typeface="Nunito Sans Condensed"/>
              <a:sym typeface="Nunito Sans Condensed"/>
            </a:rPr>
            <a:t>em</a:t>
          </a:r>
          <a:r>
            <a:rPr lang="en-US" sz="4400" kern="1200" dirty="0" smtClean="0">
              <a:solidFill>
                <a:srgbClr val="000000"/>
              </a:solidFill>
              <a:latin typeface="Nunito Sans Condensed"/>
              <a:ea typeface="Nunito Sans Condensed"/>
              <a:cs typeface="Nunito Sans Condensed"/>
              <a:sym typeface="Nunito Sans Condensed"/>
            </a:rPr>
            <a:t> 6-11 tuổi</a:t>
          </a:r>
          <a:endParaRPr lang="en-US" sz="4400" kern="1200" dirty="0"/>
        </a:p>
      </dsp:txBody>
      <dsp:txXfrm>
        <a:off x="905625" y="135830"/>
        <a:ext cx="15749951" cy="1651208"/>
      </dsp:txXfrm>
    </dsp:sp>
    <dsp:sp modelId="{CD65AD86-8C34-4C7C-9B76-C8789CB913C7}">
      <dsp:nvSpPr>
        <dsp:cNvPr id="0" name=""/>
        <dsp:cNvSpPr/>
      </dsp:nvSpPr>
      <dsp:spPr>
        <a:xfrm>
          <a:off x="0" y="3227910"/>
          <a:ext cx="16751306" cy="509937"/>
        </a:xfrm>
        <a:prstGeom prst="rect">
          <a:avLst/>
        </a:prstGeom>
        <a:solidFill>
          <a:schemeClr val="lt1">
            <a:alpha val="90000"/>
            <a:hueOff val="0"/>
            <a:satOff val="0"/>
            <a:lumOff val="0"/>
            <a:alphaOff val="0"/>
          </a:schemeClr>
        </a:solidFill>
        <a:ln w="9525" cap="flat" cmpd="sng" algn="ctr">
          <a:solidFill>
            <a:schemeClr val="accent5">
              <a:hueOff val="-3311292"/>
              <a:satOff val="13270"/>
              <a:lumOff val="2876"/>
              <a:alphaOff val="0"/>
            </a:schemeClr>
          </a:solidFill>
          <a:prstDash val="solid"/>
        </a:ln>
        <a:effectLst/>
      </dsp:spPr>
      <dsp:style>
        <a:lnRef idx="1">
          <a:scrgbClr r="0" g="0" b="0"/>
        </a:lnRef>
        <a:fillRef idx="1">
          <a:scrgbClr r="0" g="0" b="0"/>
        </a:fillRef>
        <a:effectRef idx="0">
          <a:scrgbClr r="0" g="0" b="0"/>
        </a:effectRef>
        <a:fontRef idx="minor"/>
      </dsp:style>
    </dsp:sp>
    <dsp:sp modelId="{57D8B1F2-849A-46BC-89B4-0767CFD8FA85}">
      <dsp:nvSpPr>
        <dsp:cNvPr id="0" name=""/>
        <dsp:cNvSpPr/>
      </dsp:nvSpPr>
      <dsp:spPr>
        <a:xfrm>
          <a:off x="797486" y="2186124"/>
          <a:ext cx="15949713" cy="1315905"/>
        </a:xfrm>
        <a:prstGeom prst="roundRect">
          <a:avLst/>
        </a:prstGeom>
        <a:gradFill rotWithShape="0">
          <a:gsLst>
            <a:gs pos="0">
              <a:schemeClr val="accent5">
                <a:hueOff val="-3311292"/>
                <a:satOff val="13270"/>
                <a:lumOff val="2876"/>
                <a:alphaOff val="0"/>
                <a:tint val="50000"/>
                <a:satMod val="300000"/>
              </a:schemeClr>
            </a:gs>
            <a:gs pos="35000">
              <a:schemeClr val="accent5">
                <a:hueOff val="-3311292"/>
                <a:satOff val="13270"/>
                <a:lumOff val="2876"/>
                <a:alphaOff val="0"/>
                <a:tint val="37000"/>
                <a:satMod val="300000"/>
              </a:schemeClr>
            </a:gs>
            <a:gs pos="100000">
              <a:schemeClr val="accent5">
                <a:hueOff val="-3311292"/>
                <a:satOff val="13270"/>
                <a:lumOff val="287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3212" tIns="0" rIns="443212" bIns="0" numCol="1" spcCol="1270" anchor="ctr" anchorCtr="0">
          <a:noAutofit/>
        </a:bodyPr>
        <a:lstStyle/>
        <a:p>
          <a:pPr lvl="0" algn="just" defTabSz="1955800">
            <a:lnSpc>
              <a:spcPct val="90000"/>
            </a:lnSpc>
            <a:spcBef>
              <a:spcPct val="0"/>
            </a:spcBef>
            <a:spcAft>
              <a:spcPct val="35000"/>
            </a:spcAft>
          </a:pPr>
          <a:r>
            <a:rPr lang="en-US" sz="4400" kern="1200" dirty="0" smtClean="0"/>
            <a:t>2. </a:t>
          </a:r>
          <a:r>
            <a:rPr lang="en-US" sz="4400" kern="1200" dirty="0" err="1" smtClean="0"/>
            <a:t>Khám</a:t>
          </a:r>
          <a:r>
            <a:rPr lang="en-US" sz="4400" kern="1200" dirty="0" smtClean="0"/>
            <a:t> </a:t>
          </a:r>
          <a:r>
            <a:rPr lang="en-US" sz="4400" kern="1200" dirty="0" err="1" smtClean="0"/>
            <a:t>và</a:t>
          </a:r>
          <a:r>
            <a:rPr lang="en-US" sz="4400" kern="1200" dirty="0" smtClean="0"/>
            <a:t> </a:t>
          </a:r>
          <a:r>
            <a:rPr lang="en-US" sz="4400" kern="1200" dirty="0" err="1" smtClean="0"/>
            <a:t>đánh</a:t>
          </a:r>
          <a:r>
            <a:rPr lang="en-US" sz="4400" kern="1200" dirty="0" smtClean="0"/>
            <a:t> </a:t>
          </a:r>
          <a:r>
            <a:rPr lang="en-US" sz="4400" kern="1200" dirty="0" err="1" smtClean="0"/>
            <a:t>giá</a:t>
          </a:r>
          <a:r>
            <a:rPr lang="en-US" sz="4400" kern="1200" dirty="0" smtClean="0"/>
            <a:t> </a:t>
          </a:r>
          <a:r>
            <a:rPr lang="en-US" sz="4400" kern="1200" dirty="0" err="1" smtClean="0"/>
            <a:t>tình</a:t>
          </a:r>
          <a:r>
            <a:rPr lang="en-US" sz="4400" kern="1200" dirty="0" smtClean="0"/>
            <a:t> </a:t>
          </a:r>
          <a:r>
            <a:rPr lang="en-US" sz="4400" kern="1200" dirty="0" err="1" smtClean="0"/>
            <a:t>trạng</a:t>
          </a:r>
          <a:r>
            <a:rPr lang="en-US" sz="4400" kern="1200" dirty="0" smtClean="0"/>
            <a:t> </a:t>
          </a:r>
          <a:r>
            <a:rPr lang="en-US" sz="4400" kern="1200" dirty="0" err="1" smtClean="0"/>
            <a:t>dinh</a:t>
          </a:r>
          <a:r>
            <a:rPr lang="en-US" sz="4400" kern="1200" dirty="0" smtClean="0"/>
            <a:t> </a:t>
          </a:r>
          <a:r>
            <a:rPr lang="en-US" sz="4400" kern="1200" dirty="0" err="1" smtClean="0"/>
            <a:t>dưỡng</a:t>
          </a:r>
          <a:r>
            <a:rPr lang="en-US" sz="4400" kern="1200" dirty="0" smtClean="0"/>
            <a:t> ở </a:t>
          </a:r>
          <a:r>
            <a:rPr lang="en-US" sz="4400" kern="1200" dirty="0" err="1" smtClean="0"/>
            <a:t>trẻ</a:t>
          </a:r>
          <a:r>
            <a:rPr lang="en-US" sz="4400" kern="1200" dirty="0" smtClean="0"/>
            <a:t> 6-11 </a:t>
          </a:r>
          <a:r>
            <a:rPr lang="en-US" sz="4400" kern="1200" dirty="0" err="1" smtClean="0"/>
            <a:t>tuổi</a:t>
          </a:r>
          <a:r>
            <a:rPr lang="en-US" sz="4400" kern="1200" dirty="0" smtClean="0"/>
            <a:t> </a:t>
          </a:r>
          <a:r>
            <a:rPr lang="en-US" sz="4400" kern="1200" dirty="0" err="1" smtClean="0"/>
            <a:t>bị</a:t>
          </a:r>
          <a:r>
            <a:rPr lang="en-US" sz="4400" kern="1200" dirty="0" smtClean="0"/>
            <a:t> SDD</a:t>
          </a:r>
          <a:endParaRPr lang="en-US" sz="4400" kern="1200" dirty="0"/>
        </a:p>
      </dsp:txBody>
      <dsp:txXfrm>
        <a:off x="861723" y="2250361"/>
        <a:ext cx="15821239" cy="1187431"/>
      </dsp:txXfrm>
    </dsp:sp>
    <dsp:sp modelId="{9EB5C192-ED44-4974-A598-5D4CECC112A6}">
      <dsp:nvSpPr>
        <dsp:cNvPr id="0" name=""/>
        <dsp:cNvSpPr/>
      </dsp:nvSpPr>
      <dsp:spPr>
        <a:xfrm>
          <a:off x="0" y="4839697"/>
          <a:ext cx="16751306" cy="831600"/>
        </a:xfrm>
        <a:prstGeom prst="rect">
          <a:avLst/>
        </a:prstGeom>
        <a:solidFill>
          <a:schemeClr val="lt1">
            <a:alpha val="90000"/>
            <a:hueOff val="0"/>
            <a:satOff val="0"/>
            <a:lumOff val="0"/>
            <a:alphaOff val="0"/>
          </a:schemeClr>
        </a:solidFill>
        <a:ln w="9525" cap="flat" cmpd="sng" algn="ctr">
          <a:solidFill>
            <a:schemeClr val="accent5">
              <a:hueOff val="-6622584"/>
              <a:satOff val="26541"/>
              <a:lumOff val="5752"/>
              <a:alphaOff val="0"/>
            </a:schemeClr>
          </a:solidFill>
          <a:prstDash val="solid"/>
        </a:ln>
        <a:effectLst/>
      </dsp:spPr>
      <dsp:style>
        <a:lnRef idx="1">
          <a:scrgbClr r="0" g="0" b="0"/>
        </a:lnRef>
        <a:fillRef idx="1">
          <a:scrgbClr r="0" g="0" b="0"/>
        </a:fillRef>
        <a:effectRef idx="0">
          <a:scrgbClr r="0" g="0" b="0"/>
        </a:effectRef>
        <a:fontRef idx="minor"/>
      </dsp:style>
    </dsp:sp>
    <dsp:sp modelId="{61B0812B-6378-45BC-A049-33F932D3215F}">
      <dsp:nvSpPr>
        <dsp:cNvPr id="0" name=""/>
        <dsp:cNvSpPr/>
      </dsp:nvSpPr>
      <dsp:spPr>
        <a:xfrm>
          <a:off x="797486" y="3916047"/>
          <a:ext cx="15949713" cy="1410729"/>
        </a:xfrm>
        <a:prstGeom prst="roundRect">
          <a:avLst/>
        </a:prstGeom>
        <a:gradFill rotWithShape="0">
          <a:gsLst>
            <a:gs pos="0">
              <a:schemeClr val="accent5">
                <a:hueOff val="-6622584"/>
                <a:satOff val="26541"/>
                <a:lumOff val="5752"/>
                <a:alphaOff val="0"/>
                <a:tint val="50000"/>
                <a:satMod val="300000"/>
              </a:schemeClr>
            </a:gs>
            <a:gs pos="35000">
              <a:schemeClr val="accent5">
                <a:hueOff val="-6622584"/>
                <a:satOff val="26541"/>
                <a:lumOff val="5752"/>
                <a:alphaOff val="0"/>
                <a:tint val="37000"/>
                <a:satMod val="300000"/>
              </a:schemeClr>
            </a:gs>
            <a:gs pos="100000">
              <a:schemeClr val="accent5">
                <a:hueOff val="-6622584"/>
                <a:satOff val="26541"/>
                <a:lumOff val="575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3212" tIns="0" rIns="443212" bIns="0" numCol="1" spcCol="1270" anchor="ctr" anchorCtr="0">
          <a:noAutofit/>
        </a:bodyPr>
        <a:lstStyle/>
        <a:p>
          <a:pPr lvl="0" algn="just" defTabSz="1955800">
            <a:lnSpc>
              <a:spcPct val="90000"/>
            </a:lnSpc>
            <a:spcBef>
              <a:spcPct val="0"/>
            </a:spcBef>
            <a:spcAft>
              <a:spcPct val="35000"/>
            </a:spcAft>
          </a:pPr>
          <a:r>
            <a:rPr lang="en-US" sz="4400" kern="1200" dirty="0" smtClean="0"/>
            <a:t>3. </a:t>
          </a:r>
          <a:r>
            <a:rPr lang="en-US" sz="4400" kern="1200" dirty="0" err="1" smtClean="0"/>
            <a:t>Khuyến</a:t>
          </a:r>
          <a:r>
            <a:rPr lang="en-US" sz="4400" kern="1200" dirty="0" smtClean="0"/>
            <a:t> </a:t>
          </a:r>
          <a:r>
            <a:rPr lang="en-US" sz="4400" kern="1200" dirty="0" err="1" smtClean="0"/>
            <a:t>nghị</a:t>
          </a:r>
          <a:r>
            <a:rPr lang="en-US" sz="4400" kern="1200" dirty="0" smtClean="0"/>
            <a:t> </a:t>
          </a:r>
          <a:r>
            <a:rPr lang="en-US" sz="4400" kern="1200" dirty="0" err="1" smtClean="0"/>
            <a:t>chế</a:t>
          </a:r>
          <a:r>
            <a:rPr lang="en-US" sz="4400" kern="1200" dirty="0" smtClean="0"/>
            <a:t> </a:t>
          </a:r>
          <a:r>
            <a:rPr lang="en-US" sz="4400" kern="1200" dirty="0" err="1" smtClean="0"/>
            <a:t>độ</a:t>
          </a:r>
          <a:r>
            <a:rPr lang="en-US" sz="4400" kern="1200" dirty="0" smtClean="0"/>
            <a:t> </a:t>
          </a:r>
          <a:r>
            <a:rPr lang="en-US" sz="4400" kern="1200" dirty="0" err="1" smtClean="0"/>
            <a:t>dinh</a:t>
          </a:r>
          <a:r>
            <a:rPr lang="en-US" sz="4400" kern="1200" dirty="0" smtClean="0"/>
            <a:t> </a:t>
          </a:r>
          <a:r>
            <a:rPr lang="en-US" sz="4400" kern="1200" dirty="0" err="1" smtClean="0"/>
            <a:t>dưỡng</a:t>
          </a:r>
          <a:r>
            <a:rPr lang="en-US" sz="4400" kern="1200" dirty="0" smtClean="0"/>
            <a:t> </a:t>
          </a:r>
          <a:r>
            <a:rPr lang="en-US" sz="4400" kern="1200" dirty="0" err="1" smtClean="0"/>
            <a:t>và</a:t>
          </a:r>
          <a:r>
            <a:rPr lang="en-US" sz="4400" kern="1200" dirty="0" smtClean="0"/>
            <a:t> </a:t>
          </a:r>
          <a:r>
            <a:rPr lang="en-US" sz="4400" kern="1200" dirty="0" err="1" smtClean="0"/>
            <a:t>vận</a:t>
          </a:r>
          <a:r>
            <a:rPr lang="en-US" sz="4400" kern="1200" dirty="0" smtClean="0"/>
            <a:t> </a:t>
          </a:r>
          <a:r>
            <a:rPr lang="en-US" sz="4400" kern="1200" dirty="0" err="1" smtClean="0"/>
            <a:t>động</a:t>
          </a:r>
          <a:r>
            <a:rPr lang="en-US" sz="4400" kern="1200" dirty="0" smtClean="0"/>
            <a:t> </a:t>
          </a:r>
          <a:r>
            <a:rPr lang="en-US" sz="4400" kern="1200" dirty="0" err="1" smtClean="0"/>
            <a:t>cho</a:t>
          </a:r>
          <a:r>
            <a:rPr lang="en-US" sz="4400" kern="1200" dirty="0" smtClean="0"/>
            <a:t> </a:t>
          </a:r>
          <a:r>
            <a:rPr lang="en-US" sz="4400" kern="1200" dirty="0" err="1" smtClean="0"/>
            <a:t>trẻ</a:t>
          </a:r>
          <a:r>
            <a:rPr lang="en-US" sz="4400" kern="1200" dirty="0" smtClean="0"/>
            <a:t> 6-11 </a:t>
          </a:r>
          <a:r>
            <a:rPr lang="en-US" sz="4400" kern="1200" dirty="0" err="1" smtClean="0"/>
            <a:t>tuổi</a:t>
          </a:r>
          <a:r>
            <a:rPr lang="en-US" sz="4400" kern="1200" dirty="0" smtClean="0"/>
            <a:t> </a:t>
          </a:r>
          <a:r>
            <a:rPr lang="en-US" sz="4400" kern="1200" dirty="0" err="1" smtClean="0"/>
            <a:t>bình</a:t>
          </a:r>
          <a:r>
            <a:rPr lang="en-US" sz="4400" kern="1200" dirty="0" smtClean="0"/>
            <a:t> </a:t>
          </a:r>
          <a:r>
            <a:rPr lang="en-US" sz="4400" kern="1200" dirty="0" err="1" smtClean="0"/>
            <a:t>thường</a:t>
          </a:r>
          <a:endParaRPr lang="en-US" sz="4400" kern="1200" dirty="0"/>
        </a:p>
      </dsp:txBody>
      <dsp:txXfrm>
        <a:off x="866352" y="3984913"/>
        <a:ext cx="15811981" cy="1272997"/>
      </dsp:txXfrm>
    </dsp:sp>
    <dsp:sp modelId="{BFE5BE95-F02D-4F49-ACE1-0BF1CED2E45C}">
      <dsp:nvSpPr>
        <dsp:cNvPr id="0" name=""/>
        <dsp:cNvSpPr/>
      </dsp:nvSpPr>
      <dsp:spPr>
        <a:xfrm>
          <a:off x="0" y="6818095"/>
          <a:ext cx="16751306" cy="831600"/>
        </a:xfrm>
        <a:prstGeom prst="rect">
          <a:avLst/>
        </a:prstGeom>
        <a:solidFill>
          <a:schemeClr val="lt1">
            <a:alpha val="90000"/>
            <a:hueOff val="0"/>
            <a:satOff val="0"/>
            <a:lumOff val="0"/>
            <a:alphaOff val="0"/>
          </a:schemeClr>
        </a:solidFill>
        <a:ln w="9525" cap="flat" cmpd="sng" algn="ctr">
          <a:solidFill>
            <a:schemeClr val="accent5">
              <a:hueOff val="-9933876"/>
              <a:satOff val="39811"/>
              <a:lumOff val="8628"/>
              <a:alphaOff val="0"/>
            </a:schemeClr>
          </a:solidFill>
          <a:prstDash val="solid"/>
        </a:ln>
        <a:effectLst/>
      </dsp:spPr>
      <dsp:style>
        <a:lnRef idx="1">
          <a:scrgbClr r="0" g="0" b="0"/>
        </a:lnRef>
        <a:fillRef idx="1">
          <a:scrgbClr r="0" g="0" b="0"/>
        </a:fillRef>
        <a:effectRef idx="0">
          <a:scrgbClr r="0" g="0" b="0"/>
        </a:effectRef>
        <a:fontRef idx="minor"/>
      </dsp:style>
    </dsp:sp>
    <dsp:sp modelId="{70DB1AAF-6FB1-4A8D-B700-0FC66D273A47}">
      <dsp:nvSpPr>
        <dsp:cNvPr id="0" name=""/>
        <dsp:cNvSpPr/>
      </dsp:nvSpPr>
      <dsp:spPr>
        <a:xfrm>
          <a:off x="797486" y="5849497"/>
          <a:ext cx="15949713" cy="1455677"/>
        </a:xfrm>
        <a:prstGeom prst="roundRect">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3212" tIns="0" rIns="443212" bIns="0" numCol="1" spcCol="1270" anchor="ctr" anchorCtr="0">
          <a:noAutofit/>
        </a:bodyPr>
        <a:lstStyle/>
        <a:p>
          <a:pPr lvl="0" algn="just" defTabSz="1955800">
            <a:lnSpc>
              <a:spcPct val="90000"/>
            </a:lnSpc>
            <a:spcBef>
              <a:spcPct val="0"/>
            </a:spcBef>
            <a:spcAft>
              <a:spcPct val="35000"/>
            </a:spcAft>
          </a:pPr>
          <a:r>
            <a:rPr lang="en-US" sz="4400" kern="1200" dirty="0" smtClean="0"/>
            <a:t>4. Tư </a:t>
          </a:r>
          <a:r>
            <a:rPr lang="en-US" sz="4400" kern="1200" dirty="0" err="1" smtClean="0"/>
            <a:t>vấn</a:t>
          </a:r>
          <a:r>
            <a:rPr lang="en-US" sz="4400" kern="1200" dirty="0" smtClean="0"/>
            <a:t> </a:t>
          </a:r>
          <a:r>
            <a:rPr lang="en-US" sz="4400" kern="1200" dirty="0" err="1" smtClean="0"/>
            <a:t>dinh</a:t>
          </a:r>
          <a:r>
            <a:rPr lang="en-US" sz="4400" kern="1200" dirty="0" smtClean="0"/>
            <a:t> dưỡng và vận </a:t>
          </a:r>
          <a:r>
            <a:rPr lang="en-US" sz="4400" kern="1200" dirty="0" err="1" smtClean="0"/>
            <a:t>động</a:t>
          </a:r>
          <a:r>
            <a:rPr lang="en-US" sz="4400" kern="1200" dirty="0" smtClean="0"/>
            <a:t> </a:t>
          </a:r>
          <a:r>
            <a:rPr lang="en-US" sz="4400" kern="1200" dirty="0" err="1" smtClean="0"/>
            <a:t>cho</a:t>
          </a:r>
          <a:r>
            <a:rPr lang="en-US" sz="4400" kern="1200" dirty="0" smtClean="0"/>
            <a:t> </a:t>
          </a:r>
          <a:r>
            <a:rPr lang="en-US" sz="4400" kern="1200" dirty="0" err="1" smtClean="0"/>
            <a:t>trẻ</a:t>
          </a:r>
          <a:r>
            <a:rPr lang="en-US" sz="4400" kern="1200" dirty="0" smtClean="0"/>
            <a:t> 6-11 tuổi bị SDD </a:t>
          </a:r>
          <a:endParaRPr lang="en-US" sz="4400" kern="1200" dirty="0"/>
        </a:p>
      </dsp:txBody>
      <dsp:txXfrm>
        <a:off x="868546" y="5920557"/>
        <a:ext cx="15807593" cy="13135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C0223-1B7A-489D-8AB5-109B892BF8DE}">
      <dsp:nvSpPr>
        <dsp:cNvPr id="0" name=""/>
        <dsp:cNvSpPr/>
      </dsp:nvSpPr>
      <dsp:spPr>
        <a:xfrm>
          <a:off x="1928096" y="0"/>
          <a:ext cx="13750106" cy="6763802"/>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3717B2-5BDE-43CD-B965-80C0F7E62AC4}">
      <dsp:nvSpPr>
        <dsp:cNvPr id="0" name=""/>
        <dsp:cNvSpPr/>
      </dsp:nvSpPr>
      <dsp:spPr>
        <a:xfrm>
          <a:off x="4417933" y="5029563"/>
          <a:ext cx="248907" cy="24890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B4E9A9-CE58-46A7-8363-9F22A61D6B54}">
      <dsp:nvSpPr>
        <dsp:cNvPr id="0" name=""/>
        <dsp:cNvSpPr/>
      </dsp:nvSpPr>
      <dsp:spPr>
        <a:xfrm>
          <a:off x="4542387" y="5154017"/>
          <a:ext cx="1417692" cy="1609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891" tIns="0" rIns="0" bIns="0" numCol="1" spcCol="1270" anchor="t" anchorCtr="0">
          <a:noAutofit/>
        </a:bodyPr>
        <a:lstStyle/>
        <a:p>
          <a:pPr lvl="0" algn="l" defTabSz="2133600">
            <a:lnSpc>
              <a:spcPct val="90000"/>
            </a:lnSpc>
            <a:spcBef>
              <a:spcPct val="0"/>
            </a:spcBef>
            <a:spcAft>
              <a:spcPct val="35000"/>
            </a:spcAft>
          </a:pPr>
          <a:r>
            <a:rPr lang="en-US" sz="4800" kern="1200" dirty="0" err="1" smtClean="0"/>
            <a:t>Bào</a:t>
          </a:r>
          <a:r>
            <a:rPr lang="en-US" sz="4800" kern="1200" dirty="0" smtClean="0"/>
            <a:t> </a:t>
          </a:r>
          <a:r>
            <a:rPr lang="en-US" sz="4800" kern="1200" dirty="0" err="1" smtClean="0"/>
            <a:t>thai</a:t>
          </a:r>
          <a:endParaRPr lang="en-US" sz="4800" kern="1200" dirty="0"/>
        </a:p>
      </dsp:txBody>
      <dsp:txXfrm>
        <a:off x="4542387" y="5154017"/>
        <a:ext cx="1417692" cy="1609784"/>
      </dsp:txXfrm>
    </dsp:sp>
    <dsp:sp modelId="{357E2F55-EBB9-4EAF-A1A0-28C18AC3490C}">
      <dsp:nvSpPr>
        <dsp:cNvPr id="0" name=""/>
        <dsp:cNvSpPr/>
      </dsp:nvSpPr>
      <dsp:spPr>
        <a:xfrm>
          <a:off x="5765282" y="3734971"/>
          <a:ext cx="389594" cy="3895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62DDCE-1736-4C44-B9F6-CAE21F025CC4}">
      <dsp:nvSpPr>
        <dsp:cNvPr id="0" name=""/>
        <dsp:cNvSpPr/>
      </dsp:nvSpPr>
      <dsp:spPr>
        <a:xfrm>
          <a:off x="5960080" y="3929768"/>
          <a:ext cx="1796465" cy="2834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438" tIns="0" rIns="0" bIns="0" numCol="1" spcCol="1270" anchor="t" anchorCtr="0">
          <a:noAutofit/>
        </a:bodyPr>
        <a:lstStyle/>
        <a:p>
          <a:pPr lvl="0" algn="l" defTabSz="2133600">
            <a:lnSpc>
              <a:spcPct val="90000"/>
            </a:lnSpc>
            <a:spcBef>
              <a:spcPct val="0"/>
            </a:spcBef>
            <a:spcAft>
              <a:spcPct val="35000"/>
            </a:spcAft>
          </a:pPr>
          <a:r>
            <a:rPr lang="en-US" sz="4800" kern="1200" dirty="0" err="1" smtClean="0"/>
            <a:t>Trẻ</a:t>
          </a:r>
          <a:r>
            <a:rPr lang="en-US" sz="4800" kern="1200" dirty="0" smtClean="0"/>
            <a:t> </a:t>
          </a:r>
          <a:r>
            <a:rPr lang="en-US" sz="4800" kern="1200" dirty="0" err="1" smtClean="0"/>
            <a:t>em</a:t>
          </a:r>
          <a:endParaRPr lang="en-US" sz="4800" kern="1200" dirty="0"/>
        </a:p>
      </dsp:txBody>
      <dsp:txXfrm>
        <a:off x="5960080" y="3929768"/>
        <a:ext cx="1796465" cy="2834033"/>
      </dsp:txXfrm>
    </dsp:sp>
    <dsp:sp modelId="{EB635AF1-F311-4665-8920-B26E3915FBEC}">
      <dsp:nvSpPr>
        <dsp:cNvPr id="0" name=""/>
        <dsp:cNvSpPr/>
      </dsp:nvSpPr>
      <dsp:spPr>
        <a:xfrm>
          <a:off x="7496816" y="2702815"/>
          <a:ext cx="519459" cy="51945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B6AFC2-C55E-46CA-AADC-E071DB3FBE3E}">
      <dsp:nvSpPr>
        <dsp:cNvPr id="0" name=""/>
        <dsp:cNvSpPr/>
      </dsp:nvSpPr>
      <dsp:spPr>
        <a:xfrm>
          <a:off x="7756546" y="2962545"/>
          <a:ext cx="2088662" cy="3801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251" tIns="0" rIns="0" bIns="0" numCol="1" spcCol="1270" anchor="t" anchorCtr="0">
          <a:noAutofit/>
        </a:bodyPr>
        <a:lstStyle/>
        <a:p>
          <a:pPr lvl="0" algn="l" defTabSz="2133600">
            <a:lnSpc>
              <a:spcPct val="90000"/>
            </a:lnSpc>
            <a:spcBef>
              <a:spcPct val="0"/>
            </a:spcBef>
            <a:spcAft>
              <a:spcPct val="35000"/>
            </a:spcAft>
          </a:pPr>
          <a:r>
            <a:rPr lang="en-US" sz="4800" kern="1200" dirty="0" err="1" smtClean="0"/>
            <a:t>Vị</a:t>
          </a:r>
          <a:r>
            <a:rPr lang="en-US" sz="4800" kern="1200" dirty="0" smtClean="0"/>
            <a:t> </a:t>
          </a:r>
          <a:r>
            <a:rPr lang="en-US" sz="4800" kern="1200" dirty="0" err="1" smtClean="0"/>
            <a:t>thành</a:t>
          </a:r>
          <a:r>
            <a:rPr lang="en-US" sz="4800" kern="1200" dirty="0" smtClean="0"/>
            <a:t> </a:t>
          </a:r>
          <a:r>
            <a:rPr lang="en-US" sz="4800" kern="1200" dirty="0" err="1" smtClean="0"/>
            <a:t>niên</a:t>
          </a:r>
          <a:endParaRPr lang="en-US" sz="4800" kern="1200" dirty="0"/>
        </a:p>
      </dsp:txBody>
      <dsp:txXfrm>
        <a:off x="7756546" y="2962545"/>
        <a:ext cx="2088662" cy="3801256"/>
      </dsp:txXfrm>
    </dsp:sp>
    <dsp:sp modelId="{CC0A967D-1BB6-4B62-9BFB-116998B7E7F6}">
      <dsp:nvSpPr>
        <dsp:cNvPr id="0" name=""/>
        <dsp:cNvSpPr/>
      </dsp:nvSpPr>
      <dsp:spPr>
        <a:xfrm>
          <a:off x="9509723" y="1896570"/>
          <a:ext cx="670969" cy="67096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046489-375D-4C24-A6FA-DB5990012862}">
      <dsp:nvSpPr>
        <dsp:cNvPr id="0" name=""/>
        <dsp:cNvSpPr/>
      </dsp:nvSpPr>
      <dsp:spPr>
        <a:xfrm>
          <a:off x="9845208" y="2232054"/>
          <a:ext cx="2164416" cy="4531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533" tIns="0" rIns="0" bIns="0" numCol="1" spcCol="1270" anchor="t" anchorCtr="0">
          <a:noAutofit/>
        </a:bodyPr>
        <a:lstStyle/>
        <a:p>
          <a:pPr lvl="0" algn="l" defTabSz="2133600">
            <a:lnSpc>
              <a:spcPct val="90000"/>
            </a:lnSpc>
            <a:spcBef>
              <a:spcPct val="0"/>
            </a:spcBef>
            <a:spcAft>
              <a:spcPct val="35000"/>
            </a:spcAft>
          </a:pPr>
          <a:r>
            <a:rPr lang="en-US" sz="4800" kern="1200" dirty="0" err="1" smtClean="0"/>
            <a:t>Trưởng</a:t>
          </a:r>
          <a:r>
            <a:rPr lang="en-US" sz="4800" kern="1200" dirty="0" smtClean="0"/>
            <a:t> </a:t>
          </a:r>
          <a:r>
            <a:rPr lang="en-US" sz="4800" kern="1200" dirty="0" err="1" smtClean="0"/>
            <a:t>thành</a:t>
          </a:r>
          <a:endParaRPr lang="en-US" sz="4800" kern="1200" dirty="0"/>
        </a:p>
      </dsp:txBody>
      <dsp:txXfrm>
        <a:off x="9845208" y="2232054"/>
        <a:ext cx="2164416" cy="4531747"/>
      </dsp:txXfrm>
    </dsp:sp>
    <dsp:sp modelId="{58E50422-0059-49F4-A819-E4E2006DA4B2}">
      <dsp:nvSpPr>
        <dsp:cNvPr id="0" name=""/>
        <dsp:cNvSpPr/>
      </dsp:nvSpPr>
      <dsp:spPr>
        <a:xfrm>
          <a:off x="11582152" y="1358171"/>
          <a:ext cx="854944" cy="85494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00077F-E7A8-424D-85F3-306C326B1ECD}">
      <dsp:nvSpPr>
        <dsp:cNvPr id="0" name=""/>
        <dsp:cNvSpPr/>
      </dsp:nvSpPr>
      <dsp:spPr>
        <a:xfrm>
          <a:off x="12009624" y="1785643"/>
          <a:ext cx="2164416" cy="4978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3017" tIns="0" rIns="0" bIns="0" numCol="1" spcCol="1270" anchor="t" anchorCtr="0">
          <a:noAutofit/>
        </a:bodyPr>
        <a:lstStyle/>
        <a:p>
          <a:pPr lvl="0" algn="l" defTabSz="2133600">
            <a:lnSpc>
              <a:spcPct val="90000"/>
            </a:lnSpc>
            <a:spcBef>
              <a:spcPct val="0"/>
            </a:spcBef>
            <a:spcAft>
              <a:spcPct val="35000"/>
            </a:spcAft>
          </a:pPr>
          <a:r>
            <a:rPr lang="en-US" sz="4800" kern="1200" dirty="0" err="1" smtClean="0"/>
            <a:t>Tuổi</a:t>
          </a:r>
          <a:r>
            <a:rPr lang="en-US" sz="4800" kern="1200" dirty="0" smtClean="0"/>
            <a:t> </a:t>
          </a:r>
          <a:r>
            <a:rPr lang="en-US" sz="4800" kern="1200" dirty="0" err="1" smtClean="0"/>
            <a:t>già</a:t>
          </a:r>
          <a:endParaRPr lang="en-US" sz="4800" kern="1200" dirty="0"/>
        </a:p>
      </dsp:txBody>
      <dsp:txXfrm>
        <a:off x="12009624" y="1785643"/>
        <a:ext cx="2164416" cy="49781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ACD61-EE3F-4D17-8D1F-B16EC4B92AEA}">
      <dsp:nvSpPr>
        <dsp:cNvPr id="0" name=""/>
        <dsp:cNvSpPr/>
      </dsp:nvSpPr>
      <dsp:spPr>
        <a:xfrm>
          <a:off x="12934489" y="4717468"/>
          <a:ext cx="1845158" cy="878127"/>
        </a:xfrm>
        <a:custGeom>
          <a:avLst/>
          <a:gdLst/>
          <a:ahLst/>
          <a:cxnLst/>
          <a:rect l="0" t="0" r="0" b="0"/>
          <a:pathLst>
            <a:path>
              <a:moveTo>
                <a:pt x="0" y="0"/>
              </a:moveTo>
              <a:lnTo>
                <a:pt x="0" y="598418"/>
              </a:lnTo>
              <a:lnTo>
                <a:pt x="1845158" y="598418"/>
              </a:lnTo>
              <a:lnTo>
                <a:pt x="1845158" y="87812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DC9F47-AC73-4239-9E00-3A20E3B542A4}">
      <dsp:nvSpPr>
        <dsp:cNvPr id="0" name=""/>
        <dsp:cNvSpPr/>
      </dsp:nvSpPr>
      <dsp:spPr>
        <a:xfrm>
          <a:off x="11089331" y="4717468"/>
          <a:ext cx="1845158" cy="878127"/>
        </a:xfrm>
        <a:custGeom>
          <a:avLst/>
          <a:gdLst/>
          <a:ahLst/>
          <a:cxnLst/>
          <a:rect l="0" t="0" r="0" b="0"/>
          <a:pathLst>
            <a:path>
              <a:moveTo>
                <a:pt x="1845158" y="0"/>
              </a:moveTo>
              <a:lnTo>
                <a:pt x="1845158" y="598418"/>
              </a:lnTo>
              <a:lnTo>
                <a:pt x="0" y="598418"/>
              </a:lnTo>
              <a:lnTo>
                <a:pt x="0" y="87812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8EAD47-96A6-4456-96E3-7AA182762F57}">
      <dsp:nvSpPr>
        <dsp:cNvPr id="0" name=""/>
        <dsp:cNvSpPr/>
      </dsp:nvSpPr>
      <dsp:spPr>
        <a:xfrm>
          <a:off x="9244173" y="1922054"/>
          <a:ext cx="3690316" cy="878127"/>
        </a:xfrm>
        <a:custGeom>
          <a:avLst/>
          <a:gdLst/>
          <a:ahLst/>
          <a:cxnLst/>
          <a:rect l="0" t="0" r="0" b="0"/>
          <a:pathLst>
            <a:path>
              <a:moveTo>
                <a:pt x="0" y="0"/>
              </a:moveTo>
              <a:lnTo>
                <a:pt x="0" y="598418"/>
              </a:lnTo>
              <a:lnTo>
                <a:pt x="3690316" y="598418"/>
              </a:lnTo>
              <a:lnTo>
                <a:pt x="3690316" y="87812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C81B76-304E-405D-ACCA-4E50A78E14D2}">
      <dsp:nvSpPr>
        <dsp:cNvPr id="0" name=""/>
        <dsp:cNvSpPr/>
      </dsp:nvSpPr>
      <dsp:spPr>
        <a:xfrm>
          <a:off x="5553857" y="4717468"/>
          <a:ext cx="1845158" cy="878127"/>
        </a:xfrm>
        <a:custGeom>
          <a:avLst/>
          <a:gdLst/>
          <a:ahLst/>
          <a:cxnLst/>
          <a:rect l="0" t="0" r="0" b="0"/>
          <a:pathLst>
            <a:path>
              <a:moveTo>
                <a:pt x="0" y="0"/>
              </a:moveTo>
              <a:lnTo>
                <a:pt x="0" y="598418"/>
              </a:lnTo>
              <a:lnTo>
                <a:pt x="1845158" y="598418"/>
              </a:lnTo>
              <a:lnTo>
                <a:pt x="1845158" y="87812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B9D65A-0067-49A6-8E2E-85AA78E42726}">
      <dsp:nvSpPr>
        <dsp:cNvPr id="0" name=""/>
        <dsp:cNvSpPr/>
      </dsp:nvSpPr>
      <dsp:spPr>
        <a:xfrm>
          <a:off x="3708698" y="4717468"/>
          <a:ext cx="1845158" cy="878127"/>
        </a:xfrm>
        <a:custGeom>
          <a:avLst/>
          <a:gdLst/>
          <a:ahLst/>
          <a:cxnLst/>
          <a:rect l="0" t="0" r="0" b="0"/>
          <a:pathLst>
            <a:path>
              <a:moveTo>
                <a:pt x="1845158" y="0"/>
              </a:moveTo>
              <a:lnTo>
                <a:pt x="1845158" y="598418"/>
              </a:lnTo>
              <a:lnTo>
                <a:pt x="0" y="598418"/>
              </a:lnTo>
              <a:lnTo>
                <a:pt x="0" y="87812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A56503-7C82-467A-BB01-EA7CFC0FF145}">
      <dsp:nvSpPr>
        <dsp:cNvPr id="0" name=""/>
        <dsp:cNvSpPr/>
      </dsp:nvSpPr>
      <dsp:spPr>
        <a:xfrm>
          <a:off x="5553857" y="1922054"/>
          <a:ext cx="3690316" cy="878127"/>
        </a:xfrm>
        <a:custGeom>
          <a:avLst/>
          <a:gdLst/>
          <a:ahLst/>
          <a:cxnLst/>
          <a:rect l="0" t="0" r="0" b="0"/>
          <a:pathLst>
            <a:path>
              <a:moveTo>
                <a:pt x="3690316" y="0"/>
              </a:moveTo>
              <a:lnTo>
                <a:pt x="3690316" y="598418"/>
              </a:lnTo>
              <a:lnTo>
                <a:pt x="0" y="598418"/>
              </a:lnTo>
              <a:lnTo>
                <a:pt x="0" y="87812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8C478D-5720-42AE-A9C8-8EC3F099E58D}">
      <dsp:nvSpPr>
        <dsp:cNvPr id="0" name=""/>
        <dsp:cNvSpPr/>
      </dsp:nvSpPr>
      <dsp:spPr>
        <a:xfrm>
          <a:off x="7734498" y="4767"/>
          <a:ext cx="3019349" cy="191728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2BB423-85D6-487C-9E29-61B9BAA12A1D}">
      <dsp:nvSpPr>
        <dsp:cNvPr id="0" name=""/>
        <dsp:cNvSpPr/>
      </dsp:nvSpPr>
      <dsp:spPr>
        <a:xfrm>
          <a:off x="8069981" y="323476"/>
          <a:ext cx="3019349" cy="191728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b="1" kern="1200" dirty="0" err="1" smtClean="0"/>
            <a:t>Bảng</a:t>
          </a:r>
          <a:r>
            <a:rPr lang="en-US" sz="4400" b="1" kern="1200" dirty="0" smtClean="0"/>
            <a:t> </a:t>
          </a:r>
          <a:r>
            <a:rPr lang="en-US" sz="4400" b="1" kern="1200" dirty="0" err="1" smtClean="0"/>
            <a:t>tra</a:t>
          </a:r>
          <a:r>
            <a:rPr lang="en-US" sz="4400" b="1" kern="1200" dirty="0" smtClean="0"/>
            <a:t> TTDD</a:t>
          </a:r>
          <a:endParaRPr lang="en-US" sz="4400" b="1" kern="1200" dirty="0"/>
        </a:p>
      </dsp:txBody>
      <dsp:txXfrm>
        <a:off x="8126136" y="379631"/>
        <a:ext cx="2907039" cy="1804977"/>
      </dsp:txXfrm>
    </dsp:sp>
    <dsp:sp modelId="{A7353838-24FC-454D-B151-3AB4290ED8A5}">
      <dsp:nvSpPr>
        <dsp:cNvPr id="0" name=""/>
        <dsp:cNvSpPr/>
      </dsp:nvSpPr>
      <dsp:spPr>
        <a:xfrm>
          <a:off x="4044182" y="2800181"/>
          <a:ext cx="3019349" cy="191728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558050-B5BA-4AE9-AC60-4348ED9985C7}">
      <dsp:nvSpPr>
        <dsp:cNvPr id="0" name=""/>
        <dsp:cNvSpPr/>
      </dsp:nvSpPr>
      <dsp:spPr>
        <a:xfrm>
          <a:off x="4379665" y="3118891"/>
          <a:ext cx="3019349" cy="1917287"/>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b="1" kern="1200" dirty="0" err="1" smtClean="0"/>
            <a:t>Chiều</a:t>
          </a:r>
          <a:r>
            <a:rPr lang="en-US" sz="4400" b="1" kern="1200" dirty="0" smtClean="0"/>
            <a:t> </a:t>
          </a:r>
          <a:r>
            <a:rPr lang="en-US" sz="4400" b="1" kern="1200" dirty="0" err="1" smtClean="0"/>
            <a:t>cao</a:t>
          </a:r>
          <a:r>
            <a:rPr lang="en-US" sz="4400" b="1" kern="1200" dirty="0" smtClean="0"/>
            <a:t> </a:t>
          </a:r>
          <a:r>
            <a:rPr lang="en-US" sz="4400" b="1" kern="1200" dirty="0" err="1" smtClean="0"/>
            <a:t>theo</a:t>
          </a:r>
          <a:r>
            <a:rPr lang="en-US" sz="4400" b="1" kern="1200" dirty="0" smtClean="0"/>
            <a:t> </a:t>
          </a:r>
          <a:r>
            <a:rPr lang="en-US" sz="4400" b="1" kern="1200" dirty="0" err="1" smtClean="0"/>
            <a:t>tuổi</a:t>
          </a:r>
          <a:endParaRPr lang="en-US" sz="4400" b="1" kern="1200" dirty="0" smtClean="0"/>
        </a:p>
      </dsp:txBody>
      <dsp:txXfrm>
        <a:off x="4435820" y="3175046"/>
        <a:ext cx="2907039" cy="1804977"/>
      </dsp:txXfrm>
    </dsp:sp>
    <dsp:sp modelId="{1C6E5EBE-BE7A-4500-8A32-3F7C9BDC1047}">
      <dsp:nvSpPr>
        <dsp:cNvPr id="0" name=""/>
        <dsp:cNvSpPr/>
      </dsp:nvSpPr>
      <dsp:spPr>
        <a:xfrm>
          <a:off x="2199024" y="5595596"/>
          <a:ext cx="3019349" cy="19172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4C1744-4E3F-4265-92B9-7A93A59AABA4}">
      <dsp:nvSpPr>
        <dsp:cNvPr id="0" name=""/>
        <dsp:cNvSpPr/>
      </dsp:nvSpPr>
      <dsp:spPr>
        <a:xfrm>
          <a:off x="2534507" y="5914305"/>
          <a:ext cx="3019349" cy="191728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b="1" kern="1200" dirty="0" err="1" smtClean="0"/>
            <a:t>Giới</a:t>
          </a:r>
          <a:r>
            <a:rPr lang="en-US" sz="4400" b="1" kern="1200" dirty="0" smtClean="0"/>
            <a:t> </a:t>
          </a:r>
          <a:r>
            <a:rPr lang="en-US" sz="4400" b="1" kern="1200" dirty="0" err="1" smtClean="0"/>
            <a:t>nam</a:t>
          </a:r>
          <a:endParaRPr lang="en-US" sz="4400" b="1" kern="1200" dirty="0"/>
        </a:p>
      </dsp:txBody>
      <dsp:txXfrm>
        <a:off x="2590662" y="5970460"/>
        <a:ext cx="2907039" cy="1804977"/>
      </dsp:txXfrm>
    </dsp:sp>
    <dsp:sp modelId="{D2148897-B69C-4471-A642-CDEAC7DA038D}">
      <dsp:nvSpPr>
        <dsp:cNvPr id="0" name=""/>
        <dsp:cNvSpPr/>
      </dsp:nvSpPr>
      <dsp:spPr>
        <a:xfrm>
          <a:off x="5889340" y="5595596"/>
          <a:ext cx="3019349" cy="19172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BA048D-B7FE-4CBC-BBF3-DB728AD3F5AD}">
      <dsp:nvSpPr>
        <dsp:cNvPr id="0" name=""/>
        <dsp:cNvSpPr/>
      </dsp:nvSpPr>
      <dsp:spPr>
        <a:xfrm>
          <a:off x="6224823" y="5914305"/>
          <a:ext cx="3019349" cy="191728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b="1" kern="1200" dirty="0" err="1" smtClean="0"/>
            <a:t>Giới</a:t>
          </a:r>
          <a:r>
            <a:rPr lang="en-US" sz="4400" b="1" kern="1200" dirty="0" smtClean="0"/>
            <a:t> </a:t>
          </a:r>
          <a:r>
            <a:rPr lang="en-US" sz="4400" b="1" kern="1200" dirty="0" err="1" smtClean="0"/>
            <a:t>nữ</a:t>
          </a:r>
          <a:endParaRPr lang="en-US" sz="4400" b="1" kern="1200" dirty="0"/>
        </a:p>
      </dsp:txBody>
      <dsp:txXfrm>
        <a:off x="6280978" y="5970460"/>
        <a:ext cx="2907039" cy="1804977"/>
      </dsp:txXfrm>
    </dsp:sp>
    <dsp:sp modelId="{596F9B17-B890-4935-8D5D-5BC2569A2274}">
      <dsp:nvSpPr>
        <dsp:cNvPr id="0" name=""/>
        <dsp:cNvSpPr/>
      </dsp:nvSpPr>
      <dsp:spPr>
        <a:xfrm>
          <a:off x="11424814" y="2800181"/>
          <a:ext cx="3019349" cy="191728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C85B1A-6FA6-4007-8678-1C48523DBE82}">
      <dsp:nvSpPr>
        <dsp:cNvPr id="0" name=""/>
        <dsp:cNvSpPr/>
      </dsp:nvSpPr>
      <dsp:spPr>
        <a:xfrm>
          <a:off x="11760298" y="3118891"/>
          <a:ext cx="3019349" cy="1917287"/>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b="1" kern="1200" dirty="0" smtClean="0"/>
            <a:t>BMI </a:t>
          </a:r>
          <a:r>
            <a:rPr lang="en-US" sz="4400" b="1" kern="1200" dirty="0" err="1" smtClean="0"/>
            <a:t>theo</a:t>
          </a:r>
          <a:r>
            <a:rPr lang="en-US" sz="4400" b="1" kern="1200" dirty="0" smtClean="0"/>
            <a:t> </a:t>
          </a:r>
          <a:r>
            <a:rPr lang="en-US" sz="4400" b="1" kern="1200" dirty="0" err="1" smtClean="0"/>
            <a:t>tuổi</a:t>
          </a:r>
          <a:endParaRPr lang="en-US" sz="4400" b="1" kern="1200" dirty="0"/>
        </a:p>
      </dsp:txBody>
      <dsp:txXfrm>
        <a:off x="11816453" y="3175046"/>
        <a:ext cx="2907039" cy="1804977"/>
      </dsp:txXfrm>
    </dsp:sp>
    <dsp:sp modelId="{77525922-43C4-414F-88B8-5DDD53F4BF5B}">
      <dsp:nvSpPr>
        <dsp:cNvPr id="0" name=""/>
        <dsp:cNvSpPr/>
      </dsp:nvSpPr>
      <dsp:spPr>
        <a:xfrm>
          <a:off x="9579656" y="5595596"/>
          <a:ext cx="3019349" cy="19172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C06268-2387-4FB9-A3B7-2FEA4A516059}">
      <dsp:nvSpPr>
        <dsp:cNvPr id="0" name=""/>
        <dsp:cNvSpPr/>
      </dsp:nvSpPr>
      <dsp:spPr>
        <a:xfrm>
          <a:off x="9915139" y="5914305"/>
          <a:ext cx="3019349" cy="191728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b="1" kern="1200" dirty="0" err="1" smtClean="0"/>
            <a:t>Giới</a:t>
          </a:r>
          <a:r>
            <a:rPr lang="en-US" sz="4400" b="1" kern="1200" dirty="0" smtClean="0"/>
            <a:t> </a:t>
          </a:r>
          <a:r>
            <a:rPr lang="en-US" sz="4400" b="1" kern="1200" dirty="0" err="1" smtClean="0"/>
            <a:t>nam</a:t>
          </a:r>
          <a:endParaRPr lang="en-US" sz="4400" b="1" kern="1200" dirty="0"/>
        </a:p>
      </dsp:txBody>
      <dsp:txXfrm>
        <a:off x="9971294" y="5970460"/>
        <a:ext cx="2907039" cy="1804977"/>
      </dsp:txXfrm>
    </dsp:sp>
    <dsp:sp modelId="{CF5DB727-5FC7-4608-B601-1580EAD73608}">
      <dsp:nvSpPr>
        <dsp:cNvPr id="0" name=""/>
        <dsp:cNvSpPr/>
      </dsp:nvSpPr>
      <dsp:spPr>
        <a:xfrm>
          <a:off x="13269972" y="5595596"/>
          <a:ext cx="3019349" cy="19172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AC42EA-6520-4430-AAC1-93D4FF4C4D64}">
      <dsp:nvSpPr>
        <dsp:cNvPr id="0" name=""/>
        <dsp:cNvSpPr/>
      </dsp:nvSpPr>
      <dsp:spPr>
        <a:xfrm>
          <a:off x="13605456" y="5914305"/>
          <a:ext cx="3019349" cy="191728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b="1" kern="1200" dirty="0" err="1" smtClean="0"/>
            <a:t>Giới</a:t>
          </a:r>
          <a:r>
            <a:rPr lang="en-US" sz="4400" b="1" kern="1200" dirty="0" smtClean="0"/>
            <a:t> </a:t>
          </a:r>
          <a:r>
            <a:rPr lang="en-US" sz="4400" b="1" kern="1200" dirty="0" err="1" smtClean="0"/>
            <a:t>nữ</a:t>
          </a:r>
          <a:endParaRPr lang="en-US" sz="4400" b="1" kern="1200" dirty="0"/>
        </a:p>
      </dsp:txBody>
      <dsp:txXfrm>
        <a:off x="13661611" y="5970460"/>
        <a:ext cx="2907039" cy="18049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41A86-5292-4CF3-91D0-D721231328AA}">
      <dsp:nvSpPr>
        <dsp:cNvPr id="0" name=""/>
        <dsp:cNvSpPr/>
      </dsp:nvSpPr>
      <dsp:spPr>
        <a:xfrm>
          <a:off x="10440941" y="4350456"/>
          <a:ext cx="3702455" cy="809779"/>
        </a:xfrm>
        <a:custGeom>
          <a:avLst/>
          <a:gdLst/>
          <a:ahLst/>
          <a:cxnLst/>
          <a:rect l="0" t="0" r="0" b="0"/>
          <a:pathLst>
            <a:path>
              <a:moveTo>
                <a:pt x="0" y="0"/>
              </a:moveTo>
              <a:lnTo>
                <a:pt x="0" y="551840"/>
              </a:lnTo>
              <a:lnTo>
                <a:pt x="3702455" y="551840"/>
              </a:lnTo>
              <a:lnTo>
                <a:pt x="3702455" y="80977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9F2D14-7010-443C-9F9E-BA558E85B0BF}">
      <dsp:nvSpPr>
        <dsp:cNvPr id="0" name=""/>
        <dsp:cNvSpPr/>
      </dsp:nvSpPr>
      <dsp:spPr>
        <a:xfrm>
          <a:off x="10440941" y="4350456"/>
          <a:ext cx="299372" cy="809779"/>
        </a:xfrm>
        <a:custGeom>
          <a:avLst/>
          <a:gdLst/>
          <a:ahLst/>
          <a:cxnLst/>
          <a:rect l="0" t="0" r="0" b="0"/>
          <a:pathLst>
            <a:path>
              <a:moveTo>
                <a:pt x="0" y="0"/>
              </a:moveTo>
              <a:lnTo>
                <a:pt x="0" y="551840"/>
              </a:lnTo>
              <a:lnTo>
                <a:pt x="299372" y="551840"/>
              </a:lnTo>
              <a:lnTo>
                <a:pt x="299372" y="80977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8BE506-364C-4F3F-9743-2A102C392F8F}">
      <dsp:nvSpPr>
        <dsp:cNvPr id="0" name=""/>
        <dsp:cNvSpPr/>
      </dsp:nvSpPr>
      <dsp:spPr>
        <a:xfrm>
          <a:off x="7037858" y="4350456"/>
          <a:ext cx="3403083" cy="809779"/>
        </a:xfrm>
        <a:custGeom>
          <a:avLst/>
          <a:gdLst/>
          <a:ahLst/>
          <a:cxnLst/>
          <a:rect l="0" t="0" r="0" b="0"/>
          <a:pathLst>
            <a:path>
              <a:moveTo>
                <a:pt x="3403083" y="0"/>
              </a:moveTo>
              <a:lnTo>
                <a:pt x="3403083" y="551840"/>
              </a:lnTo>
              <a:lnTo>
                <a:pt x="0" y="551840"/>
              </a:lnTo>
              <a:lnTo>
                <a:pt x="0" y="80977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BC920B-2C88-4A20-A319-9FE18CDC38D8}">
      <dsp:nvSpPr>
        <dsp:cNvPr id="0" name=""/>
        <dsp:cNvSpPr/>
      </dsp:nvSpPr>
      <dsp:spPr>
        <a:xfrm>
          <a:off x="6733759" y="1772621"/>
          <a:ext cx="3707181" cy="809779"/>
        </a:xfrm>
        <a:custGeom>
          <a:avLst/>
          <a:gdLst/>
          <a:ahLst/>
          <a:cxnLst/>
          <a:rect l="0" t="0" r="0" b="0"/>
          <a:pathLst>
            <a:path>
              <a:moveTo>
                <a:pt x="0" y="0"/>
              </a:moveTo>
              <a:lnTo>
                <a:pt x="0" y="551840"/>
              </a:lnTo>
              <a:lnTo>
                <a:pt x="3707181" y="551840"/>
              </a:lnTo>
              <a:lnTo>
                <a:pt x="3707181" y="80977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B9D65A-0067-49A6-8E2E-85AA78E42726}">
      <dsp:nvSpPr>
        <dsp:cNvPr id="0" name=""/>
        <dsp:cNvSpPr/>
      </dsp:nvSpPr>
      <dsp:spPr>
        <a:xfrm>
          <a:off x="2980857" y="4350456"/>
          <a:ext cx="91440" cy="809779"/>
        </a:xfrm>
        <a:custGeom>
          <a:avLst/>
          <a:gdLst/>
          <a:ahLst/>
          <a:cxnLst/>
          <a:rect l="0" t="0" r="0" b="0"/>
          <a:pathLst>
            <a:path>
              <a:moveTo>
                <a:pt x="45720" y="0"/>
              </a:moveTo>
              <a:lnTo>
                <a:pt x="45720" y="80977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A56503-7C82-467A-BB01-EA7CFC0FF145}">
      <dsp:nvSpPr>
        <dsp:cNvPr id="0" name=""/>
        <dsp:cNvSpPr/>
      </dsp:nvSpPr>
      <dsp:spPr>
        <a:xfrm>
          <a:off x="3026577" y="1772621"/>
          <a:ext cx="3707181" cy="809779"/>
        </a:xfrm>
        <a:custGeom>
          <a:avLst/>
          <a:gdLst/>
          <a:ahLst/>
          <a:cxnLst/>
          <a:rect l="0" t="0" r="0" b="0"/>
          <a:pathLst>
            <a:path>
              <a:moveTo>
                <a:pt x="3707181" y="0"/>
              </a:moveTo>
              <a:lnTo>
                <a:pt x="3707181" y="551840"/>
              </a:lnTo>
              <a:lnTo>
                <a:pt x="0" y="551840"/>
              </a:lnTo>
              <a:lnTo>
                <a:pt x="0" y="80977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8C478D-5720-42AE-A9C8-8EC3F099E58D}">
      <dsp:nvSpPr>
        <dsp:cNvPr id="0" name=""/>
        <dsp:cNvSpPr/>
      </dsp:nvSpPr>
      <dsp:spPr>
        <a:xfrm>
          <a:off x="5341588" y="4565"/>
          <a:ext cx="2784340" cy="176805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2BB423-85D6-487C-9E29-61B9BAA12A1D}">
      <dsp:nvSpPr>
        <dsp:cNvPr id="0" name=""/>
        <dsp:cNvSpPr/>
      </dsp:nvSpPr>
      <dsp:spPr>
        <a:xfrm>
          <a:off x="5650960" y="298467"/>
          <a:ext cx="2784340" cy="176805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en-US" sz="4500" b="1" kern="1200" dirty="0" err="1" smtClean="0"/>
            <a:t>Đánh</a:t>
          </a:r>
          <a:r>
            <a:rPr lang="en-US" sz="4500" b="1" kern="1200" dirty="0" smtClean="0"/>
            <a:t> </a:t>
          </a:r>
          <a:r>
            <a:rPr lang="en-US" sz="4500" b="1" kern="1200" dirty="0" err="1" smtClean="0"/>
            <a:t>giá</a:t>
          </a:r>
          <a:r>
            <a:rPr lang="en-US" sz="4500" b="1" kern="1200" dirty="0" smtClean="0"/>
            <a:t> TTDD</a:t>
          </a:r>
          <a:endParaRPr lang="en-US" sz="4500" b="1" kern="1200" dirty="0"/>
        </a:p>
      </dsp:txBody>
      <dsp:txXfrm>
        <a:off x="5702745" y="350252"/>
        <a:ext cx="2680770" cy="1664486"/>
      </dsp:txXfrm>
    </dsp:sp>
    <dsp:sp modelId="{A7353838-24FC-454D-B151-3AB4290ED8A5}">
      <dsp:nvSpPr>
        <dsp:cNvPr id="0" name=""/>
        <dsp:cNvSpPr/>
      </dsp:nvSpPr>
      <dsp:spPr>
        <a:xfrm>
          <a:off x="1634407" y="2582400"/>
          <a:ext cx="2784340" cy="176805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558050-B5BA-4AE9-AC60-4348ED9985C7}">
      <dsp:nvSpPr>
        <dsp:cNvPr id="0" name=""/>
        <dsp:cNvSpPr/>
      </dsp:nvSpPr>
      <dsp:spPr>
        <a:xfrm>
          <a:off x="1943778" y="2876303"/>
          <a:ext cx="2784340" cy="1768056"/>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en-US" sz="4500" b="1" kern="1200" dirty="0" err="1" smtClean="0"/>
            <a:t>Chiều</a:t>
          </a:r>
          <a:r>
            <a:rPr lang="en-US" sz="4500" b="1" kern="1200" dirty="0" smtClean="0"/>
            <a:t> </a:t>
          </a:r>
          <a:r>
            <a:rPr lang="en-US" sz="4500" b="1" kern="1200" dirty="0" err="1" smtClean="0"/>
            <a:t>cao</a:t>
          </a:r>
          <a:r>
            <a:rPr lang="en-US" sz="4500" b="1" kern="1200" dirty="0" smtClean="0"/>
            <a:t> </a:t>
          </a:r>
          <a:r>
            <a:rPr lang="en-US" sz="4500" b="1" kern="1200" dirty="0" err="1" smtClean="0"/>
            <a:t>theo</a:t>
          </a:r>
          <a:r>
            <a:rPr lang="en-US" sz="4500" b="1" kern="1200" dirty="0" smtClean="0"/>
            <a:t> </a:t>
          </a:r>
          <a:r>
            <a:rPr lang="en-US" sz="4500" b="1" kern="1200" dirty="0" err="1" smtClean="0"/>
            <a:t>tuổi</a:t>
          </a:r>
          <a:endParaRPr lang="en-US" sz="4500" b="1" kern="1200" dirty="0" smtClean="0"/>
        </a:p>
      </dsp:txBody>
      <dsp:txXfrm>
        <a:off x="1995563" y="2928088"/>
        <a:ext cx="2680770" cy="1664486"/>
      </dsp:txXfrm>
    </dsp:sp>
    <dsp:sp modelId="{1C6E5EBE-BE7A-4500-8A32-3F7C9BDC1047}">
      <dsp:nvSpPr>
        <dsp:cNvPr id="0" name=""/>
        <dsp:cNvSpPr/>
      </dsp:nvSpPr>
      <dsp:spPr>
        <a:xfrm>
          <a:off x="1325582" y="5160235"/>
          <a:ext cx="3401990" cy="1768056"/>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4C1744-4E3F-4265-92B9-7A93A59AABA4}">
      <dsp:nvSpPr>
        <dsp:cNvPr id="0" name=""/>
        <dsp:cNvSpPr/>
      </dsp:nvSpPr>
      <dsp:spPr>
        <a:xfrm>
          <a:off x="1634953" y="5454138"/>
          <a:ext cx="3401990" cy="1768056"/>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en-US" sz="4500" b="1" kern="1200" dirty="0" smtClean="0"/>
            <a:t>&lt; -2 SD: SDD </a:t>
          </a:r>
          <a:r>
            <a:rPr lang="en-US" sz="4500" b="1" kern="1200" dirty="0" err="1" smtClean="0"/>
            <a:t>thấp</a:t>
          </a:r>
          <a:r>
            <a:rPr lang="en-US" sz="4500" b="1" kern="1200" dirty="0" smtClean="0"/>
            <a:t> </a:t>
          </a:r>
          <a:r>
            <a:rPr lang="en-US" sz="4500" b="1" kern="1200" dirty="0" err="1" smtClean="0"/>
            <a:t>còi</a:t>
          </a:r>
          <a:endParaRPr lang="en-US" sz="4500" b="1" kern="1200" dirty="0"/>
        </a:p>
      </dsp:txBody>
      <dsp:txXfrm>
        <a:off x="1686738" y="5505923"/>
        <a:ext cx="3298420" cy="1664486"/>
      </dsp:txXfrm>
    </dsp:sp>
    <dsp:sp modelId="{08A7349D-5902-48F0-A917-CDCE7E4D0FFF}">
      <dsp:nvSpPr>
        <dsp:cNvPr id="0" name=""/>
        <dsp:cNvSpPr/>
      </dsp:nvSpPr>
      <dsp:spPr>
        <a:xfrm>
          <a:off x="9048770" y="2582400"/>
          <a:ext cx="2784340" cy="176805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88BA57-EF37-41F7-BF57-64934BEDE124}">
      <dsp:nvSpPr>
        <dsp:cNvPr id="0" name=""/>
        <dsp:cNvSpPr/>
      </dsp:nvSpPr>
      <dsp:spPr>
        <a:xfrm>
          <a:off x="9358141" y="2876303"/>
          <a:ext cx="2784340" cy="1768056"/>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en-US" sz="4500" b="1" kern="1200" dirty="0" smtClean="0"/>
            <a:t>BMI </a:t>
          </a:r>
          <a:r>
            <a:rPr lang="en-US" sz="4500" b="1" kern="1200" dirty="0" err="1" smtClean="0"/>
            <a:t>theo</a:t>
          </a:r>
          <a:r>
            <a:rPr lang="en-US" sz="4500" b="1" kern="1200" dirty="0" smtClean="0"/>
            <a:t> </a:t>
          </a:r>
          <a:r>
            <a:rPr lang="en-US" sz="4500" b="1" kern="1200" dirty="0" err="1" smtClean="0"/>
            <a:t>tuổi</a:t>
          </a:r>
          <a:endParaRPr lang="en-US" sz="4500" b="1" kern="1200" dirty="0"/>
        </a:p>
      </dsp:txBody>
      <dsp:txXfrm>
        <a:off x="9409926" y="2928088"/>
        <a:ext cx="2680770" cy="1664486"/>
      </dsp:txXfrm>
    </dsp:sp>
    <dsp:sp modelId="{70954F6D-4E80-47A7-A430-88407980F013}">
      <dsp:nvSpPr>
        <dsp:cNvPr id="0" name=""/>
        <dsp:cNvSpPr/>
      </dsp:nvSpPr>
      <dsp:spPr>
        <a:xfrm>
          <a:off x="5346315" y="5160235"/>
          <a:ext cx="3383085" cy="1768056"/>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FF6BCE-FD3C-4CCC-B7EF-1C3811F072D8}">
      <dsp:nvSpPr>
        <dsp:cNvPr id="0" name=""/>
        <dsp:cNvSpPr/>
      </dsp:nvSpPr>
      <dsp:spPr>
        <a:xfrm>
          <a:off x="5655686" y="5454138"/>
          <a:ext cx="3383085" cy="1768056"/>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en-US" sz="4500" b="1" kern="1200" dirty="0" smtClean="0"/>
            <a:t>&lt; -2 SD: SDD </a:t>
          </a:r>
          <a:r>
            <a:rPr lang="en-US" sz="4500" b="1" kern="1200" dirty="0" err="1" smtClean="0"/>
            <a:t>gầy</a:t>
          </a:r>
          <a:r>
            <a:rPr lang="en-US" sz="4500" b="1" kern="1200" dirty="0" smtClean="0"/>
            <a:t> </a:t>
          </a:r>
          <a:r>
            <a:rPr lang="en-US" sz="4500" b="1" kern="1200" dirty="0" err="1" smtClean="0"/>
            <a:t>còm</a:t>
          </a:r>
          <a:endParaRPr lang="en-US" sz="4500" b="1" kern="1200" dirty="0"/>
        </a:p>
      </dsp:txBody>
      <dsp:txXfrm>
        <a:off x="5707471" y="5505923"/>
        <a:ext cx="3279515" cy="1664486"/>
      </dsp:txXfrm>
    </dsp:sp>
    <dsp:sp modelId="{DBBC7843-B164-440C-BB60-A4DE768450A1}">
      <dsp:nvSpPr>
        <dsp:cNvPr id="0" name=""/>
        <dsp:cNvSpPr/>
      </dsp:nvSpPr>
      <dsp:spPr>
        <a:xfrm>
          <a:off x="9348143" y="5160235"/>
          <a:ext cx="2784340" cy="1768056"/>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37D9EC-7C89-462F-841F-724B99EE6EC9}">
      <dsp:nvSpPr>
        <dsp:cNvPr id="0" name=""/>
        <dsp:cNvSpPr/>
      </dsp:nvSpPr>
      <dsp:spPr>
        <a:xfrm>
          <a:off x="9657514" y="5454138"/>
          <a:ext cx="2784340" cy="1768056"/>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en-US" sz="4500" b="1" kern="1200" dirty="0" smtClean="0"/>
            <a:t>&gt;1 SD : </a:t>
          </a:r>
          <a:r>
            <a:rPr lang="en-US" sz="4500" b="1" kern="1200" dirty="0" err="1" smtClean="0"/>
            <a:t>Thừa</a:t>
          </a:r>
          <a:r>
            <a:rPr lang="en-US" sz="4500" b="1" kern="1200" dirty="0" smtClean="0"/>
            <a:t> </a:t>
          </a:r>
          <a:r>
            <a:rPr lang="en-US" sz="4500" b="1" kern="1200" dirty="0" err="1" smtClean="0"/>
            <a:t>cân</a:t>
          </a:r>
          <a:r>
            <a:rPr lang="en-US" sz="4500" b="1" kern="1200" dirty="0" smtClean="0"/>
            <a:t> </a:t>
          </a:r>
          <a:endParaRPr lang="en-US" sz="4500" b="1" kern="1200" dirty="0"/>
        </a:p>
      </dsp:txBody>
      <dsp:txXfrm>
        <a:off x="9709299" y="5505923"/>
        <a:ext cx="2680770" cy="1664486"/>
      </dsp:txXfrm>
    </dsp:sp>
    <dsp:sp modelId="{ADCC784D-B6A5-45BB-BA42-AB6E47C14A2E}">
      <dsp:nvSpPr>
        <dsp:cNvPr id="0" name=""/>
        <dsp:cNvSpPr/>
      </dsp:nvSpPr>
      <dsp:spPr>
        <a:xfrm>
          <a:off x="12751226" y="5160235"/>
          <a:ext cx="2784340" cy="1768056"/>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7BB6F4-E013-4342-BEFC-36B349F6365E}">
      <dsp:nvSpPr>
        <dsp:cNvPr id="0" name=""/>
        <dsp:cNvSpPr/>
      </dsp:nvSpPr>
      <dsp:spPr>
        <a:xfrm>
          <a:off x="13060597" y="5454138"/>
          <a:ext cx="2784340" cy="1768056"/>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en-US" sz="4500" b="1" kern="1200" dirty="0" smtClean="0"/>
            <a:t>&gt;2 SD : </a:t>
          </a:r>
          <a:r>
            <a:rPr lang="en-US" sz="4500" b="1" kern="1200" dirty="0" err="1" smtClean="0"/>
            <a:t>Béo</a:t>
          </a:r>
          <a:r>
            <a:rPr lang="en-US" sz="4500" b="1" kern="1200" dirty="0" smtClean="0"/>
            <a:t> </a:t>
          </a:r>
          <a:r>
            <a:rPr lang="en-US" sz="4500" b="1" kern="1200" dirty="0" err="1" smtClean="0"/>
            <a:t>phì</a:t>
          </a:r>
          <a:endParaRPr lang="en-US" sz="4500" b="1" kern="1200" dirty="0"/>
        </a:p>
      </dsp:txBody>
      <dsp:txXfrm>
        <a:off x="13112382" y="5505923"/>
        <a:ext cx="2680770" cy="16644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8AB31F-7F5B-481B-BD7E-EE88BED15E60}">
      <dsp:nvSpPr>
        <dsp:cNvPr id="0" name=""/>
        <dsp:cNvSpPr/>
      </dsp:nvSpPr>
      <dsp:spPr>
        <a:xfrm>
          <a:off x="890663" y="9618"/>
          <a:ext cx="6336593" cy="6336593"/>
        </a:xfrm>
        <a:prstGeom prst="circularArrow">
          <a:avLst>
            <a:gd name="adj1" fmla="val 5544"/>
            <a:gd name="adj2" fmla="val 330680"/>
            <a:gd name="adj3" fmla="val 13768387"/>
            <a:gd name="adj4" fmla="val 17390553"/>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95AE54-DCD4-493F-9832-D4701F3617F3}">
      <dsp:nvSpPr>
        <dsp:cNvPr id="0" name=""/>
        <dsp:cNvSpPr/>
      </dsp:nvSpPr>
      <dsp:spPr>
        <a:xfrm>
          <a:off x="2570542" y="49976"/>
          <a:ext cx="2976835" cy="148841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a:latin typeface="Arial" panose="020B0604020202020204" pitchFamily="34" charset="0"/>
              <a:cs typeface="Arial" panose="020B0604020202020204" pitchFamily="34" charset="0"/>
            </a:rPr>
            <a:t>Giảm</a:t>
          </a:r>
          <a:r>
            <a:rPr lang="en-US" sz="3200" b="1" kern="1200" dirty="0">
              <a:latin typeface="Arial" panose="020B0604020202020204" pitchFamily="34" charset="0"/>
              <a:cs typeface="Arial" panose="020B0604020202020204" pitchFamily="34" charset="0"/>
            </a:rPr>
            <a:t> </a:t>
          </a:r>
          <a:r>
            <a:rPr lang="en-US" sz="3200" b="1" kern="1200" dirty="0" err="1">
              <a:latin typeface="Arial" panose="020B0604020202020204" pitchFamily="34" charset="0"/>
              <a:cs typeface="Arial" panose="020B0604020202020204" pitchFamily="34" charset="0"/>
            </a:rPr>
            <a:t>Leptin</a:t>
          </a:r>
          <a:endParaRPr lang="en-US" sz="3200" b="1" kern="1200" dirty="0">
            <a:latin typeface="Arial" panose="020B0604020202020204" pitchFamily="34" charset="0"/>
            <a:cs typeface="Arial" panose="020B0604020202020204" pitchFamily="34" charset="0"/>
          </a:endParaRPr>
        </a:p>
      </dsp:txBody>
      <dsp:txXfrm>
        <a:off x="2643201" y="122635"/>
        <a:ext cx="2831517" cy="1343099"/>
      </dsp:txXfrm>
    </dsp:sp>
    <dsp:sp modelId="{04AABFC3-B5C9-4A7B-9D9C-2B0E5605827C}">
      <dsp:nvSpPr>
        <dsp:cNvPr id="0" name=""/>
        <dsp:cNvSpPr/>
      </dsp:nvSpPr>
      <dsp:spPr>
        <a:xfrm>
          <a:off x="5140461" y="1917131"/>
          <a:ext cx="2976835" cy="148841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err="1">
              <a:latin typeface="Arial" panose="020B0604020202020204" pitchFamily="34" charset="0"/>
              <a:cs typeface="Arial" panose="020B0604020202020204" pitchFamily="34" charset="0"/>
            </a:rPr>
            <a:t>Tăng</a:t>
          </a:r>
          <a:r>
            <a:rPr lang="en-US" sz="2800" b="1" kern="1200" dirty="0">
              <a:latin typeface="Arial" panose="020B0604020202020204" pitchFamily="34" charset="0"/>
              <a:cs typeface="Arial" panose="020B0604020202020204" pitchFamily="34" charset="0"/>
            </a:rPr>
            <a:t> Cholesterol </a:t>
          </a:r>
          <a:r>
            <a:rPr lang="en-US" sz="2800" b="1" kern="1200" dirty="0" err="1">
              <a:latin typeface="Arial" panose="020B0604020202020204" pitchFamily="34" charset="0"/>
              <a:cs typeface="Arial" panose="020B0604020202020204" pitchFamily="34" charset="0"/>
            </a:rPr>
            <a:t>máu</a:t>
          </a:r>
          <a:endParaRPr lang="en-US" sz="2800" b="1" kern="1200" dirty="0">
            <a:latin typeface="Arial" panose="020B0604020202020204" pitchFamily="34" charset="0"/>
            <a:cs typeface="Arial" panose="020B0604020202020204" pitchFamily="34" charset="0"/>
          </a:endParaRPr>
        </a:p>
      </dsp:txBody>
      <dsp:txXfrm>
        <a:off x="5213120" y="1989790"/>
        <a:ext cx="2831517" cy="1343099"/>
      </dsp:txXfrm>
    </dsp:sp>
    <dsp:sp modelId="{FA5D783B-DE86-48E1-9AE8-36630DF7B39D}">
      <dsp:nvSpPr>
        <dsp:cNvPr id="0" name=""/>
        <dsp:cNvSpPr/>
      </dsp:nvSpPr>
      <dsp:spPr>
        <a:xfrm>
          <a:off x="4158839" y="4938251"/>
          <a:ext cx="2976835" cy="148841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a:latin typeface="Arial" panose="020B0604020202020204" pitchFamily="34" charset="0"/>
              <a:cs typeface="Arial" panose="020B0604020202020204" pitchFamily="34" charset="0"/>
            </a:rPr>
            <a:t>Tăng</a:t>
          </a:r>
          <a:r>
            <a:rPr lang="en-US" sz="3200" b="1" kern="1200" dirty="0">
              <a:latin typeface="Arial" panose="020B0604020202020204" pitchFamily="34" charset="0"/>
              <a:cs typeface="Arial" panose="020B0604020202020204" pitchFamily="34" charset="0"/>
            </a:rPr>
            <a:t> </a:t>
          </a:r>
          <a:r>
            <a:rPr lang="en-US" sz="3200" b="1" kern="1200" dirty="0" err="1">
              <a:latin typeface="Arial" panose="020B0604020202020204" pitchFamily="34" charset="0"/>
              <a:cs typeface="Arial" panose="020B0604020202020204" pitchFamily="34" charset="0"/>
            </a:rPr>
            <a:t>tích</a:t>
          </a:r>
          <a:r>
            <a:rPr lang="en-US" sz="3200" b="1" kern="1200" dirty="0">
              <a:latin typeface="Arial" panose="020B0604020202020204" pitchFamily="34" charset="0"/>
              <a:cs typeface="Arial" panose="020B0604020202020204" pitchFamily="34" charset="0"/>
            </a:rPr>
            <a:t> </a:t>
          </a:r>
          <a:r>
            <a:rPr lang="en-US" sz="3200" b="1" kern="1200" dirty="0" err="1">
              <a:latin typeface="Arial" panose="020B0604020202020204" pitchFamily="34" charset="0"/>
              <a:cs typeface="Arial" panose="020B0604020202020204" pitchFamily="34" charset="0"/>
            </a:rPr>
            <a:t>tụ</a:t>
          </a:r>
          <a:r>
            <a:rPr lang="en-US" sz="3200" b="1" kern="1200" dirty="0">
              <a:latin typeface="Arial" panose="020B0604020202020204" pitchFamily="34" charset="0"/>
              <a:cs typeface="Arial" panose="020B0604020202020204" pitchFamily="34" charset="0"/>
            </a:rPr>
            <a:t> </a:t>
          </a:r>
          <a:r>
            <a:rPr lang="en-US" sz="3200" b="1" kern="1200" dirty="0" err="1">
              <a:latin typeface="Arial" panose="020B0604020202020204" pitchFamily="34" charset="0"/>
              <a:cs typeface="Arial" panose="020B0604020202020204" pitchFamily="34" charset="0"/>
            </a:rPr>
            <a:t>chất</a:t>
          </a:r>
          <a:r>
            <a:rPr lang="en-US" sz="3200" b="1" kern="1200" dirty="0">
              <a:latin typeface="Arial" panose="020B0604020202020204" pitchFamily="34" charset="0"/>
              <a:cs typeface="Arial" panose="020B0604020202020204" pitchFamily="34" charset="0"/>
            </a:rPr>
            <a:t> </a:t>
          </a:r>
          <a:r>
            <a:rPr lang="en-US" sz="3200" b="1" kern="1200" dirty="0" err="1">
              <a:latin typeface="Arial" panose="020B0604020202020204" pitchFamily="34" charset="0"/>
              <a:cs typeface="Arial" panose="020B0604020202020204" pitchFamily="34" charset="0"/>
            </a:rPr>
            <a:t>béo</a:t>
          </a:r>
          <a:endParaRPr lang="en-US" sz="3200" b="1" kern="1200" dirty="0">
            <a:latin typeface="Arial" panose="020B0604020202020204" pitchFamily="34" charset="0"/>
            <a:cs typeface="Arial" panose="020B0604020202020204" pitchFamily="34" charset="0"/>
          </a:endParaRPr>
        </a:p>
      </dsp:txBody>
      <dsp:txXfrm>
        <a:off x="4231498" y="5010910"/>
        <a:ext cx="2831517" cy="1343099"/>
      </dsp:txXfrm>
    </dsp:sp>
    <dsp:sp modelId="{875752E0-3DBB-4FB2-A851-9EA8A38300AB}">
      <dsp:nvSpPr>
        <dsp:cNvPr id="0" name=""/>
        <dsp:cNvSpPr/>
      </dsp:nvSpPr>
      <dsp:spPr>
        <a:xfrm>
          <a:off x="982245" y="4938251"/>
          <a:ext cx="2976835" cy="148841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a:latin typeface="Arial" panose="020B0604020202020204" pitchFamily="34" charset="0"/>
              <a:cs typeface="Arial" panose="020B0604020202020204" pitchFamily="34" charset="0"/>
            </a:rPr>
            <a:t>Tăng</a:t>
          </a:r>
          <a:r>
            <a:rPr lang="en-US" sz="3200" b="1" kern="1200" dirty="0">
              <a:latin typeface="Arial" panose="020B0604020202020204" pitchFamily="34" charset="0"/>
              <a:cs typeface="Arial" panose="020B0604020202020204" pitchFamily="34" charset="0"/>
            </a:rPr>
            <a:t> </a:t>
          </a:r>
          <a:r>
            <a:rPr lang="en-US" sz="3200" b="1" kern="1200" dirty="0" err="1">
              <a:latin typeface="Arial" panose="020B0604020202020204" pitchFamily="34" charset="0"/>
              <a:cs typeface="Arial" panose="020B0604020202020204" pitchFamily="34" charset="0"/>
            </a:rPr>
            <a:t>lượng</a:t>
          </a:r>
          <a:r>
            <a:rPr lang="en-US" sz="3200" b="1" kern="1200" dirty="0">
              <a:latin typeface="Arial" panose="020B0604020202020204" pitchFamily="34" charset="0"/>
              <a:cs typeface="Arial" panose="020B0604020202020204" pitchFamily="34" charset="0"/>
            </a:rPr>
            <a:t> </a:t>
          </a:r>
          <a:r>
            <a:rPr lang="en-US" sz="3200" b="1" kern="1200" dirty="0" err="1">
              <a:latin typeface="Arial" panose="020B0604020202020204" pitchFamily="34" charset="0"/>
              <a:cs typeface="Arial" panose="020B0604020202020204" pitchFamily="34" charset="0"/>
            </a:rPr>
            <a:t>đường</a:t>
          </a:r>
          <a:endParaRPr lang="en-US" sz="3200" b="1" kern="1200" dirty="0">
            <a:latin typeface="Arial" panose="020B0604020202020204" pitchFamily="34" charset="0"/>
            <a:cs typeface="Arial" panose="020B0604020202020204" pitchFamily="34" charset="0"/>
          </a:endParaRPr>
        </a:p>
      </dsp:txBody>
      <dsp:txXfrm>
        <a:off x="1054904" y="5010910"/>
        <a:ext cx="2831517" cy="1343099"/>
      </dsp:txXfrm>
    </dsp:sp>
    <dsp:sp modelId="{D8EF8A9E-EF19-4290-AF9F-72B98207C2EA}">
      <dsp:nvSpPr>
        <dsp:cNvPr id="0" name=""/>
        <dsp:cNvSpPr/>
      </dsp:nvSpPr>
      <dsp:spPr>
        <a:xfrm>
          <a:off x="624" y="1917131"/>
          <a:ext cx="2976835" cy="1488417"/>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a:latin typeface="Arial" panose="020B0604020202020204" pitchFamily="34" charset="0"/>
              <a:cs typeface="Arial" panose="020B0604020202020204" pitchFamily="34" charset="0"/>
            </a:rPr>
            <a:t>Tăng</a:t>
          </a:r>
          <a:r>
            <a:rPr lang="en-US" sz="3200" b="1" kern="1200" dirty="0">
              <a:latin typeface="Arial" panose="020B0604020202020204" pitchFamily="34" charset="0"/>
              <a:cs typeface="Arial" panose="020B0604020202020204" pitchFamily="34" charset="0"/>
            </a:rPr>
            <a:t> </a:t>
          </a:r>
          <a:r>
            <a:rPr lang="en-US" sz="3200" b="1" kern="1200" dirty="0" err="1">
              <a:latin typeface="Arial" panose="020B0604020202020204" pitchFamily="34" charset="0"/>
              <a:cs typeface="Arial" panose="020B0604020202020204" pitchFamily="34" charset="0"/>
            </a:rPr>
            <a:t>gherlin</a:t>
          </a:r>
          <a:endParaRPr lang="en-US" sz="3200" b="1" kern="1200" dirty="0">
            <a:latin typeface="Arial" panose="020B0604020202020204" pitchFamily="34" charset="0"/>
            <a:cs typeface="Arial" panose="020B0604020202020204" pitchFamily="34" charset="0"/>
          </a:endParaRPr>
        </a:p>
      </dsp:txBody>
      <dsp:txXfrm>
        <a:off x="73283" y="1989790"/>
        <a:ext cx="2831517" cy="13430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0A6108-0492-41BA-80A0-EED564637E69}">
      <dsp:nvSpPr>
        <dsp:cNvPr id="0" name=""/>
        <dsp:cNvSpPr/>
      </dsp:nvSpPr>
      <dsp:spPr>
        <a:xfrm>
          <a:off x="5588901" y="6745"/>
          <a:ext cx="11708489" cy="2961062"/>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vi-VN" sz="2400" b="1" kern="1200" dirty="0" smtClean="0"/>
            <a:t>Đủ về năng lượng, đủ về các chất dinh dưỡng, đặc biệt protein, lipid, vi chất</a:t>
          </a:r>
          <a:endParaRPr lang="en-US" sz="2400" b="1" kern="1200" dirty="0"/>
        </a:p>
        <a:p>
          <a:pPr marL="285750" lvl="1" indent="-285750" algn="l" defTabSz="1244600">
            <a:lnSpc>
              <a:spcPct val="90000"/>
            </a:lnSpc>
            <a:spcBef>
              <a:spcPct val="0"/>
            </a:spcBef>
            <a:spcAft>
              <a:spcPct val="15000"/>
            </a:spcAft>
            <a:buChar char="••"/>
          </a:pPr>
          <a:r>
            <a:rPr lang="en-US" sz="2800" b="1" kern="1200" dirty="0" err="1" smtClean="0"/>
            <a:t>Bữa</a:t>
          </a:r>
          <a:r>
            <a:rPr lang="en-US" sz="2800" b="1" kern="1200" dirty="0" smtClean="0"/>
            <a:t> ăn cần đa </a:t>
          </a:r>
          <a:r>
            <a:rPr lang="en-US" sz="2800" b="1" kern="1200" dirty="0" err="1" smtClean="0"/>
            <a:t>dạng</a:t>
          </a:r>
          <a:r>
            <a:rPr lang="en-US" sz="2800" b="1" kern="1200" dirty="0" smtClean="0"/>
            <a:t> </a:t>
          </a:r>
          <a:r>
            <a:rPr lang="en-US" sz="2800" b="1" kern="1200" dirty="0" err="1" smtClean="0"/>
            <a:t>thực</a:t>
          </a:r>
          <a:r>
            <a:rPr lang="en-US" sz="2800" b="1" kern="1200" dirty="0" smtClean="0"/>
            <a:t> </a:t>
          </a:r>
          <a:r>
            <a:rPr lang="en-US" sz="2800" b="1" kern="1200" dirty="0" err="1" smtClean="0"/>
            <a:t>phẩm</a:t>
          </a:r>
          <a:endParaRPr lang="en-US" sz="2800" b="1" kern="1200" dirty="0"/>
        </a:p>
        <a:p>
          <a:pPr marL="285750" lvl="1" indent="-285750" algn="l" defTabSz="1244600">
            <a:lnSpc>
              <a:spcPct val="90000"/>
            </a:lnSpc>
            <a:spcBef>
              <a:spcPct val="0"/>
            </a:spcBef>
            <a:spcAft>
              <a:spcPct val="15000"/>
            </a:spcAft>
            <a:buChar char="••"/>
          </a:pPr>
          <a:r>
            <a:rPr lang="en-US" sz="2800" b="1" kern="1200" dirty="0" err="1" smtClean="0"/>
            <a:t>Bữa</a:t>
          </a:r>
          <a:r>
            <a:rPr lang="en-US" sz="2800" b="1" kern="1200" dirty="0" smtClean="0"/>
            <a:t> ăn </a:t>
          </a:r>
          <a:r>
            <a:rPr lang="en-US" sz="2800" b="1" kern="1200" dirty="0" err="1" smtClean="0"/>
            <a:t>nên</a:t>
          </a:r>
          <a:r>
            <a:rPr lang="en-US" sz="2800" b="1" kern="1200" dirty="0" smtClean="0"/>
            <a:t> </a:t>
          </a:r>
          <a:r>
            <a:rPr lang="en-US" sz="2800" b="1" kern="1200" dirty="0" err="1" smtClean="0"/>
            <a:t>phối</a:t>
          </a:r>
          <a:r>
            <a:rPr lang="en-US" sz="2800" b="1" kern="1200" dirty="0" smtClean="0"/>
            <a:t> hợp cả </a:t>
          </a:r>
          <a:r>
            <a:rPr lang="en-US" sz="2800" b="1" kern="1200" dirty="0" err="1" smtClean="0"/>
            <a:t>hai</a:t>
          </a:r>
          <a:r>
            <a:rPr lang="en-US" sz="2800" b="1" kern="1200" dirty="0" smtClean="0"/>
            <a:t> </a:t>
          </a:r>
          <a:r>
            <a:rPr lang="en-US" sz="2800" b="1" kern="1200" dirty="0" err="1" smtClean="0"/>
            <a:t>nguồn</a:t>
          </a:r>
          <a:r>
            <a:rPr lang="en-US" sz="2800" b="1" kern="1200" dirty="0" smtClean="0"/>
            <a:t> </a:t>
          </a:r>
          <a:r>
            <a:rPr lang="en-US" sz="2800" b="1" kern="1200" dirty="0" err="1" smtClean="0"/>
            <a:t>đạm</a:t>
          </a:r>
          <a:r>
            <a:rPr lang="en-US" sz="2800" b="1" kern="1200" dirty="0" smtClean="0"/>
            <a:t> </a:t>
          </a:r>
          <a:r>
            <a:rPr lang="en-US" sz="2800" b="1" kern="1200" dirty="0" err="1" smtClean="0"/>
            <a:t>động</a:t>
          </a:r>
          <a:r>
            <a:rPr lang="en-US" sz="2800" b="1" kern="1200" dirty="0" smtClean="0"/>
            <a:t> </a:t>
          </a:r>
          <a:r>
            <a:rPr lang="en-US" sz="2800" b="1" kern="1200" dirty="0" err="1" smtClean="0"/>
            <a:t>vật</a:t>
          </a:r>
          <a:r>
            <a:rPr lang="en-US" sz="2800" b="1" kern="1200" dirty="0" smtClean="0"/>
            <a:t> và </a:t>
          </a:r>
          <a:r>
            <a:rPr lang="en-US" sz="2800" b="1" kern="1200" dirty="0" err="1" smtClean="0"/>
            <a:t>đạm</a:t>
          </a:r>
          <a:r>
            <a:rPr lang="en-US" sz="2800" b="1" kern="1200" dirty="0" smtClean="0"/>
            <a:t> </a:t>
          </a:r>
          <a:r>
            <a:rPr lang="en-US" sz="2800" b="1" kern="1200" dirty="0" err="1" smtClean="0"/>
            <a:t>thực</a:t>
          </a:r>
          <a:r>
            <a:rPr lang="en-US" sz="2800" b="1" kern="1200" dirty="0" smtClean="0"/>
            <a:t> </a:t>
          </a:r>
          <a:r>
            <a:rPr lang="en-US" sz="2800" b="1" kern="1200" dirty="0" err="1" smtClean="0"/>
            <a:t>vật</a:t>
          </a:r>
          <a:endParaRPr lang="en-US" sz="2800" b="1" kern="1200" dirty="0"/>
        </a:p>
        <a:p>
          <a:pPr marL="228600" lvl="1" indent="-228600" algn="l" defTabSz="1066800">
            <a:lnSpc>
              <a:spcPct val="90000"/>
            </a:lnSpc>
            <a:spcBef>
              <a:spcPct val="0"/>
            </a:spcBef>
            <a:spcAft>
              <a:spcPct val="15000"/>
            </a:spcAft>
            <a:buChar char="••"/>
          </a:pPr>
          <a:r>
            <a:rPr lang="vi-VN" sz="2400" b="1" kern="1200" dirty="0" smtClean="0"/>
            <a:t>Hạn chế sử dụng muối, đường</a:t>
          </a:r>
          <a:r>
            <a:rPr lang="en-US" sz="2400" b="1" kern="1200" dirty="0" smtClean="0"/>
            <a:t>. </a:t>
          </a:r>
          <a:r>
            <a:rPr lang="vi-VN" sz="2400" b="1" kern="1200" dirty="0" smtClean="0"/>
            <a:t>Uống đủ nước</a:t>
          </a:r>
          <a:endParaRPr lang="en-US" sz="2400" b="1" kern="1200" dirty="0"/>
        </a:p>
      </dsp:txBody>
      <dsp:txXfrm>
        <a:off x="5588901" y="376878"/>
        <a:ext cx="10598091" cy="2220796"/>
      </dsp:txXfrm>
    </dsp:sp>
    <dsp:sp modelId="{89C6EB6A-2750-41BA-B8EF-B9B65C2AAA6C}">
      <dsp:nvSpPr>
        <dsp:cNvPr id="0" name=""/>
        <dsp:cNvSpPr/>
      </dsp:nvSpPr>
      <dsp:spPr>
        <a:xfrm>
          <a:off x="1295409" y="804321"/>
          <a:ext cx="4293491" cy="13659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b="1" kern="1200" dirty="0" err="1" smtClean="0"/>
            <a:t>Dinh</a:t>
          </a:r>
          <a:r>
            <a:rPr lang="en-US" sz="3600" b="1" kern="1200" dirty="0" smtClean="0"/>
            <a:t> </a:t>
          </a:r>
          <a:r>
            <a:rPr lang="en-US" sz="3600" b="1" kern="1200" dirty="0" err="1" smtClean="0"/>
            <a:t>dưỡng</a:t>
          </a:r>
          <a:endParaRPr lang="en-US" sz="3600" b="1" kern="1200" dirty="0"/>
        </a:p>
      </dsp:txBody>
      <dsp:txXfrm>
        <a:off x="1362087" y="870999"/>
        <a:ext cx="4160135" cy="1232554"/>
      </dsp:txXfrm>
    </dsp:sp>
    <dsp:sp modelId="{B64E2CE9-E4DF-4A64-804F-3D887213A985}">
      <dsp:nvSpPr>
        <dsp:cNvPr id="0" name=""/>
        <dsp:cNvSpPr/>
      </dsp:nvSpPr>
      <dsp:spPr>
        <a:xfrm>
          <a:off x="5836912" y="3044913"/>
          <a:ext cx="11155680" cy="1153443"/>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US" sz="2800" b="1" kern="1200" dirty="0" smtClean="0"/>
            <a:t>Hoạt </a:t>
          </a:r>
          <a:r>
            <a:rPr lang="en-US" sz="2800" b="1" kern="1200" dirty="0" err="1" smtClean="0"/>
            <a:t>động</a:t>
          </a:r>
          <a:r>
            <a:rPr lang="en-US" sz="2800" b="1" kern="1200" dirty="0" smtClean="0"/>
            <a:t> </a:t>
          </a:r>
          <a:r>
            <a:rPr lang="en-US" sz="2800" b="1" kern="1200" dirty="0" err="1" smtClean="0"/>
            <a:t>hàng</a:t>
          </a:r>
          <a:r>
            <a:rPr lang="en-US" sz="2800" b="1" kern="1200" dirty="0" smtClean="0"/>
            <a:t> ngày</a:t>
          </a:r>
          <a:endParaRPr lang="en-US" sz="2800" b="1" kern="1200" dirty="0"/>
        </a:p>
        <a:p>
          <a:pPr marL="285750" lvl="1" indent="-285750" algn="l" defTabSz="1244600">
            <a:lnSpc>
              <a:spcPct val="90000"/>
            </a:lnSpc>
            <a:spcBef>
              <a:spcPct val="0"/>
            </a:spcBef>
            <a:spcAft>
              <a:spcPct val="15000"/>
            </a:spcAft>
            <a:buChar char="••"/>
          </a:pPr>
          <a:r>
            <a:rPr lang="en-US" sz="2800" b="1" kern="1200" dirty="0" smtClean="0"/>
            <a:t>Hoạt </a:t>
          </a:r>
          <a:r>
            <a:rPr lang="en-US" sz="2800" b="1" kern="1200" dirty="0" err="1" smtClean="0"/>
            <a:t>động</a:t>
          </a:r>
          <a:r>
            <a:rPr lang="en-US" sz="2800" b="1" kern="1200" dirty="0" smtClean="0"/>
            <a:t> thể </a:t>
          </a:r>
          <a:r>
            <a:rPr lang="en-US" sz="2800" b="1" kern="1200" dirty="0" err="1" smtClean="0"/>
            <a:t>thao</a:t>
          </a:r>
          <a:endParaRPr lang="en-US" sz="2800" b="1" kern="1200" dirty="0"/>
        </a:p>
      </dsp:txBody>
      <dsp:txXfrm>
        <a:off x="5836912" y="3189093"/>
        <a:ext cx="10723139" cy="865083"/>
      </dsp:txXfrm>
    </dsp:sp>
    <dsp:sp modelId="{AC45050A-39A5-454E-B35B-46375EA1D5C3}">
      <dsp:nvSpPr>
        <dsp:cNvPr id="0" name=""/>
        <dsp:cNvSpPr/>
      </dsp:nvSpPr>
      <dsp:spPr>
        <a:xfrm>
          <a:off x="1447784" y="3370328"/>
          <a:ext cx="4297688" cy="6372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b="1" kern="1200" dirty="0" smtClean="0"/>
            <a:t>Vận </a:t>
          </a:r>
          <a:r>
            <a:rPr lang="en-US" sz="3600" b="1" kern="1200" dirty="0" err="1" smtClean="0"/>
            <a:t>động</a:t>
          </a:r>
          <a:endParaRPr lang="en-US" sz="3600" b="1" kern="1200" dirty="0"/>
        </a:p>
      </dsp:txBody>
      <dsp:txXfrm>
        <a:off x="1478894" y="3401438"/>
        <a:ext cx="4235468" cy="575073"/>
      </dsp:txXfrm>
    </dsp:sp>
    <dsp:sp modelId="{362AA15C-2D55-409D-9066-AF9C4D30FF0E}">
      <dsp:nvSpPr>
        <dsp:cNvPr id="0" name=""/>
        <dsp:cNvSpPr/>
      </dsp:nvSpPr>
      <dsp:spPr>
        <a:xfrm>
          <a:off x="5867404" y="4394433"/>
          <a:ext cx="11155680" cy="1365910"/>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US" sz="2800" b="1" kern="1200" dirty="0" smtClean="0"/>
            <a:t>Ngủ sớm</a:t>
          </a:r>
          <a:endParaRPr lang="en-US" sz="2800" b="1" kern="1200" dirty="0"/>
        </a:p>
        <a:p>
          <a:pPr marL="285750" lvl="1" indent="-285750" algn="l" defTabSz="1244600">
            <a:lnSpc>
              <a:spcPct val="90000"/>
            </a:lnSpc>
            <a:spcBef>
              <a:spcPct val="0"/>
            </a:spcBef>
            <a:spcAft>
              <a:spcPct val="15000"/>
            </a:spcAft>
            <a:buChar char="••"/>
          </a:pPr>
          <a:r>
            <a:rPr lang="en-US" sz="2800" b="1" kern="1200" dirty="0" smtClean="0"/>
            <a:t>Ngủ </a:t>
          </a:r>
          <a:r>
            <a:rPr lang="en-US" sz="2800" b="1" kern="1200" dirty="0" err="1" smtClean="0"/>
            <a:t>đủ</a:t>
          </a:r>
          <a:r>
            <a:rPr lang="en-US" sz="2800" b="1" kern="1200" dirty="0" smtClean="0"/>
            <a:t> </a:t>
          </a:r>
          <a:r>
            <a:rPr lang="en-US" sz="2800" b="1" kern="1200" dirty="0" err="1" smtClean="0"/>
            <a:t>giấc</a:t>
          </a:r>
          <a:endParaRPr lang="en-US" sz="2800" b="1" kern="1200" dirty="0"/>
        </a:p>
      </dsp:txBody>
      <dsp:txXfrm>
        <a:off x="5867404" y="4565172"/>
        <a:ext cx="10643464" cy="1024432"/>
      </dsp:txXfrm>
    </dsp:sp>
    <dsp:sp modelId="{A398B266-B2F3-4041-A1E5-5F13ED3DA301}">
      <dsp:nvSpPr>
        <dsp:cNvPr id="0" name=""/>
        <dsp:cNvSpPr/>
      </dsp:nvSpPr>
      <dsp:spPr>
        <a:xfrm>
          <a:off x="1569715" y="4660547"/>
          <a:ext cx="4297688" cy="83368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vi-VN" sz="3600" b="1" kern="1200" dirty="0" smtClean="0"/>
            <a:t>Nghỉ ngơi</a:t>
          </a:r>
          <a:endParaRPr lang="en-US" sz="3600" b="1" kern="1200" dirty="0"/>
        </a:p>
      </dsp:txBody>
      <dsp:txXfrm>
        <a:off x="1610412" y="4701244"/>
        <a:ext cx="4216294" cy="752289"/>
      </dsp:txXfrm>
    </dsp:sp>
    <dsp:sp modelId="{8E338B74-8976-4020-BE2B-CEF53C2CA38A}">
      <dsp:nvSpPr>
        <dsp:cNvPr id="0" name=""/>
        <dsp:cNvSpPr/>
      </dsp:nvSpPr>
      <dsp:spPr>
        <a:xfrm>
          <a:off x="5870752" y="5896935"/>
          <a:ext cx="11144785" cy="1856682"/>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US" sz="2800" b="1" kern="1200" dirty="0" err="1" smtClean="0"/>
            <a:t>Tiêm</a:t>
          </a:r>
          <a:r>
            <a:rPr lang="en-US" sz="2800" b="1" kern="1200" dirty="0" smtClean="0"/>
            <a:t> </a:t>
          </a:r>
          <a:r>
            <a:rPr lang="en-US" sz="2800" b="1" kern="1200" dirty="0" err="1" smtClean="0"/>
            <a:t>chủng</a:t>
          </a:r>
          <a:endParaRPr lang="en-US" sz="2800" b="1" kern="1200" dirty="0"/>
        </a:p>
        <a:p>
          <a:pPr marL="285750" lvl="1" indent="-285750" algn="l" defTabSz="1244600">
            <a:lnSpc>
              <a:spcPct val="90000"/>
            </a:lnSpc>
            <a:spcBef>
              <a:spcPct val="0"/>
            </a:spcBef>
            <a:spcAft>
              <a:spcPct val="15000"/>
            </a:spcAft>
            <a:buChar char="••"/>
          </a:pPr>
          <a:r>
            <a:rPr lang="en-US" sz="2800" b="1" kern="1200" dirty="0" err="1" smtClean="0"/>
            <a:t>Tẩy</a:t>
          </a:r>
          <a:r>
            <a:rPr lang="en-US" sz="2800" b="1" kern="1200" dirty="0" smtClean="0"/>
            <a:t> </a:t>
          </a:r>
          <a:r>
            <a:rPr lang="en-US" sz="2800" b="1" kern="1200" dirty="0" err="1" smtClean="0"/>
            <a:t>giun</a:t>
          </a:r>
          <a:endParaRPr lang="en-US" sz="2800" b="1" kern="1200" dirty="0"/>
        </a:p>
        <a:p>
          <a:pPr marL="285750" lvl="1" indent="-285750" algn="l" defTabSz="1244600">
            <a:lnSpc>
              <a:spcPct val="90000"/>
            </a:lnSpc>
            <a:spcBef>
              <a:spcPct val="0"/>
            </a:spcBef>
            <a:spcAft>
              <a:spcPct val="15000"/>
            </a:spcAft>
            <a:buChar char="••"/>
          </a:pPr>
          <a:r>
            <a:rPr lang="en-US" sz="2800" b="1" kern="1200" dirty="0" smtClean="0"/>
            <a:t>An toàn </a:t>
          </a:r>
          <a:r>
            <a:rPr lang="en-US" sz="2800" b="1" kern="1200" dirty="0" err="1" smtClean="0"/>
            <a:t>thực</a:t>
          </a:r>
          <a:r>
            <a:rPr lang="en-US" sz="2800" b="1" kern="1200" dirty="0" smtClean="0"/>
            <a:t> </a:t>
          </a:r>
          <a:r>
            <a:rPr lang="en-US" sz="2800" b="1" kern="1200" dirty="0" err="1" smtClean="0"/>
            <a:t>phẩm</a:t>
          </a:r>
          <a:endParaRPr lang="en-US" sz="2800" b="1" kern="1200" dirty="0"/>
        </a:p>
      </dsp:txBody>
      <dsp:txXfrm>
        <a:off x="5870752" y="6129020"/>
        <a:ext cx="10448529" cy="1392512"/>
      </dsp:txXfrm>
    </dsp:sp>
    <dsp:sp modelId="{DBDB18BF-08EF-4A89-88E0-0B96AA93E500}">
      <dsp:nvSpPr>
        <dsp:cNvPr id="0" name=""/>
        <dsp:cNvSpPr/>
      </dsp:nvSpPr>
      <dsp:spPr>
        <a:xfrm>
          <a:off x="1577261" y="6142321"/>
          <a:ext cx="4293491" cy="13659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b="1" kern="1200" dirty="0" smtClean="0"/>
            <a:t>Phòng chống </a:t>
          </a:r>
        </a:p>
        <a:p>
          <a:pPr lvl="0" algn="ctr" defTabSz="1600200">
            <a:lnSpc>
              <a:spcPct val="90000"/>
            </a:lnSpc>
            <a:spcBef>
              <a:spcPct val="0"/>
            </a:spcBef>
            <a:spcAft>
              <a:spcPct val="35000"/>
            </a:spcAft>
          </a:pPr>
          <a:r>
            <a:rPr lang="en-US" sz="3600" b="1" kern="1200" dirty="0" err="1" smtClean="0"/>
            <a:t>nhiễm</a:t>
          </a:r>
          <a:r>
            <a:rPr lang="en-US" sz="3600" b="1" kern="1200" dirty="0" smtClean="0"/>
            <a:t> khuẩn</a:t>
          </a:r>
          <a:endParaRPr lang="en-US" sz="3600" b="1" kern="1200" dirty="0"/>
        </a:p>
      </dsp:txBody>
      <dsp:txXfrm>
        <a:off x="1643939" y="6208999"/>
        <a:ext cx="4160135" cy="1232554"/>
      </dsp:txXfrm>
    </dsp:sp>
    <dsp:sp modelId="{12319338-A82F-4657-848D-D7DBF03D8D95}">
      <dsp:nvSpPr>
        <dsp:cNvPr id="0" name=""/>
        <dsp:cNvSpPr/>
      </dsp:nvSpPr>
      <dsp:spPr>
        <a:xfrm>
          <a:off x="5729668" y="7890209"/>
          <a:ext cx="11155680" cy="1365910"/>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US" sz="2800" b="1" kern="1200" dirty="0" smtClean="0"/>
            <a:t>Định kỳ </a:t>
          </a:r>
          <a:r>
            <a:rPr lang="en-US" sz="2800" b="1" kern="1200" dirty="0" err="1" smtClean="0"/>
            <a:t>hàng</a:t>
          </a:r>
          <a:r>
            <a:rPr lang="en-US" sz="2800" b="1" kern="1200" dirty="0" smtClean="0"/>
            <a:t> tháng, </a:t>
          </a:r>
          <a:r>
            <a:rPr lang="en-US" sz="2800" b="1" kern="1200" dirty="0" err="1" smtClean="0"/>
            <a:t>hàng</a:t>
          </a:r>
          <a:r>
            <a:rPr lang="en-US" sz="2800" b="1" kern="1200" dirty="0" smtClean="0"/>
            <a:t> </a:t>
          </a:r>
          <a:r>
            <a:rPr lang="en-US" sz="2800" b="1" kern="1200" dirty="0" err="1" smtClean="0"/>
            <a:t>năm</a:t>
          </a:r>
          <a:endParaRPr lang="en-US" sz="2800" b="1" kern="1200" dirty="0"/>
        </a:p>
      </dsp:txBody>
      <dsp:txXfrm>
        <a:off x="5729668" y="8060948"/>
        <a:ext cx="10643464" cy="1024432"/>
      </dsp:txXfrm>
    </dsp:sp>
    <dsp:sp modelId="{F831D81D-FA46-48E3-A2DF-33FAD2660196}">
      <dsp:nvSpPr>
        <dsp:cNvPr id="0" name=""/>
        <dsp:cNvSpPr/>
      </dsp:nvSpPr>
      <dsp:spPr>
        <a:xfrm>
          <a:off x="1707451" y="7890209"/>
          <a:ext cx="4022217" cy="13659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b="1" kern="1200" dirty="0" smtClean="0"/>
            <a:t>Theo dõi </a:t>
          </a:r>
        </a:p>
        <a:p>
          <a:pPr lvl="0" algn="ctr" defTabSz="1600200">
            <a:lnSpc>
              <a:spcPct val="90000"/>
            </a:lnSpc>
            <a:spcBef>
              <a:spcPct val="0"/>
            </a:spcBef>
            <a:spcAft>
              <a:spcPct val="35000"/>
            </a:spcAft>
          </a:pPr>
          <a:r>
            <a:rPr lang="en-US" sz="3600" b="1" kern="1200" dirty="0" err="1" smtClean="0"/>
            <a:t>tăng</a:t>
          </a:r>
          <a:r>
            <a:rPr lang="en-US" sz="3600" b="1" kern="1200" dirty="0" smtClean="0"/>
            <a:t> </a:t>
          </a:r>
          <a:r>
            <a:rPr lang="en-US" sz="3600" b="1" kern="1200" dirty="0" err="1" smtClean="0"/>
            <a:t>trưởng</a:t>
          </a:r>
          <a:endParaRPr lang="en-US" sz="3600" b="1" kern="1200" dirty="0"/>
        </a:p>
      </dsp:txBody>
      <dsp:txXfrm>
        <a:off x="1774129" y="7956887"/>
        <a:ext cx="3888861" cy="123255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4430ACE5-79E3-451A-AC0C-C3F141FB752D}" type="slidenum">
              <a:rPr lang="en-US" smtClean="0"/>
              <a:t>‹#›</a:t>
            </a:fld>
            <a:endParaRPr lang="en-US"/>
          </a:p>
        </p:txBody>
      </p:sp>
    </p:spTree>
    <p:extLst>
      <p:ext uri="{BB962C8B-B14F-4D97-AF65-F5344CB8AC3E}">
        <p14:creationId xmlns:p14="http://schemas.microsoft.com/office/powerpoint/2010/main" val="91561263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9E2A20F-D231-4DCE-B07D-25D71AB432B4}" type="slidenum">
              <a:rPr lang="en-US" smtClean="0"/>
              <a:t>‹#›</a:t>
            </a:fld>
            <a:endParaRPr lang="en-US"/>
          </a:p>
        </p:txBody>
      </p:sp>
    </p:spTree>
    <p:extLst>
      <p:ext uri="{BB962C8B-B14F-4D97-AF65-F5344CB8AC3E}">
        <p14:creationId xmlns:p14="http://schemas.microsoft.com/office/powerpoint/2010/main" val="427581436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E2A20F-D231-4DCE-B07D-25D71AB432B4}" type="slidenum">
              <a:rPr lang="en-US" smtClean="0"/>
              <a:t>14</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881641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E3FE-933A-4799-BB2E-D7F60C0B5D2A}" type="slidenum">
              <a:rPr lang="en-US" smtClean="0"/>
              <a:t>37</a:t>
            </a:fld>
            <a:endParaRPr lang="en-US"/>
          </a:p>
        </p:txBody>
      </p:sp>
      <p:sp>
        <p:nvSpPr>
          <p:cNvPr id="5" name="Date Placeholder 4"/>
          <p:cNvSpPr>
            <a:spLocks noGrp="1"/>
          </p:cNvSpPr>
          <p:nvPr>
            <p:ph type="dt" idx="10"/>
          </p:nvPr>
        </p:nvSpPr>
        <p:spPr/>
        <p:txBody>
          <a:bodyPr/>
          <a:lstStyle/>
          <a:p>
            <a:endParaRPr lang="en-US"/>
          </a:p>
        </p:txBody>
      </p:sp>
    </p:spTree>
    <p:extLst>
      <p:ext uri="{BB962C8B-B14F-4D97-AF65-F5344CB8AC3E}">
        <p14:creationId xmlns:p14="http://schemas.microsoft.com/office/powerpoint/2010/main" val="122876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E3FE-933A-4799-BB2E-D7F60C0B5D2A}" type="slidenum">
              <a:rPr lang="en-US" smtClean="0"/>
              <a:t>38</a:t>
            </a:fld>
            <a:endParaRPr lang="en-US"/>
          </a:p>
        </p:txBody>
      </p:sp>
      <p:sp>
        <p:nvSpPr>
          <p:cNvPr id="5" name="Date Placeholder 4"/>
          <p:cNvSpPr>
            <a:spLocks noGrp="1"/>
          </p:cNvSpPr>
          <p:nvPr>
            <p:ph type="dt" idx="10"/>
          </p:nvPr>
        </p:nvSpPr>
        <p:spPr/>
        <p:txBody>
          <a:bodyPr/>
          <a:lstStyle/>
          <a:p>
            <a:endParaRPr lang="en-US"/>
          </a:p>
        </p:txBody>
      </p:sp>
    </p:spTree>
    <p:extLst>
      <p:ext uri="{BB962C8B-B14F-4D97-AF65-F5344CB8AC3E}">
        <p14:creationId xmlns:p14="http://schemas.microsoft.com/office/powerpoint/2010/main" val="3018798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E3FE-933A-4799-BB2E-D7F60C0B5D2A}" type="slidenum">
              <a:rPr lang="en-US" smtClean="0"/>
              <a:t>39</a:t>
            </a:fld>
            <a:endParaRPr lang="en-US"/>
          </a:p>
        </p:txBody>
      </p:sp>
      <p:sp>
        <p:nvSpPr>
          <p:cNvPr id="5" name="Date Placeholder 4"/>
          <p:cNvSpPr>
            <a:spLocks noGrp="1"/>
          </p:cNvSpPr>
          <p:nvPr>
            <p:ph type="dt" idx="10"/>
          </p:nvPr>
        </p:nvSpPr>
        <p:spPr/>
        <p:txBody>
          <a:bodyPr/>
          <a:lstStyle/>
          <a:p>
            <a:endParaRPr lang="en-US"/>
          </a:p>
        </p:txBody>
      </p:sp>
    </p:spTree>
    <p:extLst>
      <p:ext uri="{BB962C8B-B14F-4D97-AF65-F5344CB8AC3E}">
        <p14:creationId xmlns:p14="http://schemas.microsoft.com/office/powerpoint/2010/main" val="1353741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08A72E2A-A448-07DD-1ED9-A0428C1E892A}"/>
            </a:ext>
          </a:extLst>
        </p:cNvPr>
        <p:cNvGrpSpPr/>
        <p:nvPr/>
      </p:nvGrpSpPr>
      <p:grpSpPr>
        <a:xfrm>
          <a:off x="0" y="0"/>
          <a:ext cx="0" cy="0"/>
          <a:chOff x="0" y="0"/>
          <a:chExt cx="0" cy="0"/>
        </a:xfrm>
      </p:grpSpPr>
      <p:sp>
        <p:nvSpPr>
          <p:cNvPr id="206" name="Google Shape;206;g35f391192_04:notes">
            <a:extLst>
              <a:ext uri="{FF2B5EF4-FFF2-40B4-BE49-F238E27FC236}">
                <a16:creationId xmlns:a16="http://schemas.microsoft.com/office/drawing/2014/main" id="{4A054B36-C557-5E67-6C65-2C9B9B8481C5}"/>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a:extLst>
              <a:ext uri="{FF2B5EF4-FFF2-40B4-BE49-F238E27FC236}">
                <a16:creationId xmlns:a16="http://schemas.microsoft.com/office/drawing/2014/main" id="{EA9AEFE8-7762-9A04-C1A4-EA5E35C32BFE}"/>
              </a:ext>
            </a:extLst>
          </p:cNvPr>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dirty="0"/>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2483695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927157C8-83E5-0631-D9AF-072D89156DA1}"/>
            </a:ext>
          </a:extLst>
        </p:cNvPr>
        <p:cNvGrpSpPr/>
        <p:nvPr/>
      </p:nvGrpSpPr>
      <p:grpSpPr>
        <a:xfrm>
          <a:off x="0" y="0"/>
          <a:ext cx="0" cy="0"/>
          <a:chOff x="0" y="0"/>
          <a:chExt cx="0" cy="0"/>
        </a:xfrm>
      </p:grpSpPr>
      <p:sp>
        <p:nvSpPr>
          <p:cNvPr id="206" name="Google Shape;206;g35f391192_04:notes">
            <a:extLst>
              <a:ext uri="{FF2B5EF4-FFF2-40B4-BE49-F238E27FC236}">
                <a16:creationId xmlns:a16="http://schemas.microsoft.com/office/drawing/2014/main" id="{4CF4E4E7-4081-3E0B-1D4C-456A70FADF6C}"/>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a:extLst>
              <a:ext uri="{FF2B5EF4-FFF2-40B4-BE49-F238E27FC236}">
                <a16:creationId xmlns:a16="http://schemas.microsoft.com/office/drawing/2014/main" id="{1AC34A0B-D546-FD24-1186-C6ECE19C5436}"/>
              </a:ext>
            </a:extLst>
          </p:cNvPr>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dirty="0"/>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16557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927157C8-83E5-0631-D9AF-072D89156DA1}"/>
            </a:ext>
          </a:extLst>
        </p:cNvPr>
        <p:cNvGrpSpPr/>
        <p:nvPr/>
      </p:nvGrpSpPr>
      <p:grpSpPr>
        <a:xfrm>
          <a:off x="0" y="0"/>
          <a:ext cx="0" cy="0"/>
          <a:chOff x="0" y="0"/>
          <a:chExt cx="0" cy="0"/>
        </a:xfrm>
      </p:grpSpPr>
      <p:sp>
        <p:nvSpPr>
          <p:cNvPr id="206" name="Google Shape;206;g35f391192_04:notes">
            <a:extLst>
              <a:ext uri="{FF2B5EF4-FFF2-40B4-BE49-F238E27FC236}">
                <a16:creationId xmlns:a16="http://schemas.microsoft.com/office/drawing/2014/main" id="{4CF4E4E7-4081-3E0B-1D4C-456A70FADF6C}"/>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a:extLst>
              <a:ext uri="{FF2B5EF4-FFF2-40B4-BE49-F238E27FC236}">
                <a16:creationId xmlns:a16="http://schemas.microsoft.com/office/drawing/2014/main" id="{1AC34A0B-D546-FD24-1186-C6ECE19C5436}"/>
              </a:ext>
            </a:extLst>
          </p:cNvPr>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dirty="0"/>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1856661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08A72E2A-A448-07DD-1ED9-A0428C1E892A}"/>
            </a:ext>
          </a:extLst>
        </p:cNvPr>
        <p:cNvGrpSpPr/>
        <p:nvPr/>
      </p:nvGrpSpPr>
      <p:grpSpPr>
        <a:xfrm>
          <a:off x="0" y="0"/>
          <a:ext cx="0" cy="0"/>
          <a:chOff x="0" y="0"/>
          <a:chExt cx="0" cy="0"/>
        </a:xfrm>
      </p:grpSpPr>
      <p:sp>
        <p:nvSpPr>
          <p:cNvPr id="206" name="Google Shape;206;g35f391192_04:notes">
            <a:extLst>
              <a:ext uri="{FF2B5EF4-FFF2-40B4-BE49-F238E27FC236}">
                <a16:creationId xmlns:a16="http://schemas.microsoft.com/office/drawing/2014/main" id="{4A054B36-C557-5E67-6C65-2C9B9B8481C5}"/>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a:extLst>
              <a:ext uri="{FF2B5EF4-FFF2-40B4-BE49-F238E27FC236}">
                <a16:creationId xmlns:a16="http://schemas.microsoft.com/office/drawing/2014/main" id="{EA9AEFE8-7762-9A04-C1A4-EA5E35C32BFE}"/>
              </a:ext>
            </a:extLst>
          </p:cNvPr>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dirty="0"/>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2709185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3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39: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a:buClr>
                <a:schemeClr val="dk1"/>
              </a:buClr>
              <a:buSzPts val="1200"/>
            </a:pPr>
            <a:r>
              <a:rPr lang="en-US" sz="1300">
                <a:latin typeface="Calibri"/>
                <a:ea typeface="Calibri"/>
                <a:cs typeface="Calibri"/>
                <a:sym typeface="Calibri"/>
              </a:rPr>
              <a:t>Ghi chép các món ăn/ thực phẩm cần được thu thập thông tin về trọng lượng, chủng loại, thành phần…</a:t>
            </a:r>
            <a:r>
              <a:rPr lang="en-US" sz="1300">
                <a:latin typeface="Arial"/>
                <a:ea typeface="Arial"/>
                <a:cs typeface="Arial"/>
                <a:sym typeface="Arial"/>
              </a:rPr>
              <a:t> </a:t>
            </a:r>
            <a:r>
              <a:rPr lang="en-US" sz="1300">
                <a:latin typeface="Calibri"/>
                <a:ea typeface="Calibri"/>
                <a:cs typeface="Calibri"/>
                <a:sym typeface="Calibri"/>
              </a:rPr>
              <a:t>để phục vụ cho công tác quy đổi, giao lại cho đội trưởng </a:t>
            </a:r>
            <a:endParaRPr/>
          </a:p>
          <a:p>
            <a:endParaRPr/>
          </a:p>
        </p:txBody>
      </p:sp>
      <p:sp>
        <p:nvSpPr>
          <p:cNvPr id="582" name="Google Shape;582;p39: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56</a:t>
            </a:fld>
            <a:endParaRPr/>
          </a:p>
        </p:txBody>
      </p:sp>
      <p:sp>
        <p:nvSpPr>
          <p:cNvPr id="2" name="Date Placeholder 1"/>
          <p:cNvSpPr>
            <a:spLocks noGrp="1"/>
          </p:cNvSpPr>
          <p:nvPr>
            <p:ph type="dt" idx="13"/>
          </p:nvPr>
        </p:nvSpPr>
        <p:spPr/>
        <p:txBody>
          <a:bodyPr/>
          <a:lstStyle/>
          <a:p>
            <a:endParaRPr lang="en-US"/>
          </a:p>
        </p:txBody>
      </p:sp>
    </p:spTree>
    <p:extLst>
      <p:ext uri="{BB962C8B-B14F-4D97-AF65-F5344CB8AC3E}">
        <p14:creationId xmlns:p14="http://schemas.microsoft.com/office/powerpoint/2010/main" val="3190165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4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1" name="Google Shape;661;p46: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endParaRPr dirty="0"/>
          </a:p>
        </p:txBody>
      </p:sp>
      <p:sp>
        <p:nvSpPr>
          <p:cNvPr id="662" name="Google Shape;662;p46: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57</a:t>
            </a:fld>
            <a:endParaRPr/>
          </a:p>
        </p:txBody>
      </p:sp>
      <p:sp>
        <p:nvSpPr>
          <p:cNvPr id="2" name="Date Placeholder 1"/>
          <p:cNvSpPr>
            <a:spLocks noGrp="1"/>
          </p:cNvSpPr>
          <p:nvPr>
            <p:ph type="dt" idx="13"/>
          </p:nvPr>
        </p:nvSpPr>
        <p:spPr/>
        <p:txBody>
          <a:bodyPr/>
          <a:lstStyle/>
          <a:p>
            <a:endParaRPr lang="en-US"/>
          </a:p>
        </p:txBody>
      </p:sp>
    </p:spTree>
    <p:extLst>
      <p:ext uri="{BB962C8B-B14F-4D97-AF65-F5344CB8AC3E}">
        <p14:creationId xmlns:p14="http://schemas.microsoft.com/office/powerpoint/2010/main" val="3024103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1403350"/>
            <a:ext cx="6735762" cy="3789363"/>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64</a:t>
            </a:fld>
            <a:endParaRPr lang="cs-CZ"/>
          </a:p>
        </p:txBody>
      </p:sp>
      <p:sp>
        <p:nvSpPr>
          <p:cNvPr id="5" name="Date Placeholder 4"/>
          <p:cNvSpPr>
            <a:spLocks noGrp="1"/>
          </p:cNvSpPr>
          <p:nvPr>
            <p:ph type="dt" idx="10"/>
          </p:nvPr>
        </p:nvSpPr>
        <p:spPr/>
        <p:txBody>
          <a:bodyPr/>
          <a:lstStyle/>
          <a:p>
            <a:endParaRPr lang="en-US"/>
          </a:p>
        </p:txBody>
      </p:sp>
    </p:spTree>
    <p:extLst>
      <p:ext uri="{BB962C8B-B14F-4D97-AF65-F5344CB8AC3E}">
        <p14:creationId xmlns:p14="http://schemas.microsoft.com/office/powerpoint/2010/main" val="1719127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sz="1300" dirty="0"/>
              <a:t>CĐA:  </a:t>
            </a:r>
            <a:r>
              <a:rPr lang="en-US" sz="1300" dirty="0" err="1"/>
              <a:t>trẻ</a:t>
            </a:r>
            <a:r>
              <a:rPr lang="en-US" sz="1300" dirty="0"/>
              <a:t> </a:t>
            </a:r>
            <a:r>
              <a:rPr lang="en-US" sz="1300" dirty="0" err="1"/>
              <a:t>bị</a:t>
            </a:r>
            <a:r>
              <a:rPr lang="en-US" sz="1300" dirty="0"/>
              <a:t> TCC </a:t>
            </a:r>
            <a:r>
              <a:rPr lang="en-US" sz="1300" dirty="0" err="1"/>
              <a:t>không</a:t>
            </a:r>
            <a:r>
              <a:rPr lang="en-US" sz="1300" dirty="0"/>
              <a:t> </a:t>
            </a:r>
            <a:r>
              <a:rPr lang="en-US" sz="1300" dirty="0" err="1"/>
              <a:t>cho</a:t>
            </a:r>
            <a:r>
              <a:rPr lang="en-US" sz="1300" dirty="0"/>
              <a:t> </a:t>
            </a:r>
            <a:r>
              <a:rPr lang="en-US" sz="1300" dirty="0" err="1"/>
              <a:t>ăn</a:t>
            </a:r>
            <a:r>
              <a:rPr lang="en-US" sz="1300" dirty="0"/>
              <a:t> </a:t>
            </a:r>
            <a:r>
              <a:rPr lang="en-US" sz="1300" dirty="0" err="1"/>
              <a:t>mỡ</a:t>
            </a:r>
            <a:r>
              <a:rPr lang="en-US" sz="1300" dirty="0"/>
              <a:t>, </a:t>
            </a:r>
            <a:r>
              <a:rPr lang="en-US" sz="1300" dirty="0" err="1"/>
              <a:t>chỉ</a:t>
            </a:r>
            <a:r>
              <a:rPr lang="en-US" sz="1300" dirty="0"/>
              <a:t> </a:t>
            </a:r>
            <a:r>
              <a:rPr lang="en-US" sz="1300" dirty="0" err="1"/>
              <a:t>ăn</a:t>
            </a:r>
            <a:r>
              <a:rPr lang="en-US" sz="1300" dirty="0"/>
              <a:t> </a:t>
            </a:r>
            <a:r>
              <a:rPr lang="en-US" sz="1300" dirty="0" err="1"/>
              <a:t>cháo</a:t>
            </a:r>
            <a:r>
              <a:rPr lang="en-US" sz="1300" dirty="0"/>
              <a:t> </a:t>
            </a:r>
            <a:r>
              <a:rPr lang="en-US" sz="1300" dirty="0" err="1"/>
              <a:t>muối</a:t>
            </a:r>
            <a:r>
              <a:rPr lang="en-US" sz="1300" dirty="0"/>
              <a:t>, </a:t>
            </a:r>
            <a:r>
              <a:rPr lang="en-US" sz="1300" dirty="0" err="1"/>
              <a:t>cháo</a:t>
            </a:r>
            <a:r>
              <a:rPr lang="en-US" sz="1300" dirty="0"/>
              <a:t> </a:t>
            </a:r>
            <a:r>
              <a:rPr lang="en-US" sz="1300" dirty="0" err="1"/>
              <a:t>đường</a:t>
            </a:r>
            <a:endParaRPr lang="en-US" sz="1300" dirty="0"/>
          </a:p>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3418868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205255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1403350"/>
            <a:ext cx="6735762" cy="3789363"/>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66</a:t>
            </a:fld>
            <a:endParaRPr lang="cs-CZ"/>
          </a:p>
        </p:txBody>
      </p:sp>
      <p:sp>
        <p:nvSpPr>
          <p:cNvPr id="5" name="Date Placeholder 4"/>
          <p:cNvSpPr>
            <a:spLocks noGrp="1"/>
          </p:cNvSpPr>
          <p:nvPr>
            <p:ph type="dt" idx="10"/>
          </p:nvPr>
        </p:nvSpPr>
        <p:spPr/>
        <p:txBody>
          <a:bodyPr/>
          <a:lstStyle/>
          <a:p>
            <a:endParaRPr lang="en-US"/>
          </a:p>
        </p:txBody>
      </p:sp>
    </p:spTree>
    <p:extLst>
      <p:ext uri="{BB962C8B-B14F-4D97-AF65-F5344CB8AC3E}">
        <p14:creationId xmlns:p14="http://schemas.microsoft.com/office/powerpoint/2010/main" val="1853548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ChangeArrowheads="1" noTextEdit="1"/>
          </p:cNvSpPr>
          <p:nvPr>
            <p:ph type="sldImg"/>
          </p:nvPr>
        </p:nvSpPr>
        <p:spPr bwMode="auto">
          <a:xfrm>
            <a:off x="661988" y="1403350"/>
            <a:ext cx="6735762" cy="37893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en-US"/>
          </a:p>
        </p:txBody>
      </p:sp>
      <p:sp>
        <p:nvSpPr>
          <p:cNvPr id="71684" name="Date Placeholder 5"/>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ptos" pitchFamily="34" charset="0"/>
              </a:defRPr>
            </a:lvl1pPr>
            <a:lvl2pPr marL="785372" indent="-302066">
              <a:defRPr>
                <a:solidFill>
                  <a:schemeClr val="tx1"/>
                </a:solidFill>
                <a:latin typeface="Aptos" pitchFamily="34" charset="0"/>
              </a:defRPr>
            </a:lvl2pPr>
            <a:lvl3pPr marL="1208265" indent="-241653">
              <a:defRPr>
                <a:solidFill>
                  <a:schemeClr val="tx1"/>
                </a:solidFill>
                <a:latin typeface="Aptos" pitchFamily="34" charset="0"/>
              </a:defRPr>
            </a:lvl3pPr>
            <a:lvl4pPr marL="1691571" indent="-241653">
              <a:defRPr>
                <a:solidFill>
                  <a:schemeClr val="tx1"/>
                </a:solidFill>
                <a:latin typeface="Aptos" pitchFamily="34" charset="0"/>
              </a:defRPr>
            </a:lvl4pPr>
            <a:lvl5pPr marL="2174878" indent="-241653">
              <a:defRPr>
                <a:solidFill>
                  <a:schemeClr val="tx1"/>
                </a:solidFill>
                <a:latin typeface="Aptos" pitchFamily="34" charset="0"/>
              </a:defRPr>
            </a:lvl5pPr>
            <a:lvl6pPr marL="2658184" indent="-241653" eaLnBrk="0" fontAlgn="base" hangingPunct="0">
              <a:spcBef>
                <a:spcPct val="0"/>
              </a:spcBef>
              <a:spcAft>
                <a:spcPct val="0"/>
              </a:spcAft>
              <a:defRPr>
                <a:solidFill>
                  <a:schemeClr val="tx1"/>
                </a:solidFill>
                <a:latin typeface="Aptos" pitchFamily="34" charset="0"/>
              </a:defRPr>
            </a:lvl6pPr>
            <a:lvl7pPr marL="3141490" indent="-241653" eaLnBrk="0" fontAlgn="base" hangingPunct="0">
              <a:spcBef>
                <a:spcPct val="0"/>
              </a:spcBef>
              <a:spcAft>
                <a:spcPct val="0"/>
              </a:spcAft>
              <a:defRPr>
                <a:solidFill>
                  <a:schemeClr val="tx1"/>
                </a:solidFill>
                <a:latin typeface="Aptos" pitchFamily="34" charset="0"/>
              </a:defRPr>
            </a:lvl7pPr>
            <a:lvl8pPr marL="3624796" indent="-241653" eaLnBrk="0" fontAlgn="base" hangingPunct="0">
              <a:spcBef>
                <a:spcPct val="0"/>
              </a:spcBef>
              <a:spcAft>
                <a:spcPct val="0"/>
              </a:spcAft>
              <a:defRPr>
                <a:solidFill>
                  <a:schemeClr val="tx1"/>
                </a:solidFill>
                <a:latin typeface="Aptos" pitchFamily="34" charset="0"/>
              </a:defRPr>
            </a:lvl8pPr>
            <a:lvl9pPr marL="4108102" indent="-241653" eaLnBrk="0" fontAlgn="base" hangingPunct="0">
              <a:spcBef>
                <a:spcPct val="0"/>
              </a:spcBef>
              <a:spcAft>
                <a:spcPct val="0"/>
              </a:spcAft>
              <a:defRPr>
                <a:solidFill>
                  <a:schemeClr val="tx1"/>
                </a:solidFill>
                <a:latin typeface="Aptos" pitchFamily="34" charset="0"/>
              </a:defRPr>
            </a:lvl9pPr>
          </a:lstStyle>
          <a:p>
            <a:pPr fontAlgn="base">
              <a:spcBef>
                <a:spcPct val="0"/>
              </a:spcBef>
              <a:spcAft>
                <a:spcPct val="0"/>
              </a:spcAft>
            </a:pPr>
            <a:endParaRPr lang="cs-CZ" altLang="en-US">
              <a:latin typeface="Calibri" panose="020F0502020204030204" pitchFamily="34" charset="0"/>
            </a:endParaRPr>
          </a:p>
        </p:txBody>
      </p:sp>
    </p:spTree>
    <p:extLst>
      <p:ext uri="{BB962C8B-B14F-4D97-AF65-F5344CB8AC3E}">
        <p14:creationId xmlns:p14="http://schemas.microsoft.com/office/powerpoint/2010/main" val="759525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Physical Activity Guidelines for Americans, 2nd edition</a:t>
            </a:r>
            <a:endParaRPr lang="en-US" dirty="0"/>
          </a:p>
        </p:txBody>
      </p:sp>
      <p:sp>
        <p:nvSpPr>
          <p:cNvPr id="4" name="Slide Number Placeholder 3"/>
          <p:cNvSpPr>
            <a:spLocks noGrp="1"/>
          </p:cNvSpPr>
          <p:nvPr>
            <p:ph type="sldNum" sz="quarter" idx="10"/>
          </p:nvPr>
        </p:nvSpPr>
        <p:spPr/>
        <p:txBody>
          <a:bodyPr/>
          <a:lstStyle/>
          <a:p>
            <a:fld id="{A3E657ED-E615-4FD6-95CD-E58CD3C2B9E2}" type="slidenum">
              <a:rPr lang="en-US" smtClean="0"/>
              <a:t>79</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4294355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1403350"/>
            <a:ext cx="6735762" cy="3789363"/>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80</a:t>
            </a:fld>
            <a:endParaRPr lang="cs-CZ"/>
          </a:p>
        </p:txBody>
      </p:sp>
      <p:sp>
        <p:nvSpPr>
          <p:cNvPr id="5" name="Date Placeholder 4"/>
          <p:cNvSpPr>
            <a:spLocks noGrp="1"/>
          </p:cNvSpPr>
          <p:nvPr>
            <p:ph type="dt" idx="10"/>
          </p:nvPr>
        </p:nvSpPr>
        <p:spPr/>
        <p:txBody>
          <a:bodyPr/>
          <a:lstStyle/>
          <a:p>
            <a:endParaRPr lang="en-US"/>
          </a:p>
        </p:txBody>
      </p:sp>
    </p:spTree>
    <p:extLst>
      <p:ext uri="{BB962C8B-B14F-4D97-AF65-F5344CB8AC3E}">
        <p14:creationId xmlns:p14="http://schemas.microsoft.com/office/powerpoint/2010/main" val="2029380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1403350"/>
            <a:ext cx="6735762" cy="3789363"/>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81</a:t>
            </a:fld>
            <a:endParaRPr lang="cs-CZ"/>
          </a:p>
        </p:txBody>
      </p:sp>
      <p:sp>
        <p:nvSpPr>
          <p:cNvPr id="5" name="Date Placeholder 4"/>
          <p:cNvSpPr>
            <a:spLocks noGrp="1"/>
          </p:cNvSpPr>
          <p:nvPr>
            <p:ph type="dt" idx="10"/>
          </p:nvPr>
        </p:nvSpPr>
        <p:spPr/>
        <p:txBody>
          <a:bodyPr/>
          <a:lstStyle/>
          <a:p>
            <a:endParaRPr lang="en-US"/>
          </a:p>
        </p:txBody>
      </p:sp>
    </p:spTree>
    <p:extLst>
      <p:ext uri="{BB962C8B-B14F-4D97-AF65-F5344CB8AC3E}">
        <p14:creationId xmlns:p14="http://schemas.microsoft.com/office/powerpoint/2010/main" val="32927357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1403350"/>
            <a:ext cx="6735762" cy="3789363"/>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82</a:t>
            </a:fld>
            <a:endParaRPr lang="cs-CZ"/>
          </a:p>
        </p:txBody>
      </p:sp>
      <p:sp>
        <p:nvSpPr>
          <p:cNvPr id="5" name="Date Placeholder 4"/>
          <p:cNvSpPr>
            <a:spLocks noGrp="1"/>
          </p:cNvSpPr>
          <p:nvPr>
            <p:ph type="dt" idx="10"/>
          </p:nvPr>
        </p:nvSpPr>
        <p:spPr/>
        <p:txBody>
          <a:bodyPr/>
          <a:lstStyle/>
          <a:p>
            <a:endParaRPr lang="en-US"/>
          </a:p>
        </p:txBody>
      </p:sp>
    </p:spTree>
    <p:extLst>
      <p:ext uri="{BB962C8B-B14F-4D97-AF65-F5344CB8AC3E}">
        <p14:creationId xmlns:p14="http://schemas.microsoft.com/office/powerpoint/2010/main" val="2731834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1403350"/>
            <a:ext cx="6735762" cy="3789363"/>
          </a:xfrm>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83</a:t>
            </a:fld>
            <a:endParaRPr lang="cs-CZ"/>
          </a:p>
        </p:txBody>
      </p:sp>
      <p:sp>
        <p:nvSpPr>
          <p:cNvPr id="5" name="Date Placeholder 4"/>
          <p:cNvSpPr>
            <a:spLocks noGrp="1"/>
          </p:cNvSpPr>
          <p:nvPr>
            <p:ph type="dt" idx="10"/>
          </p:nvPr>
        </p:nvSpPr>
        <p:spPr/>
        <p:txBody>
          <a:bodyPr/>
          <a:lstStyle/>
          <a:p>
            <a:endParaRPr lang="en-US"/>
          </a:p>
        </p:txBody>
      </p:sp>
    </p:spTree>
    <p:extLst>
      <p:ext uri="{BB962C8B-B14F-4D97-AF65-F5344CB8AC3E}">
        <p14:creationId xmlns:p14="http://schemas.microsoft.com/office/powerpoint/2010/main" val="1004722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dirty="0"/>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778154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dirty="0"/>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3290071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sz="1300" dirty="0"/>
              <a:t>CĐA:  </a:t>
            </a:r>
            <a:r>
              <a:rPr lang="en-US" sz="1300" dirty="0" err="1"/>
              <a:t>trẻ</a:t>
            </a:r>
            <a:r>
              <a:rPr lang="en-US" sz="1300" dirty="0"/>
              <a:t> </a:t>
            </a:r>
            <a:r>
              <a:rPr lang="en-US" sz="1300" dirty="0" err="1"/>
              <a:t>bị</a:t>
            </a:r>
            <a:r>
              <a:rPr lang="en-US" sz="1300" dirty="0"/>
              <a:t> TCC </a:t>
            </a:r>
            <a:r>
              <a:rPr lang="en-US" sz="1300" dirty="0" err="1"/>
              <a:t>không</a:t>
            </a:r>
            <a:r>
              <a:rPr lang="en-US" sz="1300" dirty="0"/>
              <a:t> </a:t>
            </a:r>
            <a:r>
              <a:rPr lang="en-US" sz="1300" dirty="0" err="1"/>
              <a:t>cho</a:t>
            </a:r>
            <a:r>
              <a:rPr lang="en-US" sz="1300" dirty="0"/>
              <a:t> </a:t>
            </a:r>
            <a:r>
              <a:rPr lang="en-US" sz="1300" dirty="0" err="1"/>
              <a:t>ăn</a:t>
            </a:r>
            <a:r>
              <a:rPr lang="en-US" sz="1300" dirty="0"/>
              <a:t> </a:t>
            </a:r>
            <a:r>
              <a:rPr lang="en-US" sz="1300" dirty="0" err="1"/>
              <a:t>mỡ</a:t>
            </a:r>
            <a:r>
              <a:rPr lang="en-US" sz="1300" dirty="0"/>
              <a:t>, </a:t>
            </a:r>
            <a:r>
              <a:rPr lang="en-US" sz="1300" dirty="0" err="1"/>
              <a:t>chỉ</a:t>
            </a:r>
            <a:r>
              <a:rPr lang="en-US" sz="1300" dirty="0"/>
              <a:t> </a:t>
            </a:r>
            <a:r>
              <a:rPr lang="en-US" sz="1300" dirty="0" err="1"/>
              <a:t>ăn</a:t>
            </a:r>
            <a:r>
              <a:rPr lang="en-US" sz="1300" dirty="0"/>
              <a:t> </a:t>
            </a:r>
            <a:r>
              <a:rPr lang="en-US" sz="1300" dirty="0" err="1"/>
              <a:t>cháo</a:t>
            </a:r>
            <a:r>
              <a:rPr lang="en-US" sz="1300" dirty="0"/>
              <a:t> </a:t>
            </a:r>
            <a:r>
              <a:rPr lang="en-US" sz="1300" dirty="0" err="1"/>
              <a:t>muối</a:t>
            </a:r>
            <a:r>
              <a:rPr lang="en-US" sz="1300" dirty="0"/>
              <a:t>, </a:t>
            </a:r>
            <a:r>
              <a:rPr lang="en-US" sz="1300" dirty="0" err="1"/>
              <a:t>cháo</a:t>
            </a:r>
            <a:r>
              <a:rPr lang="en-US" sz="1300" dirty="0"/>
              <a:t> </a:t>
            </a:r>
            <a:r>
              <a:rPr lang="en-US" sz="1300" dirty="0" err="1"/>
              <a:t>đường</a:t>
            </a:r>
            <a:endParaRPr lang="en-US" sz="1300" dirty="0"/>
          </a:p>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183571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dirty="0"/>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2049303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dirty="0"/>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19632513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dirty="0"/>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8617940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4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44:notes"/>
          <p:cNvSpPr txBox="1">
            <a:spLocks noGrp="1"/>
          </p:cNvSpPr>
          <p:nvPr>
            <p:ph type="body" idx="1"/>
          </p:nvPr>
        </p:nvSpPr>
        <p:spPr>
          <a:xfrm>
            <a:off x="731520" y="4560570"/>
            <a:ext cx="5852160" cy="4320540"/>
          </a:xfrm>
          <a:prstGeom prst="rect">
            <a:avLst/>
          </a:prstGeom>
          <a:noFill/>
          <a:ln>
            <a:noFill/>
          </a:ln>
        </p:spPr>
        <p:txBody>
          <a:bodyPr spcFirstLastPara="1" wrap="square" lIns="96645" tIns="48309" rIns="96645" bIns="48309" anchor="t" anchorCtr="0">
            <a:noAutofit/>
          </a:bodyPr>
          <a:lstStyle/>
          <a:p>
            <a:r>
              <a:rPr lang="en-US" sz="1300">
                <a:solidFill>
                  <a:schemeClr val="dk1"/>
                </a:solidFill>
                <a:latin typeface="Cambria"/>
                <a:ea typeface="Cambria"/>
                <a:cs typeface="Cambria"/>
                <a:sym typeface="Cambria"/>
              </a:rPr>
              <a:t>Giai đoạn từ 0-12 tháng tuổi: Chọn loại sữa có tỷ lệ đạm từ 11-18%</a:t>
            </a:r>
            <a:endParaRPr/>
          </a:p>
          <a:p>
            <a:r>
              <a:rPr lang="en-US" sz="1300">
                <a:solidFill>
                  <a:schemeClr val="dk1"/>
                </a:solidFill>
                <a:latin typeface="Cambria"/>
                <a:ea typeface="Cambria"/>
                <a:cs typeface="Cambria"/>
                <a:sym typeface="Cambria"/>
              </a:rPr>
              <a:t>Giai đoạn từ 12-36 tháng tuổi: Chọn sữa có tỷ lệ đạm là 18-34%.</a:t>
            </a:r>
            <a:endParaRPr/>
          </a:p>
        </p:txBody>
      </p:sp>
      <p:sp>
        <p:nvSpPr>
          <p:cNvPr id="622" name="Google Shape;622;p44:notes"/>
          <p:cNvSpPr txBox="1">
            <a:spLocks noGrp="1"/>
          </p:cNvSpPr>
          <p:nvPr>
            <p:ph type="sldNum" idx="12"/>
          </p:nvPr>
        </p:nvSpPr>
        <p:spPr>
          <a:xfrm>
            <a:off x="4143587" y="9119474"/>
            <a:ext cx="3169920" cy="480060"/>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94</a:t>
            </a:fld>
            <a:endParaRPr/>
          </a:p>
        </p:txBody>
      </p:sp>
      <p:sp>
        <p:nvSpPr>
          <p:cNvPr id="2" name="Date Placeholder 1"/>
          <p:cNvSpPr>
            <a:spLocks noGrp="1"/>
          </p:cNvSpPr>
          <p:nvPr>
            <p:ph type="dt" idx="13"/>
          </p:nvPr>
        </p:nvSpPr>
        <p:spPr/>
        <p:txBody>
          <a:bodyPr/>
          <a:lstStyle/>
          <a:p>
            <a:endParaRPr lang="en-US"/>
          </a:p>
        </p:txBody>
      </p:sp>
    </p:spTree>
    <p:extLst>
      <p:ext uri="{BB962C8B-B14F-4D97-AF65-F5344CB8AC3E}">
        <p14:creationId xmlns:p14="http://schemas.microsoft.com/office/powerpoint/2010/main" val="4074999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45: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endParaRPr/>
          </a:p>
        </p:txBody>
      </p:sp>
      <p:sp>
        <p:nvSpPr>
          <p:cNvPr id="647" name="Google Shape;647;p4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8118957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4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47:notes"/>
          <p:cNvSpPr txBox="1">
            <a:spLocks noGrp="1"/>
          </p:cNvSpPr>
          <p:nvPr>
            <p:ph type="body" idx="1"/>
          </p:nvPr>
        </p:nvSpPr>
        <p:spPr>
          <a:xfrm>
            <a:off x="731520" y="4560570"/>
            <a:ext cx="5852160" cy="4320540"/>
          </a:xfrm>
          <a:prstGeom prst="rect">
            <a:avLst/>
          </a:prstGeom>
          <a:noFill/>
          <a:ln>
            <a:noFill/>
          </a:ln>
        </p:spPr>
        <p:txBody>
          <a:bodyPr spcFirstLastPara="1" wrap="square" lIns="96645" tIns="48309" rIns="96645" bIns="48309" anchor="t" anchorCtr="0">
            <a:noAutofit/>
          </a:bodyPr>
          <a:lstStyle/>
          <a:p>
            <a:r>
              <a:rPr lang="en-US"/>
              <a:t>thực phẩm bổ sung không phải là nguồn dinh dưỡng duy nhất và khác với thức ăn bổ sung, ở chỗ thức ăn bổ sung được dùng cho sự thích nghi dần dần của trẻ từ 6 tháng tuổi trở lên với thức ăn của gia đình. </a:t>
            </a:r>
            <a:endParaRPr/>
          </a:p>
          <a:p>
            <a:r>
              <a:rPr lang="en-US"/>
              <a:t>Chúng cũng khác với vi chất bổ sung, là những chất bổ sung vitamin và khoáng chất ở dạng đơn vị liều như viên nang, viên nén, bột hoặc dung dịch, ở chỗ các khu vực pháp lý quốc gia quy định các sản phẩm này là thực phẩm.</a:t>
            </a:r>
            <a:endParaRPr/>
          </a:p>
        </p:txBody>
      </p:sp>
      <p:sp>
        <p:nvSpPr>
          <p:cNvPr id="667" name="Google Shape;667;p47:notes"/>
          <p:cNvSpPr txBox="1">
            <a:spLocks noGrp="1"/>
          </p:cNvSpPr>
          <p:nvPr>
            <p:ph type="sldNum" idx="12"/>
          </p:nvPr>
        </p:nvSpPr>
        <p:spPr>
          <a:xfrm>
            <a:off x="4143587" y="9119474"/>
            <a:ext cx="3169920" cy="480060"/>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96</a:t>
            </a:fld>
            <a:endParaRPr/>
          </a:p>
        </p:txBody>
      </p:sp>
      <p:sp>
        <p:nvSpPr>
          <p:cNvPr id="2" name="Date Placeholder 1"/>
          <p:cNvSpPr>
            <a:spLocks noGrp="1"/>
          </p:cNvSpPr>
          <p:nvPr>
            <p:ph type="dt" idx="13"/>
          </p:nvPr>
        </p:nvSpPr>
        <p:spPr/>
        <p:txBody>
          <a:bodyPr/>
          <a:lstStyle/>
          <a:p>
            <a:endParaRPr lang="en-US"/>
          </a:p>
        </p:txBody>
      </p:sp>
    </p:spTree>
    <p:extLst>
      <p:ext uri="{BB962C8B-B14F-4D97-AF65-F5344CB8AC3E}">
        <p14:creationId xmlns:p14="http://schemas.microsoft.com/office/powerpoint/2010/main" val="3961667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4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49:notes"/>
          <p:cNvSpPr txBox="1">
            <a:spLocks noGrp="1"/>
          </p:cNvSpPr>
          <p:nvPr>
            <p:ph type="body" idx="1"/>
          </p:nvPr>
        </p:nvSpPr>
        <p:spPr>
          <a:xfrm>
            <a:off x="731520" y="4560570"/>
            <a:ext cx="5852160" cy="4320540"/>
          </a:xfrm>
          <a:prstGeom prst="rect">
            <a:avLst/>
          </a:prstGeom>
          <a:noFill/>
          <a:ln>
            <a:noFill/>
          </a:ln>
        </p:spPr>
        <p:txBody>
          <a:bodyPr spcFirstLastPara="1" wrap="square" lIns="96645" tIns="48309" rIns="96645" bIns="48309" anchor="t" anchorCtr="0">
            <a:noAutofit/>
          </a:bodyPr>
          <a:lstStyle/>
          <a:p>
            <a:endParaRPr/>
          </a:p>
        </p:txBody>
      </p:sp>
      <p:sp>
        <p:nvSpPr>
          <p:cNvPr id="686" name="Google Shape;686;p49:notes"/>
          <p:cNvSpPr txBox="1">
            <a:spLocks noGrp="1"/>
          </p:cNvSpPr>
          <p:nvPr>
            <p:ph type="sldNum" idx="12"/>
          </p:nvPr>
        </p:nvSpPr>
        <p:spPr>
          <a:xfrm>
            <a:off x="4143587" y="9119474"/>
            <a:ext cx="3169920" cy="480060"/>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97</a:t>
            </a:fld>
            <a:endParaRPr/>
          </a:p>
        </p:txBody>
      </p:sp>
      <p:sp>
        <p:nvSpPr>
          <p:cNvPr id="2" name="Date Placeholder 1"/>
          <p:cNvSpPr>
            <a:spLocks noGrp="1"/>
          </p:cNvSpPr>
          <p:nvPr>
            <p:ph type="dt" idx="13"/>
          </p:nvPr>
        </p:nvSpPr>
        <p:spPr/>
        <p:txBody>
          <a:bodyPr/>
          <a:lstStyle/>
          <a:p>
            <a:endParaRPr lang="en-US"/>
          </a:p>
        </p:txBody>
      </p:sp>
    </p:spTree>
    <p:extLst>
      <p:ext uri="{BB962C8B-B14F-4D97-AF65-F5344CB8AC3E}">
        <p14:creationId xmlns:p14="http://schemas.microsoft.com/office/powerpoint/2010/main" val="2941132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5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p50:notes"/>
          <p:cNvSpPr txBox="1">
            <a:spLocks noGrp="1"/>
          </p:cNvSpPr>
          <p:nvPr>
            <p:ph type="body" idx="1"/>
          </p:nvPr>
        </p:nvSpPr>
        <p:spPr>
          <a:xfrm>
            <a:off x="731520" y="4560570"/>
            <a:ext cx="5852160" cy="4320540"/>
          </a:xfrm>
          <a:prstGeom prst="rect">
            <a:avLst/>
          </a:prstGeom>
          <a:noFill/>
          <a:ln>
            <a:noFill/>
          </a:ln>
        </p:spPr>
        <p:txBody>
          <a:bodyPr spcFirstLastPara="1" wrap="square" lIns="96645" tIns="48309" rIns="96645" bIns="48309" anchor="t" anchorCtr="0">
            <a:noAutofit/>
          </a:bodyPr>
          <a:lstStyle/>
          <a:p>
            <a:endParaRPr/>
          </a:p>
        </p:txBody>
      </p:sp>
      <p:sp>
        <p:nvSpPr>
          <p:cNvPr id="694" name="Google Shape;694;p50:notes"/>
          <p:cNvSpPr txBox="1">
            <a:spLocks noGrp="1"/>
          </p:cNvSpPr>
          <p:nvPr>
            <p:ph type="sldNum" idx="12"/>
          </p:nvPr>
        </p:nvSpPr>
        <p:spPr>
          <a:xfrm>
            <a:off x="4143587" y="9119474"/>
            <a:ext cx="3169920" cy="480060"/>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98</a:t>
            </a:fld>
            <a:endParaRPr/>
          </a:p>
        </p:txBody>
      </p:sp>
      <p:sp>
        <p:nvSpPr>
          <p:cNvPr id="2" name="Date Placeholder 1"/>
          <p:cNvSpPr>
            <a:spLocks noGrp="1"/>
          </p:cNvSpPr>
          <p:nvPr>
            <p:ph type="dt" idx="13"/>
          </p:nvPr>
        </p:nvSpPr>
        <p:spPr/>
        <p:txBody>
          <a:bodyPr/>
          <a:lstStyle/>
          <a:p>
            <a:endParaRPr lang="en-US"/>
          </a:p>
        </p:txBody>
      </p:sp>
    </p:spTree>
    <p:extLst>
      <p:ext uri="{BB962C8B-B14F-4D97-AF65-F5344CB8AC3E}">
        <p14:creationId xmlns:p14="http://schemas.microsoft.com/office/powerpoint/2010/main" val="33067205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dirty="0"/>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543317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dirty="0"/>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108580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Life cycle thì hình vẽ này chưa đúng lắm nhưng ko sao, khi bạn trình bày nói được ý là nó luẩn quẩn vì dinh dưỡng kém khi nỏ ảnh hưởng dinh dưỡng khi trưởng thành và lại chuyển cho thế hệ sau</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5E74F7D2-67D1-4135-9DF3-DD998E1A4B15}" type="slidenum">
              <a:rPr lang="en-US" altLang="en-US"/>
              <a:pPr>
                <a:spcBef>
                  <a:spcPct val="0"/>
                </a:spcBef>
              </a:pPr>
              <a:t>21</a:t>
            </a:fld>
            <a:endParaRPr lang="en-US" altLang="en-US"/>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9430577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362480" indent="-362480">
              <a:lnSpc>
                <a:spcPct val="150000"/>
              </a:lnSpc>
              <a:buClr>
                <a:schemeClr val="dk1"/>
              </a:buClr>
              <a:buSzPts val="2400"/>
              <a:buFont typeface="Noto Sans Symbols"/>
              <a:buChar char="✔"/>
            </a:pPr>
            <a:r>
              <a:rPr lang="vi-VN" dirty="0">
                <a:solidFill>
                  <a:schemeClr val="dk1"/>
                </a:solidFill>
                <a:latin typeface="Arial"/>
                <a:ea typeface="Arial"/>
                <a:cs typeface="Arial"/>
                <a:sym typeface="Arial"/>
              </a:rPr>
              <a:t>Một số dầu gan cá, nhất là ở các loại cá béo, gan và chất béo của động vật có vú ở biển (dầu gan cá tuyết, hải cẩu và gấu vùng bắc cực). </a:t>
            </a:r>
          </a:p>
          <a:p>
            <a:pPr marL="362480" indent="-362480">
              <a:lnSpc>
                <a:spcPct val="150000"/>
              </a:lnSpc>
              <a:buClr>
                <a:schemeClr val="dk1"/>
              </a:buClr>
              <a:buSzPts val="2400"/>
              <a:buFont typeface="Noto Sans Symbols"/>
              <a:buChar char="✔"/>
            </a:pPr>
            <a:r>
              <a:rPr lang="vi-VN" dirty="0">
                <a:solidFill>
                  <a:schemeClr val="dk1"/>
                </a:solidFill>
                <a:latin typeface="Arial"/>
                <a:ea typeface="Arial"/>
                <a:cs typeface="Arial"/>
                <a:sym typeface="Arial"/>
              </a:rPr>
              <a:t>Hầu hết trong cá có từ 5 - 15 mcg/100g, cá trích có thể có tới 40 mcg/100g .</a:t>
            </a:r>
            <a:endParaRPr lang="vi-VN" dirty="0" smtClean="0"/>
          </a:p>
          <a:p>
            <a:pPr marL="362480" indent="-362480">
              <a:lnSpc>
                <a:spcPct val="150000"/>
              </a:lnSpc>
              <a:buClr>
                <a:schemeClr val="dk1"/>
              </a:buClr>
              <a:buSzPts val="2400"/>
              <a:buFont typeface="Noto Sans Symbols"/>
              <a:buChar char="✔"/>
            </a:pPr>
            <a:r>
              <a:rPr lang="vi-VN" dirty="0">
                <a:solidFill>
                  <a:schemeClr val="dk1"/>
                </a:solidFill>
                <a:latin typeface="Arial"/>
                <a:ea typeface="Arial"/>
                <a:cs typeface="Arial"/>
                <a:sym typeface="Arial"/>
              </a:rPr>
              <a:t>Trứng gà được nuôi có bổ sung vitamin D</a:t>
            </a:r>
            <a:endParaRPr lang="vi-VN" dirty="0" smtClean="0"/>
          </a:p>
          <a:p>
            <a:pPr marL="362480" indent="-362480">
              <a:lnSpc>
                <a:spcPct val="150000"/>
              </a:lnSpc>
              <a:buClr>
                <a:schemeClr val="dk1"/>
              </a:buClr>
              <a:buSzPts val="2400"/>
              <a:buFont typeface="Noto Sans Symbols"/>
              <a:buChar char="✔"/>
            </a:pPr>
            <a:r>
              <a:rPr lang="vi-VN" dirty="0">
                <a:solidFill>
                  <a:schemeClr val="dk1"/>
                </a:solidFill>
                <a:latin typeface="Arial"/>
                <a:ea typeface="Arial"/>
                <a:cs typeface="Arial"/>
                <a:sym typeface="Arial"/>
              </a:rPr>
              <a:t>Dầu ăn tăng cường Vitamin D </a:t>
            </a:r>
            <a:endParaRPr lang="vi-VN" dirty="0" smtClean="0"/>
          </a:p>
          <a:p>
            <a:pPr marL="362480" indent="-362480">
              <a:lnSpc>
                <a:spcPct val="150000"/>
              </a:lnSpc>
              <a:buClr>
                <a:schemeClr val="dk1"/>
              </a:buClr>
              <a:buSzPts val="2400"/>
              <a:buFont typeface="Noto Sans Symbols"/>
              <a:buChar char="✔"/>
            </a:pPr>
            <a:r>
              <a:rPr lang="vi-VN" dirty="0">
                <a:solidFill>
                  <a:schemeClr val="dk1"/>
                </a:solidFill>
                <a:latin typeface="Arial"/>
                <a:ea typeface="Arial"/>
                <a:cs typeface="Arial"/>
                <a:sym typeface="Arial"/>
              </a:rPr>
              <a:t>Các thức ăn bổ sung khác: bột ngũ cốc, sữa</a:t>
            </a:r>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32835559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362480" indent="-362480">
              <a:lnSpc>
                <a:spcPct val="150000"/>
              </a:lnSpc>
              <a:buClr>
                <a:schemeClr val="dk1"/>
              </a:buClr>
              <a:buSzPts val="2400"/>
              <a:buFont typeface="Noto Sans Symbols"/>
              <a:buChar char="✔"/>
            </a:pPr>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2539173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483306" indent="-335629" defTabSz="966612">
              <a:buClr>
                <a:srgbClr val="000000"/>
              </a:buClr>
              <a:buSzPts val="1400"/>
              <a:buFont typeface="Arial"/>
              <a:buChar char="●"/>
              <a:defRPr/>
            </a:pPr>
            <a:r>
              <a:rPr lang="vi-VN" dirty="0" smtClean="0">
                <a:solidFill>
                  <a:schemeClr val="dk1"/>
                </a:solidFill>
              </a:rPr>
              <a:t>vì các quá trình này làm tăng hàm lượng vitamin C và giảm axit phytic trong thực phẩm do vậy làm tăng hấp thu sắt/ kẽm từ khẩu phần. </a:t>
            </a:r>
            <a:endParaRPr lang="vi-VN" sz="800" dirty="0"/>
          </a:p>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42621408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dirty="0"/>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2214011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dirty="0"/>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21919128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dirty="0"/>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17170554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dirty="0"/>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28893339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dirty="0"/>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1861511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dirty="0"/>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1105027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6" name="Google Shape;1146;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7046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1403350"/>
            <a:ext cx="6735762" cy="3789363"/>
          </a:xfrm>
        </p:spPr>
      </p:sp>
      <p:sp>
        <p:nvSpPr>
          <p:cNvPr id="3" name="Notes Placeholder 2"/>
          <p:cNvSpPr>
            <a:spLocks noGrp="1"/>
          </p:cNvSpPr>
          <p:nvPr>
            <p:ph type="body" idx="1"/>
          </p:nvPr>
        </p:nvSpPr>
        <p:spPr/>
        <p:txBody>
          <a:bodyPr/>
          <a:lstStyle/>
          <a:p>
            <a:endParaRPr lang="cs-CZ" dirty="0"/>
          </a:p>
        </p:txBody>
      </p:sp>
      <p:sp>
        <p:nvSpPr>
          <p:cNvPr id="6" name="Date Placeholder 5"/>
          <p:cNvSpPr>
            <a:spLocks noGrp="1"/>
          </p:cNvSpPr>
          <p:nvPr>
            <p:ph type="dt" idx="10"/>
          </p:nvPr>
        </p:nvSpPr>
        <p:spPr/>
        <p:txBody>
          <a:bodyPr/>
          <a:lstStyle/>
          <a:p>
            <a:endParaRPr lang="cs-CZ"/>
          </a:p>
        </p:txBody>
      </p:sp>
    </p:spTree>
    <p:extLst>
      <p:ext uri="{BB962C8B-B14F-4D97-AF65-F5344CB8AC3E}">
        <p14:creationId xmlns:p14="http://schemas.microsoft.com/office/powerpoint/2010/main" val="4130640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1403350"/>
            <a:ext cx="6735762" cy="3789363"/>
          </a:xfrm>
        </p:spPr>
      </p:sp>
      <p:sp>
        <p:nvSpPr>
          <p:cNvPr id="3" name="Notes Placeholder 2"/>
          <p:cNvSpPr>
            <a:spLocks noGrp="1"/>
          </p:cNvSpPr>
          <p:nvPr>
            <p:ph type="body" idx="1"/>
          </p:nvPr>
        </p:nvSpPr>
        <p:spPr/>
        <p:txBody>
          <a:bodyPr/>
          <a:lstStyle/>
          <a:p>
            <a:endParaRPr lang="cs-CZ" dirty="0"/>
          </a:p>
        </p:txBody>
      </p:sp>
      <p:sp>
        <p:nvSpPr>
          <p:cNvPr id="6" name="Date Placeholder 5"/>
          <p:cNvSpPr>
            <a:spLocks noGrp="1"/>
          </p:cNvSpPr>
          <p:nvPr>
            <p:ph type="dt" idx="10"/>
          </p:nvPr>
        </p:nvSpPr>
        <p:spPr/>
        <p:txBody>
          <a:bodyPr/>
          <a:lstStyle/>
          <a:p>
            <a:endParaRPr lang="cs-CZ"/>
          </a:p>
        </p:txBody>
      </p:sp>
    </p:spTree>
    <p:extLst>
      <p:ext uri="{BB962C8B-B14F-4D97-AF65-F5344CB8AC3E}">
        <p14:creationId xmlns:p14="http://schemas.microsoft.com/office/powerpoint/2010/main" val="567980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47677"/>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3277932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E3FE-933A-4799-BB2E-D7F60C0B5D2A}" type="slidenum">
              <a:rPr lang="en-US" smtClean="0"/>
              <a:t>35</a:t>
            </a:fld>
            <a:endParaRPr lang="en-US"/>
          </a:p>
        </p:txBody>
      </p:sp>
      <p:sp>
        <p:nvSpPr>
          <p:cNvPr id="5" name="Date Placeholder 4"/>
          <p:cNvSpPr>
            <a:spLocks noGrp="1"/>
          </p:cNvSpPr>
          <p:nvPr>
            <p:ph type="dt" idx="10"/>
          </p:nvPr>
        </p:nvSpPr>
        <p:spPr/>
        <p:txBody>
          <a:bodyPr/>
          <a:lstStyle/>
          <a:p>
            <a:endParaRPr lang="en-US"/>
          </a:p>
        </p:txBody>
      </p:sp>
    </p:spTree>
    <p:extLst>
      <p:ext uri="{BB962C8B-B14F-4D97-AF65-F5344CB8AC3E}">
        <p14:creationId xmlns:p14="http://schemas.microsoft.com/office/powerpoint/2010/main" val="2915418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E3FE-933A-4799-BB2E-D7F60C0B5D2A}" type="slidenum">
              <a:rPr lang="en-US" smtClean="0"/>
              <a:t>36</a:t>
            </a:fld>
            <a:endParaRPr lang="en-US"/>
          </a:p>
        </p:txBody>
      </p:sp>
      <p:sp>
        <p:nvSpPr>
          <p:cNvPr id="5" name="Date Placeholder 4"/>
          <p:cNvSpPr>
            <a:spLocks noGrp="1"/>
          </p:cNvSpPr>
          <p:nvPr>
            <p:ph type="dt" idx="10"/>
          </p:nvPr>
        </p:nvSpPr>
        <p:spPr/>
        <p:txBody>
          <a:bodyPr/>
          <a:lstStyle/>
          <a:p>
            <a:endParaRPr lang="en-US"/>
          </a:p>
        </p:txBody>
      </p:sp>
    </p:spTree>
    <p:extLst>
      <p:ext uri="{BB962C8B-B14F-4D97-AF65-F5344CB8AC3E}">
        <p14:creationId xmlns:p14="http://schemas.microsoft.com/office/powerpoint/2010/main" val="3577953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07/05/2025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07/05/2025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07/05/2025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485294" y="509265"/>
            <a:ext cx="17359796" cy="1086370"/>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8765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07/05/2025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dirty="0"/>
          </a:p>
        </p:txBody>
      </p:sp>
    </p:spTree>
    <p:extLst>
      <p:ext uri="{BB962C8B-B14F-4D97-AF65-F5344CB8AC3E}">
        <p14:creationId xmlns:p14="http://schemas.microsoft.com/office/powerpoint/2010/main" val="2542982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6"/>
        <p:cNvGrpSpPr/>
        <p:nvPr/>
      </p:nvGrpSpPr>
      <p:grpSpPr>
        <a:xfrm>
          <a:off x="0" y="0"/>
          <a:ext cx="0" cy="0"/>
          <a:chOff x="0" y="0"/>
          <a:chExt cx="0" cy="0"/>
        </a:xfrm>
      </p:grpSpPr>
      <p:sp>
        <p:nvSpPr>
          <p:cNvPr id="27" name="Google Shape;27;p3"/>
          <p:cNvSpPr/>
          <p:nvPr/>
        </p:nvSpPr>
        <p:spPr>
          <a:xfrm>
            <a:off x="6116400" y="-590900"/>
            <a:ext cx="6055200" cy="6055800"/>
          </a:xfrm>
          <a:prstGeom prst="ellipse">
            <a:avLst/>
          </a:prstGeom>
          <a:noFill/>
          <a:ln w="9525" cap="flat" cmpd="sng">
            <a:solidFill>
              <a:srgbClr val="A1BECC"/>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 name="Google Shape;28;p3"/>
          <p:cNvSpPr txBox="1">
            <a:spLocks noGrp="1"/>
          </p:cNvSpPr>
          <p:nvPr>
            <p:ph type="ctrTitle"/>
          </p:nvPr>
        </p:nvSpPr>
        <p:spPr>
          <a:xfrm>
            <a:off x="3547500" y="4843100"/>
            <a:ext cx="11193000" cy="231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7200"/>
            </a:lvl1pPr>
            <a:lvl2pPr lvl="1" algn="ctr" rtl="0">
              <a:spcBef>
                <a:spcPts val="0"/>
              </a:spcBef>
              <a:spcAft>
                <a:spcPts val="0"/>
              </a:spcAft>
              <a:buSzPts val="4800"/>
              <a:buNone/>
              <a:defRPr sz="9600"/>
            </a:lvl2pPr>
            <a:lvl3pPr lvl="2" algn="ctr" rtl="0">
              <a:spcBef>
                <a:spcPts val="0"/>
              </a:spcBef>
              <a:spcAft>
                <a:spcPts val="0"/>
              </a:spcAft>
              <a:buSzPts val="4800"/>
              <a:buNone/>
              <a:defRPr sz="9600"/>
            </a:lvl3pPr>
            <a:lvl4pPr lvl="3" algn="ctr" rtl="0">
              <a:spcBef>
                <a:spcPts val="0"/>
              </a:spcBef>
              <a:spcAft>
                <a:spcPts val="0"/>
              </a:spcAft>
              <a:buSzPts val="4800"/>
              <a:buNone/>
              <a:defRPr sz="9600"/>
            </a:lvl4pPr>
            <a:lvl5pPr lvl="4" algn="ctr" rtl="0">
              <a:spcBef>
                <a:spcPts val="0"/>
              </a:spcBef>
              <a:spcAft>
                <a:spcPts val="0"/>
              </a:spcAft>
              <a:buSzPts val="4800"/>
              <a:buNone/>
              <a:defRPr sz="9600"/>
            </a:lvl5pPr>
            <a:lvl6pPr lvl="5" algn="ctr" rtl="0">
              <a:spcBef>
                <a:spcPts val="0"/>
              </a:spcBef>
              <a:spcAft>
                <a:spcPts val="0"/>
              </a:spcAft>
              <a:buSzPts val="4800"/>
              <a:buNone/>
              <a:defRPr sz="9600"/>
            </a:lvl6pPr>
            <a:lvl7pPr lvl="6" algn="ctr" rtl="0">
              <a:spcBef>
                <a:spcPts val="0"/>
              </a:spcBef>
              <a:spcAft>
                <a:spcPts val="0"/>
              </a:spcAft>
              <a:buSzPts val="4800"/>
              <a:buNone/>
              <a:defRPr sz="9600"/>
            </a:lvl7pPr>
            <a:lvl8pPr lvl="7" algn="ctr" rtl="0">
              <a:spcBef>
                <a:spcPts val="0"/>
              </a:spcBef>
              <a:spcAft>
                <a:spcPts val="0"/>
              </a:spcAft>
              <a:buSzPts val="4800"/>
              <a:buNone/>
              <a:defRPr sz="9600"/>
            </a:lvl8pPr>
            <a:lvl9pPr lvl="8" algn="ctr" rtl="0">
              <a:spcBef>
                <a:spcPts val="0"/>
              </a:spcBef>
              <a:spcAft>
                <a:spcPts val="0"/>
              </a:spcAft>
              <a:buSzPts val="4800"/>
              <a:buNone/>
              <a:defRPr sz="9600"/>
            </a:lvl9pPr>
          </a:lstStyle>
          <a:p>
            <a:endParaRPr/>
          </a:p>
        </p:txBody>
      </p:sp>
      <p:sp>
        <p:nvSpPr>
          <p:cNvPr id="29" name="Google Shape;29;p3"/>
          <p:cNvSpPr txBox="1">
            <a:spLocks noGrp="1"/>
          </p:cNvSpPr>
          <p:nvPr>
            <p:ph type="subTitle" idx="1"/>
          </p:nvPr>
        </p:nvSpPr>
        <p:spPr>
          <a:xfrm>
            <a:off x="3547500" y="6899308"/>
            <a:ext cx="11193000" cy="156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A1BECC"/>
              </a:buClr>
              <a:buSzPts val="2400"/>
              <a:buNone/>
              <a:defRPr b="1">
                <a:solidFill>
                  <a:srgbClr val="A1BECC"/>
                </a:solidFill>
              </a:defRPr>
            </a:lvl1pPr>
            <a:lvl2pPr lvl="1" algn="ctr" rtl="0">
              <a:spcBef>
                <a:spcPts val="0"/>
              </a:spcBef>
              <a:spcAft>
                <a:spcPts val="0"/>
              </a:spcAft>
              <a:buClr>
                <a:srgbClr val="A1BECC"/>
              </a:buClr>
              <a:buSzPts val="3000"/>
              <a:buNone/>
              <a:defRPr sz="6000" b="1">
                <a:solidFill>
                  <a:srgbClr val="A1BECC"/>
                </a:solidFill>
              </a:defRPr>
            </a:lvl2pPr>
            <a:lvl3pPr lvl="2" algn="ctr" rtl="0">
              <a:spcBef>
                <a:spcPts val="0"/>
              </a:spcBef>
              <a:spcAft>
                <a:spcPts val="0"/>
              </a:spcAft>
              <a:buClr>
                <a:srgbClr val="A1BECC"/>
              </a:buClr>
              <a:buSzPts val="3000"/>
              <a:buNone/>
              <a:defRPr sz="6000" b="1">
                <a:solidFill>
                  <a:srgbClr val="A1BECC"/>
                </a:solidFill>
              </a:defRPr>
            </a:lvl3pPr>
            <a:lvl4pPr lvl="3" algn="ctr" rtl="0">
              <a:spcBef>
                <a:spcPts val="0"/>
              </a:spcBef>
              <a:spcAft>
                <a:spcPts val="0"/>
              </a:spcAft>
              <a:buClr>
                <a:srgbClr val="A1BECC"/>
              </a:buClr>
              <a:buSzPts val="3000"/>
              <a:buNone/>
              <a:defRPr sz="6000" b="1">
                <a:solidFill>
                  <a:srgbClr val="A1BECC"/>
                </a:solidFill>
              </a:defRPr>
            </a:lvl4pPr>
            <a:lvl5pPr lvl="4" algn="ctr" rtl="0">
              <a:spcBef>
                <a:spcPts val="0"/>
              </a:spcBef>
              <a:spcAft>
                <a:spcPts val="0"/>
              </a:spcAft>
              <a:buClr>
                <a:srgbClr val="A1BECC"/>
              </a:buClr>
              <a:buSzPts val="3000"/>
              <a:buNone/>
              <a:defRPr sz="6000" b="1">
                <a:solidFill>
                  <a:srgbClr val="A1BECC"/>
                </a:solidFill>
              </a:defRPr>
            </a:lvl5pPr>
            <a:lvl6pPr lvl="5" algn="ctr" rtl="0">
              <a:spcBef>
                <a:spcPts val="0"/>
              </a:spcBef>
              <a:spcAft>
                <a:spcPts val="0"/>
              </a:spcAft>
              <a:buClr>
                <a:srgbClr val="A1BECC"/>
              </a:buClr>
              <a:buSzPts val="3000"/>
              <a:buNone/>
              <a:defRPr sz="6000" b="1">
                <a:solidFill>
                  <a:srgbClr val="A1BECC"/>
                </a:solidFill>
              </a:defRPr>
            </a:lvl6pPr>
            <a:lvl7pPr lvl="6" algn="ctr" rtl="0">
              <a:spcBef>
                <a:spcPts val="0"/>
              </a:spcBef>
              <a:spcAft>
                <a:spcPts val="0"/>
              </a:spcAft>
              <a:buClr>
                <a:srgbClr val="A1BECC"/>
              </a:buClr>
              <a:buSzPts val="3000"/>
              <a:buNone/>
              <a:defRPr sz="6000" b="1">
                <a:solidFill>
                  <a:srgbClr val="A1BECC"/>
                </a:solidFill>
              </a:defRPr>
            </a:lvl7pPr>
            <a:lvl8pPr lvl="7" algn="ctr" rtl="0">
              <a:spcBef>
                <a:spcPts val="0"/>
              </a:spcBef>
              <a:spcAft>
                <a:spcPts val="0"/>
              </a:spcAft>
              <a:buClr>
                <a:srgbClr val="A1BECC"/>
              </a:buClr>
              <a:buSzPts val="3000"/>
              <a:buNone/>
              <a:defRPr sz="6000" b="1">
                <a:solidFill>
                  <a:srgbClr val="A1BECC"/>
                </a:solidFill>
              </a:defRPr>
            </a:lvl8pPr>
            <a:lvl9pPr lvl="8" algn="ctr" rtl="0">
              <a:spcBef>
                <a:spcPts val="0"/>
              </a:spcBef>
              <a:spcAft>
                <a:spcPts val="0"/>
              </a:spcAft>
              <a:buClr>
                <a:srgbClr val="A1BECC"/>
              </a:buClr>
              <a:buSzPts val="3000"/>
              <a:buNone/>
              <a:defRPr sz="6000" b="1">
                <a:solidFill>
                  <a:srgbClr val="A1BECC"/>
                </a:solidFill>
              </a:defRPr>
            </a:lvl9pPr>
          </a:lstStyle>
          <a:p>
            <a:endParaRPr/>
          </a:p>
        </p:txBody>
      </p:sp>
      <p:sp>
        <p:nvSpPr>
          <p:cNvPr id="30" name="Google Shape;30;p3"/>
          <p:cNvSpPr/>
          <p:nvPr/>
        </p:nvSpPr>
        <p:spPr>
          <a:xfrm>
            <a:off x="2829076" y="7976450"/>
            <a:ext cx="412200" cy="412200"/>
          </a:xfrm>
          <a:prstGeom prst="ellipse">
            <a:avLst/>
          </a:prstGeom>
          <a:solidFill>
            <a:srgbClr val="00D1C6">
              <a:alpha val="869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 name="Google Shape;31;p3"/>
          <p:cNvSpPr/>
          <p:nvPr/>
        </p:nvSpPr>
        <p:spPr>
          <a:xfrm>
            <a:off x="15260300" y="4939250"/>
            <a:ext cx="4694400" cy="4694400"/>
          </a:xfrm>
          <a:prstGeom prst="donut">
            <a:avLst>
              <a:gd name="adj" fmla="val 29778"/>
            </a:avLst>
          </a:prstGeom>
          <a:solidFill>
            <a:srgbClr val="00ACC3">
              <a:alpha val="866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2" name="Google Shape;32;p3"/>
          <p:cNvSpPr/>
          <p:nvPr/>
        </p:nvSpPr>
        <p:spPr>
          <a:xfrm>
            <a:off x="753100" y="2278400"/>
            <a:ext cx="1957200" cy="1957200"/>
          </a:xfrm>
          <a:prstGeom prst="ellipse">
            <a:avLst/>
          </a:prstGeom>
          <a:solidFill>
            <a:srgbClr val="F8BB00">
              <a:alpha val="866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3" name="Google Shape;33;p3"/>
          <p:cNvSpPr/>
          <p:nvPr/>
        </p:nvSpPr>
        <p:spPr>
          <a:xfrm>
            <a:off x="14480550" y="9325400"/>
            <a:ext cx="1315200" cy="1315200"/>
          </a:xfrm>
          <a:prstGeom prst="ellipse">
            <a:avLst/>
          </a:prstGeom>
          <a:solidFill>
            <a:srgbClr val="00D1C6">
              <a:alpha val="869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4" name="Google Shape;34;p3"/>
          <p:cNvSpPr/>
          <p:nvPr/>
        </p:nvSpPr>
        <p:spPr>
          <a:xfrm>
            <a:off x="462350" y="-1143400"/>
            <a:ext cx="4568400" cy="4568400"/>
          </a:xfrm>
          <a:prstGeom prst="donut">
            <a:avLst>
              <a:gd name="adj" fmla="val 11909"/>
            </a:avLst>
          </a:prstGeom>
          <a:solidFill>
            <a:srgbClr val="ED4A00">
              <a:alpha val="866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 name="Google Shape;35;p3"/>
          <p:cNvSpPr/>
          <p:nvPr/>
        </p:nvSpPr>
        <p:spPr>
          <a:xfrm>
            <a:off x="15015250" y="1834950"/>
            <a:ext cx="1315200" cy="1315200"/>
          </a:xfrm>
          <a:prstGeom prst="ellipse">
            <a:avLst/>
          </a:prstGeom>
          <a:solidFill>
            <a:srgbClr val="BBCD00">
              <a:alpha val="866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 name="Google Shape;36;p3"/>
          <p:cNvSpPr/>
          <p:nvPr/>
        </p:nvSpPr>
        <p:spPr>
          <a:xfrm>
            <a:off x="16131850" y="-590900"/>
            <a:ext cx="2415600" cy="2415600"/>
          </a:xfrm>
          <a:prstGeom prst="donut">
            <a:avLst>
              <a:gd name="adj" fmla="val 42915"/>
            </a:avLst>
          </a:prstGeom>
          <a:solidFill>
            <a:srgbClr val="65BB48">
              <a:alpha val="866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 name="Google Shape;37;p3"/>
          <p:cNvSpPr/>
          <p:nvPr/>
        </p:nvSpPr>
        <p:spPr>
          <a:xfrm>
            <a:off x="2834400" y="4105300"/>
            <a:ext cx="609600" cy="609600"/>
          </a:xfrm>
          <a:prstGeom prst="ellipse">
            <a:avLst/>
          </a:prstGeom>
          <a:solidFill>
            <a:srgbClr val="E8004C">
              <a:alpha val="866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 name="Google Shape;38;p3"/>
          <p:cNvSpPr/>
          <p:nvPr/>
        </p:nvSpPr>
        <p:spPr>
          <a:xfrm>
            <a:off x="361000" y="8046500"/>
            <a:ext cx="2741400" cy="2741400"/>
          </a:xfrm>
          <a:prstGeom prst="ellipse">
            <a:avLst/>
          </a:prstGeom>
          <a:solidFill>
            <a:srgbClr val="BBCD00">
              <a:alpha val="866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 name="Google Shape;39;p3"/>
          <p:cNvSpPr/>
          <p:nvPr/>
        </p:nvSpPr>
        <p:spPr>
          <a:xfrm>
            <a:off x="492092" y="6731092"/>
            <a:ext cx="912000" cy="912000"/>
          </a:xfrm>
          <a:prstGeom prst="ellipse">
            <a:avLst/>
          </a:prstGeom>
          <a:solidFill>
            <a:srgbClr val="65BB48">
              <a:alpha val="866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0" name="Google Shape;40;p3"/>
          <p:cNvSpPr/>
          <p:nvPr/>
        </p:nvSpPr>
        <p:spPr>
          <a:xfrm>
            <a:off x="14144650" y="8989450"/>
            <a:ext cx="1987200" cy="1986600"/>
          </a:xfrm>
          <a:prstGeom prst="ellipse">
            <a:avLst/>
          </a:prstGeom>
          <a:noFill/>
          <a:ln w="9525" cap="flat" cmpd="sng">
            <a:solidFill>
              <a:srgbClr val="00ACC3"/>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 name="Google Shape;41;p3"/>
          <p:cNvSpPr/>
          <p:nvPr/>
        </p:nvSpPr>
        <p:spPr>
          <a:xfrm>
            <a:off x="14740500" y="1560200"/>
            <a:ext cx="1864800" cy="1864800"/>
          </a:xfrm>
          <a:prstGeom prst="ellipse">
            <a:avLst/>
          </a:prstGeom>
          <a:noFill/>
          <a:ln w="9525" cap="flat" cmpd="sng">
            <a:solidFill>
              <a:srgbClr val="BBCD00"/>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 name="Google Shape;42;p3"/>
          <p:cNvSpPr/>
          <p:nvPr/>
        </p:nvSpPr>
        <p:spPr>
          <a:xfrm>
            <a:off x="361000" y="6600000"/>
            <a:ext cx="1173600" cy="1173600"/>
          </a:xfrm>
          <a:prstGeom prst="ellipse">
            <a:avLst/>
          </a:prstGeom>
          <a:noFill/>
          <a:ln w="9525" cap="flat" cmpd="sng">
            <a:solidFill>
              <a:srgbClr val="65BB48"/>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 name="Google Shape;43;p3"/>
          <p:cNvSpPr/>
          <p:nvPr/>
        </p:nvSpPr>
        <p:spPr>
          <a:xfrm>
            <a:off x="15466750" y="934600"/>
            <a:ext cx="412200" cy="412200"/>
          </a:xfrm>
          <a:prstGeom prst="ellipse">
            <a:avLst/>
          </a:prstGeom>
          <a:solidFill>
            <a:srgbClr val="F8BB00">
              <a:alpha val="8667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 name="Google Shape;44;p3"/>
          <p:cNvSpPr/>
          <p:nvPr/>
        </p:nvSpPr>
        <p:spPr>
          <a:xfrm>
            <a:off x="1196350" y="-409400"/>
            <a:ext cx="3100200" cy="3100200"/>
          </a:xfrm>
          <a:prstGeom prst="ellipse">
            <a:avLst/>
          </a:prstGeom>
          <a:noFill/>
          <a:ln w="9525" cap="flat" cmpd="sng">
            <a:solidFill>
              <a:srgbClr val="E8004C"/>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 name="Google Shape;45;p3"/>
          <p:cNvSpPr txBox="1">
            <a:spLocks noGrp="1"/>
          </p:cNvSpPr>
          <p:nvPr>
            <p:ph type="sldNum" idx="12"/>
          </p:nvPr>
        </p:nvSpPr>
        <p:spPr>
          <a:xfrm>
            <a:off x="8674200" y="9503250"/>
            <a:ext cx="939600" cy="7830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45115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485294" y="509264"/>
            <a:ext cx="17359796" cy="1086371"/>
          </a:xfrm>
          <a:prstGeom prst="rect">
            <a:avLst/>
          </a:prstGeom>
        </p:spPr>
        <p:txBody>
          <a:bodyPr anchor="ctr"/>
          <a:lstStyle>
            <a:lvl1pPr marL="0" indent="0" algn="ctr">
              <a:buNone/>
              <a:defRPr sz="8100" b="0" baseline="0">
                <a:solidFill>
                  <a:schemeClr val="accent5"/>
                </a:solidFill>
                <a:latin typeface="+mj-lt"/>
                <a:cs typeface="Arial" pitchFamily="34" charset="0"/>
              </a:defRPr>
            </a:lvl1pPr>
          </a:lstStyle>
          <a:p>
            <a:pPr lvl="0"/>
            <a:r>
              <a:rPr lang="en-US" altLang="ko-KR" dirty="0"/>
              <a:t>BASIC LAYOUT</a:t>
            </a:r>
          </a:p>
        </p:txBody>
      </p:sp>
      <p:sp>
        <p:nvSpPr>
          <p:cNvPr id="33" name="Freeform: Shape 32">
            <a:extLst>
              <a:ext uri="{FF2B5EF4-FFF2-40B4-BE49-F238E27FC236}">
                <a16:creationId xmlns:a16="http://schemas.microsoft.com/office/drawing/2014/main" id="{73EBCB34-CFB6-441C-B7A5-E48CF6F694F9}"/>
              </a:ext>
            </a:extLst>
          </p:cNvPr>
          <p:cNvSpPr/>
          <p:nvPr/>
        </p:nvSpPr>
        <p:spPr>
          <a:xfrm>
            <a:off x="16620650" y="6713750"/>
            <a:ext cx="1403493" cy="3573251"/>
          </a:xfrm>
          <a:custGeom>
            <a:avLst/>
            <a:gdLst>
              <a:gd name="connsiteX0" fmla="*/ 479172 w 935662"/>
              <a:gd name="connsiteY0" fmla="*/ 1200107 h 2382167"/>
              <a:gd name="connsiteX1" fmla="*/ 483528 w 935662"/>
              <a:gd name="connsiteY1" fmla="*/ 1206953 h 2382167"/>
              <a:gd name="connsiteX2" fmla="*/ 505621 w 935662"/>
              <a:gd name="connsiteY2" fmla="*/ 1267938 h 2382167"/>
              <a:gd name="connsiteX3" fmla="*/ 488506 w 935662"/>
              <a:gd name="connsiteY3" fmla="*/ 1337946 h 2382167"/>
              <a:gd name="connsiteX4" fmla="*/ 459258 w 935662"/>
              <a:gd name="connsiteY4" fmla="*/ 1367817 h 2382167"/>
              <a:gd name="connsiteX5" fmla="*/ 426586 w 935662"/>
              <a:gd name="connsiteY5" fmla="*/ 1407956 h 2382167"/>
              <a:gd name="connsiteX6" fmla="*/ 411339 w 935662"/>
              <a:gd name="connsiteY6" fmla="*/ 1343547 h 2382167"/>
              <a:gd name="connsiteX7" fmla="*/ 410718 w 935662"/>
              <a:gd name="connsiteY7" fmla="*/ 1320523 h 2382167"/>
              <a:gd name="connsiteX8" fmla="*/ 441521 w 935662"/>
              <a:gd name="connsiteY8" fmla="*/ 1251136 h 2382167"/>
              <a:gd name="connsiteX9" fmla="*/ 479172 w 935662"/>
              <a:gd name="connsiteY9" fmla="*/ 1200107 h 2382167"/>
              <a:gd name="connsiteX10" fmla="*/ 0 w 935662"/>
              <a:gd name="connsiteY10" fmla="*/ 1198862 h 2382167"/>
              <a:gd name="connsiteX11" fmla="*/ 42006 w 935662"/>
              <a:gd name="connsiteY11" fmla="*/ 1234334 h 2382167"/>
              <a:gd name="connsiteX12" fmla="*/ 252032 w 935662"/>
              <a:gd name="connsiteY12" fmla="*/ 1450894 h 2382167"/>
              <a:gd name="connsiteX13" fmla="*/ 439968 w 935662"/>
              <a:gd name="connsiteY13" fmla="*/ 1844810 h 2382167"/>
              <a:gd name="connsiteX14" fmla="*/ 444325 w 935662"/>
              <a:gd name="connsiteY14" fmla="*/ 1865036 h 2382167"/>
              <a:gd name="connsiteX15" fmla="*/ 444012 w 935662"/>
              <a:gd name="connsiteY15" fmla="*/ 1865347 h 2382167"/>
              <a:gd name="connsiteX16" fmla="*/ 395473 w 935662"/>
              <a:gd name="connsiteY16" fmla="*/ 1757687 h 2382167"/>
              <a:gd name="connsiteX17" fmla="*/ 251722 w 935662"/>
              <a:gd name="connsiteY17" fmla="*/ 1529304 h 2382167"/>
              <a:gd name="connsiteX18" fmla="*/ 4356 w 935662"/>
              <a:gd name="connsiteY18" fmla="*/ 1207575 h 2382167"/>
              <a:gd name="connsiteX19" fmla="*/ 0 w 935662"/>
              <a:gd name="connsiteY19" fmla="*/ 1198862 h 2382167"/>
              <a:gd name="connsiteX20" fmla="*/ 440901 w 935662"/>
              <a:gd name="connsiteY20" fmla="*/ 1077825 h 2382167"/>
              <a:gd name="connsiteX21" fmla="*/ 471394 w 935662"/>
              <a:gd name="connsiteY21" fmla="*/ 1163081 h 2382167"/>
              <a:gd name="connsiteX22" fmla="*/ 455836 w 935662"/>
              <a:gd name="connsiteY22" fmla="*/ 1213797 h 2382167"/>
              <a:gd name="connsiteX23" fmla="*/ 431256 w 935662"/>
              <a:gd name="connsiteY23" fmla="*/ 1240868 h 2382167"/>
              <a:gd name="connsiteX24" fmla="*/ 392671 w 935662"/>
              <a:gd name="connsiteY24" fmla="*/ 1288785 h 2382167"/>
              <a:gd name="connsiteX25" fmla="*/ 376180 w 935662"/>
              <a:gd name="connsiteY25" fmla="*/ 1183616 h 2382167"/>
              <a:gd name="connsiteX26" fmla="*/ 401073 w 935662"/>
              <a:gd name="connsiteY26" fmla="*/ 1135388 h 2382167"/>
              <a:gd name="connsiteX27" fmla="*/ 440901 w 935662"/>
              <a:gd name="connsiteY27" fmla="*/ 1077825 h 2382167"/>
              <a:gd name="connsiteX28" fmla="*/ 925984 w 935662"/>
              <a:gd name="connsiteY28" fmla="*/ 976078 h 2382167"/>
              <a:gd name="connsiteX29" fmla="*/ 930028 w 935662"/>
              <a:gd name="connsiteY29" fmla="*/ 1017460 h 2382167"/>
              <a:gd name="connsiteX30" fmla="*/ 929406 w 935662"/>
              <a:gd name="connsiteY30" fmla="*/ 1089648 h 2382167"/>
              <a:gd name="connsiteX31" fmla="*/ 883978 w 935662"/>
              <a:gd name="connsiteY31" fmla="*/ 1159347 h 2382167"/>
              <a:gd name="connsiteX32" fmla="*/ 862197 w 935662"/>
              <a:gd name="connsiteY32" fmla="*/ 1171792 h 2382167"/>
              <a:gd name="connsiteX33" fmla="*/ 768230 w 935662"/>
              <a:gd name="connsiteY33" fmla="*/ 1232777 h 2382167"/>
              <a:gd name="connsiteX34" fmla="*/ 774453 w 935662"/>
              <a:gd name="connsiteY34" fmla="*/ 1139744 h 2382167"/>
              <a:gd name="connsiteX35" fmla="*/ 777253 w 935662"/>
              <a:gd name="connsiteY35" fmla="*/ 1128542 h 2382167"/>
              <a:gd name="connsiteX36" fmla="*/ 869977 w 935662"/>
              <a:gd name="connsiteY36" fmla="*/ 1020884 h 2382167"/>
              <a:gd name="connsiteX37" fmla="*/ 916650 w 935662"/>
              <a:gd name="connsiteY37" fmla="*/ 986036 h 2382167"/>
              <a:gd name="connsiteX38" fmla="*/ 925984 w 935662"/>
              <a:gd name="connsiteY38" fmla="*/ 976078 h 2382167"/>
              <a:gd name="connsiteX39" fmla="*/ 602076 w 935662"/>
              <a:gd name="connsiteY39" fmla="*/ 975456 h 2382167"/>
              <a:gd name="connsiteX40" fmla="*/ 611099 w 935662"/>
              <a:gd name="connsiteY40" fmla="*/ 985725 h 2382167"/>
              <a:gd name="connsiteX41" fmla="*/ 653415 w 935662"/>
              <a:gd name="connsiteY41" fmla="*/ 1020573 h 2382167"/>
              <a:gd name="connsiteX42" fmla="*/ 748316 w 935662"/>
              <a:gd name="connsiteY42" fmla="*/ 1149701 h 2382167"/>
              <a:gd name="connsiteX43" fmla="*/ 750183 w 935662"/>
              <a:gd name="connsiteY43" fmla="*/ 1237756 h 2382167"/>
              <a:gd name="connsiteX44" fmla="*/ 666172 w 935662"/>
              <a:gd name="connsiteY44" fmla="*/ 1177704 h 2382167"/>
              <a:gd name="connsiteX45" fmla="*/ 661505 w 935662"/>
              <a:gd name="connsiteY45" fmla="*/ 1175214 h 2382167"/>
              <a:gd name="connsiteX46" fmla="*/ 593674 w 935662"/>
              <a:gd name="connsiteY46" fmla="*/ 1052621 h 2382167"/>
              <a:gd name="connsiteX47" fmla="*/ 602076 w 935662"/>
              <a:gd name="connsiteY47" fmla="*/ 975456 h 2382167"/>
              <a:gd name="connsiteX48" fmla="*/ 406363 w 935662"/>
              <a:gd name="connsiteY48" fmla="*/ 966743 h 2382167"/>
              <a:gd name="connsiteX49" fmla="*/ 436234 w 935662"/>
              <a:gd name="connsiteY49" fmla="*/ 1046709 h 2382167"/>
              <a:gd name="connsiteX50" fmla="*/ 416632 w 935662"/>
              <a:gd name="connsiteY50" fmla="*/ 1104271 h 2382167"/>
              <a:gd name="connsiteX51" fmla="*/ 381471 w 935662"/>
              <a:gd name="connsiteY51" fmla="*/ 1142855 h 2382167"/>
              <a:gd name="connsiteX52" fmla="*/ 358757 w 935662"/>
              <a:gd name="connsiteY52" fmla="*/ 1174903 h 2382167"/>
              <a:gd name="connsiteX53" fmla="*/ 341955 w 935662"/>
              <a:gd name="connsiteY53" fmla="*/ 1111428 h 2382167"/>
              <a:gd name="connsiteX54" fmla="*/ 340399 w 935662"/>
              <a:gd name="connsiteY54" fmla="*/ 1089647 h 2382167"/>
              <a:gd name="connsiteX55" fmla="*/ 370271 w 935662"/>
              <a:gd name="connsiteY55" fmla="*/ 1016838 h 2382167"/>
              <a:gd name="connsiteX56" fmla="*/ 406363 w 935662"/>
              <a:gd name="connsiteY56" fmla="*/ 966743 h 2382167"/>
              <a:gd name="connsiteX57" fmla="*/ 371203 w 935662"/>
              <a:gd name="connsiteY57" fmla="*/ 848818 h 2382167"/>
              <a:gd name="connsiteX58" fmla="*/ 394850 w 935662"/>
              <a:gd name="connsiteY58" fmla="*/ 909803 h 2382167"/>
              <a:gd name="connsiteX59" fmla="*/ 376492 w 935662"/>
              <a:gd name="connsiteY59" fmla="*/ 994748 h 2382167"/>
              <a:gd name="connsiteX60" fmla="*/ 319863 w 935662"/>
              <a:gd name="connsiteY60" fmla="*/ 1059778 h 2382167"/>
              <a:gd name="connsiteX61" fmla="*/ 306483 w 935662"/>
              <a:gd name="connsiteY61" fmla="*/ 1004704 h 2382167"/>
              <a:gd name="connsiteX62" fmla="*/ 304303 w 935662"/>
              <a:gd name="connsiteY62" fmla="*/ 985101 h 2382167"/>
              <a:gd name="connsiteX63" fmla="*/ 339776 w 935662"/>
              <a:gd name="connsiteY63" fmla="*/ 895802 h 2382167"/>
              <a:gd name="connsiteX64" fmla="*/ 365291 w 935662"/>
              <a:gd name="connsiteY64" fmla="*/ 860642 h 2382167"/>
              <a:gd name="connsiteX65" fmla="*/ 371203 w 935662"/>
              <a:gd name="connsiteY65" fmla="*/ 848818 h 2382167"/>
              <a:gd name="connsiteX66" fmla="*/ 925670 w 935662"/>
              <a:gd name="connsiteY66" fmla="*/ 804322 h 2382167"/>
              <a:gd name="connsiteX67" fmla="*/ 930027 w 935662"/>
              <a:gd name="connsiteY67" fmla="*/ 838549 h 2382167"/>
              <a:gd name="connsiteX68" fmla="*/ 931582 w 935662"/>
              <a:gd name="connsiteY68" fmla="*/ 913848 h 2382167"/>
              <a:gd name="connsiteX69" fmla="*/ 888021 w 935662"/>
              <a:gd name="connsiteY69" fmla="*/ 985722 h 2382167"/>
              <a:gd name="connsiteX70" fmla="*/ 871843 w 935662"/>
              <a:gd name="connsiteY70" fmla="*/ 995680 h 2382167"/>
              <a:gd name="connsiteX71" fmla="*/ 774141 w 935662"/>
              <a:gd name="connsiteY71" fmla="*/ 1062576 h 2382167"/>
              <a:gd name="connsiteX72" fmla="*/ 795610 w 935662"/>
              <a:gd name="connsiteY72" fmla="*/ 912603 h 2382167"/>
              <a:gd name="connsiteX73" fmla="*/ 852240 w 935662"/>
              <a:gd name="connsiteY73" fmla="*/ 857528 h 2382167"/>
              <a:gd name="connsiteX74" fmla="*/ 925670 w 935662"/>
              <a:gd name="connsiteY74" fmla="*/ 804322 h 2382167"/>
              <a:gd name="connsiteX75" fmla="*/ 334798 w 935662"/>
              <a:gd name="connsiteY75" fmla="*/ 734625 h 2382167"/>
              <a:gd name="connsiteX76" fmla="*/ 360625 w 935662"/>
              <a:gd name="connsiteY76" fmla="*/ 804323 h 2382167"/>
              <a:gd name="connsiteX77" fmla="*/ 343511 w 935662"/>
              <a:gd name="connsiteY77" fmla="*/ 877131 h 2382167"/>
              <a:gd name="connsiteX78" fmla="*/ 303060 w 935662"/>
              <a:gd name="connsiteY78" fmla="*/ 922248 h 2382167"/>
              <a:gd name="connsiteX79" fmla="*/ 286257 w 935662"/>
              <a:gd name="connsiteY79" fmla="*/ 947452 h 2382167"/>
              <a:gd name="connsiteX80" fmla="*/ 268521 w 935662"/>
              <a:gd name="connsiteY80" fmla="*/ 877755 h 2382167"/>
              <a:gd name="connsiteX81" fmla="*/ 307416 w 935662"/>
              <a:gd name="connsiteY81" fmla="*/ 778497 h 2382167"/>
              <a:gd name="connsiteX82" fmla="*/ 328886 w 935662"/>
              <a:gd name="connsiteY82" fmla="*/ 748005 h 2382167"/>
              <a:gd name="connsiteX83" fmla="*/ 334798 w 935662"/>
              <a:gd name="connsiteY83" fmla="*/ 734625 h 2382167"/>
              <a:gd name="connsiteX84" fmla="*/ 350355 w 935662"/>
              <a:gd name="connsiteY84" fmla="*/ 650927 h 2382167"/>
              <a:gd name="connsiteX85" fmla="*/ 403872 w 935662"/>
              <a:gd name="connsiteY85" fmla="*/ 737116 h 2382167"/>
              <a:gd name="connsiteX86" fmla="*/ 607677 w 935662"/>
              <a:gd name="connsiteY86" fmla="*/ 1171793 h 2382167"/>
              <a:gd name="connsiteX87" fmla="*/ 667105 w 935662"/>
              <a:gd name="connsiteY87" fmla="*/ 1614562 h 2382167"/>
              <a:gd name="connsiteX88" fmla="*/ 660261 w 935662"/>
              <a:gd name="connsiteY88" fmla="*/ 1715062 h 2382167"/>
              <a:gd name="connsiteX89" fmla="*/ 658082 w 935662"/>
              <a:gd name="connsiteY89" fmla="*/ 1725330 h 2382167"/>
              <a:gd name="connsiteX90" fmla="*/ 650925 w 935662"/>
              <a:gd name="connsiteY90" fmla="*/ 1643498 h 2382167"/>
              <a:gd name="connsiteX91" fmla="*/ 576250 w 935662"/>
              <a:gd name="connsiteY91" fmla="*/ 1287231 h 2382167"/>
              <a:gd name="connsiteX92" fmla="*/ 355333 w 935662"/>
              <a:gd name="connsiteY92" fmla="*/ 671151 h 2382167"/>
              <a:gd name="connsiteX93" fmla="*/ 350355 w 935662"/>
              <a:gd name="connsiteY93" fmla="*/ 650927 h 2382167"/>
              <a:gd name="connsiteX94" fmla="*/ 605500 w 935662"/>
              <a:gd name="connsiteY94" fmla="*/ 643770 h 2382167"/>
              <a:gd name="connsiteX95" fmla="*/ 614523 w 935662"/>
              <a:gd name="connsiteY95" fmla="*/ 653728 h 2382167"/>
              <a:gd name="connsiteX96" fmla="*/ 663684 w 935662"/>
              <a:gd name="connsiteY96" fmla="*/ 690132 h 2382167"/>
              <a:gd name="connsiteX97" fmla="*/ 704444 w 935662"/>
              <a:gd name="connsiteY97" fmla="*/ 713468 h 2382167"/>
              <a:gd name="connsiteX98" fmla="*/ 742405 w 935662"/>
              <a:gd name="connsiteY98" fmla="*/ 771030 h 2382167"/>
              <a:gd name="connsiteX99" fmla="*/ 757653 w 935662"/>
              <a:gd name="connsiteY99" fmla="*/ 892069 h 2382167"/>
              <a:gd name="connsiteX100" fmla="*/ 756718 w 935662"/>
              <a:gd name="connsiteY100" fmla="*/ 900469 h 2382167"/>
              <a:gd name="connsiteX101" fmla="*/ 751117 w 935662"/>
              <a:gd name="connsiteY101" fmla="*/ 895802 h 2382167"/>
              <a:gd name="connsiteX102" fmla="*/ 688887 w 935662"/>
              <a:gd name="connsiteY102" fmla="*/ 851930 h 2382167"/>
              <a:gd name="connsiteX103" fmla="*/ 666795 w 935662"/>
              <a:gd name="connsiteY103" fmla="*/ 840106 h 2382167"/>
              <a:gd name="connsiteX104" fmla="*/ 596787 w 935662"/>
              <a:gd name="connsiteY104" fmla="*/ 713157 h 2382167"/>
              <a:gd name="connsiteX105" fmla="*/ 603010 w 935662"/>
              <a:gd name="connsiteY105" fmla="*/ 644392 h 2382167"/>
              <a:gd name="connsiteX106" fmla="*/ 605500 w 935662"/>
              <a:gd name="connsiteY106" fmla="*/ 643770 h 2382167"/>
              <a:gd name="connsiteX107" fmla="*/ 926604 w 935662"/>
              <a:gd name="connsiteY107" fmla="*/ 634746 h 2382167"/>
              <a:gd name="connsiteX108" fmla="*/ 929094 w 935662"/>
              <a:gd name="connsiteY108" fmla="*/ 643148 h 2382167"/>
              <a:gd name="connsiteX109" fmla="*/ 935628 w 935662"/>
              <a:gd name="connsiteY109" fmla="*/ 729647 h 2382167"/>
              <a:gd name="connsiteX110" fmla="*/ 882732 w 935662"/>
              <a:gd name="connsiteY110" fmla="*/ 823303 h 2382167"/>
              <a:gd name="connsiteX111" fmla="*/ 857218 w 935662"/>
              <a:gd name="connsiteY111" fmla="*/ 837615 h 2382167"/>
              <a:gd name="connsiteX112" fmla="*/ 776942 w 935662"/>
              <a:gd name="connsiteY112" fmla="*/ 894245 h 2382167"/>
              <a:gd name="connsiteX113" fmla="*/ 790321 w 935662"/>
              <a:gd name="connsiteY113" fmla="*/ 765430 h 2382167"/>
              <a:gd name="connsiteX114" fmla="*/ 852862 w 935662"/>
              <a:gd name="connsiteY114" fmla="*/ 690753 h 2382167"/>
              <a:gd name="connsiteX115" fmla="*/ 926604 w 935662"/>
              <a:gd name="connsiteY115" fmla="*/ 634746 h 2382167"/>
              <a:gd name="connsiteX116" fmla="*/ 299016 w 935662"/>
              <a:gd name="connsiteY116" fmla="*/ 626345 h 2382167"/>
              <a:gd name="connsiteX117" fmla="*/ 324220 w 935662"/>
              <a:gd name="connsiteY117" fmla="*/ 723736 h 2382167"/>
              <a:gd name="connsiteX118" fmla="*/ 296839 w 935662"/>
              <a:gd name="connsiteY118" fmla="*/ 775387 h 2382167"/>
              <a:gd name="connsiteX119" fmla="*/ 252964 w 935662"/>
              <a:gd name="connsiteY119" fmla="*/ 842907 h 2382167"/>
              <a:gd name="connsiteX120" fmla="*/ 275368 w 935662"/>
              <a:gd name="connsiteY120" fmla="*/ 660572 h 2382167"/>
              <a:gd name="connsiteX121" fmla="*/ 299016 w 935662"/>
              <a:gd name="connsiteY121" fmla="*/ 626345 h 2382167"/>
              <a:gd name="connsiteX122" fmla="*/ 148729 w 935662"/>
              <a:gd name="connsiteY122" fmla="*/ 563493 h 2382167"/>
              <a:gd name="connsiteX123" fmla="*/ 204425 w 935662"/>
              <a:gd name="connsiteY123" fmla="*/ 606431 h 2382167"/>
              <a:gd name="connsiteX124" fmla="*/ 229318 w 935662"/>
              <a:gd name="connsiteY124" fmla="*/ 699155 h 2382167"/>
              <a:gd name="connsiteX125" fmla="*/ 216871 w 935662"/>
              <a:gd name="connsiteY125" fmla="*/ 742405 h 2382167"/>
              <a:gd name="connsiteX126" fmla="*/ 216560 w 935662"/>
              <a:gd name="connsiteY126" fmla="*/ 763251 h 2382167"/>
              <a:gd name="connsiteX127" fmla="*/ 434367 w 935662"/>
              <a:gd name="connsiteY127" fmla="*/ 1467695 h 2382167"/>
              <a:gd name="connsiteX128" fmla="*/ 493485 w 935662"/>
              <a:gd name="connsiteY128" fmla="*/ 1757065 h 2382167"/>
              <a:gd name="connsiteX129" fmla="*/ 504375 w 935662"/>
              <a:gd name="connsiteY129" fmla="*/ 2087817 h 2382167"/>
              <a:gd name="connsiteX130" fmla="*/ 503754 w 935662"/>
              <a:gd name="connsiteY130" fmla="*/ 2141335 h 2382167"/>
              <a:gd name="connsiteX131" fmla="*/ 489751 w 935662"/>
              <a:gd name="connsiteY131" fmla="*/ 2257395 h 2382167"/>
              <a:gd name="connsiteX132" fmla="*/ 488195 w 935662"/>
              <a:gd name="connsiteY132" fmla="*/ 2262372 h 2382167"/>
              <a:gd name="connsiteX133" fmla="*/ 482283 w 935662"/>
              <a:gd name="connsiteY133" fmla="*/ 2269529 h 2382167"/>
              <a:gd name="connsiteX134" fmla="*/ 453036 w 935662"/>
              <a:gd name="connsiteY134" fmla="*/ 1891794 h 2382167"/>
              <a:gd name="connsiteX135" fmla="*/ 472017 w 935662"/>
              <a:gd name="connsiteY135" fmla="*/ 1951223 h 2382167"/>
              <a:gd name="connsiteX136" fmla="*/ 487573 w 935662"/>
              <a:gd name="connsiteY136" fmla="*/ 2012207 h 2382167"/>
              <a:gd name="connsiteX137" fmla="*/ 499398 w 935662"/>
              <a:gd name="connsiteY137" fmla="*/ 2074750 h 2382167"/>
              <a:gd name="connsiteX138" fmla="*/ 502509 w 935662"/>
              <a:gd name="connsiteY138" fmla="*/ 2074750 h 2382167"/>
              <a:gd name="connsiteX139" fmla="*/ 502509 w 935662"/>
              <a:gd name="connsiteY139" fmla="*/ 1982026 h 2382167"/>
              <a:gd name="connsiteX140" fmla="*/ 433122 w 935662"/>
              <a:gd name="connsiteY140" fmla="*/ 1478897 h 2382167"/>
              <a:gd name="connsiteX141" fmla="*/ 419121 w 935662"/>
              <a:gd name="connsiteY141" fmla="*/ 1427247 h 2382167"/>
              <a:gd name="connsiteX142" fmla="*/ 408542 w 935662"/>
              <a:gd name="connsiteY142" fmla="*/ 1414799 h 2382167"/>
              <a:gd name="connsiteX143" fmla="*/ 342577 w 935662"/>
              <a:gd name="connsiteY143" fmla="*/ 1394886 h 2382167"/>
              <a:gd name="connsiteX144" fmla="*/ 267900 w 935662"/>
              <a:gd name="connsiteY144" fmla="*/ 1323633 h 2382167"/>
              <a:gd name="connsiteX145" fmla="*/ 256699 w 935662"/>
              <a:gd name="connsiteY145" fmla="*/ 1269493 h 2382167"/>
              <a:gd name="connsiteX146" fmla="*/ 268523 w 935662"/>
              <a:gd name="connsiteY146" fmla="*/ 1276650 h 2382167"/>
              <a:gd name="connsiteX147" fmla="*/ 306484 w 935662"/>
              <a:gd name="connsiteY147" fmla="*/ 1290029 h 2382167"/>
              <a:gd name="connsiteX148" fmla="*/ 392051 w 935662"/>
              <a:gd name="connsiteY148" fmla="*/ 1350703 h 2382167"/>
              <a:gd name="connsiteX149" fmla="*/ 402006 w 935662"/>
              <a:gd name="connsiteY149" fmla="*/ 1367194 h 2382167"/>
              <a:gd name="connsiteX150" fmla="*/ 401385 w 935662"/>
              <a:gd name="connsiteY150" fmla="*/ 1361282 h 2382167"/>
              <a:gd name="connsiteX151" fmla="*/ 387694 w 935662"/>
              <a:gd name="connsiteY151" fmla="*/ 1311809 h 2382167"/>
              <a:gd name="connsiteX152" fmla="*/ 371825 w 935662"/>
              <a:gd name="connsiteY152" fmla="*/ 1294386 h 2382167"/>
              <a:gd name="connsiteX153" fmla="*/ 307105 w 935662"/>
              <a:gd name="connsiteY153" fmla="*/ 1277582 h 2382167"/>
              <a:gd name="connsiteX154" fmla="*/ 233985 w 935662"/>
              <a:gd name="connsiteY154" fmla="*/ 1212552 h 2382167"/>
              <a:gd name="connsiteX155" fmla="*/ 220917 w 935662"/>
              <a:gd name="connsiteY155" fmla="*/ 1157790 h 2382167"/>
              <a:gd name="connsiteX156" fmla="*/ 223717 w 935662"/>
              <a:gd name="connsiteY156" fmla="*/ 1155924 h 2382167"/>
              <a:gd name="connsiteX157" fmla="*/ 286570 w 935662"/>
              <a:gd name="connsiteY157" fmla="*/ 1177082 h 2382167"/>
              <a:gd name="connsiteX158" fmla="*/ 345689 w 935662"/>
              <a:gd name="connsiteY158" fmla="*/ 1214420 h 2382167"/>
              <a:gd name="connsiteX159" fmla="*/ 371514 w 935662"/>
              <a:gd name="connsiteY159" fmla="*/ 1257047 h 2382167"/>
              <a:gd name="connsiteX160" fmla="*/ 348489 w 935662"/>
              <a:gd name="connsiteY160" fmla="*/ 1182683 h 2382167"/>
              <a:gd name="connsiteX161" fmla="*/ 341643 w 935662"/>
              <a:gd name="connsiteY161" fmla="*/ 1181125 h 2382167"/>
              <a:gd name="connsiteX162" fmla="*/ 262922 w 935662"/>
              <a:gd name="connsiteY162" fmla="*/ 1159967 h 2382167"/>
              <a:gd name="connsiteX163" fmla="*/ 200069 w 935662"/>
              <a:gd name="connsiteY163" fmla="*/ 1103960 h 2382167"/>
              <a:gd name="connsiteX164" fmla="*/ 185757 w 935662"/>
              <a:gd name="connsiteY164" fmla="*/ 1040486 h 2382167"/>
              <a:gd name="connsiteX165" fmla="*/ 252654 w 935662"/>
              <a:gd name="connsiteY165" fmla="*/ 1061644 h 2382167"/>
              <a:gd name="connsiteX166" fmla="*/ 308350 w 935662"/>
              <a:gd name="connsiteY166" fmla="*/ 1097427 h 2382167"/>
              <a:gd name="connsiteX167" fmla="*/ 335731 w 935662"/>
              <a:gd name="connsiteY167" fmla="*/ 1142544 h 2382167"/>
              <a:gd name="connsiteX168" fmla="*/ 333865 w 935662"/>
              <a:gd name="connsiteY168" fmla="*/ 1134142 h 2382167"/>
              <a:gd name="connsiteX169" fmla="*/ 320174 w 935662"/>
              <a:gd name="connsiteY169" fmla="*/ 1089025 h 2382167"/>
              <a:gd name="connsiteX170" fmla="*/ 294970 w 935662"/>
              <a:gd name="connsiteY170" fmla="*/ 1062889 h 2382167"/>
              <a:gd name="connsiteX171" fmla="*/ 229940 w 935662"/>
              <a:gd name="connsiteY171" fmla="*/ 1047021 h 2382167"/>
              <a:gd name="connsiteX172" fmla="*/ 163975 w 935662"/>
              <a:gd name="connsiteY172" fmla="*/ 987591 h 2382167"/>
              <a:gd name="connsiteX173" fmla="*/ 151219 w 935662"/>
              <a:gd name="connsiteY173" fmla="*/ 933450 h 2382167"/>
              <a:gd name="connsiteX174" fmla="*/ 151219 w 935662"/>
              <a:gd name="connsiteY174" fmla="*/ 924738 h 2382167"/>
              <a:gd name="connsiteX175" fmla="*/ 210961 w 935662"/>
              <a:gd name="connsiteY175" fmla="*/ 947141 h 2382167"/>
              <a:gd name="connsiteX176" fmla="*/ 278479 w 935662"/>
              <a:gd name="connsiteY176" fmla="*/ 991325 h 2382167"/>
              <a:gd name="connsiteX177" fmla="*/ 298392 w 935662"/>
              <a:gd name="connsiteY177" fmla="*/ 1021818 h 2382167"/>
              <a:gd name="connsiteX178" fmla="*/ 278479 w 935662"/>
              <a:gd name="connsiteY178" fmla="*/ 960520 h 2382167"/>
              <a:gd name="connsiteX179" fmla="*/ 272256 w 935662"/>
              <a:gd name="connsiteY179" fmla="*/ 955853 h 2382167"/>
              <a:gd name="connsiteX180" fmla="*/ 201937 w 935662"/>
              <a:gd name="connsiteY180" fmla="*/ 935940 h 2382167"/>
              <a:gd name="connsiteX181" fmla="*/ 125083 w 935662"/>
              <a:gd name="connsiteY181" fmla="*/ 865619 h 2382167"/>
              <a:gd name="connsiteX182" fmla="*/ 115436 w 935662"/>
              <a:gd name="connsiteY182" fmla="*/ 822682 h 2382167"/>
              <a:gd name="connsiteX183" fmla="*/ 114191 w 935662"/>
              <a:gd name="connsiteY183" fmla="*/ 810547 h 2382167"/>
              <a:gd name="connsiteX184" fmla="*/ 169266 w 935662"/>
              <a:gd name="connsiteY184" fmla="*/ 832950 h 2382167"/>
              <a:gd name="connsiteX185" fmla="*/ 242698 w 935662"/>
              <a:gd name="connsiteY185" fmla="*/ 878688 h 2382167"/>
              <a:gd name="connsiteX186" fmla="*/ 261677 w 935662"/>
              <a:gd name="connsiteY186" fmla="*/ 909181 h 2382167"/>
              <a:gd name="connsiteX187" fmla="*/ 243009 w 935662"/>
              <a:gd name="connsiteY187" fmla="*/ 854108 h 2382167"/>
              <a:gd name="connsiteX188" fmla="*/ 233675 w 935662"/>
              <a:gd name="connsiteY188" fmla="*/ 846951 h 2382167"/>
              <a:gd name="connsiteX189" fmla="*/ 174867 w 935662"/>
              <a:gd name="connsiteY189" fmla="*/ 823614 h 2382167"/>
              <a:gd name="connsiteX190" fmla="*/ 88055 w 935662"/>
              <a:gd name="connsiteY190" fmla="*/ 747694 h 2382167"/>
              <a:gd name="connsiteX191" fmla="*/ 77476 w 935662"/>
              <a:gd name="connsiteY191" fmla="*/ 702266 h 2382167"/>
              <a:gd name="connsiteX192" fmla="*/ 134106 w 935662"/>
              <a:gd name="connsiteY192" fmla="*/ 720313 h 2382167"/>
              <a:gd name="connsiteX193" fmla="*/ 219982 w 935662"/>
              <a:gd name="connsiteY193" fmla="*/ 795611 h 2382167"/>
              <a:gd name="connsiteX194" fmla="*/ 226829 w 935662"/>
              <a:gd name="connsiteY194" fmla="*/ 804946 h 2382167"/>
              <a:gd name="connsiteX195" fmla="*/ 207848 w 935662"/>
              <a:gd name="connsiteY195" fmla="*/ 750805 h 2382167"/>
              <a:gd name="connsiteX196" fmla="*/ 202248 w 935662"/>
              <a:gd name="connsiteY196" fmla="*/ 744893 h 2382167"/>
              <a:gd name="connsiteX197" fmla="*/ 191046 w 935662"/>
              <a:gd name="connsiteY197" fmla="*/ 737115 h 2382167"/>
              <a:gd name="connsiteX198" fmla="*/ 138773 w 935662"/>
              <a:gd name="connsiteY198" fmla="*/ 610166 h 2382167"/>
              <a:gd name="connsiteX199" fmla="*/ 148729 w 935662"/>
              <a:gd name="connsiteY199" fmla="*/ 563493 h 2382167"/>
              <a:gd name="connsiteX200" fmla="*/ 605187 w 935662"/>
              <a:gd name="connsiteY200" fmla="*/ 473881 h 2382167"/>
              <a:gd name="connsiteX201" fmla="*/ 612965 w 935662"/>
              <a:gd name="connsiteY201" fmla="*/ 485081 h 2382167"/>
              <a:gd name="connsiteX202" fmla="*/ 660261 w 935662"/>
              <a:gd name="connsiteY202" fmla="*/ 522109 h 2382167"/>
              <a:gd name="connsiteX203" fmla="*/ 751117 w 935662"/>
              <a:gd name="connsiteY203" fmla="*/ 632878 h 2382167"/>
              <a:gd name="connsiteX204" fmla="*/ 758585 w 935662"/>
              <a:gd name="connsiteY204" fmla="*/ 726536 h 2382167"/>
              <a:gd name="connsiteX205" fmla="*/ 758274 w 935662"/>
              <a:gd name="connsiteY205" fmla="*/ 735247 h 2382167"/>
              <a:gd name="connsiteX206" fmla="*/ 750806 w 935662"/>
              <a:gd name="connsiteY206" fmla="*/ 729024 h 2382167"/>
              <a:gd name="connsiteX207" fmla="*/ 687953 w 935662"/>
              <a:gd name="connsiteY207" fmla="*/ 685463 h 2382167"/>
              <a:gd name="connsiteX208" fmla="*/ 649372 w 935662"/>
              <a:gd name="connsiteY208" fmla="*/ 663994 h 2382167"/>
              <a:gd name="connsiteX209" fmla="*/ 598342 w 935662"/>
              <a:gd name="connsiteY209" fmla="*/ 584339 h 2382167"/>
              <a:gd name="connsiteX210" fmla="*/ 605187 w 935662"/>
              <a:gd name="connsiteY210" fmla="*/ 473881 h 2382167"/>
              <a:gd name="connsiteX211" fmla="*/ 927539 w 935662"/>
              <a:gd name="connsiteY211" fmla="*/ 469837 h 2382167"/>
              <a:gd name="connsiteX212" fmla="*/ 932829 w 935662"/>
              <a:gd name="connsiteY212" fmla="*/ 584030 h 2382167"/>
              <a:gd name="connsiteX213" fmla="*/ 890824 w 935662"/>
              <a:gd name="connsiteY213" fmla="*/ 650305 h 2382167"/>
              <a:gd name="connsiteX214" fmla="*/ 847573 w 935662"/>
              <a:gd name="connsiteY214" fmla="*/ 675820 h 2382167"/>
              <a:gd name="connsiteX215" fmla="*/ 780988 w 935662"/>
              <a:gd name="connsiteY215" fmla="*/ 722803 h 2382167"/>
              <a:gd name="connsiteX216" fmla="*/ 776942 w 935662"/>
              <a:gd name="connsiteY216" fmla="*/ 725914 h 2382167"/>
              <a:gd name="connsiteX217" fmla="*/ 773520 w 935662"/>
              <a:gd name="connsiteY217" fmla="*/ 725291 h 2382167"/>
              <a:gd name="connsiteX218" fmla="*/ 776942 w 935662"/>
              <a:gd name="connsiteY218" fmla="*/ 655594 h 2382167"/>
              <a:gd name="connsiteX219" fmla="*/ 789077 w 935662"/>
              <a:gd name="connsiteY219" fmla="*/ 599276 h 2382167"/>
              <a:gd name="connsiteX220" fmla="*/ 850374 w 935662"/>
              <a:gd name="connsiteY220" fmla="*/ 524911 h 2382167"/>
              <a:gd name="connsiteX221" fmla="*/ 924738 w 935662"/>
              <a:gd name="connsiteY221" fmla="*/ 470458 h 2382167"/>
              <a:gd name="connsiteX222" fmla="*/ 927539 w 935662"/>
              <a:gd name="connsiteY222" fmla="*/ 469837 h 2382167"/>
              <a:gd name="connsiteX223" fmla="*/ 606743 w 935662"/>
              <a:gd name="connsiteY223" fmla="*/ 311149 h 2382167"/>
              <a:gd name="connsiteX224" fmla="*/ 659328 w 935662"/>
              <a:gd name="connsiteY224" fmla="*/ 357200 h 2382167"/>
              <a:gd name="connsiteX225" fmla="*/ 671773 w 935662"/>
              <a:gd name="connsiteY225" fmla="*/ 362799 h 2382167"/>
              <a:gd name="connsiteX226" fmla="*/ 746761 w 935662"/>
              <a:gd name="connsiteY226" fmla="*/ 451167 h 2382167"/>
              <a:gd name="connsiteX227" fmla="*/ 759206 w 935662"/>
              <a:gd name="connsiteY227" fmla="*/ 556957 h 2382167"/>
              <a:gd name="connsiteX228" fmla="*/ 757961 w 935662"/>
              <a:gd name="connsiteY228" fmla="*/ 570337 h 2382167"/>
              <a:gd name="connsiteX229" fmla="*/ 751428 w 935662"/>
              <a:gd name="connsiteY229" fmla="*/ 565047 h 2382167"/>
              <a:gd name="connsiteX230" fmla="*/ 689820 w 935662"/>
              <a:gd name="connsiteY230" fmla="*/ 521798 h 2382167"/>
              <a:gd name="connsiteX231" fmla="*/ 651236 w 935662"/>
              <a:gd name="connsiteY231" fmla="*/ 500640 h 2382167"/>
              <a:gd name="connsiteX232" fmla="*/ 598654 w 935662"/>
              <a:gd name="connsiteY232" fmla="*/ 416629 h 2382167"/>
              <a:gd name="connsiteX233" fmla="*/ 604877 w 935662"/>
              <a:gd name="connsiteY233" fmla="*/ 314260 h 2382167"/>
              <a:gd name="connsiteX234" fmla="*/ 606743 w 935662"/>
              <a:gd name="connsiteY234" fmla="*/ 311149 h 2382167"/>
              <a:gd name="connsiteX235" fmla="*/ 930029 w 935662"/>
              <a:gd name="connsiteY235" fmla="*/ 304927 h 2382167"/>
              <a:gd name="connsiteX236" fmla="*/ 933140 w 935662"/>
              <a:gd name="connsiteY236" fmla="*/ 414140 h 2382167"/>
              <a:gd name="connsiteX237" fmla="*/ 894557 w 935662"/>
              <a:gd name="connsiteY237" fmla="*/ 484149 h 2382167"/>
              <a:gd name="connsiteX238" fmla="*/ 874333 w 935662"/>
              <a:gd name="connsiteY238" fmla="*/ 497216 h 2382167"/>
              <a:gd name="connsiteX239" fmla="*/ 776010 w 935662"/>
              <a:gd name="connsiteY239" fmla="*/ 563805 h 2382167"/>
              <a:gd name="connsiteX240" fmla="*/ 774141 w 935662"/>
              <a:gd name="connsiteY240" fmla="*/ 546379 h 2382167"/>
              <a:gd name="connsiteX241" fmla="*/ 791256 w 935662"/>
              <a:gd name="connsiteY241" fmla="*/ 427830 h 2382167"/>
              <a:gd name="connsiteX242" fmla="*/ 850685 w 935662"/>
              <a:gd name="connsiteY242" fmla="*/ 360933 h 2382167"/>
              <a:gd name="connsiteX243" fmla="*/ 924117 w 935662"/>
              <a:gd name="connsiteY243" fmla="*/ 307104 h 2382167"/>
              <a:gd name="connsiteX244" fmla="*/ 930029 w 935662"/>
              <a:gd name="connsiteY244" fmla="*/ 304927 h 2382167"/>
              <a:gd name="connsiteX245" fmla="*/ 602386 w 935662"/>
              <a:gd name="connsiteY245" fmla="*/ 148730 h 2382167"/>
              <a:gd name="connsiteX246" fmla="*/ 663062 w 935662"/>
              <a:gd name="connsiteY246" fmla="*/ 196337 h 2382167"/>
              <a:gd name="connsiteX247" fmla="*/ 750495 w 935662"/>
              <a:gd name="connsiteY247" fmla="*/ 343199 h 2382167"/>
              <a:gd name="connsiteX248" fmla="*/ 755473 w 935662"/>
              <a:gd name="connsiteY248" fmla="*/ 414762 h 2382167"/>
              <a:gd name="connsiteX249" fmla="*/ 751116 w 935662"/>
              <a:gd name="connsiteY249" fmla="*/ 415697 h 2382167"/>
              <a:gd name="connsiteX250" fmla="*/ 667418 w 935662"/>
              <a:gd name="connsiteY250" fmla="*/ 346621 h 2382167"/>
              <a:gd name="connsiteX251" fmla="*/ 596163 w 935662"/>
              <a:gd name="connsiteY251" fmla="*/ 229317 h 2382167"/>
              <a:gd name="connsiteX252" fmla="*/ 602386 w 935662"/>
              <a:gd name="connsiteY252" fmla="*/ 148730 h 2382167"/>
              <a:gd name="connsiteX253" fmla="*/ 925671 w 935662"/>
              <a:gd name="connsiteY253" fmla="*/ 140018 h 2382167"/>
              <a:gd name="connsiteX254" fmla="*/ 927539 w 935662"/>
              <a:gd name="connsiteY254" fmla="*/ 159309 h 2382167"/>
              <a:gd name="connsiteX255" fmla="*/ 931272 w 935662"/>
              <a:gd name="connsiteY255" fmla="*/ 221850 h 2382167"/>
              <a:gd name="connsiteX256" fmla="*/ 857840 w 935662"/>
              <a:gd name="connsiteY256" fmla="*/ 341020 h 2382167"/>
              <a:gd name="connsiteX257" fmla="*/ 794055 w 935662"/>
              <a:gd name="connsiteY257" fmla="*/ 385827 h 2382167"/>
              <a:gd name="connsiteX258" fmla="*/ 774452 w 935662"/>
              <a:gd name="connsiteY258" fmla="*/ 410718 h 2382167"/>
              <a:gd name="connsiteX259" fmla="*/ 801212 w 935662"/>
              <a:gd name="connsiteY259" fmla="*/ 259188 h 2382167"/>
              <a:gd name="connsiteX260" fmla="*/ 865308 w 935662"/>
              <a:gd name="connsiteY260" fmla="*/ 188868 h 2382167"/>
              <a:gd name="connsiteX261" fmla="*/ 925671 w 935662"/>
              <a:gd name="connsiteY261" fmla="*/ 140018 h 2382167"/>
              <a:gd name="connsiteX262" fmla="*/ 754851 w 935662"/>
              <a:gd name="connsiteY262" fmla="*/ 0 h 2382167"/>
              <a:gd name="connsiteX263" fmla="*/ 766053 w 935662"/>
              <a:gd name="connsiteY263" fmla="*/ 12135 h 2382167"/>
              <a:gd name="connsiteX264" fmla="*/ 820816 w 935662"/>
              <a:gd name="connsiteY264" fmla="*/ 107657 h 2382167"/>
              <a:gd name="connsiteX265" fmla="*/ 816459 w 935662"/>
              <a:gd name="connsiteY265" fmla="*/ 188557 h 2382167"/>
              <a:gd name="connsiteX266" fmla="*/ 765430 w 935662"/>
              <a:gd name="connsiteY266" fmla="*/ 271323 h 2382167"/>
              <a:gd name="connsiteX267" fmla="*/ 760763 w 935662"/>
              <a:gd name="connsiteY267" fmla="*/ 284080 h 2382167"/>
              <a:gd name="connsiteX268" fmla="*/ 764808 w 935662"/>
              <a:gd name="connsiteY268" fmla="*/ 971101 h 2382167"/>
              <a:gd name="connsiteX269" fmla="*/ 749873 w 935662"/>
              <a:gd name="connsiteY269" fmla="*/ 1387110 h 2382167"/>
              <a:gd name="connsiteX270" fmla="*/ 653105 w 935662"/>
              <a:gd name="connsiteY270" fmla="*/ 1961492 h 2382167"/>
              <a:gd name="connsiteX271" fmla="*/ 637235 w 935662"/>
              <a:gd name="connsiteY271" fmla="*/ 2047059 h 2382167"/>
              <a:gd name="connsiteX272" fmla="*/ 577806 w 935662"/>
              <a:gd name="connsiteY272" fmla="*/ 2214147 h 2382167"/>
              <a:gd name="connsiteX273" fmla="*/ 498773 w 935662"/>
              <a:gd name="connsiteY273" fmla="*/ 2372212 h 2382167"/>
              <a:gd name="connsiteX274" fmla="*/ 492239 w 935662"/>
              <a:gd name="connsiteY274" fmla="*/ 2382167 h 2382167"/>
              <a:gd name="connsiteX275" fmla="*/ 659639 w 935662"/>
              <a:gd name="connsiteY275" fmla="*/ 1748665 h 2382167"/>
              <a:gd name="connsiteX276" fmla="*/ 659328 w 935662"/>
              <a:gd name="connsiteY276" fmla="*/ 1840455 h 2382167"/>
              <a:gd name="connsiteX277" fmla="*/ 655906 w 935662"/>
              <a:gd name="connsiteY277" fmla="*/ 1932866 h 2382167"/>
              <a:gd name="connsiteX278" fmla="*/ 661816 w 935662"/>
              <a:gd name="connsiteY278" fmla="*/ 1912331 h 2382167"/>
              <a:gd name="connsiteX279" fmla="*/ 739915 w 935662"/>
              <a:gd name="connsiteY279" fmla="*/ 1458673 h 2382167"/>
              <a:gd name="connsiteX280" fmla="*/ 758586 w 935662"/>
              <a:gd name="connsiteY280" fmla="*/ 1076270 h 2382167"/>
              <a:gd name="connsiteX281" fmla="*/ 758586 w 935662"/>
              <a:gd name="connsiteY281" fmla="*/ 1058534 h 2382167"/>
              <a:gd name="connsiteX282" fmla="*/ 755785 w 935662"/>
              <a:gd name="connsiteY282" fmla="*/ 1067869 h 2382167"/>
              <a:gd name="connsiteX283" fmla="*/ 731826 w 935662"/>
              <a:gd name="connsiteY283" fmla="*/ 1047955 h 2382167"/>
              <a:gd name="connsiteX284" fmla="*/ 669907 w 935662"/>
              <a:gd name="connsiteY284" fmla="*/ 1010617 h 2382167"/>
              <a:gd name="connsiteX285" fmla="*/ 596164 w 935662"/>
              <a:gd name="connsiteY285" fmla="*/ 877445 h 2382167"/>
              <a:gd name="connsiteX286" fmla="*/ 602387 w 935662"/>
              <a:gd name="connsiteY286" fmla="*/ 810236 h 2382167"/>
              <a:gd name="connsiteX287" fmla="*/ 607365 w 935662"/>
              <a:gd name="connsiteY287" fmla="*/ 814281 h 2382167"/>
              <a:gd name="connsiteX288" fmla="*/ 671152 w 935662"/>
              <a:gd name="connsiteY288" fmla="*/ 861886 h 2382167"/>
              <a:gd name="connsiteX289" fmla="*/ 736493 w 935662"/>
              <a:gd name="connsiteY289" fmla="*/ 925050 h 2382167"/>
              <a:gd name="connsiteX290" fmla="*/ 752050 w 935662"/>
              <a:gd name="connsiteY290" fmla="*/ 981369 h 2382167"/>
              <a:gd name="connsiteX291" fmla="*/ 758896 w 935662"/>
              <a:gd name="connsiteY291" fmla="*/ 1026174 h 2382167"/>
              <a:gd name="connsiteX292" fmla="*/ 759829 w 935662"/>
              <a:gd name="connsiteY292" fmla="*/ 1017774 h 2382167"/>
              <a:gd name="connsiteX293" fmla="*/ 760141 w 935662"/>
              <a:gd name="connsiteY293" fmla="*/ 544824 h 2382167"/>
              <a:gd name="connsiteX294" fmla="*/ 756096 w 935662"/>
              <a:gd name="connsiteY294" fmla="*/ 283769 h 2382167"/>
              <a:gd name="connsiteX295" fmla="*/ 746762 w 935662"/>
              <a:gd name="connsiteY295" fmla="*/ 257009 h 2382167"/>
              <a:gd name="connsiteX296" fmla="*/ 709734 w 935662"/>
              <a:gd name="connsiteY296" fmla="*/ 197580 h 2382167"/>
              <a:gd name="connsiteX297" fmla="*/ 702889 w 935662"/>
              <a:gd name="connsiteY297" fmla="*/ 104858 h 2382167"/>
              <a:gd name="connsiteX298" fmla="*/ 752361 w 935662"/>
              <a:gd name="connsiteY298" fmla="*/ 4667 h 2382167"/>
              <a:gd name="connsiteX299" fmla="*/ 754851 w 935662"/>
              <a:gd name="connsiteY299" fmla="*/ 0 h 238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Lst>
            <a:rect l="l" t="t" r="r" b="b"/>
            <a:pathLst>
              <a:path w="935662" h="2382167">
                <a:moveTo>
                  <a:pt x="479172" y="1200107"/>
                </a:moveTo>
                <a:cubicBezTo>
                  <a:pt x="481040" y="1203219"/>
                  <a:pt x="482906" y="1204774"/>
                  <a:pt x="483528" y="1206953"/>
                </a:cubicBezTo>
                <a:cubicBezTo>
                  <a:pt x="490996" y="1227177"/>
                  <a:pt x="499709" y="1247091"/>
                  <a:pt x="505621" y="1267938"/>
                </a:cubicBezTo>
                <a:cubicBezTo>
                  <a:pt x="513089" y="1294074"/>
                  <a:pt x="507176" y="1317722"/>
                  <a:pt x="488506" y="1337946"/>
                </a:cubicBezTo>
                <a:cubicBezTo>
                  <a:pt x="478861" y="1348214"/>
                  <a:pt x="468281" y="1357549"/>
                  <a:pt x="459258" y="1367817"/>
                </a:cubicBezTo>
                <a:cubicBezTo>
                  <a:pt x="447434" y="1380886"/>
                  <a:pt x="437478" y="1394266"/>
                  <a:pt x="426586" y="1407956"/>
                </a:cubicBezTo>
                <a:cubicBezTo>
                  <a:pt x="417875" y="1387419"/>
                  <a:pt x="413518" y="1365951"/>
                  <a:pt x="411339" y="1343547"/>
                </a:cubicBezTo>
                <a:cubicBezTo>
                  <a:pt x="410718" y="1335769"/>
                  <a:pt x="411028" y="1328301"/>
                  <a:pt x="410718" y="1320523"/>
                </a:cubicBezTo>
                <a:cubicBezTo>
                  <a:pt x="409473" y="1292208"/>
                  <a:pt x="420052" y="1269183"/>
                  <a:pt x="441521" y="1251136"/>
                </a:cubicBezTo>
                <a:cubicBezTo>
                  <a:pt x="458013" y="1237446"/>
                  <a:pt x="471393" y="1221887"/>
                  <a:pt x="479172" y="1200107"/>
                </a:cubicBezTo>
                <a:close/>
                <a:moveTo>
                  <a:pt x="0" y="1198862"/>
                </a:moveTo>
                <a:cubicBezTo>
                  <a:pt x="14001" y="1210686"/>
                  <a:pt x="28004" y="1222198"/>
                  <a:pt x="42006" y="1234334"/>
                </a:cubicBezTo>
                <a:cubicBezTo>
                  <a:pt x="117926" y="1300608"/>
                  <a:pt x="187936" y="1372795"/>
                  <a:pt x="252032" y="1450894"/>
                </a:cubicBezTo>
                <a:cubicBezTo>
                  <a:pt x="347244" y="1566953"/>
                  <a:pt x="410719" y="1697637"/>
                  <a:pt x="439968" y="1844810"/>
                </a:cubicBezTo>
                <a:cubicBezTo>
                  <a:pt x="441213" y="1851656"/>
                  <a:pt x="443080" y="1858190"/>
                  <a:pt x="444325" y="1865036"/>
                </a:cubicBezTo>
                <a:cubicBezTo>
                  <a:pt x="444325" y="1865036"/>
                  <a:pt x="444325" y="1865347"/>
                  <a:pt x="444012" y="1865347"/>
                </a:cubicBezTo>
                <a:cubicBezTo>
                  <a:pt x="427834" y="1829564"/>
                  <a:pt x="412275" y="1793159"/>
                  <a:pt x="395473" y="1757687"/>
                </a:cubicBezTo>
                <a:cubicBezTo>
                  <a:pt x="357202" y="1675545"/>
                  <a:pt x="305862" y="1601180"/>
                  <a:pt x="251722" y="1529304"/>
                </a:cubicBezTo>
                <a:cubicBezTo>
                  <a:pt x="170511" y="1421334"/>
                  <a:pt x="87123" y="1314921"/>
                  <a:pt x="4356" y="1207575"/>
                </a:cubicBezTo>
                <a:cubicBezTo>
                  <a:pt x="2490" y="1205085"/>
                  <a:pt x="622" y="1202908"/>
                  <a:pt x="0" y="1198862"/>
                </a:cubicBezTo>
                <a:close/>
                <a:moveTo>
                  <a:pt x="440901" y="1077825"/>
                </a:moveTo>
                <a:cubicBezTo>
                  <a:pt x="454591" y="1107385"/>
                  <a:pt x="467971" y="1133521"/>
                  <a:pt x="471394" y="1163081"/>
                </a:cubicBezTo>
                <a:cubicBezTo>
                  <a:pt x="473573" y="1182060"/>
                  <a:pt x="467971" y="1199173"/>
                  <a:pt x="455836" y="1213797"/>
                </a:cubicBezTo>
                <a:cubicBezTo>
                  <a:pt x="448058" y="1223132"/>
                  <a:pt x="439034" y="1231533"/>
                  <a:pt x="431256" y="1240868"/>
                </a:cubicBezTo>
                <a:cubicBezTo>
                  <a:pt x="418497" y="1256424"/>
                  <a:pt x="406051" y="1272294"/>
                  <a:pt x="392671" y="1288785"/>
                </a:cubicBezTo>
                <a:cubicBezTo>
                  <a:pt x="379291" y="1255181"/>
                  <a:pt x="372758" y="1220020"/>
                  <a:pt x="376180" y="1183616"/>
                </a:cubicBezTo>
                <a:cubicBezTo>
                  <a:pt x="378046" y="1164324"/>
                  <a:pt x="387070" y="1148146"/>
                  <a:pt x="401073" y="1135388"/>
                </a:cubicBezTo>
                <a:cubicBezTo>
                  <a:pt x="417876" y="1119831"/>
                  <a:pt x="433744" y="1103961"/>
                  <a:pt x="440901" y="1077825"/>
                </a:cubicBezTo>
                <a:close/>
                <a:moveTo>
                  <a:pt x="925984" y="976078"/>
                </a:moveTo>
                <a:cubicBezTo>
                  <a:pt x="927540" y="991324"/>
                  <a:pt x="929717" y="1004393"/>
                  <a:pt x="930028" y="1017460"/>
                </a:cubicBezTo>
                <a:cubicBezTo>
                  <a:pt x="930651" y="1041419"/>
                  <a:pt x="931583" y="1065689"/>
                  <a:pt x="929406" y="1089648"/>
                </a:cubicBezTo>
                <a:cubicBezTo>
                  <a:pt x="926606" y="1119829"/>
                  <a:pt x="909804" y="1142856"/>
                  <a:pt x="883978" y="1159347"/>
                </a:cubicBezTo>
                <a:cubicBezTo>
                  <a:pt x="876821" y="1163701"/>
                  <a:pt x="869665" y="1168057"/>
                  <a:pt x="862197" y="1171792"/>
                </a:cubicBezTo>
                <a:cubicBezTo>
                  <a:pt x="829216" y="1187660"/>
                  <a:pt x="796856" y="1204774"/>
                  <a:pt x="768230" y="1232777"/>
                </a:cubicBezTo>
                <a:cubicBezTo>
                  <a:pt x="765429" y="1199484"/>
                  <a:pt x="768230" y="1169613"/>
                  <a:pt x="774453" y="1139744"/>
                </a:cubicBezTo>
                <a:cubicBezTo>
                  <a:pt x="775387" y="1136009"/>
                  <a:pt x="776319" y="1132277"/>
                  <a:pt x="777253" y="1128542"/>
                </a:cubicBezTo>
                <a:cubicBezTo>
                  <a:pt x="787522" y="1074712"/>
                  <a:pt x="818325" y="1038619"/>
                  <a:pt x="869977" y="1020884"/>
                </a:cubicBezTo>
                <a:cubicBezTo>
                  <a:pt x="888956" y="1014349"/>
                  <a:pt x="903270" y="1000348"/>
                  <a:pt x="916650" y="986036"/>
                </a:cubicBezTo>
                <a:cubicBezTo>
                  <a:pt x="919138" y="983235"/>
                  <a:pt x="921628" y="980435"/>
                  <a:pt x="925984" y="976078"/>
                </a:cubicBezTo>
                <a:close/>
                <a:moveTo>
                  <a:pt x="602076" y="975456"/>
                </a:moveTo>
                <a:cubicBezTo>
                  <a:pt x="606432" y="980745"/>
                  <a:pt x="608609" y="983545"/>
                  <a:pt x="611099" y="985725"/>
                </a:cubicBezTo>
                <a:cubicBezTo>
                  <a:pt x="625100" y="997859"/>
                  <a:pt x="637235" y="1014040"/>
                  <a:pt x="653415" y="1020573"/>
                </a:cubicBezTo>
                <a:cubicBezTo>
                  <a:pt x="712844" y="1044221"/>
                  <a:pt x="740849" y="1088715"/>
                  <a:pt x="748316" y="1149701"/>
                </a:cubicBezTo>
                <a:cubicBezTo>
                  <a:pt x="752049" y="1178326"/>
                  <a:pt x="755473" y="1206951"/>
                  <a:pt x="750183" y="1237756"/>
                </a:cubicBezTo>
                <a:cubicBezTo>
                  <a:pt x="724979" y="1211620"/>
                  <a:pt x="696353" y="1193574"/>
                  <a:pt x="666172" y="1177704"/>
                </a:cubicBezTo>
                <a:cubicBezTo>
                  <a:pt x="664616" y="1176770"/>
                  <a:pt x="663060" y="1175838"/>
                  <a:pt x="661505" y="1175214"/>
                </a:cubicBezTo>
                <a:cubicBezTo>
                  <a:pt x="609854" y="1150323"/>
                  <a:pt x="588075" y="1108939"/>
                  <a:pt x="593674" y="1052621"/>
                </a:cubicBezTo>
                <a:cubicBezTo>
                  <a:pt x="596164" y="1028041"/>
                  <a:pt x="598964" y="1003461"/>
                  <a:pt x="602076" y="975456"/>
                </a:cubicBezTo>
                <a:close/>
                <a:moveTo>
                  <a:pt x="406363" y="966743"/>
                </a:moveTo>
                <a:cubicBezTo>
                  <a:pt x="419432" y="992569"/>
                  <a:pt x="432501" y="1017772"/>
                  <a:pt x="436234" y="1046709"/>
                </a:cubicBezTo>
                <a:cubicBezTo>
                  <a:pt x="439035" y="1068801"/>
                  <a:pt x="431257" y="1088091"/>
                  <a:pt x="416632" y="1104271"/>
                </a:cubicBezTo>
                <a:cubicBezTo>
                  <a:pt x="405120" y="1117340"/>
                  <a:pt x="392672" y="1129475"/>
                  <a:pt x="381471" y="1142855"/>
                </a:cubicBezTo>
                <a:cubicBezTo>
                  <a:pt x="373382" y="1152811"/>
                  <a:pt x="366536" y="1163702"/>
                  <a:pt x="358757" y="1174903"/>
                </a:cubicBezTo>
                <a:cubicBezTo>
                  <a:pt x="349423" y="1154679"/>
                  <a:pt x="344755" y="1133208"/>
                  <a:pt x="341955" y="1111428"/>
                </a:cubicBezTo>
                <a:cubicBezTo>
                  <a:pt x="341021" y="1104271"/>
                  <a:pt x="340710" y="1096804"/>
                  <a:pt x="340399" y="1089647"/>
                </a:cubicBezTo>
                <a:cubicBezTo>
                  <a:pt x="338533" y="1060399"/>
                  <a:pt x="348178" y="1035819"/>
                  <a:pt x="370271" y="1016838"/>
                </a:cubicBezTo>
                <a:cubicBezTo>
                  <a:pt x="386139" y="1003148"/>
                  <a:pt x="398584" y="987280"/>
                  <a:pt x="406363" y="966743"/>
                </a:cubicBezTo>
                <a:close/>
                <a:moveTo>
                  <a:pt x="371203" y="848818"/>
                </a:moveTo>
                <a:cubicBezTo>
                  <a:pt x="379604" y="870287"/>
                  <a:pt x="387695" y="889890"/>
                  <a:pt x="394850" y="909803"/>
                </a:cubicBezTo>
                <a:cubicBezTo>
                  <a:pt x="406364" y="941853"/>
                  <a:pt x="399519" y="969544"/>
                  <a:pt x="376492" y="994748"/>
                </a:cubicBezTo>
                <a:cubicBezTo>
                  <a:pt x="357513" y="1015283"/>
                  <a:pt x="339465" y="1037064"/>
                  <a:pt x="319863" y="1059778"/>
                </a:cubicBezTo>
                <a:cubicBezTo>
                  <a:pt x="315506" y="1042042"/>
                  <a:pt x="310839" y="1023374"/>
                  <a:pt x="306483" y="1004704"/>
                </a:cubicBezTo>
                <a:cubicBezTo>
                  <a:pt x="304927" y="998170"/>
                  <a:pt x="304927" y="991637"/>
                  <a:pt x="304303" y="985101"/>
                </a:cubicBezTo>
                <a:cubicBezTo>
                  <a:pt x="299949" y="949008"/>
                  <a:pt x="312395" y="920071"/>
                  <a:pt x="339776" y="895802"/>
                </a:cubicBezTo>
                <a:cubicBezTo>
                  <a:pt x="350356" y="886467"/>
                  <a:pt x="357200" y="872777"/>
                  <a:pt x="365291" y="860642"/>
                </a:cubicBezTo>
                <a:cubicBezTo>
                  <a:pt x="367469" y="857531"/>
                  <a:pt x="368714" y="853796"/>
                  <a:pt x="371203" y="848818"/>
                </a:cubicBezTo>
                <a:close/>
                <a:moveTo>
                  <a:pt x="925670" y="804322"/>
                </a:moveTo>
                <a:cubicBezTo>
                  <a:pt x="927226" y="815835"/>
                  <a:pt x="929405" y="827036"/>
                  <a:pt x="930027" y="838549"/>
                </a:cubicBezTo>
                <a:cubicBezTo>
                  <a:pt x="931271" y="863751"/>
                  <a:pt x="933138" y="888955"/>
                  <a:pt x="931582" y="913848"/>
                </a:cubicBezTo>
                <a:cubicBezTo>
                  <a:pt x="929716" y="944651"/>
                  <a:pt x="913535" y="968299"/>
                  <a:pt x="888021" y="985722"/>
                </a:cubicBezTo>
                <a:cubicBezTo>
                  <a:pt x="882732" y="989146"/>
                  <a:pt x="877442" y="992568"/>
                  <a:pt x="871843" y="995680"/>
                </a:cubicBezTo>
                <a:cubicBezTo>
                  <a:pt x="837926" y="1014348"/>
                  <a:pt x="803389" y="1031773"/>
                  <a:pt x="774141" y="1062576"/>
                </a:cubicBezTo>
                <a:cubicBezTo>
                  <a:pt x="769474" y="1008747"/>
                  <a:pt x="776008" y="959586"/>
                  <a:pt x="795610" y="912603"/>
                </a:cubicBezTo>
                <a:cubicBezTo>
                  <a:pt x="806500" y="886465"/>
                  <a:pt x="827037" y="868731"/>
                  <a:pt x="852240" y="857528"/>
                </a:cubicBezTo>
                <a:cubicBezTo>
                  <a:pt x="880243" y="845083"/>
                  <a:pt x="905446" y="829837"/>
                  <a:pt x="925670" y="804322"/>
                </a:cubicBezTo>
                <a:close/>
                <a:moveTo>
                  <a:pt x="334798" y="734625"/>
                </a:moveTo>
                <a:cubicBezTo>
                  <a:pt x="344134" y="759518"/>
                  <a:pt x="353158" y="781609"/>
                  <a:pt x="360625" y="804323"/>
                </a:cubicBezTo>
                <a:cubicBezTo>
                  <a:pt x="369336" y="831704"/>
                  <a:pt x="362181" y="855973"/>
                  <a:pt x="343511" y="877131"/>
                </a:cubicBezTo>
                <a:cubicBezTo>
                  <a:pt x="330130" y="892067"/>
                  <a:pt x="316129" y="907002"/>
                  <a:pt x="303060" y="922248"/>
                </a:cubicBezTo>
                <a:cubicBezTo>
                  <a:pt x="296837" y="929716"/>
                  <a:pt x="292170" y="938429"/>
                  <a:pt x="286257" y="947452"/>
                </a:cubicBezTo>
                <a:cubicBezTo>
                  <a:pt x="275678" y="924738"/>
                  <a:pt x="271634" y="901403"/>
                  <a:pt x="268521" y="877755"/>
                </a:cubicBezTo>
                <a:cubicBezTo>
                  <a:pt x="262922" y="837305"/>
                  <a:pt x="275367" y="804633"/>
                  <a:pt x="307416" y="778497"/>
                </a:cubicBezTo>
                <a:cubicBezTo>
                  <a:pt x="316750" y="771030"/>
                  <a:pt x="322041" y="758584"/>
                  <a:pt x="328886" y="748005"/>
                </a:cubicBezTo>
                <a:cubicBezTo>
                  <a:pt x="331065" y="744894"/>
                  <a:pt x="332310" y="740848"/>
                  <a:pt x="334798" y="734625"/>
                </a:cubicBezTo>
                <a:close/>
                <a:moveTo>
                  <a:pt x="350355" y="650927"/>
                </a:moveTo>
                <a:cubicBezTo>
                  <a:pt x="368402" y="679553"/>
                  <a:pt x="386759" y="708179"/>
                  <a:pt x="403872" y="737116"/>
                </a:cubicBezTo>
                <a:cubicBezTo>
                  <a:pt x="486327" y="875267"/>
                  <a:pt x="556337" y="1019019"/>
                  <a:pt x="607677" y="1171793"/>
                </a:cubicBezTo>
                <a:cubicBezTo>
                  <a:pt x="656216" y="1315546"/>
                  <a:pt x="677995" y="1462719"/>
                  <a:pt x="667105" y="1614562"/>
                </a:cubicBezTo>
                <a:cubicBezTo>
                  <a:pt x="664616" y="1648165"/>
                  <a:pt x="662749" y="1681458"/>
                  <a:pt x="660261" y="1715062"/>
                </a:cubicBezTo>
                <a:cubicBezTo>
                  <a:pt x="659949" y="1717241"/>
                  <a:pt x="659016" y="1720042"/>
                  <a:pt x="658082" y="1725330"/>
                </a:cubicBezTo>
                <a:cubicBezTo>
                  <a:pt x="655592" y="1696083"/>
                  <a:pt x="653104" y="1669634"/>
                  <a:pt x="650925" y="1643498"/>
                </a:cubicBezTo>
                <a:cubicBezTo>
                  <a:pt x="640346" y="1521838"/>
                  <a:pt x="612965" y="1403601"/>
                  <a:pt x="576250" y="1287231"/>
                </a:cubicBezTo>
                <a:cubicBezTo>
                  <a:pt x="510907" y="1078760"/>
                  <a:pt x="434366" y="874644"/>
                  <a:pt x="355333" y="671151"/>
                </a:cubicBezTo>
                <a:cubicBezTo>
                  <a:pt x="352845" y="664929"/>
                  <a:pt x="350666" y="658395"/>
                  <a:pt x="350355" y="650927"/>
                </a:cubicBezTo>
                <a:close/>
                <a:moveTo>
                  <a:pt x="605500" y="643770"/>
                </a:moveTo>
                <a:cubicBezTo>
                  <a:pt x="608611" y="647192"/>
                  <a:pt x="611412" y="650304"/>
                  <a:pt x="614523" y="653728"/>
                </a:cubicBezTo>
                <a:cubicBezTo>
                  <a:pt x="628213" y="669285"/>
                  <a:pt x="644392" y="681730"/>
                  <a:pt x="663684" y="690132"/>
                </a:cubicBezTo>
                <a:cubicBezTo>
                  <a:pt x="677998" y="696355"/>
                  <a:pt x="691688" y="704444"/>
                  <a:pt x="704444" y="713468"/>
                </a:cubicBezTo>
                <a:cubicBezTo>
                  <a:pt x="724047" y="727469"/>
                  <a:pt x="735560" y="748005"/>
                  <a:pt x="742405" y="771030"/>
                </a:cubicBezTo>
                <a:cubicBezTo>
                  <a:pt x="754541" y="810548"/>
                  <a:pt x="760764" y="850685"/>
                  <a:pt x="757653" y="892069"/>
                </a:cubicBezTo>
                <a:cubicBezTo>
                  <a:pt x="757340" y="894246"/>
                  <a:pt x="757029" y="896736"/>
                  <a:pt x="756718" y="900469"/>
                </a:cubicBezTo>
                <a:cubicBezTo>
                  <a:pt x="754229" y="898292"/>
                  <a:pt x="752673" y="897047"/>
                  <a:pt x="751117" y="895802"/>
                </a:cubicBezTo>
                <a:cubicBezTo>
                  <a:pt x="730270" y="881177"/>
                  <a:pt x="709735" y="866242"/>
                  <a:pt x="688887" y="851930"/>
                </a:cubicBezTo>
                <a:cubicBezTo>
                  <a:pt x="682041" y="847263"/>
                  <a:pt x="674263" y="843841"/>
                  <a:pt x="666795" y="840106"/>
                </a:cubicBezTo>
                <a:cubicBezTo>
                  <a:pt x="612033" y="814902"/>
                  <a:pt x="591496" y="771343"/>
                  <a:pt x="596787" y="713157"/>
                </a:cubicBezTo>
                <a:cubicBezTo>
                  <a:pt x="598964" y="690132"/>
                  <a:pt x="600832" y="667418"/>
                  <a:pt x="603010" y="644392"/>
                </a:cubicBezTo>
                <a:cubicBezTo>
                  <a:pt x="603631" y="644081"/>
                  <a:pt x="604565" y="644081"/>
                  <a:pt x="605500" y="643770"/>
                </a:cubicBezTo>
                <a:close/>
                <a:moveTo>
                  <a:pt x="926604" y="634746"/>
                </a:moveTo>
                <a:cubicBezTo>
                  <a:pt x="927849" y="638792"/>
                  <a:pt x="928782" y="640969"/>
                  <a:pt x="929094" y="643148"/>
                </a:cubicBezTo>
                <a:cubicBezTo>
                  <a:pt x="931271" y="672085"/>
                  <a:pt x="934694" y="700711"/>
                  <a:pt x="935628" y="729647"/>
                </a:cubicBezTo>
                <a:cubicBezTo>
                  <a:pt x="936562" y="770718"/>
                  <a:pt x="918515" y="802145"/>
                  <a:pt x="882732" y="823303"/>
                </a:cubicBezTo>
                <a:cubicBezTo>
                  <a:pt x="874331" y="828281"/>
                  <a:pt x="865931" y="832948"/>
                  <a:pt x="857218" y="837615"/>
                </a:cubicBezTo>
                <a:cubicBezTo>
                  <a:pt x="828592" y="852550"/>
                  <a:pt x="801522" y="869665"/>
                  <a:pt x="776942" y="894245"/>
                </a:cubicBezTo>
                <a:cubicBezTo>
                  <a:pt x="772896" y="848507"/>
                  <a:pt x="778185" y="806812"/>
                  <a:pt x="790321" y="765430"/>
                </a:cubicBezTo>
                <a:cubicBezTo>
                  <a:pt x="800277" y="731203"/>
                  <a:pt x="820814" y="705688"/>
                  <a:pt x="852862" y="690753"/>
                </a:cubicBezTo>
                <a:cubicBezTo>
                  <a:pt x="881177" y="677684"/>
                  <a:pt x="907623" y="663061"/>
                  <a:pt x="926604" y="634746"/>
                </a:cubicBezTo>
                <a:close/>
                <a:moveTo>
                  <a:pt x="299016" y="626345"/>
                </a:moveTo>
                <a:cubicBezTo>
                  <a:pt x="311462" y="657772"/>
                  <a:pt x="329198" y="687643"/>
                  <a:pt x="324220" y="723736"/>
                </a:cubicBezTo>
                <a:cubicBezTo>
                  <a:pt x="321109" y="744271"/>
                  <a:pt x="311772" y="761696"/>
                  <a:pt x="296839" y="775387"/>
                </a:cubicBezTo>
                <a:cubicBezTo>
                  <a:pt x="276302" y="793744"/>
                  <a:pt x="260745" y="814591"/>
                  <a:pt x="252964" y="842907"/>
                </a:cubicBezTo>
                <a:cubicBezTo>
                  <a:pt x="226206" y="777875"/>
                  <a:pt x="227762" y="709111"/>
                  <a:pt x="275368" y="660572"/>
                </a:cubicBezTo>
                <a:cubicBezTo>
                  <a:pt x="284702" y="651238"/>
                  <a:pt x="290614" y="638480"/>
                  <a:pt x="299016" y="626345"/>
                </a:cubicBezTo>
                <a:close/>
                <a:moveTo>
                  <a:pt x="148729" y="563493"/>
                </a:moveTo>
                <a:cubicBezTo>
                  <a:pt x="170511" y="575628"/>
                  <a:pt x="188558" y="589318"/>
                  <a:pt x="204425" y="606431"/>
                </a:cubicBezTo>
                <a:cubicBezTo>
                  <a:pt x="229318" y="633190"/>
                  <a:pt x="238342" y="663683"/>
                  <a:pt x="229318" y="699155"/>
                </a:cubicBezTo>
                <a:cubicBezTo>
                  <a:pt x="225584" y="713779"/>
                  <a:pt x="221851" y="728402"/>
                  <a:pt x="216871" y="742405"/>
                </a:cubicBezTo>
                <a:cubicBezTo>
                  <a:pt x="214383" y="749873"/>
                  <a:pt x="214072" y="755783"/>
                  <a:pt x="216560" y="763251"/>
                </a:cubicBezTo>
                <a:cubicBezTo>
                  <a:pt x="296215" y="995992"/>
                  <a:pt x="372136" y="1229666"/>
                  <a:pt x="434367" y="1467695"/>
                </a:cubicBezTo>
                <a:cubicBezTo>
                  <a:pt x="459258" y="1562908"/>
                  <a:pt x="481661" y="1659052"/>
                  <a:pt x="493485" y="1757065"/>
                </a:cubicBezTo>
                <a:cubicBezTo>
                  <a:pt x="506555" y="1866901"/>
                  <a:pt x="509353" y="1977359"/>
                  <a:pt x="504375" y="2087817"/>
                </a:cubicBezTo>
                <a:cubicBezTo>
                  <a:pt x="503441" y="2105553"/>
                  <a:pt x="503441" y="2123599"/>
                  <a:pt x="503754" y="2141335"/>
                </a:cubicBezTo>
                <a:cubicBezTo>
                  <a:pt x="504686" y="2180851"/>
                  <a:pt x="500642" y="2219435"/>
                  <a:pt x="489751" y="2257395"/>
                </a:cubicBezTo>
                <a:cubicBezTo>
                  <a:pt x="489129" y="2258950"/>
                  <a:pt x="489129" y="2260817"/>
                  <a:pt x="488195" y="2262372"/>
                </a:cubicBezTo>
                <a:cubicBezTo>
                  <a:pt x="486639" y="2264862"/>
                  <a:pt x="485084" y="2267352"/>
                  <a:pt x="482283" y="2269529"/>
                </a:cubicBezTo>
                <a:cubicBezTo>
                  <a:pt x="485394" y="2142580"/>
                  <a:pt x="475128" y="2016875"/>
                  <a:pt x="453036" y="1891794"/>
                </a:cubicBezTo>
                <a:cubicBezTo>
                  <a:pt x="459258" y="1911707"/>
                  <a:pt x="466105" y="1931310"/>
                  <a:pt x="472017" y="1951223"/>
                </a:cubicBezTo>
                <a:cubicBezTo>
                  <a:pt x="477929" y="1971447"/>
                  <a:pt x="483217" y="1991673"/>
                  <a:pt x="487573" y="2012207"/>
                </a:cubicBezTo>
                <a:cubicBezTo>
                  <a:pt x="492241" y="2032744"/>
                  <a:pt x="495663" y="2053902"/>
                  <a:pt x="499398" y="2074750"/>
                </a:cubicBezTo>
                <a:cubicBezTo>
                  <a:pt x="500330" y="2074750"/>
                  <a:pt x="501575" y="2074750"/>
                  <a:pt x="502509" y="2074750"/>
                </a:cubicBezTo>
                <a:cubicBezTo>
                  <a:pt x="502509" y="2043945"/>
                  <a:pt x="502509" y="2012831"/>
                  <a:pt x="502509" y="1982026"/>
                </a:cubicBezTo>
                <a:cubicBezTo>
                  <a:pt x="503441" y="1810894"/>
                  <a:pt x="477929" y="1643495"/>
                  <a:pt x="433122" y="1478897"/>
                </a:cubicBezTo>
                <a:cubicBezTo>
                  <a:pt x="428455" y="1461785"/>
                  <a:pt x="424410" y="1444359"/>
                  <a:pt x="419121" y="1427247"/>
                </a:cubicBezTo>
                <a:cubicBezTo>
                  <a:pt x="417565" y="1422267"/>
                  <a:pt x="413209" y="1416355"/>
                  <a:pt x="408542" y="1414799"/>
                </a:cubicBezTo>
                <a:cubicBezTo>
                  <a:pt x="386760" y="1407332"/>
                  <a:pt x="364980" y="1398932"/>
                  <a:pt x="342577" y="1394886"/>
                </a:cubicBezTo>
                <a:cubicBezTo>
                  <a:pt x="301193" y="1387418"/>
                  <a:pt x="276302" y="1364705"/>
                  <a:pt x="267900" y="1323633"/>
                </a:cubicBezTo>
                <a:cubicBezTo>
                  <a:pt x="264478" y="1306208"/>
                  <a:pt x="260745" y="1288784"/>
                  <a:pt x="256699" y="1269493"/>
                </a:cubicBezTo>
                <a:cubicBezTo>
                  <a:pt x="261988" y="1272604"/>
                  <a:pt x="265099" y="1275094"/>
                  <a:pt x="268523" y="1276650"/>
                </a:cubicBezTo>
                <a:cubicBezTo>
                  <a:pt x="280969" y="1281628"/>
                  <a:pt x="293415" y="1288784"/>
                  <a:pt x="306484" y="1290029"/>
                </a:cubicBezTo>
                <a:cubicBezTo>
                  <a:pt x="346934" y="1294073"/>
                  <a:pt x="374625" y="1314610"/>
                  <a:pt x="392051" y="1350703"/>
                </a:cubicBezTo>
                <a:cubicBezTo>
                  <a:pt x="394849" y="1356305"/>
                  <a:pt x="397650" y="1361904"/>
                  <a:pt x="402006" y="1367194"/>
                </a:cubicBezTo>
                <a:cubicBezTo>
                  <a:pt x="401696" y="1365328"/>
                  <a:pt x="401696" y="1363149"/>
                  <a:pt x="401385" y="1361282"/>
                </a:cubicBezTo>
                <a:cubicBezTo>
                  <a:pt x="396718" y="1344791"/>
                  <a:pt x="391427" y="1328611"/>
                  <a:pt x="387694" y="1311809"/>
                </a:cubicBezTo>
                <a:cubicBezTo>
                  <a:pt x="385515" y="1302475"/>
                  <a:pt x="380848" y="1296874"/>
                  <a:pt x="371825" y="1294386"/>
                </a:cubicBezTo>
                <a:cubicBezTo>
                  <a:pt x="350356" y="1288474"/>
                  <a:pt x="328887" y="1281317"/>
                  <a:pt x="307105" y="1277582"/>
                </a:cubicBezTo>
                <a:cubicBezTo>
                  <a:pt x="268211" y="1271048"/>
                  <a:pt x="243320" y="1250824"/>
                  <a:pt x="233985" y="1212552"/>
                </a:cubicBezTo>
                <a:cubicBezTo>
                  <a:pt x="229629" y="1194194"/>
                  <a:pt x="225273" y="1176148"/>
                  <a:pt x="220917" y="1157790"/>
                </a:cubicBezTo>
                <a:cubicBezTo>
                  <a:pt x="221851" y="1156856"/>
                  <a:pt x="222783" y="1156545"/>
                  <a:pt x="223717" y="1155924"/>
                </a:cubicBezTo>
                <a:cubicBezTo>
                  <a:pt x="242386" y="1169925"/>
                  <a:pt x="263856" y="1174281"/>
                  <a:pt x="286570" y="1177082"/>
                </a:cubicBezTo>
                <a:cubicBezTo>
                  <a:pt x="311772" y="1180193"/>
                  <a:pt x="331998" y="1192949"/>
                  <a:pt x="345689" y="1214420"/>
                </a:cubicBezTo>
                <a:cubicBezTo>
                  <a:pt x="354089" y="1227487"/>
                  <a:pt x="361869" y="1241178"/>
                  <a:pt x="371514" y="1257047"/>
                </a:cubicBezTo>
                <a:cubicBezTo>
                  <a:pt x="363425" y="1230599"/>
                  <a:pt x="356268" y="1206640"/>
                  <a:pt x="348489" y="1182683"/>
                </a:cubicBezTo>
                <a:cubicBezTo>
                  <a:pt x="348179" y="1181438"/>
                  <a:pt x="344133" y="1181749"/>
                  <a:pt x="341643" y="1181125"/>
                </a:cubicBezTo>
                <a:cubicBezTo>
                  <a:pt x="315507" y="1173970"/>
                  <a:pt x="289371" y="1165879"/>
                  <a:pt x="262922" y="1159967"/>
                </a:cubicBezTo>
                <a:cubicBezTo>
                  <a:pt x="230874" y="1153123"/>
                  <a:pt x="209092" y="1135387"/>
                  <a:pt x="200069" y="1103960"/>
                </a:cubicBezTo>
                <a:cubicBezTo>
                  <a:pt x="194157" y="1083426"/>
                  <a:pt x="189490" y="1062268"/>
                  <a:pt x="185757" y="1040486"/>
                </a:cubicBezTo>
                <a:cubicBezTo>
                  <a:pt x="206292" y="1055111"/>
                  <a:pt x="229318" y="1058222"/>
                  <a:pt x="252654" y="1061644"/>
                </a:cubicBezTo>
                <a:cubicBezTo>
                  <a:pt x="276302" y="1065068"/>
                  <a:pt x="295281" y="1077203"/>
                  <a:pt x="308350" y="1097427"/>
                </a:cubicBezTo>
                <a:cubicBezTo>
                  <a:pt x="317684" y="1111739"/>
                  <a:pt x="326086" y="1126674"/>
                  <a:pt x="335731" y="1142544"/>
                </a:cubicBezTo>
                <a:cubicBezTo>
                  <a:pt x="334799" y="1138809"/>
                  <a:pt x="334486" y="1136632"/>
                  <a:pt x="333865" y="1134142"/>
                </a:cubicBezTo>
                <a:cubicBezTo>
                  <a:pt x="329198" y="1119207"/>
                  <a:pt x="323286" y="1104273"/>
                  <a:pt x="320174" y="1089025"/>
                </a:cubicBezTo>
                <a:cubicBezTo>
                  <a:pt x="317063" y="1074090"/>
                  <a:pt x="308972" y="1066311"/>
                  <a:pt x="294970" y="1062889"/>
                </a:cubicBezTo>
                <a:cubicBezTo>
                  <a:pt x="273191" y="1057600"/>
                  <a:pt x="251722" y="1051065"/>
                  <a:pt x="229940" y="1047021"/>
                </a:cubicBezTo>
                <a:cubicBezTo>
                  <a:pt x="195402" y="1040486"/>
                  <a:pt x="173311" y="1021194"/>
                  <a:pt x="163975" y="987591"/>
                </a:cubicBezTo>
                <a:cubicBezTo>
                  <a:pt x="158998" y="969855"/>
                  <a:pt x="155265" y="951497"/>
                  <a:pt x="151219" y="933450"/>
                </a:cubicBezTo>
                <a:cubicBezTo>
                  <a:pt x="150596" y="931273"/>
                  <a:pt x="151219" y="928783"/>
                  <a:pt x="151219" y="924738"/>
                </a:cubicBezTo>
                <a:cubicBezTo>
                  <a:pt x="169266" y="940296"/>
                  <a:pt x="189490" y="944963"/>
                  <a:pt x="210961" y="947141"/>
                </a:cubicBezTo>
                <a:cubicBezTo>
                  <a:pt x="240830" y="950252"/>
                  <a:pt x="263233" y="965498"/>
                  <a:pt x="278479" y="991325"/>
                </a:cubicBezTo>
                <a:cubicBezTo>
                  <a:pt x="284702" y="1001592"/>
                  <a:pt x="290614" y="1012171"/>
                  <a:pt x="298392" y="1021818"/>
                </a:cubicBezTo>
                <a:cubicBezTo>
                  <a:pt x="291859" y="1001281"/>
                  <a:pt x="285325" y="980746"/>
                  <a:pt x="278479" y="960520"/>
                </a:cubicBezTo>
                <a:cubicBezTo>
                  <a:pt x="277858" y="958654"/>
                  <a:pt x="274746" y="956787"/>
                  <a:pt x="272256" y="955853"/>
                </a:cubicBezTo>
                <a:cubicBezTo>
                  <a:pt x="248921" y="949009"/>
                  <a:pt x="225894" y="939673"/>
                  <a:pt x="201937" y="935940"/>
                </a:cubicBezTo>
                <a:cubicBezTo>
                  <a:pt x="159932" y="929094"/>
                  <a:pt x="134106" y="907003"/>
                  <a:pt x="125083" y="865619"/>
                </a:cubicBezTo>
                <a:cubicBezTo>
                  <a:pt x="121972" y="851307"/>
                  <a:pt x="118548" y="836994"/>
                  <a:pt x="115436" y="822682"/>
                </a:cubicBezTo>
                <a:cubicBezTo>
                  <a:pt x="114815" y="819570"/>
                  <a:pt x="114815" y="816146"/>
                  <a:pt x="114191" y="810547"/>
                </a:cubicBezTo>
                <a:cubicBezTo>
                  <a:pt x="131306" y="825482"/>
                  <a:pt x="149040" y="831394"/>
                  <a:pt x="169266" y="832950"/>
                </a:cubicBezTo>
                <a:cubicBezTo>
                  <a:pt x="201314" y="835751"/>
                  <a:pt x="226207" y="850373"/>
                  <a:pt x="242698" y="878688"/>
                </a:cubicBezTo>
                <a:cubicBezTo>
                  <a:pt x="248608" y="888957"/>
                  <a:pt x="254520" y="899225"/>
                  <a:pt x="261677" y="909181"/>
                </a:cubicBezTo>
                <a:cubicBezTo>
                  <a:pt x="255455" y="890823"/>
                  <a:pt x="249853" y="872155"/>
                  <a:pt x="243009" y="854108"/>
                </a:cubicBezTo>
                <a:cubicBezTo>
                  <a:pt x="241764" y="850997"/>
                  <a:pt x="236786" y="849441"/>
                  <a:pt x="233675" y="846951"/>
                </a:cubicBezTo>
                <a:cubicBezTo>
                  <a:pt x="215939" y="834193"/>
                  <a:pt x="196647" y="826104"/>
                  <a:pt x="174867" y="823614"/>
                </a:cubicBezTo>
                <a:cubicBezTo>
                  <a:pt x="128816" y="818325"/>
                  <a:pt x="99568" y="793122"/>
                  <a:pt x="88055" y="747694"/>
                </a:cubicBezTo>
                <a:cubicBezTo>
                  <a:pt x="84322" y="732137"/>
                  <a:pt x="80898" y="716578"/>
                  <a:pt x="77476" y="702266"/>
                </a:cubicBezTo>
                <a:cubicBezTo>
                  <a:pt x="96457" y="708489"/>
                  <a:pt x="115125" y="714401"/>
                  <a:pt x="134106" y="720313"/>
                </a:cubicBezTo>
                <a:cubicBezTo>
                  <a:pt x="173933" y="732759"/>
                  <a:pt x="201003" y="759518"/>
                  <a:pt x="219982" y="795611"/>
                </a:cubicBezTo>
                <a:cubicBezTo>
                  <a:pt x="221851" y="799034"/>
                  <a:pt x="223406" y="802145"/>
                  <a:pt x="226829" y="804946"/>
                </a:cubicBezTo>
                <a:cubicBezTo>
                  <a:pt x="220606" y="786899"/>
                  <a:pt x="214383" y="768852"/>
                  <a:pt x="207848" y="750805"/>
                </a:cubicBezTo>
                <a:cubicBezTo>
                  <a:pt x="206915" y="748628"/>
                  <a:pt x="204425" y="746762"/>
                  <a:pt x="202248" y="744893"/>
                </a:cubicBezTo>
                <a:cubicBezTo>
                  <a:pt x="198513" y="742093"/>
                  <a:pt x="194780" y="739605"/>
                  <a:pt x="191046" y="737115"/>
                </a:cubicBezTo>
                <a:cubicBezTo>
                  <a:pt x="145618" y="706312"/>
                  <a:pt x="127571" y="664306"/>
                  <a:pt x="138773" y="610166"/>
                </a:cubicBezTo>
                <a:cubicBezTo>
                  <a:pt x="141885" y="594920"/>
                  <a:pt x="145307" y="579674"/>
                  <a:pt x="148729" y="563493"/>
                </a:cubicBezTo>
                <a:close/>
                <a:moveTo>
                  <a:pt x="605187" y="473881"/>
                </a:moveTo>
                <a:cubicBezTo>
                  <a:pt x="608922" y="479171"/>
                  <a:pt x="610477" y="482283"/>
                  <a:pt x="612965" y="485081"/>
                </a:cubicBezTo>
                <a:cubicBezTo>
                  <a:pt x="626345" y="500329"/>
                  <a:pt x="640659" y="514952"/>
                  <a:pt x="660261" y="522109"/>
                </a:cubicBezTo>
                <a:cubicBezTo>
                  <a:pt x="712535" y="541090"/>
                  <a:pt x="741161" y="578740"/>
                  <a:pt x="751117" y="632878"/>
                </a:cubicBezTo>
                <a:cubicBezTo>
                  <a:pt x="757029" y="663994"/>
                  <a:pt x="760451" y="695110"/>
                  <a:pt x="758585" y="726536"/>
                </a:cubicBezTo>
                <a:cubicBezTo>
                  <a:pt x="758896" y="729335"/>
                  <a:pt x="758585" y="731514"/>
                  <a:pt x="758274" y="735247"/>
                </a:cubicBezTo>
                <a:cubicBezTo>
                  <a:pt x="754852" y="732447"/>
                  <a:pt x="752984" y="730580"/>
                  <a:pt x="750806" y="729024"/>
                </a:cubicBezTo>
                <a:cubicBezTo>
                  <a:pt x="729959" y="714400"/>
                  <a:pt x="709422" y="699466"/>
                  <a:pt x="687953" y="685463"/>
                </a:cubicBezTo>
                <a:cubicBezTo>
                  <a:pt x="675818" y="677374"/>
                  <a:pt x="662128" y="671462"/>
                  <a:pt x="649372" y="663994"/>
                </a:cubicBezTo>
                <a:cubicBezTo>
                  <a:pt x="619190" y="645947"/>
                  <a:pt x="601454" y="619811"/>
                  <a:pt x="598342" y="584339"/>
                </a:cubicBezTo>
                <a:cubicBezTo>
                  <a:pt x="594920" y="548245"/>
                  <a:pt x="600209" y="512775"/>
                  <a:pt x="605187" y="473881"/>
                </a:cubicBezTo>
                <a:close/>
                <a:moveTo>
                  <a:pt x="927539" y="469837"/>
                </a:moveTo>
                <a:cubicBezTo>
                  <a:pt x="931584" y="507797"/>
                  <a:pt x="938429" y="545757"/>
                  <a:pt x="932829" y="584030"/>
                </a:cubicBezTo>
                <a:cubicBezTo>
                  <a:pt x="928784" y="612032"/>
                  <a:pt x="914783" y="634746"/>
                  <a:pt x="890824" y="650305"/>
                </a:cubicBezTo>
                <a:cubicBezTo>
                  <a:pt x="876823" y="659639"/>
                  <a:pt x="861264" y="666484"/>
                  <a:pt x="847573" y="675820"/>
                </a:cubicBezTo>
                <a:cubicBezTo>
                  <a:pt x="824860" y="690753"/>
                  <a:pt x="803080" y="706933"/>
                  <a:pt x="780988" y="722803"/>
                </a:cubicBezTo>
                <a:cubicBezTo>
                  <a:pt x="779743" y="723735"/>
                  <a:pt x="778498" y="724980"/>
                  <a:pt x="776942" y="725914"/>
                </a:cubicBezTo>
                <a:cubicBezTo>
                  <a:pt x="775697" y="725604"/>
                  <a:pt x="774765" y="725604"/>
                  <a:pt x="773520" y="725291"/>
                </a:cubicBezTo>
                <a:cubicBezTo>
                  <a:pt x="774454" y="701956"/>
                  <a:pt x="774454" y="678618"/>
                  <a:pt x="776942" y="655594"/>
                </a:cubicBezTo>
                <a:cubicBezTo>
                  <a:pt x="779121" y="636615"/>
                  <a:pt x="784099" y="617944"/>
                  <a:pt x="789077" y="599276"/>
                </a:cubicBezTo>
                <a:cubicBezTo>
                  <a:pt x="798100" y="565049"/>
                  <a:pt x="818637" y="539534"/>
                  <a:pt x="850374" y="524911"/>
                </a:cubicBezTo>
                <a:cubicBezTo>
                  <a:pt x="879000" y="511842"/>
                  <a:pt x="905447" y="496285"/>
                  <a:pt x="924738" y="470458"/>
                </a:cubicBezTo>
                <a:cubicBezTo>
                  <a:pt x="925049" y="470148"/>
                  <a:pt x="925983" y="470148"/>
                  <a:pt x="927539" y="469837"/>
                </a:cubicBezTo>
                <a:close/>
                <a:moveTo>
                  <a:pt x="606743" y="311149"/>
                </a:moveTo>
                <a:cubicBezTo>
                  <a:pt x="620744" y="331373"/>
                  <a:pt x="637235" y="347553"/>
                  <a:pt x="659328" y="357200"/>
                </a:cubicBezTo>
                <a:cubicBezTo>
                  <a:pt x="663371" y="359066"/>
                  <a:pt x="667728" y="360933"/>
                  <a:pt x="671773" y="362799"/>
                </a:cubicBezTo>
                <a:cubicBezTo>
                  <a:pt x="711289" y="379914"/>
                  <a:pt x="736182" y="408850"/>
                  <a:pt x="746761" y="451167"/>
                </a:cubicBezTo>
                <a:cubicBezTo>
                  <a:pt x="755471" y="486015"/>
                  <a:pt x="761073" y="520864"/>
                  <a:pt x="759206" y="556957"/>
                </a:cubicBezTo>
                <a:cubicBezTo>
                  <a:pt x="758895" y="561003"/>
                  <a:pt x="758585" y="565047"/>
                  <a:pt x="757961" y="570337"/>
                </a:cubicBezTo>
                <a:cubicBezTo>
                  <a:pt x="755161" y="567848"/>
                  <a:pt x="753294" y="566292"/>
                  <a:pt x="751428" y="565047"/>
                </a:cubicBezTo>
                <a:cubicBezTo>
                  <a:pt x="730891" y="550424"/>
                  <a:pt x="710667" y="535799"/>
                  <a:pt x="689820" y="521798"/>
                </a:cubicBezTo>
                <a:cubicBezTo>
                  <a:pt x="677685" y="513707"/>
                  <a:pt x="663995" y="507795"/>
                  <a:pt x="651236" y="500640"/>
                </a:cubicBezTo>
                <a:cubicBezTo>
                  <a:pt x="618878" y="481970"/>
                  <a:pt x="598965" y="454278"/>
                  <a:pt x="598654" y="416629"/>
                </a:cubicBezTo>
                <a:cubicBezTo>
                  <a:pt x="598341" y="382402"/>
                  <a:pt x="602697" y="348487"/>
                  <a:pt x="604877" y="314260"/>
                </a:cubicBezTo>
                <a:cubicBezTo>
                  <a:pt x="605187" y="313326"/>
                  <a:pt x="606120" y="312394"/>
                  <a:pt x="606743" y="311149"/>
                </a:cubicBezTo>
                <a:close/>
                <a:moveTo>
                  <a:pt x="930029" y="304927"/>
                </a:moveTo>
                <a:cubicBezTo>
                  <a:pt x="931272" y="342265"/>
                  <a:pt x="934072" y="378359"/>
                  <a:pt x="933140" y="414140"/>
                </a:cubicBezTo>
                <a:cubicBezTo>
                  <a:pt x="932517" y="443078"/>
                  <a:pt x="918205" y="466724"/>
                  <a:pt x="894557" y="484149"/>
                </a:cubicBezTo>
                <a:cubicBezTo>
                  <a:pt x="888023" y="488816"/>
                  <a:pt x="881488" y="493484"/>
                  <a:pt x="874333" y="497216"/>
                </a:cubicBezTo>
                <a:cubicBezTo>
                  <a:pt x="840106" y="515887"/>
                  <a:pt x="804946" y="533310"/>
                  <a:pt x="776010" y="563805"/>
                </a:cubicBezTo>
                <a:cubicBezTo>
                  <a:pt x="775076" y="556336"/>
                  <a:pt x="774452" y="551357"/>
                  <a:pt x="774141" y="546379"/>
                </a:cubicBezTo>
                <a:cubicBezTo>
                  <a:pt x="772586" y="505929"/>
                  <a:pt x="778809" y="466413"/>
                  <a:pt x="791256" y="427830"/>
                </a:cubicBezTo>
                <a:cubicBezTo>
                  <a:pt x="801522" y="396716"/>
                  <a:pt x="821748" y="374313"/>
                  <a:pt x="850685" y="360933"/>
                </a:cubicBezTo>
                <a:cubicBezTo>
                  <a:pt x="879000" y="347865"/>
                  <a:pt x="905136" y="332618"/>
                  <a:pt x="924117" y="307104"/>
                </a:cubicBezTo>
                <a:cubicBezTo>
                  <a:pt x="924738" y="306793"/>
                  <a:pt x="925983" y="306482"/>
                  <a:pt x="930029" y="304927"/>
                </a:cubicBezTo>
                <a:close/>
                <a:moveTo>
                  <a:pt x="602386" y="148730"/>
                </a:moveTo>
                <a:cubicBezTo>
                  <a:pt x="619500" y="169577"/>
                  <a:pt x="641280" y="182644"/>
                  <a:pt x="663062" y="196337"/>
                </a:cubicBezTo>
                <a:cubicBezTo>
                  <a:pt x="716578" y="230562"/>
                  <a:pt x="742093" y="282212"/>
                  <a:pt x="750495" y="343199"/>
                </a:cubicBezTo>
                <a:cubicBezTo>
                  <a:pt x="753606" y="366847"/>
                  <a:pt x="753917" y="390804"/>
                  <a:pt x="755473" y="414762"/>
                </a:cubicBezTo>
                <a:cubicBezTo>
                  <a:pt x="754228" y="415075"/>
                  <a:pt x="752672" y="415386"/>
                  <a:pt x="751116" y="415697"/>
                </a:cubicBezTo>
                <a:cubicBezTo>
                  <a:pt x="730580" y="383649"/>
                  <a:pt x="701022" y="363423"/>
                  <a:pt x="667418" y="346621"/>
                </a:cubicBezTo>
                <a:cubicBezTo>
                  <a:pt x="619500" y="322975"/>
                  <a:pt x="595542" y="282836"/>
                  <a:pt x="596163" y="229317"/>
                </a:cubicBezTo>
                <a:cubicBezTo>
                  <a:pt x="596476" y="202559"/>
                  <a:pt x="599275" y="175800"/>
                  <a:pt x="602386" y="148730"/>
                </a:cubicBezTo>
                <a:close/>
                <a:moveTo>
                  <a:pt x="925671" y="140018"/>
                </a:moveTo>
                <a:cubicBezTo>
                  <a:pt x="926605" y="148107"/>
                  <a:pt x="927227" y="153708"/>
                  <a:pt x="927539" y="159309"/>
                </a:cubicBezTo>
                <a:cubicBezTo>
                  <a:pt x="928783" y="180157"/>
                  <a:pt x="930962" y="201002"/>
                  <a:pt x="931272" y="221850"/>
                </a:cubicBezTo>
                <a:cubicBezTo>
                  <a:pt x="932207" y="276924"/>
                  <a:pt x="907003" y="316751"/>
                  <a:pt x="857840" y="341020"/>
                </a:cubicBezTo>
                <a:cubicBezTo>
                  <a:pt x="834194" y="352844"/>
                  <a:pt x="811791" y="365603"/>
                  <a:pt x="794055" y="385827"/>
                </a:cubicBezTo>
                <a:cubicBezTo>
                  <a:pt x="788454" y="393294"/>
                  <a:pt x="782544" y="401073"/>
                  <a:pt x="774452" y="410718"/>
                </a:cubicBezTo>
                <a:cubicBezTo>
                  <a:pt x="772275" y="356267"/>
                  <a:pt x="777253" y="306172"/>
                  <a:pt x="801212" y="259188"/>
                </a:cubicBezTo>
                <a:cubicBezTo>
                  <a:pt x="816147" y="229941"/>
                  <a:pt x="837306" y="205982"/>
                  <a:pt x="865308" y="188868"/>
                </a:cubicBezTo>
                <a:cubicBezTo>
                  <a:pt x="886779" y="175801"/>
                  <a:pt x="907624" y="162110"/>
                  <a:pt x="925671" y="140018"/>
                </a:cubicBezTo>
                <a:close/>
                <a:moveTo>
                  <a:pt x="754851" y="0"/>
                </a:moveTo>
                <a:cubicBezTo>
                  <a:pt x="759518" y="4978"/>
                  <a:pt x="762940" y="8402"/>
                  <a:pt x="766053" y="12135"/>
                </a:cubicBezTo>
                <a:cubicBezTo>
                  <a:pt x="790945" y="40139"/>
                  <a:pt x="809613" y="71564"/>
                  <a:pt x="820816" y="107657"/>
                </a:cubicBezTo>
                <a:cubicBezTo>
                  <a:pt x="829528" y="135351"/>
                  <a:pt x="827973" y="161797"/>
                  <a:pt x="816459" y="188557"/>
                </a:cubicBezTo>
                <a:cubicBezTo>
                  <a:pt x="803390" y="218738"/>
                  <a:pt x="785656" y="245498"/>
                  <a:pt x="765430" y="271323"/>
                </a:cubicBezTo>
                <a:cubicBezTo>
                  <a:pt x="762629" y="274745"/>
                  <a:pt x="760452" y="279723"/>
                  <a:pt x="760763" y="284080"/>
                </a:cubicBezTo>
                <a:cubicBezTo>
                  <a:pt x="766053" y="513087"/>
                  <a:pt x="769786" y="742094"/>
                  <a:pt x="764808" y="971101"/>
                </a:cubicBezTo>
                <a:cubicBezTo>
                  <a:pt x="762008" y="1109874"/>
                  <a:pt x="756717" y="1248647"/>
                  <a:pt x="749873" y="1387110"/>
                </a:cubicBezTo>
                <a:cubicBezTo>
                  <a:pt x="740226" y="1582200"/>
                  <a:pt x="708801" y="1773869"/>
                  <a:pt x="653105" y="1961492"/>
                </a:cubicBezTo>
                <a:cubicBezTo>
                  <a:pt x="645014" y="1989185"/>
                  <a:pt x="643147" y="2018433"/>
                  <a:pt x="637235" y="2047059"/>
                </a:cubicBezTo>
                <a:cubicBezTo>
                  <a:pt x="625101" y="2105555"/>
                  <a:pt x="609854" y="2163739"/>
                  <a:pt x="577806" y="2214147"/>
                </a:cubicBezTo>
                <a:cubicBezTo>
                  <a:pt x="546069" y="2264553"/>
                  <a:pt x="523976" y="2319004"/>
                  <a:pt x="498773" y="2372212"/>
                </a:cubicBezTo>
                <a:cubicBezTo>
                  <a:pt x="497217" y="2375634"/>
                  <a:pt x="495040" y="2379367"/>
                  <a:pt x="492239" y="2382167"/>
                </a:cubicBezTo>
                <a:cubicBezTo>
                  <a:pt x="582163" y="2179609"/>
                  <a:pt x="630702" y="1966782"/>
                  <a:pt x="659639" y="1748665"/>
                </a:cubicBezTo>
                <a:cubicBezTo>
                  <a:pt x="659639" y="1779159"/>
                  <a:pt x="660260" y="1809962"/>
                  <a:pt x="659328" y="1840455"/>
                </a:cubicBezTo>
                <a:cubicBezTo>
                  <a:pt x="658705" y="1871260"/>
                  <a:pt x="656527" y="1901752"/>
                  <a:pt x="655906" y="1932866"/>
                </a:cubicBezTo>
                <a:cubicBezTo>
                  <a:pt x="657772" y="1926022"/>
                  <a:pt x="659949" y="1919176"/>
                  <a:pt x="661816" y="1912331"/>
                </a:cubicBezTo>
                <a:cubicBezTo>
                  <a:pt x="702889" y="1763601"/>
                  <a:pt x="730581" y="1612693"/>
                  <a:pt x="739915" y="1458673"/>
                </a:cubicBezTo>
                <a:cubicBezTo>
                  <a:pt x="747694" y="1331414"/>
                  <a:pt x="752674" y="1203841"/>
                  <a:pt x="758586" y="1076270"/>
                </a:cubicBezTo>
                <a:cubicBezTo>
                  <a:pt x="758896" y="1071291"/>
                  <a:pt x="758586" y="1066624"/>
                  <a:pt x="758586" y="1058534"/>
                </a:cubicBezTo>
                <a:cubicBezTo>
                  <a:pt x="757341" y="1063202"/>
                  <a:pt x="756717" y="1065068"/>
                  <a:pt x="755785" y="1067869"/>
                </a:cubicBezTo>
                <a:cubicBezTo>
                  <a:pt x="747694" y="1061022"/>
                  <a:pt x="740226" y="1053244"/>
                  <a:pt x="731826" y="1047955"/>
                </a:cubicBezTo>
                <a:cubicBezTo>
                  <a:pt x="711600" y="1034886"/>
                  <a:pt x="691687" y="1020574"/>
                  <a:pt x="669907" y="1010617"/>
                </a:cubicBezTo>
                <a:cubicBezTo>
                  <a:pt x="612032" y="983857"/>
                  <a:pt x="589630" y="939364"/>
                  <a:pt x="596164" y="877445"/>
                </a:cubicBezTo>
                <a:cubicBezTo>
                  <a:pt x="598654" y="855663"/>
                  <a:pt x="600209" y="833884"/>
                  <a:pt x="602387" y="810236"/>
                </a:cubicBezTo>
                <a:cubicBezTo>
                  <a:pt x="605187" y="812415"/>
                  <a:pt x="606432" y="813347"/>
                  <a:pt x="607365" y="814281"/>
                </a:cubicBezTo>
                <a:cubicBezTo>
                  <a:pt x="624479" y="835750"/>
                  <a:pt x="645637" y="851307"/>
                  <a:pt x="671152" y="861886"/>
                </a:cubicBezTo>
                <a:cubicBezTo>
                  <a:pt x="701021" y="874021"/>
                  <a:pt x="724980" y="893936"/>
                  <a:pt x="736493" y="925050"/>
                </a:cubicBezTo>
                <a:cubicBezTo>
                  <a:pt x="743338" y="943408"/>
                  <a:pt x="748007" y="962389"/>
                  <a:pt x="752050" y="981369"/>
                </a:cubicBezTo>
                <a:cubicBezTo>
                  <a:pt x="755162" y="995992"/>
                  <a:pt x="756096" y="1010928"/>
                  <a:pt x="758896" y="1026174"/>
                </a:cubicBezTo>
                <a:cubicBezTo>
                  <a:pt x="759207" y="1023373"/>
                  <a:pt x="759829" y="1020574"/>
                  <a:pt x="759829" y="1017774"/>
                </a:cubicBezTo>
                <a:cubicBezTo>
                  <a:pt x="760141" y="860020"/>
                  <a:pt x="760763" y="702268"/>
                  <a:pt x="760141" y="544824"/>
                </a:cubicBezTo>
                <a:cubicBezTo>
                  <a:pt x="759829" y="457701"/>
                  <a:pt x="757341" y="370891"/>
                  <a:pt x="756096" y="283769"/>
                </a:cubicBezTo>
                <a:cubicBezTo>
                  <a:pt x="756096" y="273500"/>
                  <a:pt x="752674" y="265722"/>
                  <a:pt x="746762" y="257009"/>
                </a:cubicBezTo>
                <a:cubicBezTo>
                  <a:pt x="733382" y="238030"/>
                  <a:pt x="720313" y="218428"/>
                  <a:pt x="709734" y="197580"/>
                </a:cubicBezTo>
                <a:cubicBezTo>
                  <a:pt x="694487" y="168020"/>
                  <a:pt x="692932" y="136596"/>
                  <a:pt x="702889" y="104858"/>
                </a:cubicBezTo>
                <a:cubicBezTo>
                  <a:pt x="713779" y="68765"/>
                  <a:pt x="731515" y="35783"/>
                  <a:pt x="752361" y="4667"/>
                </a:cubicBezTo>
                <a:cubicBezTo>
                  <a:pt x="752984" y="3422"/>
                  <a:pt x="753606" y="2177"/>
                  <a:pt x="754851" y="0"/>
                </a:cubicBezTo>
                <a:close/>
              </a:path>
            </a:pathLst>
          </a:custGeom>
          <a:solidFill>
            <a:schemeClr val="accent2"/>
          </a:solidFill>
          <a:ln w="1646" cap="flat">
            <a:noFill/>
            <a:prstDash val="solid"/>
            <a:miter/>
          </a:ln>
        </p:spPr>
        <p:txBody>
          <a:bodyPr wrap="square" rtlCol="0" anchor="ctr">
            <a:noAutofit/>
          </a:bodyPr>
          <a:lstStyle/>
          <a:p>
            <a:endParaRPr lang="en-US" sz="2700"/>
          </a:p>
        </p:txBody>
      </p:sp>
      <p:cxnSp>
        <p:nvCxnSpPr>
          <p:cNvPr id="35" name="Straight Connector 34">
            <a:extLst>
              <a:ext uri="{FF2B5EF4-FFF2-40B4-BE49-F238E27FC236}">
                <a16:creationId xmlns:a16="http://schemas.microsoft.com/office/drawing/2014/main" id="{CF598B8A-589E-4088-B987-0E2A5B7E74A1}"/>
              </a:ext>
            </a:extLst>
          </p:cNvPr>
          <p:cNvCxnSpPr>
            <a:cxnSpLocks/>
          </p:cNvCxnSpPr>
          <p:nvPr userDrawn="1"/>
        </p:nvCxnSpPr>
        <p:spPr>
          <a:xfrm>
            <a:off x="1" y="10095635"/>
            <a:ext cx="17487359"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2F40ED96-A09B-4DB7-9DBF-D3537BDF62BA}"/>
              </a:ext>
            </a:extLst>
          </p:cNvPr>
          <p:cNvGrpSpPr/>
          <p:nvPr userDrawn="1"/>
        </p:nvGrpSpPr>
        <p:grpSpPr>
          <a:xfrm>
            <a:off x="12751433" y="200280"/>
            <a:ext cx="925755" cy="647157"/>
            <a:chOff x="3755403" y="3352246"/>
            <a:chExt cx="1133941" cy="792691"/>
          </a:xfrm>
          <a:solidFill>
            <a:schemeClr val="accent2"/>
          </a:solidFill>
        </p:grpSpPr>
        <p:sp>
          <p:nvSpPr>
            <p:cNvPr id="46" name="Freeform: Shape 45">
              <a:extLst>
                <a:ext uri="{FF2B5EF4-FFF2-40B4-BE49-F238E27FC236}">
                  <a16:creationId xmlns:a16="http://schemas.microsoft.com/office/drawing/2014/main" id="{A055F8D2-1FD6-4DE6-B296-A760F82E539E}"/>
                </a:ext>
              </a:extLst>
            </p:cNvPr>
            <p:cNvSpPr/>
            <p:nvPr/>
          </p:nvSpPr>
          <p:spPr>
            <a:xfrm rot="679691">
              <a:off x="4208199" y="3352246"/>
              <a:ext cx="681145" cy="792691"/>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grpFill/>
            <a:ln w="9525" cap="flat">
              <a:noFill/>
              <a:prstDash val="solid"/>
              <a:miter/>
            </a:ln>
          </p:spPr>
          <p:txBody>
            <a:bodyPr rtlCol="0" anchor="ctr"/>
            <a:lstStyle/>
            <a:p>
              <a:endParaRPr lang="en-US" sz="2700"/>
            </a:p>
          </p:txBody>
        </p:sp>
        <p:sp>
          <p:nvSpPr>
            <p:cNvPr id="47" name="Freeform: Shape 46">
              <a:extLst>
                <a:ext uri="{FF2B5EF4-FFF2-40B4-BE49-F238E27FC236}">
                  <a16:creationId xmlns:a16="http://schemas.microsoft.com/office/drawing/2014/main" id="{3B31179E-D24C-46EC-82C0-F7080B710C83}"/>
                </a:ext>
              </a:extLst>
            </p:cNvPr>
            <p:cNvSpPr/>
            <p:nvPr/>
          </p:nvSpPr>
          <p:spPr>
            <a:xfrm rot="19811027">
              <a:off x="3755403" y="3367093"/>
              <a:ext cx="386957" cy="62372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grpFill/>
            <a:ln w="9525" cap="flat">
              <a:noFill/>
              <a:prstDash val="solid"/>
              <a:miter/>
            </a:ln>
          </p:spPr>
          <p:txBody>
            <a:bodyPr rtlCol="0" anchor="ctr"/>
            <a:lstStyle/>
            <a:p>
              <a:endParaRPr lang="en-US" sz="2700"/>
            </a:p>
          </p:txBody>
        </p:sp>
      </p:grpSp>
      <p:grpSp>
        <p:nvGrpSpPr>
          <p:cNvPr id="48" name="Group 47">
            <a:extLst>
              <a:ext uri="{FF2B5EF4-FFF2-40B4-BE49-F238E27FC236}">
                <a16:creationId xmlns:a16="http://schemas.microsoft.com/office/drawing/2014/main" id="{658FA4F1-BDC0-4DF3-86B5-6FEB33A8B0E7}"/>
              </a:ext>
            </a:extLst>
          </p:cNvPr>
          <p:cNvGrpSpPr/>
          <p:nvPr userDrawn="1"/>
        </p:nvGrpSpPr>
        <p:grpSpPr>
          <a:xfrm rot="15300000">
            <a:off x="4429830" y="654254"/>
            <a:ext cx="925755" cy="647157"/>
            <a:chOff x="3755403" y="3352246"/>
            <a:chExt cx="1133941" cy="792691"/>
          </a:xfrm>
          <a:solidFill>
            <a:schemeClr val="accent2"/>
          </a:solidFill>
        </p:grpSpPr>
        <p:sp>
          <p:nvSpPr>
            <p:cNvPr id="49" name="Freeform: Shape 48">
              <a:extLst>
                <a:ext uri="{FF2B5EF4-FFF2-40B4-BE49-F238E27FC236}">
                  <a16:creationId xmlns:a16="http://schemas.microsoft.com/office/drawing/2014/main" id="{833E8886-80B0-4B17-AF6D-0B99B2A5B6B3}"/>
                </a:ext>
              </a:extLst>
            </p:cNvPr>
            <p:cNvSpPr/>
            <p:nvPr/>
          </p:nvSpPr>
          <p:spPr>
            <a:xfrm rot="679691">
              <a:off x="4208199" y="3352246"/>
              <a:ext cx="681145" cy="792691"/>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grpFill/>
            <a:ln w="9525" cap="flat">
              <a:noFill/>
              <a:prstDash val="solid"/>
              <a:miter/>
            </a:ln>
          </p:spPr>
          <p:txBody>
            <a:bodyPr rtlCol="0" anchor="ctr"/>
            <a:lstStyle/>
            <a:p>
              <a:endParaRPr lang="en-US" sz="2700"/>
            </a:p>
          </p:txBody>
        </p:sp>
        <p:sp>
          <p:nvSpPr>
            <p:cNvPr id="50" name="Freeform: Shape 49">
              <a:extLst>
                <a:ext uri="{FF2B5EF4-FFF2-40B4-BE49-F238E27FC236}">
                  <a16:creationId xmlns:a16="http://schemas.microsoft.com/office/drawing/2014/main" id="{69B9B54A-FB41-4BA2-A1A1-3100F578F1DA}"/>
                </a:ext>
              </a:extLst>
            </p:cNvPr>
            <p:cNvSpPr/>
            <p:nvPr/>
          </p:nvSpPr>
          <p:spPr>
            <a:xfrm rot="19811027">
              <a:off x="3755403" y="3367093"/>
              <a:ext cx="386957" cy="62372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grpFill/>
            <a:ln w="9525" cap="flat">
              <a:noFill/>
              <a:prstDash val="solid"/>
              <a:miter/>
            </a:ln>
          </p:spPr>
          <p:txBody>
            <a:bodyPr rtlCol="0" anchor="ctr"/>
            <a:lstStyle/>
            <a:p>
              <a:endParaRPr lang="en-US" sz="2700"/>
            </a:p>
          </p:txBody>
        </p:sp>
      </p:grpSp>
    </p:spTree>
    <p:extLst>
      <p:ext uri="{BB962C8B-B14F-4D97-AF65-F5344CB8AC3E}">
        <p14:creationId xmlns:p14="http://schemas.microsoft.com/office/powerpoint/2010/main" val="851457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07/05/2025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07/05/2025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07/05/2025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07/05/2025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07/05/2025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07/05/2025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07/05/2025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07/05/2025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07/05/2025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4" r:id="rId14"/>
    <p:sldLayoutId id="2147483665"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2.svg"/><Relationship Id="rId7" Type="http://schemas.openxmlformats.org/officeDocument/2006/relationships/image" Target="../media/image24.svg"/><Relationship Id="rId12"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svg"/><Relationship Id="rId5" Type="http://schemas.openxmlformats.org/officeDocument/2006/relationships/image" Target="../media/image18.svg"/><Relationship Id="rId10" Type="http://schemas.openxmlformats.org/officeDocument/2006/relationships/image" Target="../media/image3.png"/><Relationship Id="rId9" Type="http://schemas.openxmlformats.org/officeDocument/2006/relationships/image" Target="../media/image8.sv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11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1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11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2.svg"/><Relationship Id="rId7" Type="http://schemas.openxmlformats.org/officeDocument/2006/relationships/image" Target="../media/image24.svg"/><Relationship Id="rId12"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svg"/><Relationship Id="rId5" Type="http://schemas.openxmlformats.org/officeDocument/2006/relationships/image" Target="../media/image18.svg"/><Relationship Id="rId10" Type="http://schemas.openxmlformats.org/officeDocument/2006/relationships/image" Target="../media/image3.png"/><Relationship Id="rId9" Type="http://schemas.openxmlformats.org/officeDocument/2006/relationships/image" Target="../media/image8.sv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12.sv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4.svg"/><Relationship Id="rId4" Type="http://schemas.openxmlformats.org/officeDocument/2006/relationships/image" Target="../media/image11.png"/></Relationships>
</file>

<file path=ppt/slides/_rels/slide11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2.svg"/><Relationship Id="rId4" Type="http://schemas.openxmlformats.org/officeDocument/2006/relationships/image" Target="../media/image6.png"/></Relationships>
</file>

<file path=ppt/slides/_rels/slide1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6.svg"/><Relationship Id="rId7" Type="http://schemas.openxmlformats.org/officeDocument/2006/relationships/image" Target="../media/image18.svg"/><Relationship Id="rId12" Type="http://schemas.openxmlformats.org/officeDocument/2006/relationships/image" Target="../media/image10.png"/><Relationship Id="rId2" Type="http://schemas.openxmlformats.org/officeDocument/2006/relationships/image" Target="../media/image7.png"/><Relationship Id="rId16"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0.svg"/><Relationship Id="rId5" Type="http://schemas.openxmlformats.org/officeDocument/2006/relationships/image" Target="../media/image16.svg"/><Relationship Id="rId15" Type="http://schemas.openxmlformats.org/officeDocument/2006/relationships/image" Target="../media/image24.svg"/><Relationship Id="rId10" Type="http://schemas.openxmlformats.org/officeDocument/2006/relationships/image" Target="../media/image5.png"/><Relationship Id="rId9" Type="http://schemas.openxmlformats.org/officeDocument/2006/relationships/image" Target="../media/image20.svg"/><Relationship Id="rId1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6.svg"/><Relationship Id="rId7" Type="http://schemas.openxmlformats.org/officeDocument/2006/relationships/image" Target="../media/image18.svg"/><Relationship Id="rId12" Type="http://schemas.openxmlformats.org/officeDocument/2006/relationships/image" Target="../media/image10.png"/><Relationship Id="rId2" Type="http://schemas.openxmlformats.org/officeDocument/2006/relationships/image" Target="../media/image7.png"/><Relationship Id="rId16"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0.svg"/><Relationship Id="rId5" Type="http://schemas.openxmlformats.org/officeDocument/2006/relationships/image" Target="../media/image16.svg"/><Relationship Id="rId15" Type="http://schemas.openxmlformats.org/officeDocument/2006/relationships/image" Target="../media/image24.svg"/><Relationship Id="rId10" Type="http://schemas.openxmlformats.org/officeDocument/2006/relationships/image" Target="../media/image5.png"/><Relationship Id="rId9" Type="http://schemas.openxmlformats.org/officeDocument/2006/relationships/image" Target="../media/image20.svg"/><Relationship Id="rId14" Type="http://schemas.openxmlformats.org/officeDocument/2006/relationships/image" Target="../media/image11.png"/></Relationships>
</file>

<file path=ppt/slides/_rels/slide1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6.svg"/><Relationship Id="rId7" Type="http://schemas.openxmlformats.org/officeDocument/2006/relationships/image" Target="../media/image2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svg"/><Relationship Id="rId5" Type="http://schemas.openxmlformats.org/officeDocument/2006/relationships/image" Target="../media/image18.sv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2.svg"/><Relationship Id="rId7" Type="http://schemas.openxmlformats.org/officeDocument/2006/relationships/image" Target="../media/image24.svg"/><Relationship Id="rId12"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svg"/><Relationship Id="rId5" Type="http://schemas.openxmlformats.org/officeDocument/2006/relationships/image" Target="../media/image18.svg"/><Relationship Id="rId10" Type="http://schemas.openxmlformats.org/officeDocument/2006/relationships/image" Target="../media/image3.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6.svg"/><Relationship Id="rId7" Type="http://schemas.openxmlformats.org/officeDocument/2006/relationships/image" Target="../media/image18.svg"/><Relationship Id="rId12"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0.svg"/><Relationship Id="rId5" Type="http://schemas.openxmlformats.org/officeDocument/2006/relationships/image" Target="../media/image16.svg"/><Relationship Id="rId15" Type="http://schemas.openxmlformats.org/officeDocument/2006/relationships/image" Target="../media/image24.svg"/><Relationship Id="rId10" Type="http://schemas.openxmlformats.org/officeDocument/2006/relationships/image" Target="../media/image5.png"/><Relationship Id="rId9" Type="http://schemas.openxmlformats.org/officeDocument/2006/relationships/image" Target="../media/image20.sv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8.w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27.wmf"/><Relationship Id="rId5" Type="http://schemas.openxmlformats.org/officeDocument/2006/relationships/diagramQuickStyle" Target="../diagrams/quickStyle2.xml"/><Relationship Id="rId10" Type="http://schemas.openxmlformats.org/officeDocument/2006/relationships/image" Target="../media/image26.wmf"/><Relationship Id="rId4" Type="http://schemas.openxmlformats.org/officeDocument/2006/relationships/diagramLayout" Target="../diagrams/layout2.xml"/><Relationship Id="rId9" Type="http://schemas.openxmlformats.org/officeDocument/2006/relationships/image" Target="../media/image25.gif"/></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6.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svg"/><Relationship Id="rId5" Type="http://schemas.openxmlformats.org/officeDocument/2006/relationships/image" Target="../media/image18.svg"/><Relationship Id="rId10" Type="http://schemas.openxmlformats.org/officeDocument/2006/relationships/image" Target="../media/image3.png"/><Relationship Id="rId9"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6.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svg"/><Relationship Id="rId5" Type="http://schemas.openxmlformats.org/officeDocument/2006/relationships/image" Target="../media/image18.svg"/><Relationship Id="rId10" Type="http://schemas.openxmlformats.org/officeDocument/2006/relationships/image" Target="../media/image3.png"/><Relationship Id="rId9" Type="http://schemas.openxmlformats.org/officeDocument/2006/relationships/image" Target="../media/image8.sv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viendinhduong.vn/vi/suy-dinh-duong-tre-em/cac-bang-bieu-danh-gia-tinh-trang-dinh-duong-tre-em-tu-5-den-19-tuoi-dua-vao-z-score-606.html"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6.svg"/><Relationship Id="rId7" Type="http://schemas.openxmlformats.org/officeDocument/2006/relationships/image" Target="../media/image18.svg"/><Relationship Id="rId12" Type="http://schemas.openxmlformats.org/officeDocument/2006/relationships/image" Target="../media/image10.png"/><Relationship Id="rId2" Type="http://schemas.openxmlformats.org/officeDocument/2006/relationships/image" Target="../media/image7.png"/><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0.svg"/><Relationship Id="rId5" Type="http://schemas.openxmlformats.org/officeDocument/2006/relationships/image" Target="../media/image16.svg"/><Relationship Id="rId15" Type="http://schemas.openxmlformats.org/officeDocument/2006/relationships/image" Target="../media/image24.svg"/><Relationship Id="rId10" Type="http://schemas.openxmlformats.org/officeDocument/2006/relationships/image" Target="../media/image5.png"/><Relationship Id="rId9" Type="http://schemas.openxmlformats.org/officeDocument/2006/relationships/image" Target="../media/image20.svg"/><Relationship Id="rId1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svg"/><Relationship Id="rId7" Type="http://schemas.openxmlformats.org/officeDocument/2006/relationships/image" Target="../media/image24.svg"/><Relationship Id="rId2" Type="http://schemas.openxmlformats.org/officeDocument/2006/relationships/image" Target="../media/image11.png"/><Relationship Id="rId1" Type="http://schemas.openxmlformats.org/officeDocument/2006/relationships/slideLayout" Target="../slideLayouts/slideLayout7.xml"/><Relationship Id="rId10" Type="http://schemas.openxmlformats.org/officeDocument/2006/relationships/image" Target="../media/image22.sv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6.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svg"/><Relationship Id="rId5" Type="http://schemas.openxmlformats.org/officeDocument/2006/relationships/image" Target="../media/image18.svg"/><Relationship Id="rId10" Type="http://schemas.openxmlformats.org/officeDocument/2006/relationships/image" Target="../media/image3.png"/><Relationship Id="rId9" Type="http://schemas.openxmlformats.org/officeDocument/2006/relationships/image" Target="../media/image8.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0.svg"/><Relationship Id="rId7" Type="http://schemas.openxmlformats.org/officeDocument/2006/relationships/image" Target="../media/image8.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6.svg"/><Relationship Id="rId4" Type="http://schemas.openxmlformats.org/officeDocument/2006/relationships/image" Target="../media/image7.png"/><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diagramColors" Target="../diagrams/colors1.xml"/><Relationship Id="rId3" Type="http://schemas.openxmlformats.org/officeDocument/2006/relationships/image" Target="../media/image28.svg"/><Relationship Id="rId7" Type="http://schemas.openxmlformats.org/officeDocument/2006/relationships/image" Target="../media/image24.svg"/><Relationship Id="rId12" Type="http://schemas.openxmlformats.org/officeDocument/2006/relationships/diagramQuickStyle" Target="../diagrams/quickStyle1.xm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diagramLayout" Target="../diagrams/layout1.xml"/><Relationship Id="rId5" Type="http://schemas.openxmlformats.org/officeDocument/2006/relationships/image" Target="../media/image18.svg"/><Relationship Id="rId10" Type="http://schemas.openxmlformats.org/officeDocument/2006/relationships/diagramData" Target="../diagrams/data1.xml"/><Relationship Id="rId4" Type="http://schemas.openxmlformats.org/officeDocument/2006/relationships/image" Target="../media/image8.png"/><Relationship Id="rId9" Type="http://schemas.openxmlformats.org/officeDocument/2006/relationships/image" Target="../media/image20.svg"/><Relationship Id="rId14" Type="http://schemas.microsoft.com/office/2007/relationships/diagramDrawing" Target="../diagrams/drawing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jpg"/></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2.svg"/><Relationship Id="rId7" Type="http://schemas.openxmlformats.org/officeDocument/2006/relationships/image" Target="../media/image24.svg"/><Relationship Id="rId12"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svg"/><Relationship Id="rId5" Type="http://schemas.openxmlformats.org/officeDocument/2006/relationships/image" Target="../media/image18.svg"/><Relationship Id="rId10" Type="http://schemas.openxmlformats.org/officeDocument/2006/relationships/image" Target="../media/image3.png"/><Relationship Id="rId9" Type="http://schemas.openxmlformats.org/officeDocument/2006/relationships/image" Target="../media/image8.sv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6.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svg"/><Relationship Id="rId5" Type="http://schemas.openxmlformats.org/officeDocument/2006/relationships/image" Target="../media/image18.svg"/><Relationship Id="rId10" Type="http://schemas.openxmlformats.org/officeDocument/2006/relationships/image" Target="../media/image3.png"/><Relationship Id="rId9" Type="http://schemas.openxmlformats.org/officeDocument/2006/relationships/image" Target="../media/image8.svg"/></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2.svg"/><Relationship Id="rId7" Type="http://schemas.openxmlformats.org/officeDocument/2006/relationships/image" Target="../media/image24.svg"/><Relationship Id="rId12"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svg"/><Relationship Id="rId5" Type="http://schemas.openxmlformats.org/officeDocument/2006/relationships/image" Target="../media/image18.svg"/><Relationship Id="rId10" Type="http://schemas.openxmlformats.org/officeDocument/2006/relationships/image" Target="../media/image3.png"/><Relationship Id="rId9" Type="http://schemas.openxmlformats.org/officeDocument/2006/relationships/image" Target="../media/image8.svg"/></Relationships>
</file>

<file path=ppt/slides/_rels/slide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40.sv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8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82.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6.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svg"/><Relationship Id="rId5" Type="http://schemas.openxmlformats.org/officeDocument/2006/relationships/image" Target="../media/image18.svg"/><Relationship Id="rId10" Type="http://schemas.openxmlformats.org/officeDocument/2006/relationships/image" Target="../media/image3.png"/><Relationship Id="rId9" Type="http://schemas.openxmlformats.org/officeDocument/2006/relationships/image" Target="../media/image8.svg"/></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jpeg"/></Relationships>
</file>

<file path=ppt/slides/_rels/slide9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9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69529" y="8501709"/>
            <a:ext cx="16110077" cy="2046531"/>
            <a:chOff x="0" y="0"/>
            <a:chExt cx="4242983" cy="539004"/>
          </a:xfrm>
        </p:grpSpPr>
        <p:sp>
          <p:nvSpPr>
            <p:cNvPr id="3" name="Freeform 3"/>
            <p:cNvSpPr/>
            <p:nvPr/>
          </p:nvSpPr>
          <p:spPr>
            <a:xfrm>
              <a:off x="0" y="0"/>
              <a:ext cx="4242983" cy="539004"/>
            </a:xfrm>
            <a:custGeom>
              <a:avLst/>
              <a:gdLst/>
              <a:ahLst/>
              <a:cxnLst/>
              <a:rect l="l" t="t" r="r" b="b"/>
              <a:pathLst>
                <a:path w="4242983" h="539004">
                  <a:moveTo>
                    <a:pt x="24509" y="0"/>
                  </a:moveTo>
                  <a:lnTo>
                    <a:pt x="4218475" y="0"/>
                  </a:lnTo>
                  <a:cubicBezTo>
                    <a:pt x="4224975" y="0"/>
                    <a:pt x="4231208" y="2582"/>
                    <a:pt x="4235805" y="7178"/>
                  </a:cubicBezTo>
                  <a:cubicBezTo>
                    <a:pt x="4240401" y="11775"/>
                    <a:pt x="4242983" y="18009"/>
                    <a:pt x="4242983" y="24509"/>
                  </a:cubicBezTo>
                  <a:lnTo>
                    <a:pt x="4242983" y="514495"/>
                  </a:lnTo>
                  <a:cubicBezTo>
                    <a:pt x="4242983" y="520995"/>
                    <a:pt x="4240401" y="527229"/>
                    <a:pt x="4235805" y="531826"/>
                  </a:cubicBezTo>
                  <a:cubicBezTo>
                    <a:pt x="4231208" y="536422"/>
                    <a:pt x="4224975" y="539004"/>
                    <a:pt x="4218475" y="539004"/>
                  </a:cubicBezTo>
                  <a:lnTo>
                    <a:pt x="24509" y="539004"/>
                  </a:lnTo>
                  <a:cubicBezTo>
                    <a:pt x="18009" y="539004"/>
                    <a:pt x="11775" y="536422"/>
                    <a:pt x="7178" y="531826"/>
                  </a:cubicBezTo>
                  <a:cubicBezTo>
                    <a:pt x="2582" y="527229"/>
                    <a:pt x="0" y="520995"/>
                    <a:pt x="0" y="514495"/>
                  </a:cubicBezTo>
                  <a:lnTo>
                    <a:pt x="0" y="24509"/>
                  </a:lnTo>
                  <a:cubicBezTo>
                    <a:pt x="0" y="18009"/>
                    <a:pt x="2582" y="11775"/>
                    <a:pt x="7178" y="7178"/>
                  </a:cubicBezTo>
                  <a:cubicBezTo>
                    <a:pt x="11775" y="2582"/>
                    <a:pt x="18009" y="0"/>
                    <a:pt x="24509" y="0"/>
                  </a:cubicBezTo>
                  <a:close/>
                </a:path>
              </a:pathLst>
            </a:custGeom>
            <a:solidFill>
              <a:srgbClr val="C62E2E"/>
            </a:solidFill>
          </p:spPr>
        </p:sp>
        <p:sp>
          <p:nvSpPr>
            <p:cNvPr id="4" name="TextBox 4"/>
            <p:cNvSpPr txBox="1"/>
            <p:nvPr/>
          </p:nvSpPr>
          <p:spPr>
            <a:xfrm>
              <a:off x="0" y="-38100"/>
              <a:ext cx="4242983" cy="57710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flipH="1">
            <a:off x="-210132" y="3503568"/>
            <a:ext cx="6428161" cy="7044672"/>
          </a:xfrm>
          <a:custGeom>
            <a:avLst/>
            <a:gdLst/>
            <a:ahLst/>
            <a:cxnLst/>
            <a:rect l="l" t="t" r="r" b="b"/>
            <a:pathLst>
              <a:path w="6428161" h="7044672">
                <a:moveTo>
                  <a:pt x="6428161" y="0"/>
                </a:moveTo>
                <a:lnTo>
                  <a:pt x="0" y="0"/>
                </a:lnTo>
                <a:lnTo>
                  <a:pt x="0" y="7044672"/>
                </a:lnTo>
                <a:lnTo>
                  <a:pt x="6428161" y="7044672"/>
                </a:lnTo>
                <a:lnTo>
                  <a:pt x="6428161"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35523" y="7185138"/>
            <a:ext cx="4455124" cy="3269637"/>
          </a:xfrm>
          <a:custGeom>
            <a:avLst/>
            <a:gdLst/>
            <a:ahLst/>
            <a:cxnLst/>
            <a:rect l="l" t="t" r="r" b="b"/>
            <a:pathLst>
              <a:path w="6673607" h="5969845">
                <a:moveTo>
                  <a:pt x="0" y="0"/>
                </a:moveTo>
                <a:lnTo>
                  <a:pt x="6673607" y="0"/>
                </a:lnTo>
                <a:lnTo>
                  <a:pt x="6673607" y="5969845"/>
                </a:lnTo>
                <a:lnTo>
                  <a:pt x="0" y="59698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210132" y="-246115"/>
            <a:ext cx="2763574" cy="2763574"/>
          </a:xfrm>
          <a:custGeom>
            <a:avLst/>
            <a:gdLst/>
            <a:ahLst/>
            <a:cxnLst/>
            <a:rect l="l" t="t" r="r" b="b"/>
            <a:pathLst>
              <a:path w="2763574" h="2763574">
                <a:moveTo>
                  <a:pt x="0" y="0"/>
                </a:moveTo>
                <a:lnTo>
                  <a:pt x="2763574" y="0"/>
                </a:lnTo>
                <a:lnTo>
                  <a:pt x="2763574" y="2763574"/>
                </a:lnTo>
                <a:lnTo>
                  <a:pt x="0" y="276357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flipV="1">
            <a:off x="12821838" y="-2334403"/>
            <a:ext cx="5617660" cy="6156438"/>
          </a:xfrm>
          <a:custGeom>
            <a:avLst/>
            <a:gdLst/>
            <a:ahLst/>
            <a:cxnLst/>
            <a:rect l="l" t="t" r="r" b="b"/>
            <a:pathLst>
              <a:path w="5617660" h="6156438">
                <a:moveTo>
                  <a:pt x="0" y="6156438"/>
                </a:moveTo>
                <a:lnTo>
                  <a:pt x="5617660" y="6156438"/>
                </a:lnTo>
                <a:lnTo>
                  <a:pt x="5617660" y="0"/>
                </a:lnTo>
                <a:lnTo>
                  <a:pt x="0" y="0"/>
                </a:lnTo>
                <a:lnTo>
                  <a:pt x="0" y="6156438"/>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TextBox 9"/>
          <p:cNvSpPr txBox="1"/>
          <p:nvPr/>
        </p:nvSpPr>
        <p:spPr>
          <a:xfrm>
            <a:off x="1011647" y="1651675"/>
            <a:ext cx="16158153" cy="5761577"/>
          </a:xfrm>
          <a:prstGeom prst="rect">
            <a:avLst/>
          </a:prstGeom>
        </p:spPr>
        <p:txBody>
          <a:bodyPr wrap="square" lIns="0" tIns="0" rIns="0" bIns="0" rtlCol="0" anchor="t">
            <a:spAutoFit/>
          </a:bodyPr>
          <a:lstStyle/>
          <a:p>
            <a:pPr algn="ctr">
              <a:lnSpc>
                <a:spcPct val="130000"/>
              </a:lnSpc>
            </a:pPr>
            <a:r>
              <a:rPr lang="en-US" sz="9600" b="1" spc="-23" dirty="0" smtClean="0">
                <a:solidFill>
                  <a:srgbClr val="000000"/>
                </a:solidFill>
                <a:latin typeface="Proxima Nova Condensed Bold"/>
                <a:ea typeface="Proxima Nova Condensed Bold"/>
                <a:cs typeface="Proxima Nova Condensed Bold"/>
                <a:sym typeface="Proxima Nova Condensed Bold"/>
              </a:rPr>
              <a:t>DINH DƯỠNG VÀ VẬN ĐỘNG </a:t>
            </a:r>
            <a:endParaRPr lang="en-US" sz="9600" b="1" spc="-23" dirty="0">
              <a:solidFill>
                <a:srgbClr val="000000"/>
              </a:solidFill>
              <a:latin typeface="Proxima Nova Condensed Bold"/>
              <a:ea typeface="Proxima Nova Condensed Bold"/>
              <a:cs typeface="Proxima Nova Condensed Bold"/>
              <a:sym typeface="Proxima Nova Condensed Bold"/>
            </a:endParaRPr>
          </a:p>
          <a:p>
            <a:pPr algn="ctr">
              <a:lnSpc>
                <a:spcPct val="130000"/>
              </a:lnSpc>
            </a:pPr>
            <a:r>
              <a:rPr lang="en-US" sz="9600" b="1" spc="-23" dirty="0" smtClean="0">
                <a:solidFill>
                  <a:srgbClr val="C62E2E"/>
                </a:solidFill>
                <a:latin typeface="Proxima Nova Condensed Bold"/>
                <a:ea typeface="Proxima Nova Condensed Bold"/>
                <a:cs typeface="Proxima Nova Condensed Bold"/>
                <a:sym typeface="Proxima Nova Condensed Bold"/>
              </a:rPr>
              <a:t>CHO TRẺ 6-11 TUỔI</a:t>
            </a:r>
            <a:endParaRPr lang="en-US" sz="9600" b="1" spc="-23" dirty="0">
              <a:solidFill>
                <a:srgbClr val="C62E2E"/>
              </a:solidFill>
              <a:latin typeface="Proxima Nova Condensed Bold"/>
              <a:ea typeface="Proxima Nova Condensed Bold"/>
              <a:cs typeface="Proxima Nova Condensed Bold"/>
              <a:sym typeface="Proxima Nova Condensed Bold"/>
            </a:endParaRPr>
          </a:p>
          <a:p>
            <a:pPr algn="ctr">
              <a:lnSpc>
                <a:spcPct val="130000"/>
              </a:lnSpc>
            </a:pPr>
            <a:r>
              <a:rPr lang="en-US" sz="9600" b="1" spc="-23" dirty="0" smtClean="0">
                <a:solidFill>
                  <a:srgbClr val="000000"/>
                </a:solidFill>
                <a:latin typeface="Proxima Nova Condensed Bold"/>
                <a:ea typeface="Proxima Nova Condensed Bold"/>
                <a:cs typeface="Proxima Nova Condensed Bold"/>
                <a:sym typeface="Proxima Nova Condensed Bold"/>
              </a:rPr>
              <a:t>BỊ SUY DINH DƯỠNG</a:t>
            </a:r>
            <a:endParaRPr lang="en-US" sz="9600" b="1" spc="-23" dirty="0">
              <a:solidFill>
                <a:srgbClr val="000000"/>
              </a:solidFill>
              <a:latin typeface="Proxima Nova Condensed Bold"/>
              <a:ea typeface="Proxima Nova Condensed Bold"/>
              <a:cs typeface="Proxima Nova Condensed Bold"/>
              <a:sym typeface="Proxima Nova Condensed Bold"/>
            </a:endParaRPr>
          </a:p>
        </p:txBody>
      </p:sp>
      <p:sp>
        <p:nvSpPr>
          <p:cNvPr id="10" name="Freeform 10"/>
          <p:cNvSpPr/>
          <p:nvPr/>
        </p:nvSpPr>
        <p:spPr>
          <a:xfrm flipH="1" flipV="1">
            <a:off x="16186781" y="6389577"/>
            <a:ext cx="2252716" cy="2252716"/>
          </a:xfrm>
          <a:custGeom>
            <a:avLst/>
            <a:gdLst/>
            <a:ahLst/>
            <a:cxnLst/>
            <a:rect l="l" t="t" r="r" b="b"/>
            <a:pathLst>
              <a:path w="2252716" h="2252716">
                <a:moveTo>
                  <a:pt x="2252717" y="2252716"/>
                </a:moveTo>
                <a:lnTo>
                  <a:pt x="0" y="2252716"/>
                </a:lnTo>
                <a:lnTo>
                  <a:pt x="0" y="0"/>
                </a:lnTo>
                <a:lnTo>
                  <a:pt x="2252717" y="0"/>
                </a:lnTo>
                <a:lnTo>
                  <a:pt x="2252717" y="2252716"/>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1" name="Freeform 11"/>
          <p:cNvSpPr/>
          <p:nvPr/>
        </p:nvSpPr>
        <p:spPr>
          <a:xfrm>
            <a:off x="14215169" y="7554035"/>
            <a:ext cx="1306945" cy="326736"/>
          </a:xfrm>
          <a:custGeom>
            <a:avLst/>
            <a:gdLst/>
            <a:ahLst/>
            <a:cxnLst/>
            <a:rect l="l" t="t" r="r" b="b"/>
            <a:pathLst>
              <a:path w="1306945" h="326736">
                <a:moveTo>
                  <a:pt x="0" y="0"/>
                </a:moveTo>
                <a:lnTo>
                  <a:pt x="1306945" y="0"/>
                </a:lnTo>
                <a:lnTo>
                  <a:pt x="1306945" y="326736"/>
                </a:lnTo>
                <a:lnTo>
                  <a:pt x="0" y="32673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a:off x="14136060" y="-1061715"/>
            <a:ext cx="3163292" cy="3163292"/>
          </a:xfrm>
          <a:custGeom>
            <a:avLst/>
            <a:gdLst/>
            <a:ahLst/>
            <a:cxnLst/>
            <a:rect l="l" t="t" r="r" b="b"/>
            <a:pathLst>
              <a:path w="3163292" h="3163292">
                <a:moveTo>
                  <a:pt x="0" y="0"/>
                </a:moveTo>
                <a:lnTo>
                  <a:pt x="3163292" y="0"/>
                </a:lnTo>
                <a:lnTo>
                  <a:pt x="3163292" y="3163292"/>
                </a:lnTo>
                <a:lnTo>
                  <a:pt x="0" y="316329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TextBox 13"/>
          <p:cNvSpPr txBox="1"/>
          <p:nvPr/>
        </p:nvSpPr>
        <p:spPr>
          <a:xfrm>
            <a:off x="4127370" y="519931"/>
            <a:ext cx="8868545" cy="740459"/>
          </a:xfrm>
          <a:prstGeom prst="rect">
            <a:avLst/>
          </a:prstGeom>
        </p:spPr>
        <p:txBody>
          <a:bodyPr wrap="square" lIns="0" tIns="0" rIns="0" bIns="0" rtlCol="0" anchor="t">
            <a:spAutoFit/>
          </a:bodyPr>
          <a:lstStyle/>
          <a:p>
            <a:pPr algn="ctr">
              <a:lnSpc>
                <a:spcPct val="150000"/>
              </a:lnSpc>
            </a:pPr>
            <a:r>
              <a:rPr lang="en-US" sz="3499" b="1" dirty="0" err="1" smtClean="0">
                <a:solidFill>
                  <a:srgbClr val="000000"/>
                </a:solidFill>
                <a:latin typeface="Nunito Sans Condensed Medium"/>
                <a:ea typeface="Nunito Sans Condensed Medium"/>
                <a:cs typeface="Nunito Sans Condensed Medium"/>
                <a:sym typeface="Nunito Sans Condensed Medium"/>
              </a:rPr>
              <a:t>Trung</a:t>
            </a:r>
            <a:r>
              <a:rPr lang="en-US" sz="3499" b="1" dirty="0" smtClean="0">
                <a:solidFill>
                  <a:srgbClr val="000000"/>
                </a:solidFill>
                <a:latin typeface="Nunito Sans Condensed Medium"/>
                <a:ea typeface="Nunito Sans Condensed Medium"/>
                <a:cs typeface="Nunito Sans Condensed Medium"/>
                <a:sym typeface="Nunito Sans Condensed Medium"/>
              </a:rPr>
              <a:t> </a:t>
            </a:r>
            <a:r>
              <a:rPr lang="en-US" sz="3499" b="1" dirty="0" err="1" smtClean="0">
                <a:solidFill>
                  <a:srgbClr val="000000"/>
                </a:solidFill>
                <a:latin typeface="Nunito Sans Condensed Medium"/>
                <a:ea typeface="Nunito Sans Condensed Medium"/>
                <a:cs typeface="Nunito Sans Condensed Medium"/>
                <a:sym typeface="Nunito Sans Condensed Medium"/>
              </a:rPr>
              <a:t>tâm</a:t>
            </a:r>
            <a:r>
              <a:rPr lang="en-US" sz="3499" b="1" dirty="0" smtClean="0">
                <a:solidFill>
                  <a:srgbClr val="000000"/>
                </a:solidFill>
                <a:latin typeface="Nunito Sans Condensed Medium"/>
                <a:ea typeface="Nunito Sans Condensed Medium"/>
                <a:cs typeface="Nunito Sans Condensed Medium"/>
                <a:sym typeface="Nunito Sans Condensed Medium"/>
              </a:rPr>
              <a:t> Kiểm </a:t>
            </a:r>
            <a:r>
              <a:rPr lang="en-US" sz="3499" b="1" dirty="0" err="1" smtClean="0">
                <a:solidFill>
                  <a:srgbClr val="000000"/>
                </a:solidFill>
                <a:latin typeface="Nunito Sans Condensed Medium"/>
                <a:ea typeface="Nunito Sans Condensed Medium"/>
                <a:cs typeface="Nunito Sans Condensed Medium"/>
                <a:sym typeface="Nunito Sans Condensed Medium"/>
              </a:rPr>
              <a:t>soát</a:t>
            </a:r>
            <a:r>
              <a:rPr lang="en-US" sz="3499" b="1" dirty="0" smtClean="0">
                <a:solidFill>
                  <a:srgbClr val="000000"/>
                </a:solidFill>
                <a:latin typeface="Nunito Sans Condensed Medium"/>
                <a:ea typeface="Nunito Sans Condensed Medium"/>
                <a:cs typeface="Nunito Sans Condensed Medium"/>
                <a:sym typeface="Nunito Sans Condensed Medium"/>
              </a:rPr>
              <a:t> </a:t>
            </a:r>
            <a:r>
              <a:rPr lang="en-US" sz="3499" b="1" dirty="0" err="1" smtClean="0">
                <a:solidFill>
                  <a:srgbClr val="000000"/>
                </a:solidFill>
                <a:latin typeface="Nunito Sans Condensed Medium"/>
                <a:ea typeface="Nunito Sans Condensed Medium"/>
                <a:cs typeface="Nunito Sans Condensed Medium"/>
                <a:sym typeface="Nunito Sans Condensed Medium"/>
              </a:rPr>
              <a:t>bệnh</a:t>
            </a:r>
            <a:r>
              <a:rPr lang="en-US" sz="3499" b="1" dirty="0" smtClean="0">
                <a:solidFill>
                  <a:srgbClr val="000000"/>
                </a:solidFill>
                <a:latin typeface="Nunito Sans Condensed Medium"/>
                <a:ea typeface="Nunito Sans Condensed Medium"/>
                <a:cs typeface="Nunito Sans Condensed Medium"/>
                <a:sym typeface="Nunito Sans Condensed Medium"/>
              </a:rPr>
              <a:t> </a:t>
            </a:r>
            <a:r>
              <a:rPr lang="en-US" sz="3499" b="1" dirty="0" err="1" smtClean="0">
                <a:solidFill>
                  <a:srgbClr val="000000"/>
                </a:solidFill>
                <a:latin typeface="Nunito Sans Condensed Medium"/>
                <a:ea typeface="Nunito Sans Condensed Medium"/>
                <a:cs typeface="Nunito Sans Condensed Medium"/>
                <a:sym typeface="Nunito Sans Condensed Medium"/>
              </a:rPr>
              <a:t>tật</a:t>
            </a:r>
            <a:r>
              <a:rPr lang="en-US" sz="3499" b="1" dirty="0" smtClean="0">
                <a:solidFill>
                  <a:srgbClr val="000000"/>
                </a:solidFill>
                <a:latin typeface="Nunito Sans Condensed Medium"/>
                <a:ea typeface="Nunito Sans Condensed Medium"/>
                <a:cs typeface="Nunito Sans Condensed Medium"/>
                <a:sym typeface="Nunito Sans Condensed Medium"/>
              </a:rPr>
              <a:t> Thành phố Hà </a:t>
            </a:r>
            <a:r>
              <a:rPr lang="en-US" sz="3499" b="1" dirty="0" err="1" smtClean="0">
                <a:solidFill>
                  <a:srgbClr val="000000"/>
                </a:solidFill>
                <a:latin typeface="Nunito Sans Condensed Medium"/>
                <a:ea typeface="Nunito Sans Condensed Medium"/>
                <a:cs typeface="Nunito Sans Condensed Medium"/>
                <a:sym typeface="Nunito Sans Condensed Medium"/>
              </a:rPr>
              <a:t>Nội</a:t>
            </a:r>
            <a:endParaRPr lang="en-US" sz="3499" b="1" dirty="0" smtClean="0">
              <a:solidFill>
                <a:srgbClr val="000000"/>
              </a:solidFill>
              <a:latin typeface="Nunito Sans Condensed Medium"/>
              <a:ea typeface="Nunito Sans Condensed Medium"/>
              <a:cs typeface="Nunito Sans Condensed Medium"/>
              <a:sym typeface="Nunito Sans Condensed Medium"/>
            </a:endParaRPr>
          </a:p>
        </p:txBody>
      </p:sp>
      <p:sp>
        <p:nvSpPr>
          <p:cNvPr id="14" name="Freeform 14"/>
          <p:cNvSpPr/>
          <p:nvPr/>
        </p:nvSpPr>
        <p:spPr>
          <a:xfrm>
            <a:off x="10770359" y="7185138"/>
            <a:ext cx="2845457" cy="722283"/>
          </a:xfrm>
          <a:custGeom>
            <a:avLst/>
            <a:gdLst/>
            <a:ahLst/>
            <a:cxnLst/>
            <a:rect l="l" t="t" r="r" b="b"/>
            <a:pathLst>
              <a:path w="2845457" h="722283">
                <a:moveTo>
                  <a:pt x="0" y="0"/>
                </a:moveTo>
                <a:lnTo>
                  <a:pt x="2845457" y="0"/>
                </a:lnTo>
                <a:lnTo>
                  <a:pt x="2845457" y="722282"/>
                </a:lnTo>
                <a:lnTo>
                  <a:pt x="0" y="72228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6299" y="8501709"/>
            <a:ext cx="19995906" cy="2046531"/>
            <a:chOff x="0" y="0"/>
            <a:chExt cx="5266411" cy="539004"/>
          </a:xfrm>
        </p:grpSpPr>
        <p:sp>
          <p:nvSpPr>
            <p:cNvPr id="3" name="Freeform 3"/>
            <p:cNvSpPr/>
            <p:nvPr/>
          </p:nvSpPr>
          <p:spPr>
            <a:xfrm>
              <a:off x="0" y="0"/>
              <a:ext cx="5266411" cy="539004"/>
            </a:xfrm>
            <a:custGeom>
              <a:avLst/>
              <a:gdLst/>
              <a:ahLst/>
              <a:cxnLst/>
              <a:rect l="l" t="t" r="r" b="b"/>
              <a:pathLst>
                <a:path w="5266411" h="539004">
                  <a:moveTo>
                    <a:pt x="19746" y="0"/>
                  </a:moveTo>
                  <a:lnTo>
                    <a:pt x="5246665" y="0"/>
                  </a:lnTo>
                  <a:cubicBezTo>
                    <a:pt x="5257571" y="0"/>
                    <a:pt x="5266411" y="8841"/>
                    <a:pt x="5266411" y="19746"/>
                  </a:cubicBezTo>
                  <a:lnTo>
                    <a:pt x="5266411" y="519258"/>
                  </a:lnTo>
                  <a:cubicBezTo>
                    <a:pt x="5266411" y="530164"/>
                    <a:pt x="5257571" y="539004"/>
                    <a:pt x="5246665" y="539004"/>
                  </a:cubicBezTo>
                  <a:lnTo>
                    <a:pt x="19746" y="539004"/>
                  </a:lnTo>
                  <a:cubicBezTo>
                    <a:pt x="8841" y="539004"/>
                    <a:pt x="0" y="530164"/>
                    <a:pt x="0" y="519258"/>
                  </a:cubicBezTo>
                  <a:lnTo>
                    <a:pt x="0" y="19746"/>
                  </a:lnTo>
                  <a:cubicBezTo>
                    <a:pt x="0" y="8841"/>
                    <a:pt x="8841" y="0"/>
                    <a:pt x="19746" y="0"/>
                  </a:cubicBezTo>
                  <a:close/>
                </a:path>
              </a:pathLst>
            </a:custGeom>
            <a:solidFill>
              <a:srgbClr val="C62E2E"/>
            </a:solidFill>
          </p:spPr>
        </p:sp>
        <p:sp>
          <p:nvSpPr>
            <p:cNvPr id="4" name="TextBox 4"/>
            <p:cNvSpPr txBox="1"/>
            <p:nvPr/>
          </p:nvSpPr>
          <p:spPr>
            <a:xfrm>
              <a:off x="0" y="-38100"/>
              <a:ext cx="5266411" cy="577104"/>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300752" y="2565233"/>
            <a:ext cx="14618283" cy="3642023"/>
          </a:xfrm>
          <a:prstGeom prst="rect">
            <a:avLst/>
          </a:prstGeom>
        </p:spPr>
        <p:txBody>
          <a:bodyPr wrap="square" lIns="0" tIns="0" rIns="0" bIns="0" rtlCol="0" anchor="t">
            <a:spAutoFit/>
          </a:bodyPr>
          <a:lstStyle/>
          <a:p>
            <a:pPr algn="ctr">
              <a:lnSpc>
                <a:spcPts val="14223"/>
              </a:lnSpc>
            </a:pPr>
            <a:r>
              <a:rPr lang="en-US" sz="8800" b="1" spc="-47" dirty="0" smtClean="0">
                <a:solidFill>
                  <a:srgbClr val="C62E2E"/>
                </a:solidFill>
                <a:latin typeface="Proxima Nova Condensed Bold"/>
                <a:ea typeface="Proxima Nova Condensed Bold"/>
                <a:cs typeface="Proxima Nova Condensed Bold"/>
                <a:sym typeface="Proxima Nova Condensed Bold"/>
              </a:rPr>
              <a:t>1.2: </a:t>
            </a:r>
            <a:r>
              <a:rPr lang="en-US" sz="8800" b="1" spc="-47" dirty="0" smtClean="0">
                <a:latin typeface="Proxima Nova Condensed Bold"/>
                <a:ea typeface="Proxima Nova Condensed Bold"/>
                <a:cs typeface="Proxima Nova Condensed Bold"/>
                <a:sym typeface="Proxima Nova Condensed Bold"/>
              </a:rPr>
              <a:t>THỰC TRẠNG SDD Ở TRẺ EM LỨA TUỔI HỌC ĐƯỜNG </a:t>
            </a:r>
            <a:endParaRPr lang="en-US" sz="8800" b="1" spc="-47" dirty="0">
              <a:latin typeface="Proxima Nova Condensed Bold"/>
              <a:ea typeface="Proxima Nova Condensed Bold"/>
              <a:cs typeface="Proxima Nova Condensed Bold"/>
              <a:sym typeface="Proxima Nova Condensed Bold"/>
            </a:endParaRPr>
          </a:p>
        </p:txBody>
      </p:sp>
      <p:sp>
        <p:nvSpPr>
          <p:cNvPr id="11" name="Freeform 11"/>
          <p:cNvSpPr/>
          <p:nvPr/>
        </p:nvSpPr>
        <p:spPr>
          <a:xfrm>
            <a:off x="-254567" y="-309835"/>
            <a:ext cx="3088866" cy="3088866"/>
          </a:xfrm>
          <a:custGeom>
            <a:avLst/>
            <a:gdLst/>
            <a:ahLst/>
            <a:cxnLst/>
            <a:rect l="l" t="t" r="r" b="b"/>
            <a:pathLst>
              <a:path w="3088866" h="3088866">
                <a:moveTo>
                  <a:pt x="0" y="0"/>
                </a:moveTo>
                <a:lnTo>
                  <a:pt x="3088866" y="0"/>
                </a:lnTo>
                <a:lnTo>
                  <a:pt x="3088866" y="3088866"/>
                </a:lnTo>
                <a:lnTo>
                  <a:pt x="0" y="308886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2" name="Freeform 12"/>
          <p:cNvSpPr/>
          <p:nvPr/>
        </p:nvSpPr>
        <p:spPr>
          <a:xfrm>
            <a:off x="7711906" y="-1569748"/>
            <a:ext cx="3139497" cy="3139497"/>
          </a:xfrm>
          <a:custGeom>
            <a:avLst/>
            <a:gdLst/>
            <a:ahLst/>
            <a:cxnLst/>
            <a:rect l="l" t="t" r="r" b="b"/>
            <a:pathLst>
              <a:path w="3139497" h="3139497">
                <a:moveTo>
                  <a:pt x="0" y="0"/>
                </a:moveTo>
                <a:lnTo>
                  <a:pt x="3139496" y="0"/>
                </a:lnTo>
                <a:lnTo>
                  <a:pt x="3139496" y="3139496"/>
                </a:lnTo>
                <a:lnTo>
                  <a:pt x="0" y="313949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32657" y="7779894"/>
            <a:ext cx="1993491" cy="498373"/>
          </a:xfrm>
          <a:custGeom>
            <a:avLst/>
            <a:gdLst/>
            <a:ahLst/>
            <a:cxnLst/>
            <a:rect l="l" t="t" r="r" b="b"/>
            <a:pathLst>
              <a:path w="1993491" h="498373">
                <a:moveTo>
                  <a:pt x="0" y="0"/>
                </a:moveTo>
                <a:lnTo>
                  <a:pt x="1993491" y="0"/>
                </a:lnTo>
                <a:lnTo>
                  <a:pt x="1993491" y="498373"/>
                </a:lnTo>
                <a:lnTo>
                  <a:pt x="0" y="49837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flipH="1">
            <a:off x="15390418" y="-231054"/>
            <a:ext cx="3088866" cy="3088866"/>
          </a:xfrm>
          <a:custGeom>
            <a:avLst/>
            <a:gdLst/>
            <a:ahLst/>
            <a:cxnLst/>
            <a:rect l="l" t="t" r="r" b="b"/>
            <a:pathLst>
              <a:path w="3088866" h="3088866">
                <a:moveTo>
                  <a:pt x="3088867" y="0"/>
                </a:moveTo>
                <a:lnTo>
                  <a:pt x="0" y="0"/>
                </a:lnTo>
                <a:lnTo>
                  <a:pt x="0" y="3088867"/>
                </a:lnTo>
                <a:lnTo>
                  <a:pt x="3088867" y="3088867"/>
                </a:lnTo>
                <a:lnTo>
                  <a:pt x="3088867"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6" name="Freeform 9"/>
          <p:cNvSpPr/>
          <p:nvPr/>
        </p:nvSpPr>
        <p:spPr>
          <a:xfrm>
            <a:off x="13108490" y="5762968"/>
            <a:ext cx="5219732" cy="3327690"/>
          </a:xfrm>
          <a:custGeom>
            <a:avLst/>
            <a:gdLst/>
            <a:ahLst/>
            <a:cxnLst/>
            <a:rect l="l" t="t" r="r" b="b"/>
            <a:pathLst>
              <a:path w="5238482" h="3981247">
                <a:moveTo>
                  <a:pt x="0" y="0"/>
                </a:moveTo>
                <a:lnTo>
                  <a:pt x="5238483" y="0"/>
                </a:lnTo>
                <a:lnTo>
                  <a:pt x="5238483" y="3981246"/>
                </a:lnTo>
                <a:lnTo>
                  <a:pt x="0" y="398124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Tree>
    <p:extLst>
      <p:ext uri="{BB962C8B-B14F-4D97-AF65-F5344CB8AC3E}">
        <p14:creationId xmlns:p14="http://schemas.microsoft.com/office/powerpoint/2010/main" val="298706703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idx="12"/>
          </p:nvPr>
        </p:nvSpPr>
        <p:spPr>
          <a:xfrm>
            <a:off x="8674200" y="9503250"/>
            <a:ext cx="939600" cy="783000"/>
          </a:xfrm>
          <a:prstGeom prst="rect">
            <a:avLst/>
          </a:prstGeom>
        </p:spPr>
        <p:txBody>
          <a:bodyPr spcFirstLastPara="1" vert="horz" wrap="square" lIns="182850" tIns="182850" rIns="182850" bIns="182850" rtlCol="0" anchor="t" anchorCtr="0">
            <a:noAutofit/>
          </a:bodyPr>
          <a:lstStyle/>
          <a:p>
            <a:pPr algn="ctr"/>
            <a:fld id="{00000000-1234-1234-1234-123412341234}" type="slidenum">
              <a:rPr lang="en"/>
              <a:pPr algn="ctr"/>
              <a:t>100</a:t>
            </a:fld>
            <a:endParaRPr/>
          </a:p>
        </p:txBody>
      </p:sp>
      <p:sp>
        <p:nvSpPr>
          <p:cNvPr id="8" name="TextBox 7"/>
          <p:cNvSpPr txBox="1"/>
          <p:nvPr/>
        </p:nvSpPr>
        <p:spPr>
          <a:xfrm>
            <a:off x="2590800" y="963754"/>
            <a:ext cx="12954000" cy="769441"/>
          </a:xfrm>
          <a:prstGeom prst="rect">
            <a:avLst/>
          </a:prstGeom>
          <a:noFill/>
        </p:spPr>
        <p:txBody>
          <a:bodyPr wrap="square" rtlCol="0">
            <a:spAutoFit/>
          </a:bodyPr>
          <a:lstStyle/>
          <a:p>
            <a:pPr algn="ctr"/>
            <a:r>
              <a:rPr lang="en-US" sz="4400" b="1" i="1" dirty="0" smtClean="0">
                <a:solidFill>
                  <a:schemeClr val="accent2">
                    <a:lumMod val="50000"/>
                  </a:schemeClr>
                </a:solidFill>
              </a:rPr>
              <a:t>Nếu Suy </a:t>
            </a:r>
            <a:r>
              <a:rPr lang="en-US" sz="4400" b="1" i="1" dirty="0" err="1" smtClean="0">
                <a:solidFill>
                  <a:schemeClr val="accent2">
                    <a:lumMod val="50000"/>
                  </a:schemeClr>
                </a:solidFill>
              </a:rPr>
              <a:t>dinh</a:t>
            </a:r>
            <a:r>
              <a:rPr lang="en-US" sz="4400" b="1" i="1" dirty="0" smtClean="0">
                <a:solidFill>
                  <a:schemeClr val="accent2">
                    <a:lumMod val="50000"/>
                  </a:schemeClr>
                </a:solidFill>
              </a:rPr>
              <a:t> dưỡng nặng</a:t>
            </a:r>
            <a:endParaRPr lang="en-US" sz="4400" b="1" i="1" dirty="0">
              <a:solidFill>
                <a:schemeClr val="accent2">
                  <a:lumMod val="50000"/>
                </a:schemeClr>
              </a:solidFill>
            </a:endParaRPr>
          </a:p>
        </p:txBody>
      </p:sp>
      <p:sp>
        <p:nvSpPr>
          <p:cNvPr id="9" name="TextBox 8"/>
          <p:cNvSpPr txBox="1"/>
          <p:nvPr/>
        </p:nvSpPr>
        <p:spPr>
          <a:xfrm>
            <a:off x="1524000" y="1485900"/>
            <a:ext cx="15087600" cy="707886"/>
          </a:xfrm>
          <a:prstGeom prst="rect">
            <a:avLst/>
          </a:prstGeom>
          <a:noFill/>
        </p:spPr>
        <p:txBody>
          <a:bodyPr wrap="square" rtlCol="0">
            <a:spAutoFit/>
          </a:bodyPr>
          <a:lstStyle/>
          <a:p>
            <a:pPr marL="685800" indent="-685800" algn="just">
              <a:buFont typeface="Wingdings" pitchFamily="2" charset="2"/>
              <a:buChar char="v"/>
            </a:pPr>
            <a:endParaRPr lang="en-US" sz="4000" dirty="0">
              <a:solidFill>
                <a:schemeClr val="accent2">
                  <a:lumMod val="50000"/>
                </a:schemeClr>
              </a:solidFill>
            </a:endParaRPr>
          </a:p>
        </p:txBody>
      </p:sp>
      <p:sp>
        <p:nvSpPr>
          <p:cNvPr id="2" name="TextBox 1"/>
          <p:cNvSpPr txBox="1"/>
          <p:nvPr/>
        </p:nvSpPr>
        <p:spPr>
          <a:xfrm>
            <a:off x="1066800" y="1839843"/>
            <a:ext cx="16497300" cy="9017853"/>
          </a:xfrm>
          <a:prstGeom prst="rect">
            <a:avLst/>
          </a:prstGeom>
          <a:noFill/>
        </p:spPr>
        <p:txBody>
          <a:bodyPr wrap="square" rtlCol="0">
            <a:spAutoFit/>
          </a:bodyPr>
          <a:lstStyle/>
          <a:p>
            <a:pPr marL="914400" indent="-914400" algn="just">
              <a:spcBef>
                <a:spcPts val="1200"/>
              </a:spcBef>
              <a:buFont typeface="+mj-lt"/>
              <a:buAutoNum type="arabicPeriod"/>
            </a:pPr>
            <a:r>
              <a:rPr lang="en-US" sz="4000" dirty="0" smtClean="0"/>
              <a:t>Kẽm 1,5-2 mg/kg/ngày (</a:t>
            </a:r>
            <a:r>
              <a:rPr lang="en-US" sz="4000" dirty="0" err="1" smtClean="0"/>
              <a:t>liều</a:t>
            </a:r>
            <a:r>
              <a:rPr lang="en-US" sz="4000" dirty="0" smtClean="0"/>
              <a:t> </a:t>
            </a:r>
            <a:r>
              <a:rPr lang="en-US" sz="4000" dirty="0" err="1" smtClean="0"/>
              <a:t>thường</a:t>
            </a:r>
            <a:r>
              <a:rPr lang="en-US" sz="4000" dirty="0" smtClean="0"/>
              <a:t> </a:t>
            </a:r>
            <a:r>
              <a:rPr lang="en-US" sz="4000" dirty="0" err="1" smtClean="0"/>
              <a:t>cho</a:t>
            </a:r>
            <a:r>
              <a:rPr lang="en-US" sz="4000" dirty="0" smtClean="0"/>
              <a:t> 5-10 mg/</a:t>
            </a:r>
            <a:r>
              <a:rPr lang="en-US" sz="4000" dirty="0" err="1" smtClean="0"/>
              <a:t>trẻ</a:t>
            </a:r>
            <a:r>
              <a:rPr lang="en-US" sz="4000" dirty="0" smtClean="0"/>
              <a:t>/ngày, </a:t>
            </a:r>
            <a:r>
              <a:rPr lang="en-US" sz="4000" dirty="0" err="1" smtClean="0"/>
              <a:t>không</a:t>
            </a:r>
            <a:r>
              <a:rPr lang="en-US" sz="4000" dirty="0" smtClean="0"/>
              <a:t> quá 20mg/ngày)</a:t>
            </a:r>
            <a:endParaRPr lang="en-US" sz="4000" dirty="0"/>
          </a:p>
          <a:p>
            <a:pPr marL="914400" indent="-914400" algn="just">
              <a:spcBef>
                <a:spcPts val="1200"/>
              </a:spcBef>
              <a:buFont typeface="+mj-lt"/>
              <a:buAutoNum type="arabicPeriod"/>
            </a:pPr>
            <a:r>
              <a:rPr lang="en-US" sz="4000" dirty="0" smtClean="0"/>
              <a:t>Sắt 3-5 mg/kg/ngày</a:t>
            </a:r>
            <a:endParaRPr lang="en-US" sz="4000" dirty="0"/>
          </a:p>
          <a:p>
            <a:pPr marL="914400" indent="-914400" algn="just">
              <a:spcBef>
                <a:spcPts val="1200"/>
              </a:spcBef>
              <a:buFont typeface="+mj-lt"/>
              <a:buAutoNum type="arabicPeriod"/>
            </a:pPr>
            <a:r>
              <a:rPr lang="en-US" sz="4000" dirty="0" smtClean="0"/>
              <a:t>Vitamin A: </a:t>
            </a:r>
          </a:p>
          <a:p>
            <a:pPr algn="just">
              <a:spcBef>
                <a:spcPts val="1200"/>
              </a:spcBef>
            </a:pPr>
            <a:r>
              <a:rPr lang="en-US" sz="4000" dirty="0" smtClean="0"/>
              <a:t>+ &lt;1 tuổi: </a:t>
            </a:r>
            <a:r>
              <a:rPr lang="en-US" sz="4000" dirty="0"/>
              <a:t>100.000 IU/ngày x 1 lần, có thể </a:t>
            </a:r>
            <a:r>
              <a:rPr lang="en-US" sz="4000" dirty="0" err="1"/>
              <a:t>lặp</a:t>
            </a:r>
            <a:r>
              <a:rPr lang="en-US" sz="4000" dirty="0"/>
              <a:t> </a:t>
            </a:r>
            <a:r>
              <a:rPr lang="en-US" sz="4000" dirty="0" err="1"/>
              <a:t>liều</a:t>
            </a:r>
            <a:r>
              <a:rPr lang="en-US" sz="4000" dirty="0"/>
              <a:t> </a:t>
            </a:r>
            <a:r>
              <a:rPr lang="en-US" sz="4000" dirty="0" err="1"/>
              <a:t>sau</a:t>
            </a:r>
            <a:r>
              <a:rPr lang="en-US" sz="4000" dirty="0"/>
              <a:t> 4-6 tháng</a:t>
            </a:r>
          </a:p>
          <a:p>
            <a:pPr algn="just">
              <a:spcBef>
                <a:spcPts val="1200"/>
              </a:spcBef>
            </a:pPr>
            <a:r>
              <a:rPr lang="en-US" sz="4000" dirty="0" smtClean="0"/>
              <a:t>+ &gt;1 tuổi: 200.000 IU/ngày x 1 lần, có thể </a:t>
            </a:r>
            <a:r>
              <a:rPr lang="en-US" sz="4000" dirty="0" err="1" smtClean="0"/>
              <a:t>lặp</a:t>
            </a:r>
            <a:r>
              <a:rPr lang="en-US" sz="4000" dirty="0" smtClean="0"/>
              <a:t> </a:t>
            </a:r>
            <a:r>
              <a:rPr lang="en-US" sz="4000" dirty="0" err="1" smtClean="0"/>
              <a:t>liều</a:t>
            </a:r>
            <a:r>
              <a:rPr lang="en-US" sz="4000" dirty="0" smtClean="0"/>
              <a:t> </a:t>
            </a:r>
            <a:r>
              <a:rPr lang="en-US" sz="4000" dirty="0" err="1" smtClean="0"/>
              <a:t>sau</a:t>
            </a:r>
            <a:r>
              <a:rPr lang="en-US" sz="4000" dirty="0" smtClean="0"/>
              <a:t> 4-6 tháng</a:t>
            </a:r>
            <a:endParaRPr lang="en-US" sz="4000" dirty="0"/>
          </a:p>
          <a:p>
            <a:pPr marL="914400" indent="-914400" algn="just">
              <a:spcBef>
                <a:spcPts val="1200"/>
              </a:spcBef>
              <a:buFont typeface="+mj-lt"/>
              <a:buAutoNum type="arabicPeriod"/>
            </a:pPr>
            <a:r>
              <a:rPr lang="en-US" sz="4000" dirty="0" smtClean="0">
                <a:latin typeface="Calibri" panose="020F0502020204030204" pitchFamily="34" charset="0"/>
                <a:cs typeface="Calibri" panose="020F0502020204030204" pitchFamily="34" charset="0"/>
              </a:rPr>
              <a:t>Acid folic 1 mg/ngày</a:t>
            </a:r>
          </a:p>
          <a:p>
            <a:pPr marL="914400" indent="-914400" algn="just">
              <a:spcBef>
                <a:spcPts val="1200"/>
              </a:spcBef>
              <a:buFont typeface="+mj-lt"/>
              <a:buAutoNum type="arabicPeriod"/>
            </a:pPr>
            <a:r>
              <a:rPr lang="en-US" sz="4000" dirty="0" smtClean="0">
                <a:latin typeface="Calibri" panose="020F0502020204030204" pitchFamily="34" charset="0"/>
                <a:cs typeface="Calibri" panose="020F0502020204030204" pitchFamily="34" charset="0"/>
              </a:rPr>
              <a:t>Vitamin D: 400 IU/ngày</a:t>
            </a:r>
          </a:p>
          <a:p>
            <a:pPr marL="914400" indent="-914400" algn="just">
              <a:spcBef>
                <a:spcPts val="1200"/>
              </a:spcBef>
              <a:buFont typeface="+mj-lt"/>
              <a:buAutoNum type="arabicPeriod"/>
            </a:pPr>
            <a:r>
              <a:rPr lang="en-US" sz="4000" dirty="0" smtClean="0">
                <a:latin typeface="Calibri" panose="020F0502020204030204" pitchFamily="34" charset="0"/>
                <a:cs typeface="Calibri" panose="020F0502020204030204" pitchFamily="34" charset="0"/>
              </a:rPr>
              <a:t>Kali: 0,5-1 g/ngày x 2 tuần</a:t>
            </a:r>
          </a:p>
          <a:p>
            <a:pPr marL="914400" indent="-914400" algn="just">
              <a:spcBef>
                <a:spcPts val="1200"/>
              </a:spcBef>
              <a:buFont typeface="+mj-lt"/>
              <a:buAutoNum type="arabicPeriod"/>
            </a:pPr>
            <a:r>
              <a:rPr lang="en-US" sz="4000" dirty="0" err="1" smtClean="0">
                <a:latin typeface="Calibri" panose="020F0502020204030204" pitchFamily="34" charset="0"/>
                <a:cs typeface="Calibri" panose="020F0502020204030204" pitchFamily="34" charset="0"/>
              </a:rPr>
              <a:t>Magie</a:t>
            </a:r>
            <a:r>
              <a:rPr lang="en-US" sz="4000" dirty="0" smtClean="0">
                <a:latin typeface="Calibri" panose="020F0502020204030204" pitchFamily="34" charset="0"/>
                <a:cs typeface="Calibri" panose="020F0502020204030204" pitchFamily="34" charset="0"/>
              </a:rPr>
              <a:t>: 250-500 mg/ngày</a:t>
            </a:r>
          </a:p>
          <a:p>
            <a:pPr marL="914400" indent="-914400" algn="just">
              <a:spcBef>
                <a:spcPts val="1200"/>
              </a:spcBef>
              <a:buFont typeface="+mj-lt"/>
              <a:buAutoNum type="arabicPeriod"/>
            </a:pPr>
            <a:r>
              <a:rPr lang="en-US" sz="4000" dirty="0" err="1" smtClean="0">
                <a:latin typeface="Calibri" panose="020F0502020204030204" pitchFamily="34" charset="0"/>
                <a:cs typeface="Calibri" panose="020F0502020204030204" pitchFamily="34" charset="0"/>
              </a:rPr>
              <a:t>Calci</a:t>
            </a:r>
            <a:r>
              <a:rPr lang="en-US" sz="4000" dirty="0" smtClean="0">
                <a:latin typeface="Calibri" panose="020F0502020204030204" pitchFamily="34" charset="0"/>
                <a:cs typeface="Calibri" panose="020F0502020204030204" pitchFamily="34" charset="0"/>
              </a:rPr>
              <a:t>: 300-500 mg/ngày</a:t>
            </a:r>
            <a:endParaRPr lang="en-US" sz="4000" dirty="0">
              <a:latin typeface="Calibri" panose="020F0502020204030204" pitchFamily="34" charset="0"/>
              <a:cs typeface="Calibri" panose="020F0502020204030204" pitchFamily="34" charset="0"/>
            </a:endParaRPr>
          </a:p>
          <a:p>
            <a:pPr marL="914400" indent="-914400" algn="just">
              <a:spcBef>
                <a:spcPts val="1200"/>
              </a:spcBef>
              <a:buFont typeface="+mj-lt"/>
              <a:buAutoNum type="arabicPeriod"/>
            </a:pPr>
            <a:endParaRPr lang="en-US" sz="4000" dirty="0"/>
          </a:p>
        </p:txBody>
      </p:sp>
      <p:sp>
        <p:nvSpPr>
          <p:cNvPr id="6" name="TextBox 5"/>
          <p:cNvSpPr txBox="1"/>
          <p:nvPr/>
        </p:nvSpPr>
        <p:spPr>
          <a:xfrm>
            <a:off x="2838450" y="72276"/>
            <a:ext cx="12954000" cy="1077218"/>
          </a:xfrm>
          <a:prstGeom prst="rect">
            <a:avLst/>
          </a:prstGeom>
          <a:noFill/>
        </p:spPr>
        <p:txBody>
          <a:bodyPr wrap="square" rtlCol="0">
            <a:spAutoFit/>
          </a:bodyPr>
          <a:lstStyle/>
          <a:p>
            <a:pPr algn="ctr"/>
            <a:r>
              <a:rPr lang="en-US" sz="6400" b="1" dirty="0" smtClean="0">
                <a:solidFill>
                  <a:schemeClr val="accent2">
                    <a:lumMod val="50000"/>
                  </a:schemeClr>
                </a:solidFill>
              </a:rPr>
              <a:t>Điều chỉnh </a:t>
            </a:r>
            <a:r>
              <a:rPr lang="en-US" sz="6400" b="1" dirty="0" err="1" smtClean="0">
                <a:solidFill>
                  <a:schemeClr val="accent2">
                    <a:lumMod val="50000"/>
                  </a:schemeClr>
                </a:solidFill>
              </a:rPr>
              <a:t>thiếu</a:t>
            </a:r>
            <a:r>
              <a:rPr lang="en-US" sz="6400" b="1" dirty="0" smtClean="0">
                <a:solidFill>
                  <a:schemeClr val="accent2">
                    <a:lumMod val="50000"/>
                  </a:schemeClr>
                </a:solidFill>
              </a:rPr>
              <a:t> </a:t>
            </a:r>
            <a:r>
              <a:rPr lang="en-US" sz="6400" b="1" dirty="0" err="1" smtClean="0">
                <a:solidFill>
                  <a:schemeClr val="accent2">
                    <a:lumMod val="50000"/>
                  </a:schemeClr>
                </a:solidFill>
              </a:rPr>
              <a:t>hụt</a:t>
            </a:r>
            <a:r>
              <a:rPr lang="en-US" sz="6400" b="1" dirty="0" smtClean="0">
                <a:solidFill>
                  <a:schemeClr val="accent2">
                    <a:lumMod val="50000"/>
                  </a:schemeClr>
                </a:solidFill>
              </a:rPr>
              <a:t> vi </a:t>
            </a:r>
            <a:r>
              <a:rPr lang="en-US" sz="6400" b="1" dirty="0" err="1" smtClean="0">
                <a:solidFill>
                  <a:schemeClr val="accent2">
                    <a:lumMod val="50000"/>
                  </a:schemeClr>
                </a:solidFill>
              </a:rPr>
              <a:t>chất</a:t>
            </a:r>
            <a:endParaRPr lang="en-US" sz="6400" b="1" dirty="0">
              <a:solidFill>
                <a:schemeClr val="accent2">
                  <a:lumMod val="50000"/>
                </a:schemeClr>
              </a:solidFill>
            </a:endParaRPr>
          </a:p>
        </p:txBody>
      </p:sp>
    </p:spTree>
    <p:extLst>
      <p:ext uri="{BB962C8B-B14F-4D97-AF65-F5344CB8AC3E}">
        <p14:creationId xmlns:p14="http://schemas.microsoft.com/office/powerpoint/2010/main" val="187507420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101</a:t>
            </a:fld>
            <a:endParaRPr lang="en"/>
          </a:p>
        </p:txBody>
      </p:sp>
      <p:sp>
        <p:nvSpPr>
          <p:cNvPr id="3" name="Slide Number Placeholder 1"/>
          <p:cNvSpPr txBox="1">
            <a:spLocks/>
          </p:cNvSpPr>
          <p:nvPr/>
        </p:nvSpPr>
        <p:spPr>
          <a:xfrm>
            <a:off x="8674200" y="9503250"/>
            <a:ext cx="939600" cy="7830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1pPr>
            <a:lvl2pPr marR="0" lvl="1"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2pPr>
            <a:lvl3pPr marR="0" lvl="2"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3pPr>
            <a:lvl4pPr marR="0" lvl="3"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4pPr>
            <a:lvl5pPr marR="0" lvl="4"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5pPr>
            <a:lvl6pPr marR="0" lvl="5"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6pPr>
            <a:lvl7pPr marR="0" lvl="6"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7pPr>
            <a:lvl8pPr marR="0" lvl="7"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8pPr>
            <a:lvl9pPr marR="0" lvl="8"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9pPr>
          </a:lstStyle>
          <a:p>
            <a:fld id="{00000000-1234-1234-1234-123412341234}" type="slidenum">
              <a:rPr lang="en" sz="2400"/>
              <a:pPr/>
              <a:t>101</a:t>
            </a:fld>
            <a:endParaRPr lang="en" sz="2400"/>
          </a:p>
        </p:txBody>
      </p:sp>
      <p:sp>
        <p:nvSpPr>
          <p:cNvPr id="4" name="Title 1">
            <a:extLst>
              <a:ext uri="{FF2B5EF4-FFF2-40B4-BE49-F238E27FC236}">
                <a16:creationId xmlns:a16="http://schemas.microsoft.com/office/drawing/2014/main" id="{AC0F37A3-F0D3-4368-B897-8A98308ED0FE}"/>
              </a:ext>
            </a:extLst>
          </p:cNvPr>
          <p:cNvSpPr txBox="1">
            <a:spLocks/>
          </p:cNvSpPr>
          <p:nvPr/>
        </p:nvSpPr>
        <p:spPr>
          <a:xfrm>
            <a:off x="1828801" y="823392"/>
            <a:ext cx="9031666" cy="1602972"/>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4800" dirty="0">
                <a:solidFill>
                  <a:schemeClr val="tx1"/>
                </a:solidFill>
              </a:rPr>
              <a:t>1/ Phòng chống </a:t>
            </a:r>
            <a:r>
              <a:rPr lang="en-US" sz="4800" dirty="0" err="1">
                <a:solidFill>
                  <a:schemeClr val="tx1"/>
                </a:solidFill>
              </a:rPr>
              <a:t>thiếu</a:t>
            </a:r>
            <a:r>
              <a:rPr lang="en-US" sz="4800" dirty="0">
                <a:solidFill>
                  <a:schemeClr val="tx1"/>
                </a:solidFill>
              </a:rPr>
              <a:t> </a:t>
            </a:r>
            <a:r>
              <a:rPr lang="en-US" sz="4800" dirty="0" err="1">
                <a:solidFill>
                  <a:schemeClr val="tx1"/>
                </a:solidFill>
              </a:rPr>
              <a:t>Calci</a:t>
            </a:r>
            <a:endParaRPr lang="en-US" sz="4800" dirty="0">
              <a:solidFill>
                <a:schemeClr val="tx1"/>
              </a:solidFill>
            </a:endParaRPr>
          </a:p>
        </p:txBody>
      </p:sp>
      <p:sp>
        <p:nvSpPr>
          <p:cNvPr id="5" name="Rectangle 4"/>
          <p:cNvSpPr/>
          <p:nvPr/>
        </p:nvSpPr>
        <p:spPr>
          <a:xfrm>
            <a:off x="649666" y="1941253"/>
            <a:ext cx="10210800" cy="8402300"/>
          </a:xfrm>
          <a:prstGeom prst="rect">
            <a:avLst/>
          </a:prstGeom>
        </p:spPr>
        <p:txBody>
          <a:bodyPr wrap="square">
            <a:spAutoFit/>
          </a:bodyPr>
          <a:lstStyle/>
          <a:p>
            <a:pPr marL="685800" indent="-685800" algn="just">
              <a:lnSpc>
                <a:spcPct val="150000"/>
              </a:lnSpc>
              <a:buClr>
                <a:schemeClr val="dk1"/>
              </a:buClr>
              <a:buSzPts val="2400"/>
              <a:buFont typeface="Noto Sans Symbols"/>
              <a:buChar char="▪"/>
            </a:pPr>
            <a:r>
              <a:rPr lang="vi-VN" sz="4000" dirty="0">
                <a:solidFill>
                  <a:schemeClr val="dk1"/>
                </a:solidFill>
              </a:rPr>
              <a:t>Sữa và chế phẩm là thức ăn có lượng Ca cao, hấp thu tốt, giá rẻ. </a:t>
            </a:r>
            <a:endParaRPr lang="en-US" sz="4000" dirty="0">
              <a:solidFill>
                <a:schemeClr val="dk1"/>
              </a:solidFill>
            </a:endParaRPr>
          </a:p>
          <a:p>
            <a:pPr marL="685800" indent="-685800" algn="just">
              <a:lnSpc>
                <a:spcPct val="150000"/>
              </a:lnSpc>
              <a:buClr>
                <a:schemeClr val="dk1"/>
              </a:buClr>
              <a:buSzPts val="2400"/>
              <a:buFont typeface="Noto Sans Symbols"/>
              <a:buChar char="▪"/>
            </a:pPr>
            <a:r>
              <a:rPr lang="vi-VN" sz="4000" dirty="0">
                <a:solidFill>
                  <a:schemeClr val="dk1"/>
                </a:solidFill>
              </a:rPr>
              <a:t>Một số ngũ cốc và hạt đậu cũng có Ca cao nhưng hấp thu kém hơn sữa.</a:t>
            </a:r>
            <a:endParaRPr lang="vi-VN" sz="4000" dirty="0"/>
          </a:p>
          <a:p>
            <a:pPr marL="685800" indent="-685800" algn="just">
              <a:lnSpc>
                <a:spcPct val="150000"/>
              </a:lnSpc>
              <a:buClr>
                <a:schemeClr val="dk1"/>
              </a:buClr>
              <a:buSzPts val="2400"/>
              <a:buFont typeface="Noto Sans Symbols"/>
              <a:buChar char="▪"/>
            </a:pPr>
            <a:r>
              <a:rPr lang="vi-VN" sz="4000" dirty="0">
                <a:solidFill>
                  <a:schemeClr val="dk1"/>
                </a:solidFill>
              </a:rPr>
              <a:t>Nước uống ở nhiều khu vực có hàm lượng Ca cao, có thể cung cấp 200mg/ngày. </a:t>
            </a:r>
            <a:endParaRPr lang="en-US" sz="4000" dirty="0">
              <a:solidFill>
                <a:schemeClr val="dk1"/>
              </a:solidFill>
            </a:endParaRPr>
          </a:p>
          <a:p>
            <a:pPr marL="685800" indent="-685800" algn="just">
              <a:lnSpc>
                <a:spcPct val="150000"/>
              </a:lnSpc>
              <a:buClr>
                <a:schemeClr val="dk1"/>
              </a:buClr>
              <a:buSzPts val="2400"/>
              <a:buFont typeface="Noto Sans Symbols"/>
              <a:buChar char="▪"/>
            </a:pPr>
            <a:r>
              <a:rPr lang="vi-VN" sz="4000" dirty="0">
                <a:solidFill>
                  <a:schemeClr val="dk1"/>
                </a:solidFill>
              </a:rPr>
              <a:t>Các thực phẩm nguồn động vật như thịt, cá… cũng cung cấp một lượng nhỏ Ca.</a:t>
            </a:r>
            <a:endParaRPr lang="vi-VN" sz="4000" dirty="0"/>
          </a:p>
        </p:txBody>
      </p:sp>
      <p:pic>
        <p:nvPicPr>
          <p:cNvPr id="8" name="Picture 7"/>
          <p:cNvPicPr>
            <a:picLocks noChangeAspect="1"/>
          </p:cNvPicPr>
          <p:nvPr/>
        </p:nvPicPr>
        <p:blipFill>
          <a:blip r:embed="rId2"/>
          <a:stretch>
            <a:fillRect/>
          </a:stretch>
        </p:blipFill>
        <p:spPr>
          <a:xfrm>
            <a:off x="10860467" y="2725391"/>
            <a:ext cx="7117554" cy="6478834"/>
          </a:xfrm>
          <a:prstGeom prst="rect">
            <a:avLst/>
          </a:prstGeom>
        </p:spPr>
      </p:pic>
    </p:spTree>
    <p:extLst>
      <p:ext uri="{BB962C8B-B14F-4D97-AF65-F5344CB8AC3E}">
        <p14:creationId xmlns:p14="http://schemas.microsoft.com/office/powerpoint/2010/main" val="245293384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102</a:t>
            </a:fld>
            <a:endParaRPr lang="en"/>
          </a:p>
        </p:txBody>
      </p:sp>
      <p:sp>
        <p:nvSpPr>
          <p:cNvPr id="4" name="Title 1">
            <a:extLst>
              <a:ext uri="{FF2B5EF4-FFF2-40B4-BE49-F238E27FC236}">
                <a16:creationId xmlns:a16="http://schemas.microsoft.com/office/drawing/2014/main" id="{AC0F37A3-F0D3-4368-B897-8A98308ED0FE}"/>
              </a:ext>
            </a:extLst>
          </p:cNvPr>
          <p:cNvSpPr txBox="1">
            <a:spLocks/>
          </p:cNvSpPr>
          <p:nvPr/>
        </p:nvSpPr>
        <p:spPr>
          <a:xfrm>
            <a:off x="1828800" y="58544"/>
            <a:ext cx="10515600" cy="1602972"/>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4800" dirty="0">
                <a:solidFill>
                  <a:schemeClr val="tx1"/>
                </a:solidFill>
              </a:rPr>
              <a:t>2/ Phòng chống </a:t>
            </a:r>
            <a:r>
              <a:rPr lang="en-US" sz="4800" dirty="0" err="1">
                <a:solidFill>
                  <a:schemeClr val="tx1"/>
                </a:solidFill>
              </a:rPr>
              <a:t>thiếu</a:t>
            </a:r>
            <a:r>
              <a:rPr lang="en-US" sz="4800" dirty="0">
                <a:solidFill>
                  <a:schemeClr val="tx1"/>
                </a:solidFill>
              </a:rPr>
              <a:t> Vitamin D</a:t>
            </a:r>
          </a:p>
        </p:txBody>
      </p:sp>
      <p:sp>
        <p:nvSpPr>
          <p:cNvPr id="6" name="Google Shape;355;p33"/>
          <p:cNvSpPr txBox="1">
            <a:spLocks/>
          </p:cNvSpPr>
          <p:nvPr/>
        </p:nvSpPr>
        <p:spPr>
          <a:xfrm>
            <a:off x="304800" y="1318452"/>
            <a:ext cx="16916400" cy="2781300"/>
          </a:xfrm>
          <a:prstGeom prst="rect">
            <a:avLst/>
          </a:prstGeom>
          <a:noFill/>
          <a:ln>
            <a:noFill/>
          </a:ln>
        </p:spPr>
        <p:txBody>
          <a:bodyPr spcFirstLastPara="1" wrap="square" lIns="792000" tIns="91400" rIns="182850" bIns="914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buClr>
                <a:schemeClr val="dk1"/>
              </a:buClr>
              <a:buSzPts val="2400"/>
            </a:pPr>
            <a:r>
              <a:rPr lang="vi-VN" sz="4000" dirty="0">
                <a:solidFill>
                  <a:schemeClr val="dk1"/>
                </a:solidFill>
              </a:rPr>
              <a:t>Khi da được tiếp xúc với tia cực tím, ví dụ ánh sáng mặt trời thì 7-dehydro cholesterol ở trong da sẽ chuyển đổi thành vitamin D3. </a:t>
            </a:r>
            <a:endParaRPr lang="en-US" sz="4000" dirty="0">
              <a:solidFill>
                <a:schemeClr val="dk1"/>
              </a:solidFill>
            </a:endParaRPr>
          </a:p>
          <a:p>
            <a:pPr>
              <a:lnSpc>
                <a:spcPct val="150000"/>
              </a:lnSpc>
              <a:buClr>
                <a:schemeClr val="dk1"/>
              </a:buClr>
              <a:buSzPts val="2400"/>
            </a:pPr>
            <a:r>
              <a:rPr lang="en-US" sz="4000" dirty="0">
                <a:solidFill>
                  <a:schemeClr val="dk1"/>
                </a:solidFill>
              </a:rPr>
              <a:t>Nếu </a:t>
            </a:r>
            <a:r>
              <a:rPr lang="en-US" sz="4000" dirty="0" err="1">
                <a:solidFill>
                  <a:schemeClr val="dk1"/>
                </a:solidFill>
              </a:rPr>
              <a:t>không</a:t>
            </a:r>
            <a:r>
              <a:rPr lang="en-US" sz="4000" dirty="0">
                <a:solidFill>
                  <a:schemeClr val="dk1"/>
                </a:solidFill>
              </a:rPr>
              <a:t> </a:t>
            </a:r>
            <a:r>
              <a:rPr lang="en-US" sz="4000" dirty="0" err="1">
                <a:solidFill>
                  <a:schemeClr val="dk1"/>
                </a:solidFill>
              </a:rPr>
              <a:t>được</a:t>
            </a:r>
            <a:r>
              <a:rPr lang="en-US" sz="4000" dirty="0">
                <a:solidFill>
                  <a:schemeClr val="dk1"/>
                </a:solidFill>
              </a:rPr>
              <a:t> </a:t>
            </a:r>
            <a:r>
              <a:rPr lang="en-US" sz="4000" dirty="0" err="1">
                <a:solidFill>
                  <a:schemeClr val="dk1"/>
                </a:solidFill>
              </a:rPr>
              <a:t>phơi</a:t>
            </a:r>
            <a:r>
              <a:rPr lang="en-US" sz="4000" dirty="0">
                <a:solidFill>
                  <a:schemeClr val="dk1"/>
                </a:solidFill>
              </a:rPr>
              <a:t> </a:t>
            </a:r>
            <a:r>
              <a:rPr lang="en-US" sz="4000" dirty="0" err="1">
                <a:solidFill>
                  <a:schemeClr val="dk1"/>
                </a:solidFill>
              </a:rPr>
              <a:t>nắng</a:t>
            </a:r>
            <a:r>
              <a:rPr lang="en-US" sz="4000" dirty="0">
                <a:solidFill>
                  <a:schemeClr val="dk1"/>
                </a:solidFill>
              </a:rPr>
              <a:t> </a:t>
            </a:r>
            <a:r>
              <a:rPr lang="en-US" sz="4000" dirty="0" err="1">
                <a:solidFill>
                  <a:schemeClr val="dk1"/>
                </a:solidFill>
              </a:rPr>
              <a:t>đủ</a:t>
            </a:r>
            <a:r>
              <a:rPr lang="en-US" sz="4000" dirty="0">
                <a:solidFill>
                  <a:schemeClr val="dk1"/>
                </a:solidFill>
              </a:rPr>
              <a:t> 20-30 </a:t>
            </a:r>
            <a:r>
              <a:rPr lang="en-US" sz="4000" dirty="0" err="1">
                <a:solidFill>
                  <a:schemeClr val="dk1"/>
                </a:solidFill>
              </a:rPr>
              <a:t>phút</a:t>
            </a:r>
            <a:r>
              <a:rPr lang="en-US" sz="4000" dirty="0">
                <a:solidFill>
                  <a:schemeClr val="dk1"/>
                </a:solidFill>
              </a:rPr>
              <a:t> </a:t>
            </a:r>
            <a:r>
              <a:rPr lang="en-US" sz="4000" dirty="0" err="1">
                <a:solidFill>
                  <a:schemeClr val="dk1"/>
                </a:solidFill>
              </a:rPr>
              <a:t>mỗi</a:t>
            </a:r>
            <a:r>
              <a:rPr lang="en-US" sz="4000" dirty="0">
                <a:solidFill>
                  <a:schemeClr val="dk1"/>
                </a:solidFill>
              </a:rPr>
              <a:t> ngày thì </a:t>
            </a:r>
            <a:r>
              <a:rPr lang="en-US" sz="4000" dirty="0" err="1">
                <a:solidFill>
                  <a:schemeClr val="dk1"/>
                </a:solidFill>
              </a:rPr>
              <a:t>nên</a:t>
            </a:r>
            <a:r>
              <a:rPr lang="en-US" sz="4000" dirty="0">
                <a:solidFill>
                  <a:schemeClr val="dk1"/>
                </a:solidFill>
              </a:rPr>
              <a:t> bổ sung.</a:t>
            </a:r>
          </a:p>
          <a:p>
            <a:pPr>
              <a:lnSpc>
                <a:spcPct val="150000"/>
              </a:lnSpc>
              <a:buClr>
                <a:schemeClr val="dk1"/>
              </a:buClr>
              <a:buSzPts val="2400"/>
            </a:pPr>
            <a:endParaRPr lang="vi-VN" sz="4000" dirty="0">
              <a:solidFill>
                <a:schemeClr val="dk1"/>
              </a:solidFill>
            </a:endParaRPr>
          </a:p>
          <a:p>
            <a:pPr>
              <a:lnSpc>
                <a:spcPct val="150000"/>
              </a:lnSpc>
              <a:buClr>
                <a:srgbClr val="3F3F3F"/>
              </a:buClr>
              <a:buSzPts val="2400"/>
            </a:pPr>
            <a:endParaRPr lang="vi-VN" sz="4000" dirty="0">
              <a:solidFill>
                <a:schemeClr val="dk1"/>
              </a:solidFill>
            </a:endParaRPr>
          </a:p>
        </p:txBody>
      </p:sp>
      <p:pic>
        <p:nvPicPr>
          <p:cNvPr id="7" name="Google Shape;356;p33" descr="vitamin-D-metabolism (With images) | Vitamin d, Vitamins ..."/>
          <p:cNvPicPr preferRelativeResize="0"/>
          <p:nvPr/>
        </p:nvPicPr>
        <p:blipFill rotWithShape="1">
          <a:blip r:embed="rId3">
            <a:alphaModFix/>
          </a:blip>
          <a:srcRect/>
          <a:stretch/>
        </p:blipFill>
        <p:spPr>
          <a:xfrm>
            <a:off x="2959200" y="4533900"/>
            <a:ext cx="11430000" cy="5486400"/>
          </a:xfrm>
          <a:prstGeom prst="rect">
            <a:avLst/>
          </a:prstGeom>
          <a:noFill/>
          <a:ln>
            <a:noFill/>
          </a:ln>
        </p:spPr>
      </p:pic>
    </p:spTree>
    <p:extLst>
      <p:ext uri="{BB962C8B-B14F-4D97-AF65-F5344CB8AC3E}">
        <p14:creationId xmlns:p14="http://schemas.microsoft.com/office/powerpoint/2010/main" val="16657550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103</a:t>
            </a:fld>
            <a:endParaRPr lang="en"/>
          </a:p>
        </p:txBody>
      </p:sp>
      <p:sp>
        <p:nvSpPr>
          <p:cNvPr id="4" name="Title 1">
            <a:extLst>
              <a:ext uri="{FF2B5EF4-FFF2-40B4-BE49-F238E27FC236}">
                <a16:creationId xmlns:a16="http://schemas.microsoft.com/office/drawing/2014/main" id="{AC0F37A3-F0D3-4368-B897-8A98308ED0FE}"/>
              </a:ext>
            </a:extLst>
          </p:cNvPr>
          <p:cNvSpPr txBox="1">
            <a:spLocks/>
          </p:cNvSpPr>
          <p:nvPr/>
        </p:nvSpPr>
        <p:spPr>
          <a:xfrm>
            <a:off x="1828800" y="823392"/>
            <a:ext cx="10515600" cy="1602972"/>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4800" dirty="0">
                <a:solidFill>
                  <a:schemeClr val="tx1"/>
                </a:solidFill>
              </a:rPr>
              <a:t>2/ Phòng chống </a:t>
            </a:r>
            <a:r>
              <a:rPr lang="en-US" sz="4800" dirty="0" err="1">
                <a:solidFill>
                  <a:schemeClr val="tx1"/>
                </a:solidFill>
              </a:rPr>
              <a:t>thiếu</a:t>
            </a:r>
            <a:r>
              <a:rPr lang="en-US" sz="4800" dirty="0">
                <a:solidFill>
                  <a:schemeClr val="tx1"/>
                </a:solidFill>
              </a:rPr>
              <a:t> Vitamin D</a:t>
            </a:r>
          </a:p>
        </p:txBody>
      </p:sp>
      <p:sp>
        <p:nvSpPr>
          <p:cNvPr id="8" name="Google Shape;283;p23"/>
          <p:cNvSpPr txBox="1">
            <a:spLocks noGrp="1"/>
          </p:cNvSpPr>
          <p:nvPr/>
        </p:nvSpPr>
        <p:spPr>
          <a:xfrm>
            <a:off x="0" y="1943100"/>
            <a:ext cx="10668000" cy="6271452"/>
          </a:xfrm>
          <a:prstGeom prst="rect">
            <a:avLst/>
          </a:prstGeom>
          <a:noFill/>
          <a:ln>
            <a:noFill/>
          </a:ln>
        </p:spPr>
        <p:txBody>
          <a:bodyPr spcFirstLastPara="1" wrap="square" lIns="792000" tIns="91400" rIns="182850" bIns="914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280"/>
              </a:spcBef>
              <a:spcAft>
                <a:spcPts val="0"/>
              </a:spcAft>
              <a:buClr>
                <a:srgbClr val="3F3F3F"/>
              </a:buClr>
              <a:buSzPts val="1400"/>
              <a:buFont typeface="Arial"/>
              <a:buNone/>
              <a:defRPr sz="1400" b="0" i="0" u="none" strike="noStrike" cap="none">
                <a:solidFill>
                  <a:srgbClr val="3F3F3F"/>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0" indent="0" algn="just">
              <a:lnSpc>
                <a:spcPct val="140000"/>
              </a:lnSpc>
              <a:spcBef>
                <a:spcPts val="0"/>
              </a:spcBef>
              <a:buClr>
                <a:schemeClr val="dk1"/>
              </a:buClr>
              <a:buSzPts val="2400"/>
            </a:pPr>
            <a:r>
              <a:rPr lang="en-US" sz="3600" b="1" dirty="0">
                <a:solidFill>
                  <a:schemeClr val="dk1"/>
                </a:solidFill>
              </a:rPr>
              <a:t>Nguồn </a:t>
            </a:r>
            <a:r>
              <a:rPr lang="en-US" sz="3600" b="1" dirty="0" err="1">
                <a:solidFill>
                  <a:schemeClr val="dk1"/>
                </a:solidFill>
              </a:rPr>
              <a:t>thực</a:t>
            </a:r>
            <a:r>
              <a:rPr lang="en-US" sz="3600" b="1" dirty="0">
                <a:solidFill>
                  <a:schemeClr val="dk1"/>
                </a:solidFill>
              </a:rPr>
              <a:t> </a:t>
            </a:r>
            <a:r>
              <a:rPr lang="en-US" sz="3600" b="1" dirty="0" err="1">
                <a:solidFill>
                  <a:schemeClr val="dk1"/>
                </a:solidFill>
              </a:rPr>
              <a:t>phẩm</a:t>
            </a:r>
            <a:r>
              <a:rPr lang="en-US" sz="3600" b="1" dirty="0">
                <a:solidFill>
                  <a:schemeClr val="dk1"/>
                </a:solidFill>
              </a:rPr>
              <a:t>:</a:t>
            </a:r>
          </a:p>
          <a:p>
            <a:pPr marL="342900" indent="-342900" algn="just">
              <a:lnSpc>
                <a:spcPct val="140000"/>
              </a:lnSpc>
              <a:spcBef>
                <a:spcPts val="0"/>
              </a:spcBef>
              <a:buClr>
                <a:schemeClr val="dk1"/>
              </a:buClr>
              <a:buSzPts val="2400"/>
              <a:buFont typeface="Arial" panose="020B0604020202020204" pitchFamily="34" charset="0"/>
              <a:buChar char="•"/>
            </a:pPr>
            <a:r>
              <a:rPr lang="vi-VN" sz="3600" dirty="0"/>
              <a:t>Một số dầu gan cá, nhất là ở các loại cá béo, gan và chất béo của động vật có vú ở biển (dầu gan cá tuyết, hải cẩu và gấu vùng bắc cực). </a:t>
            </a:r>
          </a:p>
          <a:p>
            <a:pPr marL="342900" indent="-342900" algn="just">
              <a:lnSpc>
                <a:spcPct val="140000"/>
              </a:lnSpc>
              <a:spcBef>
                <a:spcPts val="0"/>
              </a:spcBef>
              <a:buClr>
                <a:schemeClr val="dk1"/>
              </a:buClr>
              <a:buSzPts val="2400"/>
              <a:buFont typeface="Arial" panose="020B0604020202020204" pitchFamily="34" charset="0"/>
              <a:buChar char="•"/>
            </a:pPr>
            <a:r>
              <a:rPr lang="vi-VN" sz="3600" dirty="0"/>
              <a:t>Hầu hết trong cá có từ 5 - 15 mcg/100g, cá trích có thể có tới 40 mcg/100g .</a:t>
            </a:r>
          </a:p>
          <a:p>
            <a:pPr marL="342900" indent="-342900" algn="just">
              <a:lnSpc>
                <a:spcPct val="140000"/>
              </a:lnSpc>
              <a:spcBef>
                <a:spcPts val="0"/>
              </a:spcBef>
              <a:buClr>
                <a:schemeClr val="dk1"/>
              </a:buClr>
              <a:buSzPts val="2400"/>
              <a:buFont typeface="Arial" panose="020B0604020202020204" pitchFamily="34" charset="0"/>
              <a:buChar char="•"/>
            </a:pPr>
            <a:r>
              <a:rPr lang="vi-VN" sz="3600" dirty="0"/>
              <a:t>Trứng gà được nuôi có bổ sung vitamin D</a:t>
            </a:r>
          </a:p>
          <a:p>
            <a:pPr marL="342900" indent="-342900" algn="just">
              <a:lnSpc>
                <a:spcPct val="140000"/>
              </a:lnSpc>
              <a:spcBef>
                <a:spcPts val="0"/>
              </a:spcBef>
              <a:buClr>
                <a:schemeClr val="dk1"/>
              </a:buClr>
              <a:buSzPts val="2400"/>
              <a:buFont typeface="Arial" panose="020B0604020202020204" pitchFamily="34" charset="0"/>
              <a:buChar char="•"/>
            </a:pPr>
            <a:r>
              <a:rPr lang="vi-VN" sz="3600" dirty="0"/>
              <a:t>Dầu ăn tăng cường Vitamin D </a:t>
            </a:r>
          </a:p>
          <a:p>
            <a:pPr marL="342900" indent="-342900" algn="just">
              <a:lnSpc>
                <a:spcPct val="140000"/>
              </a:lnSpc>
              <a:spcBef>
                <a:spcPts val="0"/>
              </a:spcBef>
              <a:buClr>
                <a:schemeClr val="dk1"/>
              </a:buClr>
              <a:buSzPts val="2400"/>
              <a:buFont typeface="Arial" panose="020B0604020202020204" pitchFamily="34" charset="0"/>
              <a:buChar char="•"/>
            </a:pPr>
            <a:r>
              <a:rPr lang="vi-VN" sz="3600" dirty="0"/>
              <a:t>Các thức ăn bổ sung khác: bột ngũ cốc, sữa</a:t>
            </a:r>
          </a:p>
          <a:p>
            <a:pPr marL="0" indent="0" algn="just">
              <a:lnSpc>
                <a:spcPct val="140000"/>
              </a:lnSpc>
              <a:spcBef>
                <a:spcPts val="0"/>
              </a:spcBef>
              <a:buClr>
                <a:schemeClr val="dk1"/>
              </a:buClr>
              <a:buSzPts val="2400"/>
            </a:pPr>
            <a:endParaRPr sz="2200" b="1" dirty="0"/>
          </a:p>
        </p:txBody>
      </p:sp>
      <p:pic>
        <p:nvPicPr>
          <p:cNvPr id="9" name="Picture 8" descr="hinh-3-1502183445.jpg"/>
          <p:cNvPicPr>
            <a:picLocks noChangeAspect="1"/>
          </p:cNvPicPr>
          <p:nvPr/>
        </p:nvPicPr>
        <p:blipFill>
          <a:blip r:embed="rId3"/>
          <a:stretch>
            <a:fillRect/>
          </a:stretch>
        </p:blipFill>
        <p:spPr>
          <a:xfrm>
            <a:off x="11015254" y="3254286"/>
            <a:ext cx="7292944" cy="4566492"/>
          </a:xfrm>
          <a:prstGeom prst="rect">
            <a:avLst/>
          </a:prstGeom>
        </p:spPr>
      </p:pic>
    </p:spTree>
    <p:extLst>
      <p:ext uri="{BB962C8B-B14F-4D97-AF65-F5344CB8AC3E}">
        <p14:creationId xmlns:p14="http://schemas.microsoft.com/office/powerpoint/2010/main" val="35896897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104</a:t>
            </a:fld>
            <a:endParaRPr lang="en"/>
          </a:p>
        </p:txBody>
      </p:sp>
      <p:sp>
        <p:nvSpPr>
          <p:cNvPr id="5" name="Google Shape;464;p48"/>
          <p:cNvSpPr txBox="1">
            <a:spLocks/>
          </p:cNvSpPr>
          <p:nvPr/>
        </p:nvSpPr>
        <p:spPr>
          <a:xfrm>
            <a:off x="1" y="1165090"/>
            <a:ext cx="10098466" cy="4795720"/>
          </a:xfrm>
          <a:prstGeom prst="rect">
            <a:avLst/>
          </a:prstGeom>
          <a:noFill/>
          <a:ln>
            <a:noFill/>
          </a:ln>
        </p:spPr>
        <p:txBody>
          <a:bodyPr spcFirstLastPara="1" wrap="square" lIns="792000" tIns="91400" rIns="182850" bIns="914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85800" indent="-685800" algn="just">
              <a:lnSpc>
                <a:spcPct val="150000"/>
              </a:lnSpc>
              <a:spcBef>
                <a:spcPts val="1200"/>
              </a:spcBef>
              <a:spcAft>
                <a:spcPts val="1200"/>
              </a:spcAft>
              <a:buClr>
                <a:schemeClr val="dk1"/>
              </a:buClr>
              <a:buSzPts val="2000"/>
              <a:buFont typeface="Noto Sans Symbols"/>
              <a:buChar char="⮚"/>
            </a:pPr>
            <a:r>
              <a:rPr lang="en-US" sz="3600" b="1" dirty="0">
                <a:solidFill>
                  <a:schemeClr val="dk1"/>
                </a:solidFill>
              </a:rPr>
              <a:t>Nguồn </a:t>
            </a:r>
            <a:r>
              <a:rPr lang="en-US" sz="3600" b="1" dirty="0" err="1">
                <a:solidFill>
                  <a:schemeClr val="dk1"/>
                </a:solidFill>
              </a:rPr>
              <a:t>thực</a:t>
            </a:r>
            <a:r>
              <a:rPr lang="en-US" sz="3600" b="1" dirty="0">
                <a:solidFill>
                  <a:schemeClr val="dk1"/>
                </a:solidFill>
              </a:rPr>
              <a:t> </a:t>
            </a:r>
            <a:r>
              <a:rPr lang="en-US" sz="3600" b="1" dirty="0" err="1">
                <a:solidFill>
                  <a:schemeClr val="dk1"/>
                </a:solidFill>
              </a:rPr>
              <a:t>phẩm</a:t>
            </a:r>
            <a:r>
              <a:rPr lang="en-US" sz="3600" b="1" dirty="0">
                <a:solidFill>
                  <a:schemeClr val="dk1"/>
                </a:solidFill>
              </a:rPr>
              <a:t>:</a:t>
            </a:r>
            <a:endParaRPr lang="en-US" sz="2200" b="1" dirty="0"/>
          </a:p>
          <a:p>
            <a:pPr marL="571500" indent="-571500" algn="just">
              <a:spcBef>
                <a:spcPts val="1200"/>
              </a:spcBef>
              <a:spcAft>
                <a:spcPts val="1200"/>
              </a:spcAft>
              <a:buClr>
                <a:schemeClr val="dk1"/>
              </a:buClr>
              <a:buSzPts val="2000"/>
              <a:buFont typeface="Arial" panose="020B0604020202020204" pitchFamily="34" charset="0"/>
              <a:buChar char="•"/>
            </a:pPr>
            <a:r>
              <a:rPr lang="vi-VN" sz="3600" dirty="0">
                <a:solidFill>
                  <a:schemeClr val="dk1"/>
                </a:solidFill>
              </a:rPr>
              <a:t>Nguồn sắt từ thức ăn động vật như thịt nạc, gan động vật chứa lượng sắt tương đối cao và dễ hấp thu. </a:t>
            </a:r>
          </a:p>
          <a:p>
            <a:pPr marL="571500" indent="-571500" algn="just">
              <a:spcBef>
                <a:spcPts val="1200"/>
              </a:spcBef>
              <a:spcAft>
                <a:spcPts val="1200"/>
              </a:spcAft>
              <a:buClr>
                <a:schemeClr val="dk1"/>
              </a:buClr>
              <a:buSzPts val="2000"/>
              <a:buFont typeface="Arial" panose="020B0604020202020204" pitchFamily="34" charset="0"/>
              <a:buChar char="•"/>
            </a:pPr>
            <a:r>
              <a:rPr lang="vi-VN" sz="3600" dirty="0">
                <a:solidFill>
                  <a:schemeClr val="dk1"/>
                </a:solidFill>
              </a:rPr>
              <a:t>Sắt từ các nguồn thực vật cũng chiếm một tỷ lệ cao, tuy nhiên hấp thu kém hơn so với nguồn động vật.</a:t>
            </a:r>
            <a:endParaRPr lang="vi-VN" sz="2400" dirty="0"/>
          </a:p>
          <a:p>
            <a:pPr marL="685800" indent="-431800" algn="just">
              <a:lnSpc>
                <a:spcPct val="150000"/>
              </a:lnSpc>
              <a:spcBef>
                <a:spcPts val="1200"/>
              </a:spcBef>
              <a:spcAft>
                <a:spcPts val="1200"/>
              </a:spcAft>
              <a:buClr>
                <a:srgbClr val="3F3F3F"/>
              </a:buClr>
              <a:buSzPts val="2000"/>
            </a:pPr>
            <a:endParaRPr lang="vi-VN" sz="3600" dirty="0">
              <a:solidFill>
                <a:schemeClr val="dk1"/>
              </a:solidFill>
            </a:endParaRPr>
          </a:p>
          <a:p>
            <a:pPr marL="685800" indent="-431800" algn="just">
              <a:lnSpc>
                <a:spcPct val="150000"/>
              </a:lnSpc>
              <a:spcBef>
                <a:spcPts val="1200"/>
              </a:spcBef>
              <a:spcAft>
                <a:spcPts val="1200"/>
              </a:spcAft>
              <a:buClr>
                <a:srgbClr val="3F3F3F"/>
              </a:buClr>
              <a:buSzPts val="2000"/>
            </a:pPr>
            <a:endParaRPr lang="vi-VN" sz="3600" dirty="0">
              <a:solidFill>
                <a:schemeClr val="dk1"/>
              </a:solidFill>
            </a:endParaRPr>
          </a:p>
        </p:txBody>
      </p:sp>
      <p:pic>
        <p:nvPicPr>
          <p:cNvPr id="6" name="Google Shape;466;p48"/>
          <p:cNvPicPr preferRelativeResize="0"/>
          <p:nvPr/>
        </p:nvPicPr>
        <p:blipFill rotWithShape="1">
          <a:blip r:embed="rId2">
            <a:alphaModFix/>
          </a:blip>
          <a:srcRect/>
          <a:stretch/>
        </p:blipFill>
        <p:spPr>
          <a:xfrm>
            <a:off x="10004821" y="1011925"/>
            <a:ext cx="7923690" cy="8882826"/>
          </a:xfrm>
          <a:prstGeom prst="rect">
            <a:avLst/>
          </a:prstGeom>
          <a:noFill/>
          <a:ln>
            <a:noFill/>
          </a:ln>
        </p:spPr>
      </p:pic>
      <p:sp>
        <p:nvSpPr>
          <p:cNvPr id="7" name="Title 1">
            <a:extLst>
              <a:ext uri="{FF2B5EF4-FFF2-40B4-BE49-F238E27FC236}">
                <a16:creationId xmlns:a16="http://schemas.microsoft.com/office/drawing/2014/main" id="{AC0F37A3-F0D3-4368-B897-8A98308ED0FE}"/>
              </a:ext>
            </a:extLst>
          </p:cNvPr>
          <p:cNvSpPr txBox="1">
            <a:spLocks/>
          </p:cNvSpPr>
          <p:nvPr/>
        </p:nvSpPr>
        <p:spPr>
          <a:xfrm>
            <a:off x="1041093" y="208142"/>
            <a:ext cx="9031666" cy="1602972"/>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4800" dirty="0">
                <a:solidFill>
                  <a:schemeClr val="tx1"/>
                </a:solidFill>
              </a:rPr>
              <a:t>3/ Phòng chống </a:t>
            </a:r>
            <a:r>
              <a:rPr lang="en-US" sz="4800" dirty="0" err="1">
                <a:solidFill>
                  <a:schemeClr val="tx1"/>
                </a:solidFill>
              </a:rPr>
              <a:t>thiếu</a:t>
            </a:r>
            <a:r>
              <a:rPr lang="en-US" sz="4800" dirty="0">
                <a:solidFill>
                  <a:schemeClr val="tx1"/>
                </a:solidFill>
              </a:rPr>
              <a:t> </a:t>
            </a:r>
            <a:r>
              <a:rPr lang="en-US" sz="4800" dirty="0" err="1">
                <a:solidFill>
                  <a:schemeClr val="tx1"/>
                </a:solidFill>
              </a:rPr>
              <a:t>Sắt</a:t>
            </a:r>
            <a:endParaRPr lang="en-US" sz="4800" dirty="0">
              <a:solidFill>
                <a:schemeClr val="tx1"/>
              </a:solidFill>
            </a:endParaRPr>
          </a:p>
        </p:txBody>
      </p:sp>
      <p:sp>
        <p:nvSpPr>
          <p:cNvPr id="8" name="Google Shape;283;p23"/>
          <p:cNvSpPr txBox="1">
            <a:spLocks noGrp="1"/>
          </p:cNvSpPr>
          <p:nvPr/>
        </p:nvSpPr>
        <p:spPr>
          <a:xfrm>
            <a:off x="-25708" y="6159911"/>
            <a:ext cx="9931708" cy="3682030"/>
          </a:xfrm>
          <a:prstGeom prst="rect">
            <a:avLst/>
          </a:prstGeom>
          <a:noFill/>
          <a:ln>
            <a:noFill/>
          </a:ln>
        </p:spPr>
        <p:txBody>
          <a:bodyPr spcFirstLastPara="1" wrap="square" lIns="792000" tIns="91400" rIns="182850" bIns="914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280"/>
              </a:spcBef>
              <a:spcAft>
                <a:spcPts val="0"/>
              </a:spcAft>
              <a:buClr>
                <a:srgbClr val="3F3F3F"/>
              </a:buClr>
              <a:buSzPts val="1400"/>
              <a:buFont typeface="Arial"/>
              <a:buNone/>
              <a:defRPr sz="1400" b="0" i="0" u="none" strike="noStrike" cap="none">
                <a:solidFill>
                  <a:srgbClr val="3F3F3F"/>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571500" indent="-571500" algn="just">
              <a:spcBef>
                <a:spcPts val="1200"/>
              </a:spcBef>
              <a:spcAft>
                <a:spcPts val="1200"/>
              </a:spcAft>
              <a:buClr>
                <a:schemeClr val="dk1"/>
              </a:buClr>
              <a:buSzPts val="2400"/>
              <a:buFont typeface="Wingdings" panose="05000000000000000000" pitchFamily="2" charset="2"/>
              <a:buChar char="Ø"/>
            </a:pPr>
            <a:r>
              <a:rPr lang="en-US" sz="3600" b="1" dirty="0" err="1">
                <a:solidFill>
                  <a:schemeClr val="dk1"/>
                </a:solidFill>
              </a:rPr>
              <a:t>Chế</a:t>
            </a:r>
            <a:r>
              <a:rPr lang="en-US" sz="3600" b="1" dirty="0">
                <a:solidFill>
                  <a:schemeClr val="dk1"/>
                </a:solidFill>
              </a:rPr>
              <a:t> biến </a:t>
            </a:r>
            <a:r>
              <a:rPr lang="en-US" sz="3600" b="1" dirty="0" err="1">
                <a:solidFill>
                  <a:schemeClr val="dk1"/>
                </a:solidFill>
              </a:rPr>
              <a:t>thực</a:t>
            </a:r>
            <a:r>
              <a:rPr lang="en-US" sz="3600" b="1" dirty="0">
                <a:solidFill>
                  <a:schemeClr val="dk1"/>
                </a:solidFill>
              </a:rPr>
              <a:t> </a:t>
            </a:r>
            <a:r>
              <a:rPr lang="en-US" sz="3600" b="1" dirty="0" err="1">
                <a:solidFill>
                  <a:schemeClr val="dk1"/>
                </a:solidFill>
              </a:rPr>
              <a:t>phẩm</a:t>
            </a:r>
            <a:r>
              <a:rPr lang="en-US" sz="3600" b="1" dirty="0">
                <a:solidFill>
                  <a:schemeClr val="dk1"/>
                </a:solidFill>
              </a:rPr>
              <a:t>:</a:t>
            </a:r>
            <a:endParaRPr sz="2200" b="1" dirty="0"/>
          </a:p>
          <a:p>
            <a:pPr marL="685800" indent="-685800" algn="just">
              <a:spcBef>
                <a:spcPts val="1200"/>
              </a:spcBef>
              <a:spcAft>
                <a:spcPts val="1200"/>
              </a:spcAft>
              <a:buClr>
                <a:schemeClr val="dk1"/>
              </a:buClr>
              <a:buSzPts val="2400"/>
              <a:buFont typeface="Arial"/>
              <a:buChar char="•"/>
            </a:pPr>
            <a:r>
              <a:rPr lang="en-US" sz="3600" dirty="0">
                <a:solidFill>
                  <a:schemeClr val="dk1"/>
                </a:solidFill>
              </a:rPr>
              <a:t>T</a:t>
            </a:r>
            <a:r>
              <a:rPr lang="vi-VN" sz="3600" dirty="0">
                <a:solidFill>
                  <a:schemeClr val="dk1"/>
                </a:solidFill>
              </a:rPr>
              <a:t>ăng cường sử dụng thực phẩm có nhiều vitamin C như rau xanh, hoa quả. </a:t>
            </a:r>
            <a:endParaRPr lang="en-US" sz="3600" dirty="0">
              <a:solidFill>
                <a:schemeClr val="dk1"/>
              </a:solidFill>
            </a:endParaRPr>
          </a:p>
          <a:p>
            <a:pPr marL="685800" indent="-685800" algn="just">
              <a:spcBef>
                <a:spcPts val="1200"/>
              </a:spcBef>
              <a:spcAft>
                <a:spcPts val="1200"/>
              </a:spcAft>
              <a:buClr>
                <a:schemeClr val="dk1"/>
              </a:buClr>
              <a:buSzPts val="2400"/>
              <a:buFont typeface="Arial"/>
              <a:buChar char="•"/>
            </a:pPr>
            <a:r>
              <a:rPr lang="vi-VN" sz="3600" dirty="0">
                <a:solidFill>
                  <a:schemeClr val="dk1"/>
                </a:solidFill>
              </a:rPr>
              <a:t>Hướng dẫn và khuyến khích các cách chế biến như nảy mầm (giá đỗ), lên men (dưa chua...)</a:t>
            </a:r>
            <a:endParaRPr sz="2200" dirty="0"/>
          </a:p>
        </p:txBody>
      </p:sp>
    </p:spTree>
    <p:extLst>
      <p:ext uri="{BB962C8B-B14F-4D97-AF65-F5344CB8AC3E}">
        <p14:creationId xmlns:p14="http://schemas.microsoft.com/office/powerpoint/2010/main" val="248738618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105</a:t>
            </a:fld>
            <a:endParaRPr lang="en"/>
          </a:p>
        </p:txBody>
      </p:sp>
      <p:sp>
        <p:nvSpPr>
          <p:cNvPr id="4" name="Title 1">
            <a:extLst>
              <a:ext uri="{FF2B5EF4-FFF2-40B4-BE49-F238E27FC236}">
                <a16:creationId xmlns:a16="http://schemas.microsoft.com/office/drawing/2014/main" id="{AC0F37A3-F0D3-4368-B897-8A98308ED0FE}"/>
              </a:ext>
            </a:extLst>
          </p:cNvPr>
          <p:cNvSpPr txBox="1">
            <a:spLocks/>
          </p:cNvSpPr>
          <p:nvPr/>
        </p:nvSpPr>
        <p:spPr>
          <a:xfrm>
            <a:off x="1828801" y="-147626"/>
            <a:ext cx="9031666" cy="1602972"/>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4800" dirty="0" smtClean="0">
                <a:solidFill>
                  <a:schemeClr val="tx1"/>
                </a:solidFill>
              </a:rPr>
              <a:t>4/ </a:t>
            </a:r>
            <a:r>
              <a:rPr lang="en-US" sz="4800" dirty="0">
                <a:solidFill>
                  <a:schemeClr val="tx1"/>
                </a:solidFill>
              </a:rPr>
              <a:t>Phòng chống </a:t>
            </a:r>
            <a:r>
              <a:rPr lang="en-US" sz="4800" dirty="0" err="1">
                <a:solidFill>
                  <a:schemeClr val="tx1"/>
                </a:solidFill>
              </a:rPr>
              <a:t>thiếu</a:t>
            </a:r>
            <a:r>
              <a:rPr lang="en-US" sz="4800" dirty="0">
                <a:solidFill>
                  <a:schemeClr val="tx1"/>
                </a:solidFill>
              </a:rPr>
              <a:t> Kẽm</a:t>
            </a:r>
          </a:p>
        </p:txBody>
      </p:sp>
      <p:pic>
        <p:nvPicPr>
          <p:cNvPr id="5" name="Picture 4" descr="nho1510249065.jpg"/>
          <p:cNvPicPr>
            <a:picLocks noChangeAspect="1"/>
          </p:cNvPicPr>
          <p:nvPr/>
        </p:nvPicPr>
        <p:blipFill>
          <a:blip r:embed="rId3"/>
          <a:stretch>
            <a:fillRect/>
          </a:stretch>
        </p:blipFill>
        <p:spPr>
          <a:xfrm>
            <a:off x="10623172" y="2182642"/>
            <a:ext cx="7664828" cy="7664828"/>
          </a:xfrm>
          <a:prstGeom prst="rect">
            <a:avLst/>
          </a:prstGeom>
        </p:spPr>
      </p:pic>
      <p:sp>
        <p:nvSpPr>
          <p:cNvPr id="6" name="Google Shape;283;p23"/>
          <p:cNvSpPr txBox="1">
            <a:spLocks noGrp="1"/>
          </p:cNvSpPr>
          <p:nvPr/>
        </p:nvSpPr>
        <p:spPr>
          <a:xfrm>
            <a:off x="358050" y="1455346"/>
            <a:ext cx="10210800" cy="5334000"/>
          </a:xfrm>
          <a:prstGeom prst="rect">
            <a:avLst/>
          </a:prstGeom>
          <a:noFill/>
          <a:ln>
            <a:noFill/>
          </a:ln>
        </p:spPr>
        <p:txBody>
          <a:bodyPr spcFirstLastPara="1" wrap="square" lIns="792000" tIns="91400" rIns="182850" bIns="914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280"/>
              </a:spcBef>
              <a:spcAft>
                <a:spcPts val="0"/>
              </a:spcAft>
              <a:buClr>
                <a:srgbClr val="3F3F3F"/>
              </a:buClr>
              <a:buSzPts val="1400"/>
              <a:buFont typeface="Arial"/>
              <a:buNone/>
              <a:defRPr sz="1400" b="0" i="0" u="none" strike="noStrike" cap="none">
                <a:solidFill>
                  <a:srgbClr val="3F3F3F"/>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0" indent="0" algn="just">
              <a:spcBef>
                <a:spcPts val="1200"/>
              </a:spcBef>
              <a:spcAft>
                <a:spcPts val="1200"/>
              </a:spcAft>
              <a:buClr>
                <a:schemeClr val="dk1"/>
              </a:buClr>
              <a:buSzPts val="2400"/>
            </a:pPr>
            <a:r>
              <a:rPr lang="en-US" sz="3200" b="1" dirty="0" err="1">
                <a:solidFill>
                  <a:schemeClr val="dk1"/>
                </a:solidFill>
              </a:rPr>
              <a:t>Nguồn</a:t>
            </a:r>
            <a:r>
              <a:rPr lang="en-US" sz="3200" b="1" dirty="0">
                <a:solidFill>
                  <a:schemeClr val="dk1"/>
                </a:solidFill>
              </a:rPr>
              <a:t> </a:t>
            </a:r>
            <a:r>
              <a:rPr lang="en-US" sz="3200" b="1" dirty="0" err="1">
                <a:solidFill>
                  <a:schemeClr val="dk1"/>
                </a:solidFill>
              </a:rPr>
              <a:t>thực</a:t>
            </a:r>
            <a:r>
              <a:rPr lang="en-US" sz="3200" b="1" dirty="0">
                <a:solidFill>
                  <a:schemeClr val="dk1"/>
                </a:solidFill>
              </a:rPr>
              <a:t> </a:t>
            </a:r>
            <a:r>
              <a:rPr lang="en-US" sz="3200" b="1" dirty="0" err="1">
                <a:solidFill>
                  <a:schemeClr val="dk1"/>
                </a:solidFill>
              </a:rPr>
              <a:t>phẩm</a:t>
            </a:r>
            <a:r>
              <a:rPr lang="en-US" sz="3200" b="1" dirty="0">
                <a:solidFill>
                  <a:schemeClr val="dk1"/>
                </a:solidFill>
              </a:rPr>
              <a:t>:</a:t>
            </a:r>
            <a:endParaRPr sz="2100" b="1" dirty="0"/>
          </a:p>
          <a:p>
            <a:pPr marL="685800" indent="-685800" algn="just">
              <a:spcBef>
                <a:spcPts val="1200"/>
              </a:spcBef>
              <a:spcAft>
                <a:spcPts val="1200"/>
              </a:spcAft>
              <a:buClr>
                <a:schemeClr val="dk1"/>
              </a:buClr>
              <a:buSzPts val="2400"/>
              <a:buFont typeface="Arial"/>
              <a:buChar char="•"/>
            </a:pPr>
            <a:r>
              <a:rPr lang="vi-VN" sz="3200" dirty="0">
                <a:solidFill>
                  <a:schemeClr val="dk1"/>
                </a:solidFill>
              </a:rPr>
              <a:t>Các thức ăn từ động vật như hàu, cua bể, thịt bò, tôm, thịt, cá. Các thức ăn này không chứa chất ức chế hấp thu kẽm (và sắt)</a:t>
            </a:r>
            <a:endParaRPr lang="en-US" sz="3200" dirty="0">
              <a:solidFill>
                <a:schemeClr val="dk1"/>
              </a:solidFill>
            </a:endParaRPr>
          </a:p>
          <a:p>
            <a:pPr marL="685800" indent="-685800" algn="just">
              <a:spcBef>
                <a:spcPts val="1200"/>
              </a:spcBef>
              <a:spcAft>
                <a:spcPts val="1200"/>
              </a:spcAft>
              <a:buClr>
                <a:schemeClr val="dk1"/>
              </a:buClr>
              <a:buSzPts val="2400"/>
              <a:buFont typeface="Arial"/>
              <a:buChar char="•"/>
            </a:pPr>
            <a:r>
              <a:rPr lang="en-US" sz="3200" dirty="0">
                <a:solidFill>
                  <a:schemeClr val="dk1"/>
                </a:solidFill>
              </a:rPr>
              <a:t>C</a:t>
            </a:r>
            <a:r>
              <a:rPr lang="vi-VN" sz="3200" dirty="0">
                <a:solidFill>
                  <a:schemeClr val="dk1"/>
                </a:solidFill>
              </a:rPr>
              <a:t>ác thực phẩm có bổ sung kẽm tại cộng đồng (hạt nêm bổ sung kẽm, bánh quy bổ sung kẽm, bột mì bổ sung kẽm, mì tôm bổ sung kẽm, bột dinh dưỡng, sữa, cốm bổ sung kẽm...).</a:t>
            </a:r>
            <a:endParaRPr sz="3200" dirty="0">
              <a:solidFill>
                <a:schemeClr val="dk1"/>
              </a:solidFill>
            </a:endParaRPr>
          </a:p>
        </p:txBody>
      </p:sp>
      <p:sp>
        <p:nvSpPr>
          <p:cNvPr id="8" name="Google Shape;283;p23"/>
          <p:cNvSpPr txBox="1">
            <a:spLocks noGrp="1"/>
          </p:cNvSpPr>
          <p:nvPr/>
        </p:nvSpPr>
        <p:spPr>
          <a:xfrm>
            <a:off x="358050" y="6212721"/>
            <a:ext cx="10210800" cy="3682030"/>
          </a:xfrm>
          <a:prstGeom prst="rect">
            <a:avLst/>
          </a:prstGeom>
          <a:noFill/>
          <a:ln>
            <a:noFill/>
          </a:ln>
        </p:spPr>
        <p:txBody>
          <a:bodyPr spcFirstLastPara="1" wrap="square" lIns="792000" tIns="91400" rIns="182850" bIns="914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280"/>
              </a:spcBef>
              <a:spcAft>
                <a:spcPts val="0"/>
              </a:spcAft>
              <a:buClr>
                <a:srgbClr val="3F3F3F"/>
              </a:buClr>
              <a:buSzPts val="1400"/>
              <a:buFont typeface="Arial"/>
              <a:buNone/>
              <a:defRPr sz="1400" b="0" i="0" u="none" strike="noStrike" cap="none">
                <a:solidFill>
                  <a:srgbClr val="3F3F3F"/>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0" indent="0" algn="just">
              <a:spcBef>
                <a:spcPts val="1200"/>
              </a:spcBef>
              <a:spcAft>
                <a:spcPts val="1200"/>
              </a:spcAft>
              <a:buClr>
                <a:schemeClr val="dk1"/>
              </a:buClr>
              <a:buSzPts val="2400"/>
            </a:pPr>
            <a:r>
              <a:rPr lang="en-US" sz="3200" b="1" dirty="0" err="1">
                <a:solidFill>
                  <a:schemeClr val="dk1"/>
                </a:solidFill>
              </a:rPr>
              <a:t>Chế</a:t>
            </a:r>
            <a:r>
              <a:rPr lang="en-US" sz="3200" b="1" dirty="0">
                <a:solidFill>
                  <a:schemeClr val="dk1"/>
                </a:solidFill>
              </a:rPr>
              <a:t> biến </a:t>
            </a:r>
            <a:r>
              <a:rPr lang="en-US" sz="3200" b="1" dirty="0" err="1">
                <a:solidFill>
                  <a:schemeClr val="dk1"/>
                </a:solidFill>
              </a:rPr>
              <a:t>thực</a:t>
            </a:r>
            <a:r>
              <a:rPr lang="en-US" sz="3200" b="1" dirty="0">
                <a:solidFill>
                  <a:schemeClr val="dk1"/>
                </a:solidFill>
              </a:rPr>
              <a:t> </a:t>
            </a:r>
            <a:r>
              <a:rPr lang="en-US" sz="3200" b="1" dirty="0" err="1">
                <a:solidFill>
                  <a:schemeClr val="dk1"/>
                </a:solidFill>
              </a:rPr>
              <a:t>phẩm</a:t>
            </a:r>
            <a:r>
              <a:rPr lang="en-US" sz="3200" b="1" dirty="0">
                <a:solidFill>
                  <a:schemeClr val="dk1"/>
                </a:solidFill>
              </a:rPr>
              <a:t>:</a:t>
            </a:r>
            <a:endParaRPr sz="2100" b="1" dirty="0"/>
          </a:p>
          <a:p>
            <a:pPr marL="685800" indent="-685800" algn="just">
              <a:spcBef>
                <a:spcPts val="1200"/>
              </a:spcBef>
              <a:spcAft>
                <a:spcPts val="1200"/>
              </a:spcAft>
              <a:buClr>
                <a:schemeClr val="dk1"/>
              </a:buClr>
              <a:buSzPts val="2400"/>
              <a:buFont typeface="Arial"/>
              <a:buChar char="•"/>
            </a:pPr>
            <a:r>
              <a:rPr lang="en-US" sz="3200" dirty="0">
                <a:solidFill>
                  <a:schemeClr val="dk1"/>
                </a:solidFill>
              </a:rPr>
              <a:t>T</a:t>
            </a:r>
            <a:r>
              <a:rPr lang="vi-VN" sz="3200" dirty="0">
                <a:solidFill>
                  <a:schemeClr val="dk1"/>
                </a:solidFill>
              </a:rPr>
              <a:t>ăng cường sử dụng thực phẩm có nhiều vitamin C như rau xanh, hoa quả. </a:t>
            </a:r>
            <a:endParaRPr lang="en-US" sz="3200" dirty="0">
              <a:solidFill>
                <a:schemeClr val="dk1"/>
              </a:solidFill>
            </a:endParaRPr>
          </a:p>
          <a:p>
            <a:pPr marL="685800" indent="-685800" algn="just">
              <a:spcBef>
                <a:spcPts val="1200"/>
              </a:spcBef>
              <a:spcAft>
                <a:spcPts val="1200"/>
              </a:spcAft>
              <a:buClr>
                <a:schemeClr val="dk1"/>
              </a:buClr>
              <a:buSzPts val="2400"/>
              <a:buFont typeface="Arial"/>
              <a:buChar char="•"/>
            </a:pPr>
            <a:r>
              <a:rPr lang="vi-VN" sz="3200" dirty="0">
                <a:solidFill>
                  <a:schemeClr val="dk1"/>
                </a:solidFill>
              </a:rPr>
              <a:t>Hướng dẫn và khuyến khích các cách chế biến như nảy mầm (giá đỗ), lên men (dưa chua...)</a:t>
            </a:r>
            <a:endParaRPr sz="2100" dirty="0"/>
          </a:p>
        </p:txBody>
      </p:sp>
    </p:spTree>
    <p:extLst>
      <p:ext uri="{BB962C8B-B14F-4D97-AF65-F5344CB8AC3E}">
        <p14:creationId xmlns:p14="http://schemas.microsoft.com/office/powerpoint/2010/main" val="113263277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106</a:t>
            </a:fld>
            <a:endParaRPr lang="en"/>
          </a:p>
        </p:txBody>
      </p:sp>
      <p:sp>
        <p:nvSpPr>
          <p:cNvPr id="4" name="Google Shape;283;p23"/>
          <p:cNvSpPr txBox="1">
            <a:spLocks noGrp="1"/>
          </p:cNvSpPr>
          <p:nvPr/>
        </p:nvSpPr>
        <p:spPr>
          <a:xfrm>
            <a:off x="33176" y="1028700"/>
            <a:ext cx="10210800" cy="5334000"/>
          </a:xfrm>
          <a:prstGeom prst="rect">
            <a:avLst/>
          </a:prstGeom>
          <a:noFill/>
          <a:ln>
            <a:noFill/>
          </a:ln>
        </p:spPr>
        <p:txBody>
          <a:bodyPr spcFirstLastPara="1" wrap="square" lIns="792000" tIns="91400" rIns="182850" bIns="914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280"/>
              </a:spcBef>
              <a:spcAft>
                <a:spcPts val="0"/>
              </a:spcAft>
              <a:buClr>
                <a:srgbClr val="3F3F3F"/>
              </a:buClr>
              <a:buSzPts val="1400"/>
              <a:buFont typeface="Arial"/>
              <a:buNone/>
              <a:defRPr sz="1400" b="0" i="0" u="none" strike="noStrike" cap="none">
                <a:solidFill>
                  <a:srgbClr val="3F3F3F"/>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0" indent="0" algn="just">
              <a:lnSpc>
                <a:spcPct val="150000"/>
              </a:lnSpc>
              <a:spcBef>
                <a:spcPts val="0"/>
              </a:spcBef>
              <a:buClr>
                <a:schemeClr val="dk1"/>
              </a:buClr>
              <a:buSzPts val="2400"/>
            </a:pPr>
            <a:r>
              <a:rPr lang="en-US" sz="3200" b="1" dirty="0" err="1">
                <a:solidFill>
                  <a:schemeClr val="dk1"/>
                </a:solidFill>
              </a:rPr>
              <a:t>Nguồn</a:t>
            </a:r>
            <a:r>
              <a:rPr lang="en-US" sz="3200" b="1" dirty="0">
                <a:solidFill>
                  <a:schemeClr val="dk1"/>
                </a:solidFill>
              </a:rPr>
              <a:t> </a:t>
            </a:r>
            <a:r>
              <a:rPr lang="en-US" sz="3200" b="1" dirty="0" err="1">
                <a:solidFill>
                  <a:schemeClr val="dk1"/>
                </a:solidFill>
              </a:rPr>
              <a:t>thực</a:t>
            </a:r>
            <a:r>
              <a:rPr lang="en-US" sz="3200" b="1" dirty="0">
                <a:solidFill>
                  <a:schemeClr val="dk1"/>
                </a:solidFill>
              </a:rPr>
              <a:t> </a:t>
            </a:r>
            <a:r>
              <a:rPr lang="en-US" sz="3200" b="1" dirty="0" err="1">
                <a:solidFill>
                  <a:schemeClr val="dk1"/>
                </a:solidFill>
              </a:rPr>
              <a:t>phẩm</a:t>
            </a:r>
            <a:r>
              <a:rPr lang="en-US" sz="3200" b="1" dirty="0">
                <a:solidFill>
                  <a:schemeClr val="dk1"/>
                </a:solidFill>
              </a:rPr>
              <a:t>:</a:t>
            </a:r>
            <a:endParaRPr sz="2100" b="1" dirty="0"/>
          </a:p>
          <a:p>
            <a:pPr marL="685800" indent="-685800" algn="just">
              <a:lnSpc>
                <a:spcPct val="150000"/>
              </a:lnSpc>
              <a:spcBef>
                <a:spcPts val="0"/>
              </a:spcBef>
              <a:buClr>
                <a:schemeClr val="dk1"/>
              </a:buClr>
              <a:buSzPts val="2400"/>
              <a:buFont typeface="Arial"/>
              <a:buChar char="•"/>
            </a:pPr>
            <a:r>
              <a:rPr lang="en-US" sz="3200" dirty="0" err="1">
                <a:solidFill>
                  <a:schemeClr val="dk1"/>
                </a:solidFill>
              </a:rPr>
              <a:t>Thức</a:t>
            </a:r>
            <a:r>
              <a:rPr lang="en-US" sz="3200" dirty="0">
                <a:solidFill>
                  <a:schemeClr val="dk1"/>
                </a:solidFill>
              </a:rPr>
              <a:t> </a:t>
            </a:r>
            <a:r>
              <a:rPr lang="en-US" sz="3200" dirty="0" err="1">
                <a:solidFill>
                  <a:schemeClr val="dk1"/>
                </a:solidFill>
              </a:rPr>
              <a:t>ăn</a:t>
            </a:r>
            <a:r>
              <a:rPr lang="en-US" sz="3200" dirty="0">
                <a:solidFill>
                  <a:schemeClr val="dk1"/>
                </a:solidFill>
              </a:rPr>
              <a:t> </a:t>
            </a:r>
            <a:r>
              <a:rPr lang="en-US" sz="3200" dirty="0" err="1">
                <a:solidFill>
                  <a:schemeClr val="dk1"/>
                </a:solidFill>
              </a:rPr>
              <a:t>có</a:t>
            </a:r>
            <a:r>
              <a:rPr lang="en-US" sz="3200" dirty="0">
                <a:solidFill>
                  <a:schemeClr val="dk1"/>
                </a:solidFill>
              </a:rPr>
              <a:t> </a:t>
            </a:r>
            <a:r>
              <a:rPr lang="en-US" sz="3200" dirty="0" err="1">
                <a:solidFill>
                  <a:schemeClr val="dk1"/>
                </a:solidFill>
              </a:rPr>
              <a:t>nguồn</a:t>
            </a:r>
            <a:r>
              <a:rPr lang="en-US" sz="3200" dirty="0">
                <a:solidFill>
                  <a:schemeClr val="dk1"/>
                </a:solidFill>
              </a:rPr>
              <a:t> </a:t>
            </a:r>
            <a:r>
              <a:rPr lang="en-US" sz="3200" dirty="0" err="1">
                <a:solidFill>
                  <a:schemeClr val="dk1"/>
                </a:solidFill>
              </a:rPr>
              <a:t>gốc</a:t>
            </a:r>
            <a:r>
              <a:rPr lang="en-US" sz="3200" dirty="0">
                <a:solidFill>
                  <a:schemeClr val="dk1"/>
                </a:solidFill>
              </a:rPr>
              <a:t> </a:t>
            </a:r>
            <a:r>
              <a:rPr lang="en-US" sz="3200" dirty="0" err="1">
                <a:solidFill>
                  <a:schemeClr val="dk1"/>
                </a:solidFill>
              </a:rPr>
              <a:t>động</a:t>
            </a:r>
            <a:r>
              <a:rPr lang="en-US" sz="3200" dirty="0">
                <a:solidFill>
                  <a:schemeClr val="dk1"/>
                </a:solidFill>
              </a:rPr>
              <a:t> </a:t>
            </a:r>
            <a:r>
              <a:rPr lang="en-US" sz="3200" dirty="0" err="1">
                <a:solidFill>
                  <a:schemeClr val="dk1"/>
                </a:solidFill>
              </a:rPr>
              <a:t>vật</a:t>
            </a:r>
            <a:r>
              <a:rPr lang="en-US" sz="3200" dirty="0">
                <a:solidFill>
                  <a:schemeClr val="dk1"/>
                </a:solidFill>
              </a:rPr>
              <a:t> </a:t>
            </a:r>
            <a:r>
              <a:rPr lang="en-US" sz="3200" dirty="0" err="1">
                <a:solidFill>
                  <a:schemeClr val="dk1"/>
                </a:solidFill>
              </a:rPr>
              <a:t>có</a:t>
            </a:r>
            <a:r>
              <a:rPr lang="en-US" sz="3200" dirty="0">
                <a:solidFill>
                  <a:schemeClr val="dk1"/>
                </a:solidFill>
              </a:rPr>
              <a:t> </a:t>
            </a:r>
            <a:r>
              <a:rPr lang="en-US" sz="3200" dirty="0" err="1">
                <a:solidFill>
                  <a:schemeClr val="dk1"/>
                </a:solidFill>
              </a:rPr>
              <a:t>nhiều</a:t>
            </a:r>
            <a:r>
              <a:rPr lang="en-US" sz="3200" dirty="0">
                <a:solidFill>
                  <a:schemeClr val="dk1"/>
                </a:solidFill>
              </a:rPr>
              <a:t> vitamin A: </a:t>
            </a:r>
            <a:r>
              <a:rPr lang="en-US" sz="3200" dirty="0" err="1">
                <a:solidFill>
                  <a:schemeClr val="dk1"/>
                </a:solidFill>
              </a:rPr>
              <a:t>gan</a:t>
            </a:r>
            <a:r>
              <a:rPr lang="en-US" sz="3200" dirty="0">
                <a:solidFill>
                  <a:schemeClr val="dk1"/>
                </a:solidFill>
              </a:rPr>
              <a:t>, </a:t>
            </a:r>
            <a:r>
              <a:rPr lang="en-US" sz="3200" dirty="0" err="1">
                <a:solidFill>
                  <a:schemeClr val="dk1"/>
                </a:solidFill>
              </a:rPr>
              <a:t>thịt</a:t>
            </a:r>
            <a:r>
              <a:rPr lang="en-US" sz="3200" dirty="0">
                <a:solidFill>
                  <a:schemeClr val="dk1"/>
                </a:solidFill>
              </a:rPr>
              <a:t> </a:t>
            </a:r>
            <a:r>
              <a:rPr lang="en-US" sz="3200" dirty="0" err="1">
                <a:solidFill>
                  <a:schemeClr val="dk1"/>
                </a:solidFill>
              </a:rPr>
              <a:t>và</a:t>
            </a:r>
            <a:r>
              <a:rPr lang="en-US" sz="3200" dirty="0">
                <a:solidFill>
                  <a:schemeClr val="dk1"/>
                </a:solidFill>
              </a:rPr>
              <a:t> </a:t>
            </a:r>
            <a:r>
              <a:rPr lang="en-US" sz="3200" dirty="0" err="1">
                <a:solidFill>
                  <a:schemeClr val="dk1"/>
                </a:solidFill>
              </a:rPr>
              <a:t>trứng</a:t>
            </a:r>
            <a:r>
              <a:rPr lang="en-US" sz="3200" dirty="0">
                <a:solidFill>
                  <a:schemeClr val="dk1"/>
                </a:solidFill>
              </a:rPr>
              <a:t>.</a:t>
            </a:r>
            <a:endParaRPr sz="2100" dirty="0"/>
          </a:p>
          <a:p>
            <a:pPr marL="685800" indent="-685800" algn="just">
              <a:lnSpc>
                <a:spcPct val="150000"/>
              </a:lnSpc>
              <a:spcBef>
                <a:spcPts val="0"/>
              </a:spcBef>
              <a:buClr>
                <a:schemeClr val="dk1"/>
              </a:buClr>
              <a:buSzPts val="2400"/>
              <a:buFont typeface="Arial"/>
              <a:buChar char="•"/>
            </a:pPr>
            <a:r>
              <a:rPr lang="en-US" sz="3200" dirty="0" err="1">
                <a:solidFill>
                  <a:schemeClr val="dk1"/>
                </a:solidFill>
              </a:rPr>
              <a:t>Nguồn</a:t>
            </a:r>
            <a:r>
              <a:rPr lang="en-US" sz="3200" dirty="0">
                <a:solidFill>
                  <a:schemeClr val="dk1"/>
                </a:solidFill>
              </a:rPr>
              <a:t> </a:t>
            </a:r>
            <a:r>
              <a:rPr lang="en-US" sz="3200" dirty="0" err="1">
                <a:solidFill>
                  <a:schemeClr val="dk1"/>
                </a:solidFill>
              </a:rPr>
              <a:t>tiền</a:t>
            </a:r>
            <a:r>
              <a:rPr lang="en-US" sz="3200" dirty="0">
                <a:solidFill>
                  <a:schemeClr val="dk1"/>
                </a:solidFill>
              </a:rPr>
              <a:t> vitamin A, </a:t>
            </a:r>
            <a:r>
              <a:rPr lang="en-US" sz="3200" dirty="0" err="1">
                <a:solidFill>
                  <a:schemeClr val="dk1"/>
                </a:solidFill>
              </a:rPr>
              <a:t>carotenoid</a:t>
            </a:r>
            <a:r>
              <a:rPr lang="en-US" sz="3200" dirty="0">
                <a:solidFill>
                  <a:schemeClr val="dk1"/>
                </a:solidFill>
              </a:rPr>
              <a:t> </a:t>
            </a:r>
            <a:r>
              <a:rPr lang="en-US" sz="3200" dirty="0" err="1">
                <a:solidFill>
                  <a:schemeClr val="dk1"/>
                </a:solidFill>
              </a:rPr>
              <a:t>thường</a:t>
            </a:r>
            <a:r>
              <a:rPr lang="en-US" sz="3200" dirty="0">
                <a:solidFill>
                  <a:schemeClr val="dk1"/>
                </a:solidFill>
              </a:rPr>
              <a:t> </a:t>
            </a:r>
            <a:r>
              <a:rPr lang="en-US" sz="3200" dirty="0" err="1">
                <a:solidFill>
                  <a:schemeClr val="dk1"/>
                </a:solidFill>
              </a:rPr>
              <a:t>là</a:t>
            </a:r>
            <a:r>
              <a:rPr lang="en-US" sz="3200" dirty="0">
                <a:solidFill>
                  <a:schemeClr val="dk1"/>
                </a:solidFill>
              </a:rPr>
              <a:t> </a:t>
            </a:r>
            <a:r>
              <a:rPr lang="en-US" sz="3200" dirty="0" err="1">
                <a:solidFill>
                  <a:schemeClr val="dk1"/>
                </a:solidFill>
              </a:rPr>
              <a:t>từ</a:t>
            </a:r>
            <a:r>
              <a:rPr lang="en-US" sz="3200" dirty="0">
                <a:solidFill>
                  <a:schemeClr val="dk1"/>
                </a:solidFill>
              </a:rPr>
              <a:t> </a:t>
            </a:r>
            <a:r>
              <a:rPr lang="en-US" sz="3200" dirty="0" err="1">
                <a:solidFill>
                  <a:schemeClr val="dk1"/>
                </a:solidFill>
              </a:rPr>
              <a:t>một</a:t>
            </a:r>
            <a:r>
              <a:rPr lang="en-US" sz="3200" dirty="0">
                <a:solidFill>
                  <a:schemeClr val="dk1"/>
                </a:solidFill>
              </a:rPr>
              <a:t> </a:t>
            </a:r>
            <a:r>
              <a:rPr lang="en-US" sz="3200" dirty="0" err="1">
                <a:solidFill>
                  <a:schemeClr val="dk1"/>
                </a:solidFill>
              </a:rPr>
              <a:t>số</a:t>
            </a:r>
            <a:r>
              <a:rPr lang="en-US" sz="3200" dirty="0">
                <a:solidFill>
                  <a:schemeClr val="dk1"/>
                </a:solidFill>
              </a:rPr>
              <a:t> </a:t>
            </a:r>
            <a:r>
              <a:rPr lang="en-US" sz="3200" dirty="0" err="1">
                <a:solidFill>
                  <a:schemeClr val="dk1"/>
                </a:solidFill>
              </a:rPr>
              <a:t>sản</a:t>
            </a:r>
            <a:r>
              <a:rPr lang="en-US" sz="3200" dirty="0">
                <a:solidFill>
                  <a:schemeClr val="dk1"/>
                </a:solidFill>
              </a:rPr>
              <a:t> </a:t>
            </a:r>
            <a:r>
              <a:rPr lang="en-US" sz="3200" dirty="0" err="1">
                <a:solidFill>
                  <a:schemeClr val="dk1"/>
                </a:solidFill>
              </a:rPr>
              <a:t>phẩm</a:t>
            </a:r>
            <a:r>
              <a:rPr lang="en-US" sz="3200" dirty="0">
                <a:solidFill>
                  <a:schemeClr val="dk1"/>
                </a:solidFill>
              </a:rPr>
              <a:t> </a:t>
            </a:r>
            <a:r>
              <a:rPr lang="en-US" sz="3200" dirty="0" err="1">
                <a:solidFill>
                  <a:schemeClr val="dk1"/>
                </a:solidFill>
              </a:rPr>
              <a:t>động</a:t>
            </a:r>
            <a:r>
              <a:rPr lang="en-US" sz="3200" dirty="0">
                <a:solidFill>
                  <a:schemeClr val="dk1"/>
                </a:solidFill>
              </a:rPr>
              <a:t> </a:t>
            </a:r>
            <a:r>
              <a:rPr lang="en-US" sz="3200" dirty="0" err="1">
                <a:solidFill>
                  <a:schemeClr val="dk1"/>
                </a:solidFill>
              </a:rPr>
              <a:t>vật</a:t>
            </a:r>
            <a:r>
              <a:rPr lang="en-US" sz="3200" dirty="0">
                <a:solidFill>
                  <a:schemeClr val="dk1"/>
                </a:solidFill>
              </a:rPr>
              <a:t> </a:t>
            </a:r>
            <a:r>
              <a:rPr lang="en-US" sz="3200" dirty="0" err="1">
                <a:solidFill>
                  <a:schemeClr val="dk1"/>
                </a:solidFill>
              </a:rPr>
              <a:t>như</a:t>
            </a:r>
            <a:r>
              <a:rPr lang="en-US" sz="3200" dirty="0">
                <a:solidFill>
                  <a:schemeClr val="dk1"/>
                </a:solidFill>
              </a:rPr>
              <a:t>  </a:t>
            </a:r>
            <a:r>
              <a:rPr lang="en-US" sz="3200" dirty="0" err="1">
                <a:solidFill>
                  <a:schemeClr val="dk1"/>
                </a:solidFill>
              </a:rPr>
              <a:t>sữa</a:t>
            </a:r>
            <a:r>
              <a:rPr lang="en-US" sz="3200" dirty="0">
                <a:solidFill>
                  <a:schemeClr val="dk1"/>
                </a:solidFill>
              </a:rPr>
              <a:t>, </a:t>
            </a:r>
            <a:r>
              <a:rPr lang="en-US" sz="3200" dirty="0" err="1">
                <a:solidFill>
                  <a:schemeClr val="dk1"/>
                </a:solidFill>
              </a:rPr>
              <a:t>kem</a:t>
            </a:r>
            <a:r>
              <a:rPr lang="en-US" sz="3200" dirty="0">
                <a:solidFill>
                  <a:schemeClr val="dk1"/>
                </a:solidFill>
              </a:rPr>
              <a:t>, </a:t>
            </a:r>
            <a:r>
              <a:rPr lang="en-US" sz="3200" dirty="0" err="1">
                <a:solidFill>
                  <a:schemeClr val="dk1"/>
                </a:solidFill>
              </a:rPr>
              <a:t>bơ</a:t>
            </a:r>
            <a:r>
              <a:rPr lang="en-US" sz="3200" dirty="0">
                <a:solidFill>
                  <a:schemeClr val="dk1"/>
                </a:solidFill>
              </a:rPr>
              <a:t> </a:t>
            </a:r>
            <a:r>
              <a:rPr lang="en-US" sz="3200" dirty="0" err="1">
                <a:solidFill>
                  <a:schemeClr val="dk1"/>
                </a:solidFill>
              </a:rPr>
              <a:t>và</a:t>
            </a:r>
            <a:r>
              <a:rPr lang="en-US" sz="3200" dirty="0">
                <a:solidFill>
                  <a:schemeClr val="dk1"/>
                </a:solidFill>
              </a:rPr>
              <a:t> </a:t>
            </a:r>
            <a:r>
              <a:rPr lang="en-US" sz="3200" dirty="0" err="1">
                <a:solidFill>
                  <a:schemeClr val="dk1"/>
                </a:solidFill>
              </a:rPr>
              <a:t>trứng</a:t>
            </a:r>
            <a:r>
              <a:rPr lang="en-US" sz="3200" dirty="0">
                <a:solidFill>
                  <a:schemeClr val="dk1"/>
                </a:solidFill>
              </a:rPr>
              <a:t>. </a:t>
            </a:r>
            <a:endParaRPr sz="3200" dirty="0">
              <a:solidFill>
                <a:schemeClr val="dk1"/>
              </a:solidFill>
            </a:endParaRPr>
          </a:p>
          <a:p>
            <a:pPr marL="685800" indent="-685800" algn="just">
              <a:lnSpc>
                <a:spcPct val="150000"/>
              </a:lnSpc>
              <a:spcBef>
                <a:spcPts val="0"/>
              </a:spcBef>
              <a:buClr>
                <a:schemeClr val="dk1"/>
              </a:buClr>
              <a:buSzPts val="2400"/>
              <a:buFont typeface="Arial"/>
              <a:buChar char="•"/>
            </a:pPr>
            <a:r>
              <a:rPr lang="en-US" sz="3200" dirty="0" err="1">
                <a:solidFill>
                  <a:schemeClr val="dk1"/>
                </a:solidFill>
              </a:rPr>
              <a:t>Trong</a:t>
            </a:r>
            <a:r>
              <a:rPr lang="en-US" sz="3200" dirty="0">
                <a:solidFill>
                  <a:schemeClr val="dk1"/>
                </a:solidFill>
              </a:rPr>
              <a:t> </a:t>
            </a:r>
            <a:r>
              <a:rPr lang="en-US" sz="3200" dirty="0" err="1">
                <a:solidFill>
                  <a:schemeClr val="dk1"/>
                </a:solidFill>
              </a:rPr>
              <a:t>các</a:t>
            </a:r>
            <a:r>
              <a:rPr lang="en-US" sz="3200" dirty="0">
                <a:solidFill>
                  <a:schemeClr val="dk1"/>
                </a:solidFill>
              </a:rPr>
              <a:t> </a:t>
            </a:r>
            <a:r>
              <a:rPr lang="en-US" sz="3200" dirty="0" err="1">
                <a:solidFill>
                  <a:schemeClr val="dk1"/>
                </a:solidFill>
              </a:rPr>
              <a:t>loại</a:t>
            </a:r>
            <a:r>
              <a:rPr lang="en-US" sz="3200" dirty="0">
                <a:solidFill>
                  <a:schemeClr val="dk1"/>
                </a:solidFill>
              </a:rPr>
              <a:t> </a:t>
            </a:r>
            <a:r>
              <a:rPr lang="en-US" sz="3200" dirty="0" err="1">
                <a:solidFill>
                  <a:schemeClr val="dk1"/>
                </a:solidFill>
              </a:rPr>
              <a:t>rau</a:t>
            </a:r>
            <a:r>
              <a:rPr lang="en-US" sz="3200" dirty="0">
                <a:solidFill>
                  <a:schemeClr val="dk1"/>
                </a:solidFill>
              </a:rPr>
              <a:t> </a:t>
            </a:r>
            <a:r>
              <a:rPr lang="en-US" sz="3200" dirty="0" err="1">
                <a:solidFill>
                  <a:schemeClr val="dk1"/>
                </a:solidFill>
              </a:rPr>
              <a:t>quả</a:t>
            </a:r>
            <a:r>
              <a:rPr lang="en-US" sz="3200" dirty="0">
                <a:solidFill>
                  <a:schemeClr val="dk1"/>
                </a:solidFill>
              </a:rPr>
              <a:t>, </a:t>
            </a:r>
            <a:r>
              <a:rPr lang="en-US" sz="3200" dirty="0" err="1">
                <a:solidFill>
                  <a:schemeClr val="dk1"/>
                </a:solidFill>
              </a:rPr>
              <a:t>chứa</a:t>
            </a:r>
            <a:r>
              <a:rPr lang="en-US" sz="3200" dirty="0">
                <a:solidFill>
                  <a:schemeClr val="dk1"/>
                </a:solidFill>
              </a:rPr>
              <a:t> </a:t>
            </a:r>
            <a:r>
              <a:rPr lang="en-US" sz="3200" dirty="0" err="1">
                <a:solidFill>
                  <a:schemeClr val="dk1"/>
                </a:solidFill>
              </a:rPr>
              <a:t>các</a:t>
            </a:r>
            <a:r>
              <a:rPr lang="en-US" sz="3200" dirty="0">
                <a:solidFill>
                  <a:schemeClr val="dk1"/>
                </a:solidFill>
              </a:rPr>
              <a:t> </a:t>
            </a:r>
            <a:r>
              <a:rPr lang="en-US" sz="3200" dirty="0" err="1">
                <a:solidFill>
                  <a:schemeClr val="dk1"/>
                </a:solidFill>
              </a:rPr>
              <a:t>tiền</a:t>
            </a:r>
            <a:r>
              <a:rPr lang="en-US" sz="3200" dirty="0">
                <a:solidFill>
                  <a:schemeClr val="dk1"/>
                </a:solidFill>
              </a:rPr>
              <a:t> vitamin A, </a:t>
            </a:r>
            <a:r>
              <a:rPr lang="en-US" sz="3200" dirty="0" err="1">
                <a:solidFill>
                  <a:schemeClr val="dk1"/>
                </a:solidFill>
              </a:rPr>
              <a:t>đặc</a:t>
            </a:r>
            <a:r>
              <a:rPr lang="en-US" sz="3200" dirty="0">
                <a:solidFill>
                  <a:schemeClr val="dk1"/>
                </a:solidFill>
              </a:rPr>
              <a:t> </a:t>
            </a:r>
            <a:r>
              <a:rPr lang="en-US" sz="3200" dirty="0" err="1">
                <a:solidFill>
                  <a:schemeClr val="dk1"/>
                </a:solidFill>
              </a:rPr>
              <a:t>biệt</a:t>
            </a:r>
            <a:r>
              <a:rPr lang="en-US" sz="3200" dirty="0">
                <a:solidFill>
                  <a:schemeClr val="dk1"/>
                </a:solidFill>
              </a:rPr>
              <a:t> </a:t>
            </a:r>
            <a:r>
              <a:rPr lang="en-US" sz="3200" dirty="0" err="1">
                <a:solidFill>
                  <a:schemeClr val="dk1"/>
                </a:solidFill>
              </a:rPr>
              <a:t>là</a:t>
            </a:r>
            <a:r>
              <a:rPr lang="en-US" sz="3200" dirty="0">
                <a:solidFill>
                  <a:schemeClr val="dk1"/>
                </a:solidFill>
              </a:rPr>
              <a:t> </a:t>
            </a:r>
            <a:r>
              <a:rPr lang="en-US" sz="3200" dirty="0" err="1">
                <a:solidFill>
                  <a:schemeClr val="dk1"/>
                </a:solidFill>
              </a:rPr>
              <a:t>các</a:t>
            </a:r>
            <a:r>
              <a:rPr lang="en-US" sz="3200" dirty="0">
                <a:solidFill>
                  <a:schemeClr val="dk1"/>
                </a:solidFill>
              </a:rPr>
              <a:t> </a:t>
            </a:r>
            <a:r>
              <a:rPr lang="en-US" sz="3200" dirty="0" err="1">
                <a:solidFill>
                  <a:schemeClr val="dk1"/>
                </a:solidFill>
              </a:rPr>
              <a:t>loại</a:t>
            </a:r>
            <a:r>
              <a:rPr lang="en-US" sz="3200" dirty="0">
                <a:solidFill>
                  <a:schemeClr val="dk1"/>
                </a:solidFill>
              </a:rPr>
              <a:t> </a:t>
            </a:r>
            <a:r>
              <a:rPr lang="en-US" sz="3200" dirty="0" err="1">
                <a:solidFill>
                  <a:schemeClr val="dk1"/>
                </a:solidFill>
              </a:rPr>
              <a:t>có</a:t>
            </a:r>
            <a:r>
              <a:rPr lang="en-US" sz="3200" dirty="0">
                <a:solidFill>
                  <a:schemeClr val="dk1"/>
                </a:solidFill>
              </a:rPr>
              <a:t> </a:t>
            </a:r>
            <a:r>
              <a:rPr lang="en-US" sz="3200" dirty="0" err="1">
                <a:solidFill>
                  <a:schemeClr val="dk1"/>
                </a:solidFill>
              </a:rPr>
              <a:t>màu</a:t>
            </a:r>
            <a:r>
              <a:rPr lang="en-US" sz="3200" dirty="0">
                <a:solidFill>
                  <a:schemeClr val="dk1"/>
                </a:solidFill>
              </a:rPr>
              <a:t> </a:t>
            </a:r>
            <a:r>
              <a:rPr lang="en-US" sz="3200" dirty="0" err="1">
                <a:solidFill>
                  <a:schemeClr val="dk1"/>
                </a:solidFill>
              </a:rPr>
              <a:t>xanh</a:t>
            </a:r>
            <a:r>
              <a:rPr lang="en-US" sz="3200" dirty="0">
                <a:solidFill>
                  <a:schemeClr val="dk1"/>
                </a:solidFill>
              </a:rPr>
              <a:t> </a:t>
            </a:r>
            <a:r>
              <a:rPr lang="en-US" sz="3200" dirty="0" err="1">
                <a:solidFill>
                  <a:schemeClr val="dk1"/>
                </a:solidFill>
              </a:rPr>
              <a:t>và</a:t>
            </a:r>
            <a:r>
              <a:rPr lang="en-US" sz="3200" dirty="0">
                <a:solidFill>
                  <a:schemeClr val="dk1"/>
                </a:solidFill>
              </a:rPr>
              <a:t> </a:t>
            </a:r>
            <a:r>
              <a:rPr lang="en-US" sz="3200" dirty="0" err="1">
                <a:solidFill>
                  <a:schemeClr val="dk1"/>
                </a:solidFill>
              </a:rPr>
              <a:t>màu</a:t>
            </a:r>
            <a:r>
              <a:rPr lang="en-US" sz="3200" dirty="0">
                <a:solidFill>
                  <a:schemeClr val="dk1"/>
                </a:solidFill>
              </a:rPr>
              <a:t> </a:t>
            </a:r>
            <a:r>
              <a:rPr lang="en-US" sz="3200" dirty="0" err="1">
                <a:solidFill>
                  <a:schemeClr val="dk1"/>
                </a:solidFill>
              </a:rPr>
              <a:t>vàng</a:t>
            </a:r>
            <a:endParaRPr sz="3200" dirty="0">
              <a:solidFill>
                <a:schemeClr val="dk1"/>
              </a:solidFill>
            </a:endParaRPr>
          </a:p>
        </p:txBody>
      </p:sp>
      <p:sp>
        <p:nvSpPr>
          <p:cNvPr id="5" name="Title 1">
            <a:extLst>
              <a:ext uri="{FF2B5EF4-FFF2-40B4-BE49-F238E27FC236}">
                <a16:creationId xmlns:a16="http://schemas.microsoft.com/office/drawing/2014/main" id="{AC0F37A3-F0D3-4368-B897-8A98308ED0FE}"/>
              </a:ext>
            </a:extLst>
          </p:cNvPr>
          <p:cNvSpPr txBox="1">
            <a:spLocks/>
          </p:cNvSpPr>
          <p:nvPr/>
        </p:nvSpPr>
        <p:spPr>
          <a:xfrm>
            <a:off x="1676400" y="-164606"/>
            <a:ext cx="10515600" cy="1602972"/>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r>
              <a:rPr lang="en-US" sz="4800" dirty="0">
                <a:solidFill>
                  <a:schemeClr val="tx1"/>
                </a:solidFill>
              </a:rPr>
              <a:t>5/ Phòng chống </a:t>
            </a:r>
            <a:r>
              <a:rPr lang="en-US" sz="4800" dirty="0" err="1">
                <a:solidFill>
                  <a:schemeClr val="tx1"/>
                </a:solidFill>
              </a:rPr>
              <a:t>thiếu</a:t>
            </a:r>
            <a:r>
              <a:rPr lang="en-US" sz="4800" dirty="0">
                <a:solidFill>
                  <a:schemeClr val="tx1"/>
                </a:solidFill>
              </a:rPr>
              <a:t> Vitamin A</a:t>
            </a:r>
          </a:p>
        </p:txBody>
      </p:sp>
      <p:pic>
        <p:nvPicPr>
          <p:cNvPr id="6" name="Google Shape;291;p24" descr="http://viendinhduong.vn/FileUpload/Images/020616_0943171.jpg"/>
          <p:cNvPicPr preferRelativeResize="0"/>
          <p:nvPr/>
        </p:nvPicPr>
        <p:blipFill rotWithShape="1">
          <a:blip r:embed="rId2">
            <a:alphaModFix/>
          </a:blip>
          <a:srcRect l="2720" t="22568" b="4084"/>
          <a:stretch/>
        </p:blipFill>
        <p:spPr>
          <a:xfrm>
            <a:off x="10668001" y="1438366"/>
            <a:ext cx="7009910" cy="6814120"/>
          </a:xfrm>
          <a:prstGeom prst="rect">
            <a:avLst/>
          </a:prstGeom>
          <a:noFill/>
          <a:ln>
            <a:noFill/>
          </a:ln>
        </p:spPr>
      </p:pic>
      <p:pic>
        <p:nvPicPr>
          <p:cNvPr id="7" name="Picture 6" descr="20201113_thuc-pham-bo-sung-vitamin-a-1.jpg"/>
          <p:cNvPicPr>
            <a:picLocks noChangeAspect="1"/>
          </p:cNvPicPr>
          <p:nvPr/>
        </p:nvPicPr>
        <p:blipFill>
          <a:blip r:embed="rId3"/>
          <a:stretch>
            <a:fillRect/>
          </a:stretch>
        </p:blipFill>
        <p:spPr>
          <a:xfrm>
            <a:off x="3200400" y="7053600"/>
            <a:ext cx="6705600" cy="2966700"/>
          </a:xfrm>
          <a:prstGeom prst="rect">
            <a:avLst/>
          </a:prstGeom>
        </p:spPr>
      </p:pic>
    </p:spTree>
    <p:extLst>
      <p:ext uri="{BB962C8B-B14F-4D97-AF65-F5344CB8AC3E}">
        <p14:creationId xmlns:p14="http://schemas.microsoft.com/office/powerpoint/2010/main" val="51832276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idx="12"/>
          </p:nvPr>
        </p:nvSpPr>
        <p:spPr>
          <a:xfrm>
            <a:off x="8674200" y="9503250"/>
            <a:ext cx="939600" cy="783000"/>
          </a:xfrm>
          <a:prstGeom prst="rect">
            <a:avLst/>
          </a:prstGeom>
        </p:spPr>
        <p:txBody>
          <a:bodyPr spcFirstLastPara="1" vert="horz" wrap="square" lIns="182850" tIns="182850" rIns="182850" bIns="182850" rtlCol="0" anchor="t" anchorCtr="0">
            <a:noAutofit/>
          </a:bodyPr>
          <a:lstStyle/>
          <a:p>
            <a:pPr algn="ctr"/>
            <a:fld id="{00000000-1234-1234-1234-123412341234}" type="slidenum">
              <a:rPr lang="en"/>
              <a:pPr algn="ctr"/>
              <a:t>107</a:t>
            </a:fld>
            <a:endParaRPr/>
          </a:p>
        </p:txBody>
      </p:sp>
      <p:sp>
        <p:nvSpPr>
          <p:cNvPr id="8" name="TextBox 7"/>
          <p:cNvSpPr txBox="1"/>
          <p:nvPr/>
        </p:nvSpPr>
        <p:spPr>
          <a:xfrm>
            <a:off x="2438400" y="0"/>
            <a:ext cx="12954000" cy="1077218"/>
          </a:xfrm>
          <a:prstGeom prst="rect">
            <a:avLst/>
          </a:prstGeom>
          <a:noFill/>
        </p:spPr>
        <p:txBody>
          <a:bodyPr wrap="square" rtlCol="0">
            <a:spAutoFit/>
          </a:bodyPr>
          <a:lstStyle/>
          <a:p>
            <a:pPr algn="ctr">
              <a:tabLst>
                <a:tab pos="8054975" algn="l"/>
              </a:tabLst>
            </a:pPr>
            <a:r>
              <a:rPr lang="en-US" sz="6400" b="1" dirty="0" err="1" smtClean="0">
                <a:solidFill>
                  <a:schemeClr val="accent2">
                    <a:lumMod val="50000"/>
                  </a:schemeClr>
                </a:solidFill>
              </a:rPr>
              <a:t>Vận</a:t>
            </a:r>
            <a:r>
              <a:rPr lang="en-US" sz="6400" b="1" dirty="0" smtClean="0">
                <a:solidFill>
                  <a:schemeClr val="accent2">
                    <a:lumMod val="50000"/>
                  </a:schemeClr>
                </a:solidFill>
              </a:rPr>
              <a:t> </a:t>
            </a:r>
            <a:r>
              <a:rPr lang="en-US" sz="6400" b="1" dirty="0" err="1" smtClean="0">
                <a:solidFill>
                  <a:schemeClr val="accent2">
                    <a:lumMod val="50000"/>
                  </a:schemeClr>
                </a:solidFill>
              </a:rPr>
              <a:t>động</a:t>
            </a:r>
            <a:r>
              <a:rPr lang="en-US" sz="6400" b="1" dirty="0" smtClean="0">
                <a:solidFill>
                  <a:schemeClr val="accent2">
                    <a:lumMod val="50000"/>
                  </a:schemeClr>
                </a:solidFill>
              </a:rPr>
              <a:t> </a:t>
            </a:r>
            <a:r>
              <a:rPr lang="en-US" sz="6400" b="1" dirty="0" err="1" smtClean="0">
                <a:solidFill>
                  <a:schemeClr val="accent2">
                    <a:lumMod val="50000"/>
                  </a:schemeClr>
                </a:solidFill>
              </a:rPr>
              <a:t>và</a:t>
            </a:r>
            <a:r>
              <a:rPr lang="en-US" sz="6400" b="1" dirty="0" smtClean="0">
                <a:solidFill>
                  <a:schemeClr val="accent2">
                    <a:lumMod val="50000"/>
                  </a:schemeClr>
                </a:solidFill>
              </a:rPr>
              <a:t> </a:t>
            </a:r>
            <a:r>
              <a:rPr lang="en-US" sz="6400" b="1" dirty="0" err="1" smtClean="0">
                <a:solidFill>
                  <a:schemeClr val="accent2">
                    <a:lumMod val="50000"/>
                  </a:schemeClr>
                </a:solidFill>
              </a:rPr>
              <a:t>nghỉ</a:t>
            </a:r>
            <a:r>
              <a:rPr lang="en-US" sz="6400" b="1" dirty="0" smtClean="0">
                <a:solidFill>
                  <a:schemeClr val="accent2">
                    <a:lumMod val="50000"/>
                  </a:schemeClr>
                </a:solidFill>
              </a:rPr>
              <a:t> </a:t>
            </a:r>
            <a:r>
              <a:rPr lang="en-US" sz="6400" b="1" dirty="0" err="1" smtClean="0">
                <a:solidFill>
                  <a:schemeClr val="accent2">
                    <a:lumMod val="50000"/>
                  </a:schemeClr>
                </a:solidFill>
              </a:rPr>
              <a:t>ngơi</a:t>
            </a:r>
            <a:r>
              <a:rPr lang="en-US" sz="6400" b="1" dirty="0" smtClean="0">
                <a:solidFill>
                  <a:schemeClr val="accent2">
                    <a:lumMod val="50000"/>
                  </a:schemeClr>
                </a:solidFill>
              </a:rPr>
              <a:t> </a:t>
            </a:r>
            <a:r>
              <a:rPr lang="en-US" sz="6400" b="1" dirty="0" err="1" smtClean="0">
                <a:solidFill>
                  <a:schemeClr val="accent2">
                    <a:lumMod val="50000"/>
                  </a:schemeClr>
                </a:solidFill>
              </a:rPr>
              <a:t>hợp</a:t>
            </a:r>
            <a:r>
              <a:rPr lang="en-US" sz="6400" b="1" dirty="0" smtClean="0">
                <a:solidFill>
                  <a:schemeClr val="accent2">
                    <a:lumMod val="50000"/>
                  </a:schemeClr>
                </a:solidFill>
              </a:rPr>
              <a:t> </a:t>
            </a:r>
            <a:r>
              <a:rPr lang="en-US" sz="6400" b="1" dirty="0" err="1" smtClean="0">
                <a:solidFill>
                  <a:schemeClr val="accent2">
                    <a:lumMod val="50000"/>
                  </a:schemeClr>
                </a:solidFill>
              </a:rPr>
              <a:t>lý</a:t>
            </a:r>
            <a:endParaRPr lang="en-US" sz="6400" b="1" dirty="0">
              <a:solidFill>
                <a:schemeClr val="accent2">
                  <a:lumMod val="50000"/>
                </a:schemeClr>
              </a:solidFill>
            </a:endParaRPr>
          </a:p>
        </p:txBody>
      </p:sp>
      <p:sp>
        <p:nvSpPr>
          <p:cNvPr id="9" name="TextBox 8"/>
          <p:cNvSpPr txBox="1"/>
          <p:nvPr/>
        </p:nvSpPr>
        <p:spPr>
          <a:xfrm>
            <a:off x="1524000" y="1485900"/>
            <a:ext cx="15087600" cy="707886"/>
          </a:xfrm>
          <a:prstGeom prst="rect">
            <a:avLst/>
          </a:prstGeom>
          <a:noFill/>
        </p:spPr>
        <p:txBody>
          <a:bodyPr wrap="square" rtlCol="0">
            <a:spAutoFit/>
          </a:bodyPr>
          <a:lstStyle/>
          <a:p>
            <a:pPr marL="685800" indent="-685800" algn="just">
              <a:buFont typeface="Wingdings" pitchFamily="2" charset="2"/>
              <a:buChar char="v"/>
            </a:pPr>
            <a:endParaRPr lang="en-US" sz="4000" dirty="0">
              <a:solidFill>
                <a:schemeClr val="accent2">
                  <a:lumMod val="50000"/>
                </a:schemeClr>
              </a:solidFill>
            </a:endParaRPr>
          </a:p>
        </p:txBody>
      </p:sp>
      <p:pic>
        <p:nvPicPr>
          <p:cNvPr id="5" name="Picture 4" descr="http://dinhduonghocduong.net/FileUpload/Images/181012_041755thap-van-dong-va-dinh-duong_pyramid_art.png"/>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77218"/>
            <a:ext cx="8077200" cy="8465349"/>
          </a:xfrm>
          <a:prstGeom prst="rect">
            <a:avLst/>
          </a:prstGeom>
          <a:noFill/>
          <a:ln>
            <a:noFill/>
          </a:ln>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4200" y="2476500"/>
            <a:ext cx="6393657" cy="425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noChangeArrowheads="1"/>
          </p:cNvSpPr>
          <p:nvPr/>
        </p:nvSpPr>
        <p:spPr>
          <a:xfrm>
            <a:off x="9613800" y="7312479"/>
            <a:ext cx="8241506" cy="29908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ltLang="en-US" sz="3600" dirty="0" smtClean="0">
                <a:latin typeface="Arial" panose="020B0604020202020204" pitchFamily="34" charset="0"/>
                <a:cs typeface="Arial" panose="020B0604020202020204" pitchFamily="34" charset="0"/>
              </a:rPr>
              <a:t>- </a:t>
            </a:r>
            <a:r>
              <a:rPr lang="en-US" altLang="en-US" sz="3600" dirty="0" err="1" smtClean="0">
                <a:latin typeface="Arial" panose="020B0604020202020204" pitchFamily="34" charset="0"/>
                <a:cs typeface="Arial" panose="020B0604020202020204" pitchFamily="34" charset="0"/>
              </a:rPr>
              <a:t>Thói</a:t>
            </a:r>
            <a:r>
              <a:rPr lang="en-US" altLang="en-US" sz="3600" dirty="0" smtClean="0">
                <a:latin typeface="Arial" panose="020B0604020202020204" pitchFamily="34" charset="0"/>
                <a:cs typeface="Arial" panose="020B0604020202020204" pitchFamily="34" charset="0"/>
              </a:rPr>
              <a:t> </a:t>
            </a:r>
            <a:r>
              <a:rPr lang="en-US" altLang="en-US" sz="3600" dirty="0" err="1" smtClean="0">
                <a:latin typeface="Arial" panose="020B0604020202020204" pitchFamily="34" charset="0"/>
                <a:cs typeface="Arial" panose="020B0604020202020204" pitchFamily="34" charset="0"/>
              </a:rPr>
              <a:t>quen</a:t>
            </a:r>
            <a:r>
              <a:rPr lang="en-US" altLang="en-US" sz="3600" dirty="0" smtClean="0">
                <a:latin typeface="Arial" panose="020B0604020202020204" pitchFamily="34" charset="0"/>
                <a:cs typeface="Arial" panose="020B0604020202020204" pitchFamily="34" charset="0"/>
              </a:rPr>
              <a:t> </a:t>
            </a:r>
            <a:r>
              <a:rPr lang="en-US" altLang="en-US" sz="3600" dirty="0" err="1" smtClean="0">
                <a:latin typeface="Arial" panose="020B0604020202020204" pitchFamily="34" charset="0"/>
                <a:cs typeface="Arial" panose="020B0604020202020204" pitchFamily="34" charset="0"/>
              </a:rPr>
              <a:t>ngủ</a:t>
            </a:r>
            <a:r>
              <a:rPr lang="en-US" altLang="en-US" sz="3600" dirty="0" smtClean="0">
                <a:latin typeface="Arial" panose="020B0604020202020204" pitchFamily="34" charset="0"/>
                <a:cs typeface="Arial" panose="020B0604020202020204" pitchFamily="34" charset="0"/>
              </a:rPr>
              <a:t> </a:t>
            </a:r>
            <a:r>
              <a:rPr lang="en-US" altLang="en-US" sz="3600" dirty="0" err="1" smtClean="0">
                <a:latin typeface="Arial" panose="020B0604020202020204" pitchFamily="34" charset="0"/>
                <a:cs typeface="Arial" panose="020B0604020202020204" pitchFamily="34" charset="0"/>
              </a:rPr>
              <a:t>nghỉ</a:t>
            </a:r>
            <a:r>
              <a:rPr lang="en-US" altLang="en-US" sz="3600" dirty="0" smtClean="0">
                <a:latin typeface="Arial" panose="020B0604020202020204" pitchFamily="34" charset="0"/>
                <a:cs typeface="Arial" panose="020B0604020202020204" pitchFamily="34" charset="0"/>
              </a:rPr>
              <a:t> </a:t>
            </a:r>
            <a:r>
              <a:rPr lang="en-US" altLang="en-US" sz="3600" dirty="0" err="1" smtClean="0">
                <a:latin typeface="Arial" panose="020B0604020202020204" pitchFamily="34" charset="0"/>
                <a:cs typeface="Arial" panose="020B0604020202020204" pitchFamily="34" charset="0"/>
              </a:rPr>
              <a:t>hợp</a:t>
            </a:r>
            <a:r>
              <a:rPr lang="en-US" altLang="en-US" sz="3600" dirty="0" smtClean="0">
                <a:latin typeface="Arial" panose="020B0604020202020204" pitchFamily="34" charset="0"/>
                <a:cs typeface="Arial" panose="020B0604020202020204" pitchFamily="34" charset="0"/>
              </a:rPr>
              <a:t> </a:t>
            </a:r>
            <a:r>
              <a:rPr lang="en-US" altLang="en-US" sz="3600" dirty="0" err="1" smtClean="0">
                <a:latin typeface="Arial" panose="020B0604020202020204" pitchFamily="34" charset="0"/>
                <a:cs typeface="Arial" panose="020B0604020202020204" pitchFamily="34" charset="0"/>
              </a:rPr>
              <a:t>lý</a:t>
            </a:r>
            <a:r>
              <a:rPr lang="en-US" altLang="en-US" sz="3600" dirty="0" smtClean="0">
                <a:latin typeface="Arial" panose="020B0604020202020204" pitchFamily="34" charset="0"/>
                <a:cs typeface="Arial" panose="020B0604020202020204" pitchFamily="34" charset="0"/>
              </a:rPr>
              <a:t>, </a:t>
            </a:r>
            <a:r>
              <a:rPr lang="en-US" altLang="en-US" sz="3600" dirty="0" err="1" smtClean="0">
                <a:latin typeface="Arial" panose="020B0604020202020204" pitchFamily="34" charset="0"/>
                <a:cs typeface="Arial" panose="020B0604020202020204" pitchFamily="34" charset="0"/>
              </a:rPr>
              <a:t>đúng</a:t>
            </a:r>
            <a:r>
              <a:rPr lang="en-US" altLang="en-US" sz="3600" dirty="0" smtClean="0">
                <a:latin typeface="Arial" panose="020B0604020202020204" pitchFamily="34" charset="0"/>
                <a:cs typeface="Arial" panose="020B0604020202020204" pitchFamily="34" charset="0"/>
              </a:rPr>
              <a:t> </a:t>
            </a:r>
            <a:r>
              <a:rPr lang="en-US" altLang="en-US" sz="3600" dirty="0" err="1" smtClean="0">
                <a:latin typeface="Arial" panose="020B0604020202020204" pitchFamily="34" charset="0"/>
                <a:cs typeface="Arial" panose="020B0604020202020204" pitchFamily="34" charset="0"/>
              </a:rPr>
              <a:t>giờ</a:t>
            </a:r>
            <a:endParaRPr lang="en-US" altLang="en-US" sz="3600" dirty="0" smtClean="0">
              <a:latin typeface="Arial" panose="020B0604020202020204" pitchFamily="34" charset="0"/>
              <a:cs typeface="Arial" panose="020B0604020202020204" pitchFamily="34" charset="0"/>
            </a:endParaRPr>
          </a:p>
          <a:p>
            <a:pPr marL="0" indent="0">
              <a:buFont typeface="Arial" pitchFamily="34" charset="0"/>
              <a:buNone/>
            </a:pPr>
            <a:r>
              <a:rPr lang="en-US" altLang="en-US" sz="3600" dirty="0" smtClean="0">
                <a:latin typeface="Arial" panose="020B0604020202020204" pitchFamily="34" charset="0"/>
                <a:cs typeface="Arial" panose="020B0604020202020204" pitchFamily="34" charset="0"/>
              </a:rPr>
              <a:t>- </a:t>
            </a:r>
            <a:r>
              <a:rPr lang="en-US" altLang="en-US" sz="3600" dirty="0" err="1" smtClean="0">
                <a:latin typeface="Arial" panose="020B0604020202020204" pitchFamily="34" charset="0"/>
                <a:cs typeface="Arial" panose="020B0604020202020204" pitchFamily="34" charset="0"/>
              </a:rPr>
              <a:t>Trẻ</a:t>
            </a:r>
            <a:r>
              <a:rPr lang="en-US" altLang="en-US" sz="3600" dirty="0" smtClean="0">
                <a:latin typeface="Arial" panose="020B0604020202020204" pitchFamily="34" charset="0"/>
                <a:cs typeface="Arial" panose="020B0604020202020204" pitchFamily="34" charset="0"/>
              </a:rPr>
              <a:t> </a:t>
            </a:r>
            <a:r>
              <a:rPr lang="en-US" altLang="en-US" sz="3600" dirty="0" err="1" smtClean="0">
                <a:latin typeface="Arial" panose="020B0604020202020204" pitchFamily="34" charset="0"/>
                <a:cs typeface="Arial" panose="020B0604020202020204" pitchFamily="34" charset="0"/>
              </a:rPr>
              <a:t>nên</a:t>
            </a:r>
            <a:r>
              <a:rPr lang="en-US" altLang="en-US" sz="3600" dirty="0" smtClean="0">
                <a:latin typeface="Arial" panose="020B0604020202020204" pitchFamily="34" charset="0"/>
                <a:cs typeface="Arial" panose="020B0604020202020204" pitchFamily="34" charset="0"/>
              </a:rPr>
              <a:t> </a:t>
            </a:r>
            <a:r>
              <a:rPr lang="en-US" altLang="en-US" sz="3600" dirty="0" err="1" smtClean="0">
                <a:latin typeface="Arial" panose="020B0604020202020204" pitchFamily="34" charset="0"/>
                <a:cs typeface="Arial" panose="020B0604020202020204" pitchFamily="34" charset="0"/>
              </a:rPr>
              <a:t>ngủ</a:t>
            </a:r>
            <a:r>
              <a:rPr lang="en-US" altLang="en-US" sz="3600" dirty="0" smtClean="0">
                <a:latin typeface="Arial" panose="020B0604020202020204" pitchFamily="34" charset="0"/>
                <a:cs typeface="Arial" panose="020B0604020202020204" pitchFamily="34" charset="0"/>
              </a:rPr>
              <a:t> 8 – 10 </a:t>
            </a:r>
            <a:r>
              <a:rPr lang="en-US" altLang="en-US" sz="3600" dirty="0" err="1" smtClean="0">
                <a:latin typeface="Arial" panose="020B0604020202020204" pitchFamily="34" charset="0"/>
                <a:cs typeface="Arial" panose="020B0604020202020204" pitchFamily="34" charset="0"/>
              </a:rPr>
              <a:t>tiếng</a:t>
            </a:r>
            <a:r>
              <a:rPr lang="en-US" altLang="en-US" sz="3600" dirty="0" smtClean="0">
                <a:latin typeface="Arial" panose="020B0604020202020204" pitchFamily="34" charset="0"/>
                <a:cs typeface="Arial" panose="020B0604020202020204" pitchFamily="34" charset="0"/>
              </a:rPr>
              <a:t>/</a:t>
            </a:r>
            <a:r>
              <a:rPr lang="en-US" altLang="en-US" sz="3600" dirty="0" err="1" smtClean="0">
                <a:latin typeface="Arial" panose="020B0604020202020204" pitchFamily="34" charset="0"/>
                <a:cs typeface="Arial" panose="020B0604020202020204" pitchFamily="34" charset="0"/>
              </a:rPr>
              <a:t>ngày</a:t>
            </a:r>
            <a:r>
              <a:rPr lang="en-US" altLang="en-US" sz="3600" dirty="0" smtClean="0">
                <a:latin typeface="Arial" panose="020B0604020202020204" pitchFamily="34" charset="0"/>
                <a:cs typeface="Arial" panose="020B0604020202020204" pitchFamily="34" charset="0"/>
              </a:rPr>
              <a:t> </a:t>
            </a:r>
            <a:r>
              <a:rPr lang="en-US" altLang="en-US" sz="3600" dirty="0" err="1" smtClean="0">
                <a:latin typeface="Arial" panose="020B0604020202020204" pitchFamily="34" charset="0"/>
                <a:cs typeface="Arial" panose="020B0604020202020204" pitchFamily="34" charset="0"/>
              </a:rPr>
              <a:t>và</a:t>
            </a:r>
            <a:r>
              <a:rPr lang="en-US" altLang="en-US" sz="3600" dirty="0" smtClean="0">
                <a:latin typeface="Arial" panose="020B0604020202020204" pitchFamily="34" charset="0"/>
                <a:cs typeface="Arial" panose="020B0604020202020204" pitchFamily="34" charset="0"/>
              </a:rPr>
              <a:t> </a:t>
            </a:r>
            <a:r>
              <a:rPr lang="en-US" altLang="en-US" sz="3600" dirty="0" err="1" smtClean="0">
                <a:latin typeface="Arial" panose="020B0604020202020204" pitchFamily="34" charset="0"/>
                <a:cs typeface="Arial" panose="020B0604020202020204" pitchFamily="34" charset="0"/>
              </a:rPr>
              <a:t>ngủ</a:t>
            </a:r>
            <a:r>
              <a:rPr lang="en-US" altLang="en-US" sz="3600" dirty="0" smtClean="0">
                <a:latin typeface="Arial" panose="020B0604020202020204" pitchFamily="34" charset="0"/>
                <a:cs typeface="Arial" panose="020B0604020202020204" pitchFamily="34" charset="0"/>
              </a:rPr>
              <a:t> </a:t>
            </a:r>
            <a:r>
              <a:rPr lang="en-US" altLang="en-US" sz="3600" dirty="0" err="1" smtClean="0">
                <a:latin typeface="Arial" panose="020B0604020202020204" pitchFamily="34" charset="0"/>
                <a:cs typeface="Arial" panose="020B0604020202020204" pitchFamily="34" charset="0"/>
              </a:rPr>
              <a:t>từ</a:t>
            </a:r>
            <a:r>
              <a:rPr lang="en-US" altLang="en-US" sz="3600" dirty="0" smtClean="0">
                <a:latin typeface="Arial" panose="020B0604020202020204" pitchFamily="34" charset="0"/>
                <a:cs typeface="Arial" panose="020B0604020202020204" pitchFamily="34" charset="0"/>
              </a:rPr>
              <a:t> 21h, </a:t>
            </a:r>
            <a:r>
              <a:rPr lang="en-US" altLang="en-US" sz="3600" dirty="0" err="1" smtClean="0">
                <a:latin typeface="Arial" panose="020B0604020202020204" pitchFamily="34" charset="0"/>
                <a:cs typeface="Arial" panose="020B0604020202020204" pitchFamily="34" charset="0"/>
              </a:rPr>
              <a:t>cố</a:t>
            </a:r>
            <a:r>
              <a:rPr lang="en-US" altLang="en-US" sz="3600" dirty="0" smtClean="0">
                <a:latin typeface="Arial" panose="020B0604020202020204" pitchFamily="34" charset="0"/>
                <a:cs typeface="Arial" panose="020B0604020202020204" pitchFamily="34" charset="0"/>
              </a:rPr>
              <a:t> </a:t>
            </a:r>
            <a:r>
              <a:rPr lang="en-US" altLang="en-US" sz="3600" dirty="0" err="1" smtClean="0">
                <a:latin typeface="Arial" panose="020B0604020202020204" pitchFamily="34" charset="0"/>
                <a:cs typeface="Arial" panose="020B0604020202020204" pitchFamily="34" charset="0"/>
              </a:rPr>
              <a:t>gắng</a:t>
            </a:r>
            <a:r>
              <a:rPr lang="en-US" altLang="en-US" sz="3600" dirty="0" smtClean="0">
                <a:latin typeface="Arial" panose="020B0604020202020204" pitchFamily="34" charset="0"/>
                <a:cs typeface="Arial" panose="020B0604020202020204" pitchFamily="34" charset="0"/>
              </a:rPr>
              <a:t> </a:t>
            </a:r>
            <a:r>
              <a:rPr lang="en-US" altLang="en-US" sz="3600" dirty="0" err="1" smtClean="0">
                <a:latin typeface="Arial" panose="020B0604020202020204" pitchFamily="34" charset="0"/>
                <a:cs typeface="Arial" panose="020B0604020202020204" pitchFamily="34" charset="0"/>
              </a:rPr>
              <a:t>trước</a:t>
            </a:r>
            <a:r>
              <a:rPr lang="en-US" altLang="en-US" sz="3600" dirty="0" smtClean="0">
                <a:latin typeface="Arial" panose="020B0604020202020204" pitchFamily="34" charset="0"/>
                <a:cs typeface="Arial" panose="020B0604020202020204" pitchFamily="34" charset="0"/>
              </a:rPr>
              <a:t> 23h</a:t>
            </a:r>
          </a:p>
          <a:p>
            <a:pPr marL="0" indent="0">
              <a:buFont typeface="Arial" pitchFamily="34" charset="0"/>
              <a:buNone/>
            </a:pPr>
            <a:r>
              <a:rPr lang="en-US" altLang="en-US" sz="3600" dirty="0" smtClean="0">
                <a:latin typeface="Arial" panose="020B0604020202020204" pitchFamily="34" charset="0"/>
                <a:cs typeface="Arial" panose="020B0604020202020204" pitchFamily="34" charset="0"/>
              </a:rPr>
              <a:t>- </a:t>
            </a:r>
            <a:r>
              <a:rPr lang="en-US" altLang="en-US" sz="3600" dirty="0" err="1" smtClean="0">
                <a:latin typeface="Arial" panose="020B0604020202020204" pitchFamily="34" charset="0"/>
                <a:cs typeface="Arial" panose="020B0604020202020204" pitchFamily="34" charset="0"/>
              </a:rPr>
              <a:t>Ngủ</a:t>
            </a:r>
            <a:r>
              <a:rPr lang="en-US" altLang="en-US" sz="3600" dirty="0" smtClean="0">
                <a:latin typeface="Arial" panose="020B0604020202020204" pitchFamily="34" charset="0"/>
                <a:cs typeface="Arial" panose="020B0604020202020204" pitchFamily="34" charset="0"/>
              </a:rPr>
              <a:t> </a:t>
            </a:r>
            <a:r>
              <a:rPr lang="en-US" altLang="en-US" sz="3600" dirty="0" err="1" smtClean="0">
                <a:latin typeface="Arial" panose="020B0604020202020204" pitchFamily="34" charset="0"/>
                <a:cs typeface="Arial" panose="020B0604020202020204" pitchFamily="34" charset="0"/>
              </a:rPr>
              <a:t>trưa</a:t>
            </a:r>
            <a:r>
              <a:rPr lang="en-US" altLang="en-US" sz="3600" dirty="0" smtClean="0">
                <a:latin typeface="Arial" panose="020B0604020202020204" pitchFamily="34" charset="0"/>
                <a:cs typeface="Arial" panose="020B0604020202020204" pitchFamily="34" charset="0"/>
              </a:rPr>
              <a:t>: </a:t>
            </a:r>
            <a:r>
              <a:rPr lang="en-US" altLang="en-US" sz="3600" dirty="0" err="1" smtClean="0">
                <a:latin typeface="Arial" panose="020B0604020202020204" pitchFamily="34" charset="0"/>
                <a:cs typeface="Arial" panose="020B0604020202020204" pitchFamily="34" charset="0"/>
              </a:rPr>
              <a:t>khoảng</a:t>
            </a:r>
            <a:r>
              <a:rPr lang="en-US" altLang="en-US" sz="3600" dirty="0" smtClean="0">
                <a:latin typeface="Arial" panose="020B0604020202020204" pitchFamily="34" charset="0"/>
                <a:cs typeface="Arial" panose="020B0604020202020204" pitchFamily="34" charset="0"/>
              </a:rPr>
              <a:t> 30 </a:t>
            </a:r>
            <a:r>
              <a:rPr lang="en-US" altLang="en-US" sz="3600" dirty="0" err="1" smtClean="0">
                <a:latin typeface="Arial" panose="020B0604020202020204" pitchFamily="34" charset="0"/>
                <a:cs typeface="Arial" panose="020B0604020202020204" pitchFamily="34" charset="0"/>
              </a:rPr>
              <a:t>phút</a:t>
            </a:r>
            <a:r>
              <a:rPr lang="en-US" altLang="en-US" sz="3600" dirty="0" smtClean="0">
                <a:latin typeface="Arial" panose="020B0604020202020204" pitchFamily="34" charset="0"/>
                <a:cs typeface="Arial" panose="020B0604020202020204" pitchFamily="34" charset="0"/>
              </a:rPr>
              <a:t> </a:t>
            </a:r>
            <a:r>
              <a:rPr lang="en-US" altLang="en-US" sz="3600" dirty="0" err="1" smtClean="0">
                <a:latin typeface="Arial" panose="020B0604020202020204" pitchFamily="34" charset="0"/>
                <a:cs typeface="Arial" panose="020B0604020202020204" pitchFamily="34" charset="0"/>
              </a:rPr>
              <a:t>đến</a:t>
            </a:r>
            <a:r>
              <a:rPr lang="en-US" altLang="en-US" sz="3600" dirty="0" smtClean="0">
                <a:latin typeface="Arial" panose="020B0604020202020204" pitchFamily="34" charset="0"/>
                <a:cs typeface="Arial" panose="020B0604020202020204" pitchFamily="34" charset="0"/>
              </a:rPr>
              <a:t> 1 </a:t>
            </a:r>
            <a:r>
              <a:rPr lang="en-US" altLang="en-US" sz="3600" dirty="0" err="1" smtClean="0">
                <a:latin typeface="Arial" panose="020B0604020202020204" pitchFamily="34" charset="0"/>
                <a:cs typeface="Arial" panose="020B0604020202020204" pitchFamily="34" charset="0"/>
              </a:rPr>
              <a:t>tiếng</a:t>
            </a:r>
            <a:r>
              <a:rPr lang="en-US" altLang="en-US" sz="3600" dirty="0" smtClean="0">
                <a:latin typeface="Arial" panose="020B0604020202020204" pitchFamily="34" charset="0"/>
                <a:cs typeface="Arial" panose="020B0604020202020204" pitchFamily="34" charset="0"/>
              </a:rPr>
              <a:t>.</a:t>
            </a:r>
            <a:endParaRPr lang="en-US" alt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127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idx="12"/>
          </p:nvPr>
        </p:nvSpPr>
        <p:spPr>
          <a:xfrm>
            <a:off x="8674200" y="9503250"/>
            <a:ext cx="939600" cy="783000"/>
          </a:xfrm>
          <a:prstGeom prst="rect">
            <a:avLst/>
          </a:prstGeom>
        </p:spPr>
        <p:txBody>
          <a:bodyPr spcFirstLastPara="1" vert="horz" wrap="square" lIns="182850" tIns="182850" rIns="182850" bIns="182850" rtlCol="0" anchor="t" anchorCtr="0">
            <a:noAutofit/>
          </a:bodyPr>
          <a:lstStyle/>
          <a:p>
            <a:pPr algn="ctr"/>
            <a:fld id="{00000000-1234-1234-1234-123412341234}" type="slidenum">
              <a:rPr lang="en"/>
              <a:pPr algn="ctr"/>
              <a:t>108</a:t>
            </a:fld>
            <a:endParaRPr/>
          </a:p>
        </p:txBody>
      </p:sp>
      <p:sp>
        <p:nvSpPr>
          <p:cNvPr id="8" name="TextBox 7"/>
          <p:cNvSpPr txBox="1"/>
          <p:nvPr/>
        </p:nvSpPr>
        <p:spPr>
          <a:xfrm>
            <a:off x="2438400" y="0"/>
            <a:ext cx="12954000" cy="1107996"/>
          </a:xfrm>
          <a:prstGeom prst="rect">
            <a:avLst/>
          </a:prstGeom>
          <a:noFill/>
        </p:spPr>
        <p:txBody>
          <a:bodyPr wrap="square" rtlCol="0">
            <a:spAutoFit/>
          </a:bodyPr>
          <a:lstStyle/>
          <a:p>
            <a:pPr algn="ctr">
              <a:tabLst>
                <a:tab pos="8054975" algn="l"/>
              </a:tabLst>
            </a:pPr>
            <a:r>
              <a:rPr lang="en-US" sz="6600" b="1" dirty="0" err="1" smtClean="0">
                <a:solidFill>
                  <a:schemeClr val="accent2">
                    <a:lumMod val="50000"/>
                  </a:schemeClr>
                </a:solidFill>
              </a:rPr>
              <a:t>Phòng</a:t>
            </a:r>
            <a:r>
              <a:rPr lang="en-US" sz="6600" b="1" dirty="0" smtClean="0">
                <a:solidFill>
                  <a:schemeClr val="accent2">
                    <a:lumMod val="50000"/>
                  </a:schemeClr>
                </a:solidFill>
              </a:rPr>
              <a:t> </a:t>
            </a:r>
            <a:r>
              <a:rPr lang="en-US" sz="6600" b="1" dirty="0" err="1" smtClean="0">
                <a:solidFill>
                  <a:schemeClr val="accent2">
                    <a:lumMod val="50000"/>
                  </a:schemeClr>
                </a:solidFill>
              </a:rPr>
              <a:t>chống</a:t>
            </a:r>
            <a:r>
              <a:rPr lang="en-US" sz="6600" b="1" dirty="0" smtClean="0">
                <a:solidFill>
                  <a:schemeClr val="accent2">
                    <a:lumMod val="50000"/>
                  </a:schemeClr>
                </a:solidFill>
              </a:rPr>
              <a:t> </a:t>
            </a:r>
            <a:r>
              <a:rPr lang="en-US" sz="6600" b="1" dirty="0" err="1" smtClean="0">
                <a:solidFill>
                  <a:schemeClr val="accent2">
                    <a:lumMod val="50000"/>
                  </a:schemeClr>
                </a:solidFill>
              </a:rPr>
              <a:t>nhiễm</a:t>
            </a:r>
            <a:r>
              <a:rPr lang="en-US" sz="6600" b="1" dirty="0" smtClean="0">
                <a:solidFill>
                  <a:schemeClr val="accent2">
                    <a:lumMod val="50000"/>
                  </a:schemeClr>
                </a:solidFill>
              </a:rPr>
              <a:t> </a:t>
            </a:r>
            <a:r>
              <a:rPr lang="en-US" sz="6600" b="1" dirty="0" err="1" smtClean="0">
                <a:solidFill>
                  <a:schemeClr val="accent2">
                    <a:lumMod val="50000"/>
                  </a:schemeClr>
                </a:solidFill>
              </a:rPr>
              <a:t>khuẩn</a:t>
            </a:r>
            <a:endParaRPr lang="en-US" sz="6600" b="1" dirty="0">
              <a:solidFill>
                <a:schemeClr val="accent2">
                  <a:lumMod val="50000"/>
                </a:schemeClr>
              </a:solidFill>
            </a:endParaRPr>
          </a:p>
        </p:txBody>
      </p:sp>
      <p:sp>
        <p:nvSpPr>
          <p:cNvPr id="9" name="TextBox 8"/>
          <p:cNvSpPr txBox="1"/>
          <p:nvPr/>
        </p:nvSpPr>
        <p:spPr>
          <a:xfrm>
            <a:off x="1524000" y="1485900"/>
            <a:ext cx="15087600" cy="707886"/>
          </a:xfrm>
          <a:prstGeom prst="rect">
            <a:avLst/>
          </a:prstGeom>
          <a:noFill/>
        </p:spPr>
        <p:txBody>
          <a:bodyPr wrap="square" rtlCol="0">
            <a:spAutoFit/>
          </a:bodyPr>
          <a:lstStyle/>
          <a:p>
            <a:pPr marL="685800" indent="-685800" algn="just">
              <a:buFont typeface="Wingdings" pitchFamily="2" charset="2"/>
              <a:buChar char="v"/>
            </a:pPr>
            <a:endParaRPr lang="en-US" sz="4000" dirty="0">
              <a:solidFill>
                <a:schemeClr val="accent2">
                  <a:lumMod val="5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310059366"/>
              </p:ext>
            </p:extLst>
          </p:nvPr>
        </p:nvGraphicFramePr>
        <p:xfrm>
          <a:off x="228599" y="1241083"/>
          <a:ext cx="17678401" cy="9294900"/>
        </p:xfrm>
        <a:graphic>
          <a:graphicData uri="http://schemas.openxmlformats.org/drawingml/2006/table">
            <a:tbl>
              <a:tblPr firstRow="1" firstCol="1" bandRow="1">
                <a:tableStyleId>{5C22544A-7EE6-4342-B048-85BDC9FD1C3A}</a:tableStyleId>
              </a:tblPr>
              <a:tblGrid>
                <a:gridCol w="1084679">
                  <a:extLst>
                    <a:ext uri="{9D8B030D-6E8A-4147-A177-3AD203B41FA5}">
                      <a16:colId xmlns:a16="http://schemas.microsoft.com/office/drawing/2014/main" val="430678339"/>
                    </a:ext>
                  </a:extLst>
                </a:gridCol>
                <a:gridCol w="2268122">
                  <a:extLst>
                    <a:ext uri="{9D8B030D-6E8A-4147-A177-3AD203B41FA5}">
                      <a16:colId xmlns:a16="http://schemas.microsoft.com/office/drawing/2014/main" val="4193773050"/>
                    </a:ext>
                  </a:extLst>
                </a:gridCol>
                <a:gridCol w="4114798">
                  <a:extLst>
                    <a:ext uri="{9D8B030D-6E8A-4147-A177-3AD203B41FA5}">
                      <a16:colId xmlns:a16="http://schemas.microsoft.com/office/drawing/2014/main" val="3514952639"/>
                    </a:ext>
                  </a:extLst>
                </a:gridCol>
                <a:gridCol w="1752600">
                  <a:extLst>
                    <a:ext uri="{9D8B030D-6E8A-4147-A177-3AD203B41FA5}">
                      <a16:colId xmlns:a16="http://schemas.microsoft.com/office/drawing/2014/main" val="3512241870"/>
                    </a:ext>
                  </a:extLst>
                </a:gridCol>
                <a:gridCol w="8458202">
                  <a:extLst>
                    <a:ext uri="{9D8B030D-6E8A-4147-A177-3AD203B41FA5}">
                      <a16:colId xmlns:a16="http://schemas.microsoft.com/office/drawing/2014/main" val="1707786079"/>
                    </a:ext>
                  </a:extLst>
                </a:gridCol>
              </a:tblGrid>
              <a:tr h="713449">
                <a:tc>
                  <a:txBody>
                    <a:bodyPr/>
                    <a:lstStyle/>
                    <a:p>
                      <a:pPr algn="ctr">
                        <a:lnSpc>
                          <a:spcPct val="107000"/>
                        </a:lnSpc>
                        <a:spcAft>
                          <a:spcPts val="0"/>
                        </a:spcAft>
                      </a:pPr>
                      <a:r>
                        <a:rPr lang="en-US" sz="2400" dirty="0">
                          <a:effectLst/>
                        </a:rPr>
                        <a:t>TT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a:effectLst/>
                        </a:rPr>
                        <a:t>Tên thương mại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dirty="0">
                          <a:effectLst/>
                        </a:rPr>
                        <a:t>Phòng </a:t>
                      </a:r>
                      <a:r>
                        <a:rPr lang="en-US" sz="2400" dirty="0" err="1">
                          <a:effectLst/>
                        </a:rPr>
                        <a:t>bệnh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dirty="0">
                          <a:effectLst/>
                        </a:rPr>
                        <a:t>Độ tuổi </a:t>
                      </a:r>
                      <a:endParaRPr lang="en-US" sz="2400" dirty="0" smtClean="0">
                        <a:effectLst/>
                      </a:endParaRPr>
                    </a:p>
                    <a:p>
                      <a:pPr algn="ctr">
                        <a:lnSpc>
                          <a:spcPct val="107000"/>
                        </a:lnSpc>
                        <a:spcAft>
                          <a:spcPts val="0"/>
                        </a:spcAft>
                      </a:pPr>
                      <a:r>
                        <a:rPr lang="en-US" sz="2400" dirty="0" smtClean="0">
                          <a:effectLst/>
                        </a:rPr>
                        <a:t>chỉ </a:t>
                      </a:r>
                      <a:r>
                        <a:rPr lang="en-US" sz="2400" dirty="0" err="1">
                          <a:effectLst/>
                        </a:rPr>
                        <a:t>định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dirty="0" err="1">
                          <a:effectLst/>
                        </a:rPr>
                        <a:t>Liều</a:t>
                      </a:r>
                      <a:r>
                        <a:rPr lang="en-US" sz="2400" dirty="0">
                          <a:effectLst/>
                        </a:rPr>
                        <a:t> chỉ </a:t>
                      </a:r>
                      <a:r>
                        <a:rPr lang="en-US" sz="2400" dirty="0" err="1">
                          <a:effectLst/>
                        </a:rPr>
                        <a:t>định</a:t>
                      </a:r>
                      <a:r>
                        <a:rPr lang="en-US" sz="2400" dirty="0">
                          <a:effectLst/>
                        </a:rPr>
                        <a:t> </a:t>
                      </a:r>
                      <a:r>
                        <a:rPr lang="en-US" sz="2400" dirty="0" err="1">
                          <a:effectLst/>
                        </a:rPr>
                        <a:t>trong</a:t>
                      </a:r>
                      <a:r>
                        <a:rPr lang="en-US" sz="2400" dirty="0">
                          <a:effectLst/>
                        </a:rPr>
                        <a:t> độ tuổi </a:t>
                      </a:r>
                      <a:r>
                        <a:rPr lang="en-US" sz="2400" dirty="0" err="1">
                          <a:effectLst/>
                        </a:rPr>
                        <a:t>từ</a:t>
                      </a:r>
                      <a:r>
                        <a:rPr lang="en-US" sz="2400" dirty="0">
                          <a:effectLst/>
                        </a:rPr>
                        <a:t> 6-11 tuổi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3315543"/>
                  </a:ext>
                </a:extLst>
              </a:tr>
              <a:tr h="820883">
                <a:tc>
                  <a:txBody>
                    <a:bodyPr/>
                    <a:lstStyle/>
                    <a:p>
                      <a:pPr algn="l">
                        <a:lnSpc>
                          <a:spcPct val="107000"/>
                        </a:lnSpc>
                        <a:spcAft>
                          <a:spcPts val="0"/>
                        </a:spcAft>
                      </a:pPr>
                      <a:r>
                        <a:rPr lang="en-US" sz="2700">
                          <a:effectLst/>
                        </a:rPr>
                        <a:t>1</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700">
                          <a:effectLst/>
                        </a:rPr>
                        <a:t>Tetraxim</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700">
                          <a:effectLst/>
                        </a:rPr>
                        <a:t>Bạch hầu, ho gà, uốn ván, bại liệt</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700">
                          <a:effectLst/>
                        </a:rPr>
                        <a:t>2 tháng – 13 tuổi</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700">
                          <a:effectLst/>
                        </a:rPr>
                        <a:t>Mũi nhắc lại lần 5: Tốt nhất trong giai đoạn 4-6 tuổi</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4819350"/>
                  </a:ext>
                </a:extLst>
              </a:tr>
              <a:tr h="820883">
                <a:tc>
                  <a:txBody>
                    <a:bodyPr/>
                    <a:lstStyle/>
                    <a:p>
                      <a:pPr algn="l">
                        <a:lnSpc>
                          <a:spcPct val="107000"/>
                        </a:lnSpc>
                        <a:spcAft>
                          <a:spcPts val="0"/>
                        </a:spcAft>
                      </a:pPr>
                      <a:r>
                        <a:rPr lang="en-US" sz="2700">
                          <a:effectLst/>
                        </a:rPr>
                        <a:t>2</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700">
                          <a:effectLst/>
                        </a:rPr>
                        <a:t>Adacel</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700">
                          <a:effectLst/>
                        </a:rPr>
                        <a:t>Bạch hầu, ho gà, uốn ván</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700">
                          <a:effectLst/>
                        </a:rPr>
                        <a:t>4-64 tuổi</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700">
                          <a:effectLst/>
                        </a:rPr>
                        <a:t>Mũi nhắc lại lứa tuổi thanh thiếu niên hoặc nhắc lại mỗi 10 năm kể từ lần tiêm trước</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58705511"/>
                  </a:ext>
                </a:extLst>
              </a:tr>
              <a:tr h="820883">
                <a:tc>
                  <a:txBody>
                    <a:bodyPr/>
                    <a:lstStyle/>
                    <a:p>
                      <a:pPr algn="l">
                        <a:lnSpc>
                          <a:spcPct val="107000"/>
                        </a:lnSpc>
                        <a:spcAft>
                          <a:spcPts val="0"/>
                        </a:spcAft>
                      </a:pPr>
                      <a:r>
                        <a:rPr lang="en-US" sz="2700">
                          <a:effectLst/>
                        </a:rPr>
                        <a:t>3</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700">
                          <a:effectLst/>
                        </a:rPr>
                        <a:t>Boostrix</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700">
                          <a:effectLst/>
                        </a:rPr>
                        <a:t>Bạch hầu, ho gà, uốn ván</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700" dirty="0">
                          <a:effectLst/>
                        </a:rPr>
                        <a:t>&gt;= 4 tuổi</a:t>
                      </a:r>
                      <a:endParaRPr lang="en-US" sz="2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700">
                          <a:effectLst/>
                        </a:rPr>
                        <a:t>Mũi nhắc lại lứa tuổi thanh thiếu niên hoặc nhắc lại mỗi 10 năm kể từ lần tiêm trước</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05297117"/>
                  </a:ext>
                </a:extLst>
              </a:tr>
              <a:tr h="535216">
                <a:tc>
                  <a:txBody>
                    <a:bodyPr/>
                    <a:lstStyle/>
                    <a:p>
                      <a:pPr algn="l">
                        <a:lnSpc>
                          <a:spcPct val="107000"/>
                        </a:lnSpc>
                        <a:spcAft>
                          <a:spcPts val="0"/>
                        </a:spcAft>
                      </a:pPr>
                      <a:r>
                        <a:rPr lang="en-US" sz="2700">
                          <a:effectLst/>
                        </a:rPr>
                        <a:t>4</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pt-BR" sz="2700">
                          <a:effectLst/>
                        </a:rPr>
                        <a:t>Td</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pt-BR" sz="2700">
                          <a:effectLst/>
                        </a:rPr>
                        <a:t>Bạch hầu, uốn ván</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700">
                          <a:effectLst/>
                        </a:rPr>
                        <a:t>7 tuổi</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700" dirty="0" err="1">
                          <a:effectLst/>
                        </a:rPr>
                        <a:t>Mũi</a:t>
                      </a:r>
                      <a:r>
                        <a:rPr lang="en-US" sz="2700" dirty="0">
                          <a:effectLst/>
                        </a:rPr>
                        <a:t> </a:t>
                      </a:r>
                      <a:r>
                        <a:rPr lang="en-US" sz="2700" dirty="0" err="1">
                          <a:effectLst/>
                        </a:rPr>
                        <a:t>nhắc</a:t>
                      </a:r>
                      <a:r>
                        <a:rPr lang="en-US" sz="2700" dirty="0">
                          <a:effectLst/>
                        </a:rPr>
                        <a:t> lại </a:t>
                      </a:r>
                      <a:r>
                        <a:rPr lang="en-US" sz="2700" dirty="0" err="1">
                          <a:effectLst/>
                        </a:rPr>
                        <a:t>cho</a:t>
                      </a:r>
                      <a:r>
                        <a:rPr lang="en-US" sz="2700" dirty="0">
                          <a:effectLst/>
                        </a:rPr>
                        <a:t> </a:t>
                      </a:r>
                      <a:r>
                        <a:rPr lang="en-US" sz="2700" dirty="0" err="1">
                          <a:effectLst/>
                        </a:rPr>
                        <a:t>học</a:t>
                      </a:r>
                      <a:r>
                        <a:rPr lang="en-US" sz="2700" dirty="0">
                          <a:effectLst/>
                        </a:rPr>
                        <a:t> </a:t>
                      </a:r>
                      <a:r>
                        <a:rPr lang="en-US" sz="2700" dirty="0" err="1">
                          <a:effectLst/>
                        </a:rPr>
                        <a:t>sinh</a:t>
                      </a:r>
                      <a:r>
                        <a:rPr lang="en-US" sz="2700" dirty="0">
                          <a:effectLst/>
                        </a:rPr>
                        <a:t> </a:t>
                      </a:r>
                      <a:r>
                        <a:rPr lang="en-US" sz="2700" dirty="0" err="1">
                          <a:effectLst/>
                        </a:rPr>
                        <a:t>tròn</a:t>
                      </a:r>
                      <a:r>
                        <a:rPr lang="en-US" sz="2700" dirty="0">
                          <a:effectLst/>
                        </a:rPr>
                        <a:t> 7 tuổi</a:t>
                      </a:r>
                      <a:endParaRPr lang="en-US" sz="2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9539412"/>
                  </a:ext>
                </a:extLst>
              </a:tr>
              <a:tr h="820883">
                <a:tc>
                  <a:txBody>
                    <a:bodyPr/>
                    <a:lstStyle/>
                    <a:p>
                      <a:pPr algn="l">
                        <a:lnSpc>
                          <a:spcPct val="107000"/>
                        </a:lnSpc>
                        <a:spcAft>
                          <a:spcPts val="0"/>
                        </a:spcAft>
                      </a:pPr>
                      <a:r>
                        <a:rPr lang="en-US" sz="2700">
                          <a:effectLst/>
                        </a:rPr>
                        <a:t>5</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pt-BR" sz="2700">
                          <a:effectLst/>
                        </a:rPr>
                        <a:t>QuimiHib</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pt-BR" sz="2700">
                          <a:effectLst/>
                        </a:rPr>
                        <a:t>Viêm phổi, viêm màng não mủ do Hib</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700">
                          <a:effectLst/>
                        </a:rPr>
                        <a:t>2 tháng -15 tuổi</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700">
                          <a:effectLst/>
                        </a:rPr>
                        <a:t>Liều nhắc lại</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4881813"/>
                  </a:ext>
                </a:extLst>
              </a:tr>
              <a:tr h="1231324">
                <a:tc>
                  <a:txBody>
                    <a:bodyPr/>
                    <a:lstStyle/>
                    <a:p>
                      <a:pPr algn="l">
                        <a:lnSpc>
                          <a:spcPct val="107000"/>
                        </a:lnSpc>
                        <a:spcAft>
                          <a:spcPts val="0"/>
                        </a:spcAft>
                      </a:pPr>
                      <a:r>
                        <a:rPr lang="en-US" sz="2700">
                          <a:effectLst/>
                        </a:rPr>
                        <a:t>6</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700">
                          <a:effectLst/>
                        </a:rPr>
                        <a:t>Prevenar13, </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700">
                          <a:effectLst/>
                        </a:rPr>
                        <a:t>Viêm phổi, viêm màng não, viêm tai giữa do phế cầu khuẩn</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700">
                          <a:effectLst/>
                        </a:rPr>
                        <a:t>Từ 6 tuần tuổi</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700">
                          <a:effectLst/>
                        </a:rPr>
                        <a:t>Tiêm 1 mũi cho trẻ &gt;=2 tuổi khi chưa tiêm phòng trước đó</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5987699"/>
                  </a:ext>
                </a:extLst>
              </a:tr>
              <a:tr h="1641766">
                <a:tc>
                  <a:txBody>
                    <a:bodyPr/>
                    <a:lstStyle/>
                    <a:p>
                      <a:pPr algn="l">
                        <a:lnSpc>
                          <a:spcPct val="107000"/>
                        </a:lnSpc>
                        <a:spcAft>
                          <a:spcPts val="0"/>
                        </a:spcAft>
                      </a:pPr>
                      <a:r>
                        <a:rPr lang="en-US" sz="2700">
                          <a:effectLst/>
                        </a:rPr>
                        <a:t>7</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700">
                          <a:effectLst/>
                        </a:rPr>
                        <a:t>Pneumovax23</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700" dirty="0" err="1">
                          <a:effectLst/>
                        </a:rPr>
                        <a:t>Viêm</a:t>
                      </a:r>
                      <a:r>
                        <a:rPr lang="en-US" sz="2700" dirty="0">
                          <a:effectLst/>
                        </a:rPr>
                        <a:t> </a:t>
                      </a:r>
                      <a:r>
                        <a:rPr lang="en-US" sz="2700" dirty="0" err="1">
                          <a:effectLst/>
                        </a:rPr>
                        <a:t>phổi</a:t>
                      </a:r>
                      <a:r>
                        <a:rPr lang="en-US" sz="2700" dirty="0">
                          <a:effectLst/>
                        </a:rPr>
                        <a:t>, </a:t>
                      </a:r>
                      <a:r>
                        <a:rPr lang="en-US" sz="2700" dirty="0" err="1">
                          <a:effectLst/>
                        </a:rPr>
                        <a:t>viêm</a:t>
                      </a:r>
                      <a:r>
                        <a:rPr lang="en-US" sz="2700" dirty="0">
                          <a:effectLst/>
                        </a:rPr>
                        <a:t> </a:t>
                      </a:r>
                      <a:r>
                        <a:rPr lang="en-US" sz="2700" dirty="0" err="1">
                          <a:effectLst/>
                        </a:rPr>
                        <a:t>màng</a:t>
                      </a:r>
                      <a:r>
                        <a:rPr lang="en-US" sz="2700" dirty="0">
                          <a:effectLst/>
                        </a:rPr>
                        <a:t> </a:t>
                      </a:r>
                      <a:r>
                        <a:rPr lang="en-US" sz="2700" dirty="0" err="1">
                          <a:effectLst/>
                        </a:rPr>
                        <a:t>não</a:t>
                      </a:r>
                      <a:r>
                        <a:rPr lang="en-US" sz="2700" dirty="0">
                          <a:effectLst/>
                        </a:rPr>
                        <a:t>, </a:t>
                      </a:r>
                      <a:r>
                        <a:rPr lang="en-US" sz="2700" dirty="0" err="1">
                          <a:effectLst/>
                        </a:rPr>
                        <a:t>viêm</a:t>
                      </a:r>
                      <a:r>
                        <a:rPr lang="en-US" sz="2700" dirty="0">
                          <a:effectLst/>
                        </a:rPr>
                        <a:t> tai </a:t>
                      </a:r>
                      <a:r>
                        <a:rPr lang="en-US" sz="2700" dirty="0" err="1">
                          <a:effectLst/>
                        </a:rPr>
                        <a:t>giữa</a:t>
                      </a:r>
                      <a:r>
                        <a:rPr lang="en-US" sz="2700" dirty="0">
                          <a:effectLst/>
                        </a:rPr>
                        <a:t> do </a:t>
                      </a:r>
                      <a:r>
                        <a:rPr lang="en-US" sz="2700" dirty="0" err="1">
                          <a:effectLst/>
                        </a:rPr>
                        <a:t>phế</a:t>
                      </a:r>
                      <a:r>
                        <a:rPr lang="en-US" sz="2700" dirty="0">
                          <a:effectLst/>
                        </a:rPr>
                        <a:t> cầu khuẩn</a:t>
                      </a:r>
                      <a:endParaRPr lang="en-US" sz="2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700" dirty="0">
                          <a:effectLst/>
                        </a:rPr>
                        <a:t>&gt;=2 tuổi</a:t>
                      </a:r>
                      <a:endParaRPr lang="en-US" sz="2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700" dirty="0" err="1">
                          <a:effectLst/>
                        </a:rPr>
                        <a:t>Liều</a:t>
                      </a:r>
                      <a:r>
                        <a:rPr lang="en-US" sz="2700" dirty="0">
                          <a:effectLst/>
                        </a:rPr>
                        <a:t> </a:t>
                      </a:r>
                      <a:r>
                        <a:rPr lang="en-US" sz="2700" dirty="0" err="1">
                          <a:effectLst/>
                        </a:rPr>
                        <a:t>nhắc</a:t>
                      </a:r>
                      <a:r>
                        <a:rPr lang="en-US" sz="2700" dirty="0">
                          <a:effectLst/>
                        </a:rPr>
                        <a:t> lại (</a:t>
                      </a:r>
                      <a:r>
                        <a:rPr lang="en-US" sz="2700" dirty="0" err="1">
                          <a:effectLst/>
                        </a:rPr>
                        <a:t>tốt</a:t>
                      </a:r>
                      <a:r>
                        <a:rPr lang="en-US" sz="2700" dirty="0">
                          <a:effectLst/>
                        </a:rPr>
                        <a:t> </a:t>
                      </a:r>
                      <a:r>
                        <a:rPr lang="en-US" sz="2700" dirty="0" err="1">
                          <a:effectLst/>
                        </a:rPr>
                        <a:t>nhất</a:t>
                      </a:r>
                      <a:r>
                        <a:rPr lang="en-US" sz="2700" dirty="0">
                          <a:effectLst/>
                        </a:rPr>
                        <a:t> </a:t>
                      </a:r>
                      <a:r>
                        <a:rPr lang="en-US" sz="2700" dirty="0" err="1">
                          <a:effectLst/>
                        </a:rPr>
                        <a:t>tiêm</a:t>
                      </a:r>
                      <a:r>
                        <a:rPr lang="en-US" sz="2700" dirty="0">
                          <a:effectLst/>
                        </a:rPr>
                        <a:t> </a:t>
                      </a:r>
                      <a:r>
                        <a:rPr lang="en-US" sz="2700" dirty="0" err="1">
                          <a:effectLst/>
                        </a:rPr>
                        <a:t>sau</a:t>
                      </a:r>
                      <a:r>
                        <a:rPr lang="en-US" sz="2700" dirty="0">
                          <a:effectLst/>
                        </a:rPr>
                        <a:t> </a:t>
                      </a:r>
                      <a:r>
                        <a:rPr lang="en-US" sz="2700" dirty="0" err="1">
                          <a:effectLst/>
                        </a:rPr>
                        <a:t>khi</a:t>
                      </a:r>
                      <a:r>
                        <a:rPr lang="en-US" sz="2700" dirty="0">
                          <a:effectLst/>
                        </a:rPr>
                        <a:t> </a:t>
                      </a:r>
                      <a:r>
                        <a:rPr lang="en-US" sz="2700" dirty="0" err="1">
                          <a:effectLst/>
                        </a:rPr>
                        <a:t>đã</a:t>
                      </a:r>
                      <a:r>
                        <a:rPr lang="en-US" sz="2700" dirty="0">
                          <a:effectLst/>
                        </a:rPr>
                        <a:t> </a:t>
                      </a:r>
                      <a:r>
                        <a:rPr lang="en-US" sz="2700" dirty="0" err="1">
                          <a:effectLst/>
                        </a:rPr>
                        <a:t>tiêm</a:t>
                      </a:r>
                      <a:r>
                        <a:rPr lang="en-US" sz="2700" dirty="0">
                          <a:effectLst/>
                        </a:rPr>
                        <a:t> các loại </a:t>
                      </a:r>
                      <a:r>
                        <a:rPr lang="en-US" sz="2700" dirty="0" err="1">
                          <a:effectLst/>
                        </a:rPr>
                        <a:t>vắc</a:t>
                      </a:r>
                      <a:r>
                        <a:rPr lang="en-US" sz="2700" dirty="0">
                          <a:effectLst/>
                        </a:rPr>
                        <a:t> </a:t>
                      </a:r>
                      <a:r>
                        <a:rPr lang="en-US" sz="2700" dirty="0" err="1">
                          <a:effectLst/>
                        </a:rPr>
                        <a:t>xin</a:t>
                      </a:r>
                      <a:r>
                        <a:rPr lang="en-US" sz="2700" dirty="0">
                          <a:effectLst/>
                        </a:rPr>
                        <a:t> </a:t>
                      </a:r>
                      <a:r>
                        <a:rPr lang="en-US" sz="2700" dirty="0" err="1">
                          <a:effectLst/>
                        </a:rPr>
                        <a:t>phế</a:t>
                      </a:r>
                      <a:r>
                        <a:rPr lang="en-US" sz="2700" dirty="0">
                          <a:effectLst/>
                        </a:rPr>
                        <a:t> cầu </a:t>
                      </a:r>
                      <a:r>
                        <a:rPr lang="en-US" sz="2700" dirty="0" err="1">
                          <a:effectLst/>
                        </a:rPr>
                        <a:t>cộng</a:t>
                      </a:r>
                      <a:r>
                        <a:rPr lang="en-US" sz="2700" dirty="0">
                          <a:effectLst/>
                        </a:rPr>
                        <a:t> hợp </a:t>
                      </a:r>
                      <a:r>
                        <a:rPr lang="en-US" sz="2700" dirty="0" err="1">
                          <a:effectLst/>
                        </a:rPr>
                        <a:t>như</a:t>
                      </a:r>
                      <a:r>
                        <a:rPr lang="en-US" sz="2700" dirty="0">
                          <a:effectLst/>
                        </a:rPr>
                        <a:t> prevenar13), </a:t>
                      </a:r>
                      <a:r>
                        <a:rPr lang="en-US" sz="2700" dirty="0" err="1">
                          <a:effectLst/>
                        </a:rPr>
                        <a:t>khuyến</a:t>
                      </a:r>
                      <a:r>
                        <a:rPr lang="en-US" sz="2700" dirty="0">
                          <a:effectLst/>
                        </a:rPr>
                        <a:t> </a:t>
                      </a:r>
                      <a:r>
                        <a:rPr lang="en-US" sz="2700" dirty="0" err="1">
                          <a:effectLst/>
                        </a:rPr>
                        <a:t>cáo</a:t>
                      </a:r>
                      <a:r>
                        <a:rPr lang="en-US" sz="2700" dirty="0">
                          <a:effectLst/>
                        </a:rPr>
                        <a:t> </a:t>
                      </a:r>
                      <a:r>
                        <a:rPr lang="en-US" sz="2700" dirty="0" err="1">
                          <a:effectLst/>
                        </a:rPr>
                        <a:t>ưu</a:t>
                      </a:r>
                      <a:r>
                        <a:rPr lang="en-US" sz="2700" dirty="0">
                          <a:effectLst/>
                        </a:rPr>
                        <a:t> </a:t>
                      </a:r>
                      <a:r>
                        <a:rPr lang="en-US" sz="2700" dirty="0" err="1">
                          <a:effectLst/>
                        </a:rPr>
                        <a:t>tiên</a:t>
                      </a:r>
                      <a:r>
                        <a:rPr lang="en-US" sz="2700" dirty="0">
                          <a:effectLst/>
                        </a:rPr>
                        <a:t> </a:t>
                      </a:r>
                      <a:r>
                        <a:rPr lang="en-US" sz="2700" dirty="0" err="1">
                          <a:effectLst/>
                        </a:rPr>
                        <a:t>sử</a:t>
                      </a:r>
                      <a:r>
                        <a:rPr lang="en-US" sz="2700" dirty="0">
                          <a:effectLst/>
                        </a:rPr>
                        <a:t> dụng </a:t>
                      </a:r>
                      <a:r>
                        <a:rPr lang="en-US" sz="2700" dirty="0" err="1">
                          <a:effectLst/>
                        </a:rPr>
                        <a:t>cho</a:t>
                      </a:r>
                      <a:r>
                        <a:rPr lang="en-US" sz="2700" dirty="0">
                          <a:effectLst/>
                        </a:rPr>
                        <a:t> đối </a:t>
                      </a:r>
                      <a:r>
                        <a:rPr lang="en-US" sz="2700" dirty="0" err="1">
                          <a:effectLst/>
                        </a:rPr>
                        <a:t>tượng</a:t>
                      </a:r>
                      <a:r>
                        <a:rPr lang="en-US" sz="2700" dirty="0">
                          <a:effectLst/>
                        </a:rPr>
                        <a:t> nguy </a:t>
                      </a:r>
                      <a:r>
                        <a:rPr lang="en-US" sz="2700" dirty="0" err="1">
                          <a:effectLst/>
                        </a:rPr>
                        <a:t>cơ</a:t>
                      </a:r>
                      <a:r>
                        <a:rPr lang="en-US" sz="2700" dirty="0">
                          <a:effectLst/>
                        </a:rPr>
                        <a:t> (người </a:t>
                      </a:r>
                      <a:r>
                        <a:rPr lang="en-US" sz="2700" dirty="0" err="1">
                          <a:effectLst/>
                        </a:rPr>
                        <a:t>già</a:t>
                      </a:r>
                      <a:r>
                        <a:rPr lang="en-US" sz="2700" dirty="0">
                          <a:effectLst/>
                        </a:rPr>
                        <a:t>, người có </a:t>
                      </a:r>
                      <a:r>
                        <a:rPr lang="en-US" sz="2700" dirty="0" err="1">
                          <a:effectLst/>
                        </a:rPr>
                        <a:t>bệnh</a:t>
                      </a:r>
                      <a:r>
                        <a:rPr lang="en-US" sz="2700" dirty="0">
                          <a:effectLst/>
                        </a:rPr>
                        <a:t> </a:t>
                      </a:r>
                      <a:r>
                        <a:rPr lang="en-US" sz="2700" dirty="0" err="1">
                          <a:effectLst/>
                        </a:rPr>
                        <a:t>nền</a:t>
                      </a:r>
                      <a:r>
                        <a:rPr lang="en-US" sz="2700" dirty="0">
                          <a:effectLst/>
                        </a:rPr>
                        <a:t>).</a:t>
                      </a:r>
                      <a:endParaRPr lang="en-US" sz="2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8437648"/>
                  </a:ext>
                </a:extLst>
              </a:tr>
              <a:tr h="1372348">
                <a:tc>
                  <a:txBody>
                    <a:bodyPr/>
                    <a:lstStyle/>
                    <a:p>
                      <a:pPr algn="l">
                        <a:lnSpc>
                          <a:spcPct val="107000"/>
                        </a:lnSpc>
                        <a:spcAft>
                          <a:spcPts val="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0" marB="0"/>
                </a:tc>
                <a:tc>
                  <a:txBody>
                    <a:bodyPr/>
                    <a:lstStyle/>
                    <a:p>
                      <a:pPr algn="l">
                        <a:lnSpc>
                          <a:spcPct val="107000"/>
                        </a:lnSpc>
                        <a:spcAft>
                          <a:spcPts val="0"/>
                        </a:spcAft>
                      </a:pPr>
                      <a:r>
                        <a:rPr lang="en-US" sz="2600" dirty="0" err="1">
                          <a:effectLst/>
                          <a:latin typeface="Calibri" panose="020F0502020204030204" pitchFamily="34" charset="0"/>
                          <a:ea typeface="Calibri" panose="020F0502020204030204" pitchFamily="34" charset="0"/>
                          <a:cs typeface="Times New Roman" panose="02020603050405020304" pitchFamily="18" charset="0"/>
                        </a:rPr>
                        <a:t>Menactra</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400" dirty="0" err="1">
                          <a:effectLst/>
                          <a:latin typeface="Calibri" panose="020F0502020204030204" pitchFamily="34" charset="0"/>
                          <a:ea typeface="Calibri" panose="020F0502020204030204" pitchFamily="34" charset="0"/>
                          <a:cs typeface="Times New Roman" panose="02020603050405020304" pitchFamily="18" charset="0"/>
                        </a:rPr>
                        <a:t>Viêm</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màng</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não</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nhiễm</a:t>
                      </a:r>
                      <a:r>
                        <a:rPr lang="en-US" sz="2400" dirty="0">
                          <a:effectLst/>
                          <a:latin typeface="Calibri" panose="020F0502020204030204" pitchFamily="34" charset="0"/>
                          <a:ea typeface="Calibri" panose="020F0502020204030204" pitchFamily="34" charset="0"/>
                          <a:cs typeface="Times New Roman" panose="02020603050405020304" pitchFamily="18" charset="0"/>
                        </a:rPr>
                        <a:t> khuẩn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huyết</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viêm</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phổi</a:t>
                      </a:r>
                      <a:r>
                        <a:rPr lang="en-US" sz="2400" dirty="0">
                          <a:effectLst/>
                          <a:latin typeface="Calibri" panose="020F0502020204030204" pitchFamily="34" charset="0"/>
                          <a:ea typeface="Calibri" panose="020F0502020204030204" pitchFamily="34" charset="0"/>
                          <a:cs typeface="Times New Roman" panose="02020603050405020304" pitchFamily="18" charset="0"/>
                        </a:rPr>
                        <a:t> do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não</a:t>
                      </a:r>
                      <a:r>
                        <a:rPr lang="en-US" sz="2400" dirty="0">
                          <a:effectLst/>
                          <a:latin typeface="Calibri" panose="020F0502020204030204" pitchFamily="34" charset="0"/>
                          <a:ea typeface="Calibri" panose="020F0502020204030204" pitchFamily="34" charset="0"/>
                          <a:cs typeface="Times New Roman" panose="02020603050405020304" pitchFamily="18" charset="0"/>
                        </a:rPr>
                        <a:t> mô cầu khuẩn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typ</a:t>
                      </a:r>
                      <a:r>
                        <a:rPr lang="en-US" sz="2400" dirty="0">
                          <a:effectLst/>
                          <a:latin typeface="Calibri" panose="020F0502020204030204" pitchFamily="34" charset="0"/>
                          <a:ea typeface="Calibri" panose="020F0502020204030204" pitchFamily="34" charset="0"/>
                          <a:cs typeface="Times New Roman" panose="02020603050405020304" pitchFamily="18" charset="0"/>
                        </a:rPr>
                        <a:t> A,C,Y,W-135</a:t>
                      </a:r>
                    </a:p>
                  </a:txBody>
                  <a:tcPr marL="68580" marR="68580" marT="0" marB="0"/>
                </a:tc>
                <a:tc>
                  <a:txBody>
                    <a:bodyPr/>
                    <a:lstStyle/>
                    <a:p>
                      <a:pPr algn="l">
                        <a:lnSpc>
                          <a:spcPct val="107000"/>
                        </a:lnSpc>
                        <a:spcAft>
                          <a:spcPts val="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9 tháng đến 55 tuổi</a:t>
                      </a:r>
                    </a:p>
                  </a:txBody>
                  <a:tcPr marL="68580" marR="68580" marT="0" marB="0"/>
                </a:tc>
                <a:tc>
                  <a:txBody>
                    <a:bodyPr/>
                    <a:lstStyle/>
                    <a:p>
                      <a:pPr algn="l">
                        <a:lnSpc>
                          <a:spcPct val="107000"/>
                        </a:lnSpc>
                        <a:spcAft>
                          <a:spcPts val="0"/>
                        </a:spcAft>
                      </a:pPr>
                      <a:r>
                        <a:rPr lang="en-US" sz="2600" dirty="0" err="1">
                          <a:effectLst/>
                          <a:latin typeface="Calibri" panose="020F0502020204030204" pitchFamily="34" charset="0"/>
                          <a:ea typeface="Calibri" panose="020F0502020204030204" pitchFamily="34" charset="0"/>
                          <a:cs typeface="Times New Roman" panose="02020603050405020304" pitchFamily="18" charset="0"/>
                        </a:rPr>
                        <a:t>Tiêm</a:t>
                      </a:r>
                      <a:r>
                        <a:rPr lang="en-US" sz="2600" dirty="0">
                          <a:effectLst/>
                          <a:latin typeface="Calibri" panose="020F0502020204030204" pitchFamily="34" charset="0"/>
                          <a:ea typeface="Calibri" panose="020F0502020204030204" pitchFamily="34" charset="0"/>
                          <a:cs typeface="Times New Roman" panose="02020603050405020304" pitchFamily="18" charset="0"/>
                        </a:rPr>
                        <a:t> 1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mũi</a:t>
                      </a:r>
                      <a:r>
                        <a:rPr lang="en-US" sz="2600" dirty="0">
                          <a:effectLst/>
                          <a:latin typeface="Calibri" panose="020F0502020204030204" pitchFamily="34" charset="0"/>
                          <a:ea typeface="Calibri" panose="020F0502020204030204" pitchFamily="34" charset="0"/>
                          <a:cs typeface="Times New Roman" panose="02020603050405020304" pitchFamily="18" charset="0"/>
                        </a:rPr>
                        <a:t>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cho</a:t>
                      </a:r>
                      <a:r>
                        <a:rPr lang="en-US" sz="2600" dirty="0">
                          <a:effectLst/>
                          <a:latin typeface="Calibri" panose="020F0502020204030204" pitchFamily="34" charset="0"/>
                          <a:ea typeface="Calibri" panose="020F0502020204030204" pitchFamily="34" charset="0"/>
                          <a:cs typeface="Times New Roman" panose="02020603050405020304" pitchFamily="18" charset="0"/>
                        </a:rPr>
                        <a:t>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trẻ</a:t>
                      </a:r>
                      <a:r>
                        <a:rPr lang="en-US" sz="2600" dirty="0">
                          <a:effectLst/>
                          <a:latin typeface="Calibri" panose="020F0502020204030204" pitchFamily="34" charset="0"/>
                          <a:ea typeface="Calibri" panose="020F0502020204030204" pitchFamily="34" charset="0"/>
                          <a:cs typeface="Times New Roman" panose="02020603050405020304" pitchFamily="18" charset="0"/>
                        </a:rPr>
                        <a:t> &gt;=2 tuổi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khi</a:t>
                      </a:r>
                      <a:r>
                        <a:rPr lang="en-US" sz="2600" dirty="0">
                          <a:effectLst/>
                          <a:latin typeface="Calibri" panose="020F0502020204030204" pitchFamily="34" charset="0"/>
                          <a:ea typeface="Calibri" panose="020F0502020204030204" pitchFamily="34" charset="0"/>
                          <a:cs typeface="Times New Roman" panose="02020603050405020304" pitchFamily="18" charset="0"/>
                        </a:rPr>
                        <a:t>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chưa</a:t>
                      </a:r>
                      <a:r>
                        <a:rPr lang="en-US" sz="2600" dirty="0">
                          <a:effectLst/>
                          <a:latin typeface="Calibri" panose="020F0502020204030204" pitchFamily="34" charset="0"/>
                          <a:ea typeface="Calibri" panose="020F0502020204030204" pitchFamily="34" charset="0"/>
                          <a:cs typeface="Times New Roman" panose="02020603050405020304" pitchFamily="18" charset="0"/>
                        </a:rPr>
                        <a:t>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tiêm</a:t>
                      </a:r>
                      <a:r>
                        <a:rPr lang="en-US" sz="2600" dirty="0">
                          <a:effectLst/>
                          <a:latin typeface="Calibri" panose="020F0502020204030204" pitchFamily="34" charset="0"/>
                          <a:ea typeface="Calibri" panose="020F0502020204030204" pitchFamily="34" charset="0"/>
                          <a:cs typeface="Times New Roman" panose="02020603050405020304" pitchFamily="18" charset="0"/>
                        </a:rPr>
                        <a:t> phòng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trước</a:t>
                      </a:r>
                      <a:r>
                        <a:rPr lang="en-US" sz="2600" dirty="0">
                          <a:effectLst/>
                          <a:latin typeface="Calibri" panose="020F0502020204030204" pitchFamily="34" charset="0"/>
                          <a:ea typeface="Calibri" panose="020F0502020204030204" pitchFamily="34" charset="0"/>
                          <a:cs typeface="Times New Roman" panose="02020603050405020304" pitchFamily="18" charset="0"/>
                        </a:rPr>
                        <a:t> đó </a:t>
                      </a:r>
                    </a:p>
                  </a:txBody>
                  <a:tcPr marL="68580" marR="68580" marT="0" marB="0"/>
                </a:tc>
                <a:extLst>
                  <a:ext uri="{0D108BD9-81ED-4DB2-BD59-A6C34878D82A}">
                    <a16:rowId xmlns:a16="http://schemas.microsoft.com/office/drawing/2014/main" val="2805212551"/>
                  </a:ext>
                </a:extLst>
              </a:tr>
            </a:tbl>
          </a:graphicData>
        </a:graphic>
      </p:graphicFrame>
    </p:spTree>
    <p:extLst>
      <p:ext uri="{BB962C8B-B14F-4D97-AF65-F5344CB8AC3E}">
        <p14:creationId xmlns:p14="http://schemas.microsoft.com/office/powerpoint/2010/main" val="325643709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idx="12"/>
          </p:nvPr>
        </p:nvSpPr>
        <p:spPr>
          <a:xfrm>
            <a:off x="8674200" y="9503250"/>
            <a:ext cx="939600" cy="783000"/>
          </a:xfrm>
          <a:prstGeom prst="rect">
            <a:avLst/>
          </a:prstGeom>
        </p:spPr>
        <p:txBody>
          <a:bodyPr spcFirstLastPara="1" vert="horz" wrap="square" lIns="182850" tIns="182850" rIns="182850" bIns="182850" rtlCol="0" anchor="t" anchorCtr="0">
            <a:noAutofit/>
          </a:bodyPr>
          <a:lstStyle/>
          <a:p>
            <a:pPr algn="ctr"/>
            <a:fld id="{00000000-1234-1234-1234-123412341234}" type="slidenum">
              <a:rPr lang="en"/>
              <a:pPr algn="ctr"/>
              <a:t>109</a:t>
            </a:fld>
            <a:endParaRPr/>
          </a:p>
        </p:txBody>
      </p:sp>
      <p:sp>
        <p:nvSpPr>
          <p:cNvPr id="8" name="TextBox 7"/>
          <p:cNvSpPr txBox="1"/>
          <p:nvPr/>
        </p:nvSpPr>
        <p:spPr>
          <a:xfrm>
            <a:off x="2438400" y="0"/>
            <a:ext cx="12954000" cy="1107996"/>
          </a:xfrm>
          <a:prstGeom prst="rect">
            <a:avLst/>
          </a:prstGeom>
          <a:noFill/>
        </p:spPr>
        <p:txBody>
          <a:bodyPr wrap="square" rtlCol="0">
            <a:spAutoFit/>
          </a:bodyPr>
          <a:lstStyle/>
          <a:p>
            <a:pPr algn="ctr">
              <a:tabLst>
                <a:tab pos="8054975" algn="l"/>
              </a:tabLst>
            </a:pPr>
            <a:r>
              <a:rPr lang="en-US" sz="6600" b="1" dirty="0" err="1" smtClean="0">
                <a:solidFill>
                  <a:schemeClr val="accent2">
                    <a:lumMod val="50000"/>
                  </a:schemeClr>
                </a:solidFill>
              </a:rPr>
              <a:t>Phòng</a:t>
            </a:r>
            <a:r>
              <a:rPr lang="en-US" sz="6600" b="1" dirty="0" smtClean="0">
                <a:solidFill>
                  <a:schemeClr val="accent2">
                    <a:lumMod val="50000"/>
                  </a:schemeClr>
                </a:solidFill>
              </a:rPr>
              <a:t> </a:t>
            </a:r>
            <a:r>
              <a:rPr lang="en-US" sz="6600" b="1" dirty="0" err="1" smtClean="0">
                <a:solidFill>
                  <a:schemeClr val="accent2">
                    <a:lumMod val="50000"/>
                  </a:schemeClr>
                </a:solidFill>
              </a:rPr>
              <a:t>chống</a:t>
            </a:r>
            <a:r>
              <a:rPr lang="en-US" sz="6600" b="1" dirty="0" smtClean="0">
                <a:solidFill>
                  <a:schemeClr val="accent2">
                    <a:lumMod val="50000"/>
                  </a:schemeClr>
                </a:solidFill>
              </a:rPr>
              <a:t> </a:t>
            </a:r>
            <a:r>
              <a:rPr lang="en-US" sz="6600" b="1" dirty="0" err="1" smtClean="0">
                <a:solidFill>
                  <a:schemeClr val="accent2">
                    <a:lumMod val="50000"/>
                  </a:schemeClr>
                </a:solidFill>
              </a:rPr>
              <a:t>nhiễm</a:t>
            </a:r>
            <a:r>
              <a:rPr lang="en-US" sz="6600" b="1" dirty="0" smtClean="0">
                <a:solidFill>
                  <a:schemeClr val="accent2">
                    <a:lumMod val="50000"/>
                  </a:schemeClr>
                </a:solidFill>
              </a:rPr>
              <a:t> </a:t>
            </a:r>
            <a:r>
              <a:rPr lang="en-US" sz="6600" b="1" dirty="0" err="1" smtClean="0">
                <a:solidFill>
                  <a:schemeClr val="accent2">
                    <a:lumMod val="50000"/>
                  </a:schemeClr>
                </a:solidFill>
              </a:rPr>
              <a:t>khuẩn</a:t>
            </a:r>
            <a:endParaRPr lang="en-US" sz="6600" b="1" dirty="0">
              <a:solidFill>
                <a:schemeClr val="accent2">
                  <a:lumMod val="50000"/>
                </a:schemeClr>
              </a:solidFill>
            </a:endParaRPr>
          </a:p>
        </p:txBody>
      </p:sp>
      <p:sp>
        <p:nvSpPr>
          <p:cNvPr id="9" name="TextBox 8"/>
          <p:cNvSpPr txBox="1"/>
          <p:nvPr/>
        </p:nvSpPr>
        <p:spPr>
          <a:xfrm>
            <a:off x="1524000" y="1485900"/>
            <a:ext cx="15087600" cy="707886"/>
          </a:xfrm>
          <a:prstGeom prst="rect">
            <a:avLst/>
          </a:prstGeom>
          <a:noFill/>
        </p:spPr>
        <p:txBody>
          <a:bodyPr wrap="square" rtlCol="0">
            <a:spAutoFit/>
          </a:bodyPr>
          <a:lstStyle/>
          <a:p>
            <a:pPr marL="685800" indent="-685800" algn="just">
              <a:buFont typeface="Wingdings" pitchFamily="2" charset="2"/>
              <a:buChar char="v"/>
            </a:pPr>
            <a:endParaRPr lang="en-US" sz="4000" dirty="0">
              <a:solidFill>
                <a:schemeClr val="accent2">
                  <a:lumMod val="5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809226176"/>
              </p:ext>
            </p:extLst>
          </p:nvPr>
        </p:nvGraphicFramePr>
        <p:xfrm>
          <a:off x="228599" y="1098978"/>
          <a:ext cx="17678401" cy="9269039"/>
        </p:xfrm>
        <a:graphic>
          <a:graphicData uri="http://schemas.openxmlformats.org/drawingml/2006/table">
            <a:tbl>
              <a:tblPr firstRow="1" firstCol="1" bandRow="1">
                <a:tableStyleId>{5C22544A-7EE6-4342-B048-85BDC9FD1C3A}</a:tableStyleId>
              </a:tblPr>
              <a:tblGrid>
                <a:gridCol w="1084679">
                  <a:extLst>
                    <a:ext uri="{9D8B030D-6E8A-4147-A177-3AD203B41FA5}">
                      <a16:colId xmlns:a16="http://schemas.microsoft.com/office/drawing/2014/main" val="430678339"/>
                    </a:ext>
                  </a:extLst>
                </a:gridCol>
                <a:gridCol w="2572921">
                  <a:extLst>
                    <a:ext uri="{9D8B030D-6E8A-4147-A177-3AD203B41FA5}">
                      <a16:colId xmlns:a16="http://schemas.microsoft.com/office/drawing/2014/main" val="4193773050"/>
                    </a:ext>
                  </a:extLst>
                </a:gridCol>
                <a:gridCol w="4419601">
                  <a:extLst>
                    <a:ext uri="{9D8B030D-6E8A-4147-A177-3AD203B41FA5}">
                      <a16:colId xmlns:a16="http://schemas.microsoft.com/office/drawing/2014/main" val="3514952639"/>
                    </a:ext>
                  </a:extLst>
                </a:gridCol>
                <a:gridCol w="1828800">
                  <a:extLst>
                    <a:ext uri="{9D8B030D-6E8A-4147-A177-3AD203B41FA5}">
                      <a16:colId xmlns:a16="http://schemas.microsoft.com/office/drawing/2014/main" val="3512241870"/>
                    </a:ext>
                  </a:extLst>
                </a:gridCol>
                <a:gridCol w="7772400">
                  <a:extLst>
                    <a:ext uri="{9D8B030D-6E8A-4147-A177-3AD203B41FA5}">
                      <a16:colId xmlns:a16="http://schemas.microsoft.com/office/drawing/2014/main" val="1707786079"/>
                    </a:ext>
                  </a:extLst>
                </a:gridCol>
              </a:tblGrid>
              <a:tr h="699597">
                <a:tc>
                  <a:txBody>
                    <a:bodyPr/>
                    <a:lstStyle/>
                    <a:p>
                      <a:pPr algn="ctr">
                        <a:lnSpc>
                          <a:spcPct val="107000"/>
                        </a:lnSpc>
                        <a:spcAft>
                          <a:spcPts val="0"/>
                        </a:spcAft>
                      </a:pPr>
                      <a:r>
                        <a:rPr lang="en-US" sz="2600" dirty="0">
                          <a:effectLst/>
                        </a:rPr>
                        <a:t>TT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600">
                          <a:effectLst/>
                        </a:rPr>
                        <a:t>Tên thương mại</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600">
                          <a:effectLst/>
                        </a:rPr>
                        <a:t>Phòng bệnh</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600" dirty="0">
                          <a:effectLst/>
                        </a:rPr>
                        <a:t>Độ </a:t>
                      </a:r>
                      <a:r>
                        <a:rPr lang="en-US" sz="2600">
                          <a:effectLst/>
                        </a:rPr>
                        <a:t>tuổi </a:t>
                      </a:r>
                      <a:endParaRPr lang="en-US" sz="2600" smtClean="0">
                        <a:effectLst/>
                      </a:endParaRPr>
                    </a:p>
                    <a:p>
                      <a:pPr algn="ctr">
                        <a:lnSpc>
                          <a:spcPct val="107000"/>
                        </a:lnSpc>
                        <a:spcAft>
                          <a:spcPts val="0"/>
                        </a:spcAft>
                      </a:pPr>
                      <a:r>
                        <a:rPr lang="en-US" sz="2600" smtClean="0">
                          <a:effectLst/>
                        </a:rPr>
                        <a:t>chỉ </a:t>
                      </a:r>
                      <a:r>
                        <a:rPr lang="en-US" sz="2600" dirty="0" err="1">
                          <a:effectLst/>
                        </a:rPr>
                        <a:t>định</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600">
                          <a:effectLst/>
                        </a:rPr>
                        <a:t>Liều chỉ định trong độ tuổi từ 6-11 tuổi</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3315543"/>
                  </a:ext>
                </a:extLst>
              </a:tr>
              <a:tr h="1057318">
                <a:tc>
                  <a:txBody>
                    <a:bodyPr/>
                    <a:lstStyle/>
                    <a:p>
                      <a:pPr algn="l">
                        <a:lnSpc>
                          <a:spcPct val="107000"/>
                        </a:lnSpc>
                        <a:spcAft>
                          <a:spcPts val="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9</a:t>
                      </a:r>
                    </a:p>
                  </a:txBody>
                  <a:tcPr marL="68580" marR="68580" marT="0" marB="0"/>
                </a:tc>
                <a:tc>
                  <a:txBody>
                    <a:bodyPr/>
                    <a:lstStyle/>
                    <a:p>
                      <a:pPr algn="l">
                        <a:lnSpc>
                          <a:spcPct val="107000"/>
                        </a:lnSpc>
                        <a:spcAft>
                          <a:spcPts val="0"/>
                        </a:spcAft>
                      </a:pPr>
                      <a:r>
                        <a:rPr lang="en-US" sz="2600" dirty="0" err="1">
                          <a:effectLst/>
                          <a:latin typeface="Calibri" panose="020F0502020204030204" pitchFamily="34" charset="0"/>
                          <a:ea typeface="Calibri" panose="020F0502020204030204" pitchFamily="34" charset="0"/>
                          <a:cs typeface="Times New Roman" panose="02020603050405020304" pitchFamily="18" charset="0"/>
                        </a:rPr>
                        <a:t>Besxero</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600" dirty="0" err="1">
                          <a:effectLst/>
                          <a:latin typeface="Calibri" panose="020F0502020204030204" pitchFamily="34" charset="0"/>
                          <a:ea typeface="Calibri" panose="020F0502020204030204" pitchFamily="34" charset="0"/>
                          <a:cs typeface="Times New Roman" panose="02020603050405020304" pitchFamily="18" charset="0"/>
                        </a:rPr>
                        <a:t>Viêm</a:t>
                      </a:r>
                      <a:r>
                        <a:rPr lang="en-US" sz="2600" dirty="0">
                          <a:effectLst/>
                          <a:latin typeface="Calibri" panose="020F0502020204030204" pitchFamily="34" charset="0"/>
                          <a:ea typeface="Calibri" panose="020F0502020204030204" pitchFamily="34" charset="0"/>
                          <a:cs typeface="Times New Roman" panose="02020603050405020304" pitchFamily="18" charset="0"/>
                        </a:rPr>
                        <a:t>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màng</a:t>
                      </a:r>
                      <a:r>
                        <a:rPr lang="en-US" sz="2600" dirty="0">
                          <a:effectLst/>
                          <a:latin typeface="Calibri" panose="020F0502020204030204" pitchFamily="34" charset="0"/>
                          <a:ea typeface="Calibri" panose="020F0502020204030204" pitchFamily="34" charset="0"/>
                          <a:cs typeface="Times New Roman" panose="02020603050405020304" pitchFamily="18" charset="0"/>
                        </a:rPr>
                        <a:t>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não</a:t>
                      </a:r>
                      <a:r>
                        <a:rPr lang="en-US" sz="2600" dirty="0">
                          <a:effectLst/>
                          <a:latin typeface="Calibri" panose="020F0502020204030204" pitchFamily="34" charset="0"/>
                          <a:ea typeface="Calibri" panose="020F0502020204030204" pitchFamily="34" charset="0"/>
                          <a:cs typeface="Times New Roman" panose="02020603050405020304" pitchFamily="18" charset="0"/>
                        </a:rPr>
                        <a:t>,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nhiễm</a:t>
                      </a:r>
                      <a:r>
                        <a:rPr lang="en-US" sz="2600" dirty="0">
                          <a:effectLst/>
                          <a:latin typeface="Calibri" panose="020F0502020204030204" pitchFamily="34" charset="0"/>
                          <a:ea typeface="Calibri" panose="020F0502020204030204" pitchFamily="34" charset="0"/>
                          <a:cs typeface="Times New Roman" panose="02020603050405020304" pitchFamily="18" charset="0"/>
                        </a:rPr>
                        <a:t> khuẩn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huyết</a:t>
                      </a:r>
                      <a:r>
                        <a:rPr lang="en-US" sz="2600" dirty="0">
                          <a:effectLst/>
                          <a:latin typeface="Calibri" panose="020F0502020204030204" pitchFamily="34" charset="0"/>
                          <a:ea typeface="Calibri" panose="020F0502020204030204" pitchFamily="34" charset="0"/>
                          <a:cs typeface="Times New Roman" panose="02020603050405020304" pitchFamily="18" charset="0"/>
                        </a:rPr>
                        <a:t>,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viêm</a:t>
                      </a:r>
                      <a:r>
                        <a:rPr lang="en-US" sz="2600" dirty="0">
                          <a:effectLst/>
                          <a:latin typeface="Calibri" panose="020F0502020204030204" pitchFamily="34" charset="0"/>
                          <a:ea typeface="Calibri" panose="020F0502020204030204" pitchFamily="34" charset="0"/>
                          <a:cs typeface="Times New Roman" panose="02020603050405020304" pitchFamily="18" charset="0"/>
                        </a:rPr>
                        <a:t>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phổi</a:t>
                      </a:r>
                      <a:r>
                        <a:rPr lang="en-US" sz="2600" dirty="0">
                          <a:effectLst/>
                          <a:latin typeface="Calibri" panose="020F0502020204030204" pitchFamily="34" charset="0"/>
                          <a:ea typeface="Calibri" panose="020F0502020204030204" pitchFamily="34" charset="0"/>
                          <a:cs typeface="Times New Roman" panose="02020603050405020304" pitchFamily="18" charset="0"/>
                        </a:rPr>
                        <a:t> do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não</a:t>
                      </a:r>
                      <a:r>
                        <a:rPr lang="en-US" sz="2600" dirty="0">
                          <a:effectLst/>
                          <a:latin typeface="Calibri" panose="020F0502020204030204" pitchFamily="34" charset="0"/>
                          <a:ea typeface="Calibri" panose="020F0502020204030204" pitchFamily="34" charset="0"/>
                          <a:cs typeface="Times New Roman" panose="02020603050405020304" pitchFamily="18" charset="0"/>
                        </a:rPr>
                        <a:t> mô cầu khuẩn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typ</a:t>
                      </a:r>
                      <a:r>
                        <a:rPr lang="en-US" sz="2600" dirty="0">
                          <a:effectLst/>
                          <a:latin typeface="Calibri" panose="020F0502020204030204" pitchFamily="34" charset="0"/>
                          <a:ea typeface="Calibri" panose="020F0502020204030204" pitchFamily="34" charset="0"/>
                          <a:cs typeface="Times New Roman" panose="02020603050405020304" pitchFamily="18" charset="0"/>
                        </a:rPr>
                        <a:t> B</a:t>
                      </a:r>
                    </a:p>
                  </a:txBody>
                  <a:tcPr marL="68580" marR="68580" marT="0" marB="0"/>
                </a:tc>
                <a:tc>
                  <a:txBody>
                    <a:bodyPr/>
                    <a:lstStyle/>
                    <a:p>
                      <a:pPr algn="l">
                        <a:lnSpc>
                          <a:spcPct val="107000"/>
                        </a:lnSpc>
                        <a:spcAft>
                          <a:spcPts val="0"/>
                        </a:spcAft>
                      </a:pPr>
                      <a:r>
                        <a:rPr lang="en-US" sz="2600"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2600" dirty="0">
                          <a:effectLst/>
                          <a:latin typeface="Calibri" panose="020F0502020204030204" pitchFamily="34" charset="0"/>
                          <a:ea typeface="Calibri" panose="020F0502020204030204" pitchFamily="34" charset="0"/>
                          <a:cs typeface="Times New Roman" panose="02020603050405020304" pitchFamily="18" charset="0"/>
                        </a:rPr>
                        <a:t> 2 tháng tuổi</a:t>
                      </a:r>
                    </a:p>
                  </a:txBody>
                  <a:tcPr marL="68580" marR="68580" marT="0" marB="0"/>
                </a:tc>
                <a:tc>
                  <a:txBody>
                    <a:bodyPr/>
                    <a:lstStyle/>
                    <a:p>
                      <a:pPr algn="l">
                        <a:lnSpc>
                          <a:spcPct val="107000"/>
                        </a:lnSpc>
                        <a:spcAft>
                          <a:spcPts val="0"/>
                        </a:spcAft>
                      </a:pPr>
                      <a:r>
                        <a:rPr lang="en-US" sz="2600">
                          <a:effectLst/>
                          <a:latin typeface="Calibri" panose="020F0502020204030204" pitchFamily="34" charset="0"/>
                          <a:ea typeface="Calibri" panose="020F0502020204030204" pitchFamily="34" charset="0"/>
                          <a:cs typeface="Times New Roman" panose="02020603050405020304" pitchFamily="18" charset="0"/>
                        </a:rPr>
                        <a:t>2-3 mũi tùy thuộc vào độ tuổi lúc tiêm phòng. Trẻ từ 2 tuổi tiêm 2 mũi cách nhau tối thiểu 1 tháng.</a:t>
                      </a:r>
                    </a:p>
                  </a:txBody>
                  <a:tcPr marL="68580" marR="68580" marT="0" marB="0"/>
                </a:tc>
                <a:extLst>
                  <a:ext uri="{0D108BD9-81ED-4DB2-BD59-A6C34878D82A}">
                    <a16:rowId xmlns:a16="http://schemas.microsoft.com/office/drawing/2014/main" val="2958705511"/>
                  </a:ext>
                </a:extLst>
              </a:tr>
              <a:tr h="1057318">
                <a:tc>
                  <a:txBody>
                    <a:bodyPr/>
                    <a:lstStyle/>
                    <a:p>
                      <a:pPr algn="l">
                        <a:lnSpc>
                          <a:spcPct val="107000"/>
                        </a:lnSpc>
                        <a:spcAft>
                          <a:spcPts val="0"/>
                        </a:spcAft>
                      </a:pPr>
                      <a:r>
                        <a:rPr lang="en-US" sz="2600" b="1" kern="1200">
                          <a:solidFill>
                            <a:schemeClr val="lt1"/>
                          </a:solidFill>
                          <a:effectLst/>
                          <a:latin typeface="Calibri" panose="020F0502020204030204" pitchFamily="34" charset="0"/>
                          <a:ea typeface="Calibri" panose="020F0502020204030204" pitchFamily="34" charset="0"/>
                          <a:cs typeface="Times New Roman" panose="02020603050405020304" pitchFamily="18" charset="0"/>
                        </a:rPr>
                        <a:t>10</a:t>
                      </a:r>
                    </a:p>
                  </a:txBody>
                  <a:tcPr marL="68580" marR="68580" marT="0" marB="0"/>
                </a:tc>
                <a:tc>
                  <a:txBody>
                    <a:bodyPr/>
                    <a:lstStyle/>
                    <a:p>
                      <a:pPr algn="l">
                        <a:lnSpc>
                          <a:spcPct val="107000"/>
                        </a:lnSpc>
                        <a:spcAft>
                          <a:spcPts val="0"/>
                        </a:spcAft>
                      </a:pPr>
                      <a:r>
                        <a:rPr lang="en-US" sz="26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VaxigripTetra, InfluvacTetra, GCFluQuadrivalent</a:t>
                      </a:r>
                    </a:p>
                  </a:txBody>
                  <a:tcPr marL="68580" marR="68580" marT="0" marB="0"/>
                </a:tc>
                <a:tc>
                  <a:txBody>
                    <a:bodyPr/>
                    <a:lstStyle/>
                    <a:p>
                      <a:pPr algn="l">
                        <a:lnSpc>
                          <a:spcPct val="107000"/>
                        </a:lnSpc>
                        <a:spcAft>
                          <a:spcPts val="0"/>
                        </a:spcAft>
                      </a:pP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Cúm</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a:t>
                      </a: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mùa</a:t>
                      </a:r>
                      <a:endPar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6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Hàng năm</a:t>
                      </a:r>
                    </a:p>
                  </a:txBody>
                  <a:tcPr marL="68580" marR="68580" marT="0" marB="0"/>
                </a:tc>
                <a:tc>
                  <a:txBody>
                    <a:bodyPr/>
                    <a:lstStyle/>
                    <a:p>
                      <a:pPr algn="l">
                        <a:lnSpc>
                          <a:spcPct val="107000"/>
                        </a:lnSpc>
                        <a:spcAft>
                          <a:spcPts val="0"/>
                        </a:spcAft>
                      </a:pP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Tiêm</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a:t>
                      </a: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nhắc</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1 </a:t>
                      </a: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mũi</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a:t>
                      </a: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a:t>
                      </a: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năm</a:t>
                      </a:r>
                      <a:endPar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05297117"/>
                  </a:ext>
                </a:extLst>
              </a:tr>
              <a:tr h="699597">
                <a:tc>
                  <a:txBody>
                    <a:bodyPr/>
                    <a:lstStyle/>
                    <a:p>
                      <a:pPr algn="l">
                        <a:lnSpc>
                          <a:spcPct val="107000"/>
                        </a:lnSpc>
                        <a:spcAft>
                          <a:spcPts val="0"/>
                        </a:spcAft>
                      </a:pPr>
                      <a:r>
                        <a:rPr lang="en-US" sz="2600" b="1" kern="1200">
                          <a:solidFill>
                            <a:schemeClr val="lt1"/>
                          </a:solidFill>
                          <a:effectLst/>
                          <a:latin typeface="Calibri" panose="020F0502020204030204" pitchFamily="34" charset="0"/>
                          <a:ea typeface="Calibri" panose="020F0502020204030204" pitchFamily="34" charset="0"/>
                          <a:cs typeface="Times New Roman" panose="02020603050405020304" pitchFamily="18" charset="0"/>
                        </a:rPr>
                        <a:t>11</a:t>
                      </a:r>
                    </a:p>
                  </a:txBody>
                  <a:tcPr marL="68580" marR="68580" marT="0" marB="0"/>
                </a:tc>
                <a:tc>
                  <a:txBody>
                    <a:bodyPr/>
                    <a:lstStyle/>
                    <a:p>
                      <a:pPr algn="l">
                        <a:lnSpc>
                          <a:spcPct val="107000"/>
                        </a:lnSpc>
                        <a:spcAft>
                          <a:spcPts val="0"/>
                        </a:spcAft>
                      </a:pPr>
                      <a:r>
                        <a:rPr lang="en-US" sz="26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MMRII, Priorix</a:t>
                      </a:r>
                    </a:p>
                  </a:txBody>
                  <a:tcPr marL="68580" marR="68580" marT="0" marB="0"/>
                </a:tc>
                <a:tc>
                  <a:txBody>
                    <a:bodyPr/>
                    <a:lstStyle/>
                    <a:p>
                      <a:pPr algn="l">
                        <a:lnSpc>
                          <a:spcPct val="107000"/>
                        </a:lnSpc>
                        <a:spcAft>
                          <a:spcPts val="0"/>
                        </a:spcAft>
                      </a:pP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Sởi</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a:t>
                      </a: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quai</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bị, rubella</a:t>
                      </a:r>
                    </a:p>
                  </a:txBody>
                  <a:tcPr marL="68580" marR="68580" marT="0" marB="0"/>
                </a:tc>
                <a:tc>
                  <a:txBody>
                    <a:bodyPr/>
                    <a:lstStyle/>
                    <a:p>
                      <a:pPr algn="l">
                        <a:lnSpc>
                          <a:spcPct val="107000"/>
                        </a:lnSpc>
                        <a:spcAft>
                          <a:spcPts val="0"/>
                        </a:spcAft>
                      </a:pP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9 tháng tuổi</a:t>
                      </a:r>
                    </a:p>
                  </a:txBody>
                  <a:tcPr marL="68580" marR="68580" marT="0" marB="0"/>
                </a:tc>
                <a:tc>
                  <a:txBody>
                    <a:bodyPr/>
                    <a:lstStyle/>
                    <a:p>
                      <a:pPr algn="l">
                        <a:lnSpc>
                          <a:spcPct val="107000"/>
                        </a:lnSpc>
                        <a:spcAft>
                          <a:spcPts val="0"/>
                        </a:spcAft>
                      </a:pP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Liều</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a:t>
                      </a: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nhắc</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lại lần 3 </a:t>
                      </a: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lúc</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4-6 tuổi</a:t>
                      </a:r>
                    </a:p>
                  </a:txBody>
                  <a:tcPr marL="68580" marR="68580" marT="0" marB="0"/>
                </a:tc>
                <a:extLst>
                  <a:ext uri="{0D108BD9-81ED-4DB2-BD59-A6C34878D82A}">
                    <a16:rowId xmlns:a16="http://schemas.microsoft.com/office/drawing/2014/main" val="1059539412"/>
                  </a:ext>
                </a:extLst>
              </a:tr>
              <a:tr h="699597">
                <a:tc>
                  <a:txBody>
                    <a:bodyPr/>
                    <a:lstStyle/>
                    <a:p>
                      <a:pPr algn="l">
                        <a:lnSpc>
                          <a:spcPct val="107000"/>
                        </a:lnSpc>
                        <a:spcAft>
                          <a:spcPts val="0"/>
                        </a:spcAft>
                      </a:pPr>
                      <a:r>
                        <a:rPr lang="en-US" sz="2600" b="1" kern="1200" dirty="0">
                          <a:solidFill>
                            <a:schemeClr val="lt1"/>
                          </a:solidFill>
                          <a:effectLst/>
                          <a:latin typeface="Calibri" panose="020F0502020204030204" pitchFamily="34" charset="0"/>
                          <a:ea typeface="Calibri" panose="020F0502020204030204" pitchFamily="34" charset="0"/>
                          <a:cs typeface="Times New Roman" panose="02020603050405020304" pitchFamily="18" charset="0"/>
                        </a:rPr>
                        <a:t>12</a:t>
                      </a:r>
                    </a:p>
                  </a:txBody>
                  <a:tcPr marL="68580" marR="68580" marT="0" marB="0"/>
                </a:tc>
                <a:tc>
                  <a:txBody>
                    <a:bodyPr/>
                    <a:lstStyle/>
                    <a:p>
                      <a:pPr algn="l">
                        <a:lnSpc>
                          <a:spcPct val="107000"/>
                        </a:lnSpc>
                        <a:spcAft>
                          <a:spcPts val="0"/>
                        </a:spcAft>
                      </a:pP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Twinrix</a:t>
                      </a:r>
                      <a:endPar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6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Viêm gan A+B</a:t>
                      </a:r>
                    </a:p>
                  </a:txBody>
                  <a:tcPr marL="68580" marR="68580" marT="0" marB="0"/>
                </a:tc>
                <a:tc>
                  <a:txBody>
                    <a:bodyPr/>
                    <a:lstStyle/>
                    <a:p>
                      <a:pPr algn="l">
                        <a:lnSpc>
                          <a:spcPct val="107000"/>
                        </a:lnSpc>
                        <a:spcAft>
                          <a:spcPts val="0"/>
                        </a:spcAft>
                      </a:pPr>
                      <a:r>
                        <a:rPr lang="en-US" sz="26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Từ 1 tuổi</a:t>
                      </a:r>
                    </a:p>
                  </a:txBody>
                  <a:tcPr marL="68580" marR="68580" marT="0" marB="0"/>
                </a:tc>
                <a:tc>
                  <a:txBody>
                    <a:bodyPr/>
                    <a:lstStyle/>
                    <a:p>
                      <a:pPr algn="l">
                        <a:lnSpc>
                          <a:spcPct val="107000"/>
                        </a:lnSpc>
                        <a:spcAft>
                          <a:spcPts val="0"/>
                        </a:spcAft>
                      </a:pP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Tiêm</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3 </a:t>
                      </a: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mũi</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a:t>
                      </a: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nếu</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a:t>
                      </a: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trước</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đó </a:t>
                      </a: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chưa</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a:t>
                      </a: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a:t>
                      </a: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tiêm</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phòng hoặc </a:t>
                      </a: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không</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có </a:t>
                      </a: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kháng</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thể bảo vệ đối với </a:t>
                      </a: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bệnh</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VGB</a:t>
                      </a:r>
                    </a:p>
                  </a:txBody>
                  <a:tcPr marL="68580" marR="68580" marT="0" marB="0"/>
                </a:tc>
                <a:extLst>
                  <a:ext uri="{0D108BD9-81ED-4DB2-BD59-A6C34878D82A}">
                    <a16:rowId xmlns:a16="http://schemas.microsoft.com/office/drawing/2014/main" val="2674881813"/>
                  </a:ext>
                </a:extLst>
              </a:tr>
              <a:tr h="818956">
                <a:tc>
                  <a:txBody>
                    <a:bodyPr/>
                    <a:lstStyle/>
                    <a:p>
                      <a:pPr algn="l">
                        <a:lnSpc>
                          <a:spcPct val="107000"/>
                        </a:lnSpc>
                        <a:spcAft>
                          <a:spcPts val="0"/>
                        </a:spcAft>
                      </a:pPr>
                      <a:r>
                        <a:rPr lang="en-US" sz="2600">
                          <a:effectLst/>
                          <a:latin typeface="Calibri" panose="020F0502020204030204" pitchFamily="34" charset="0"/>
                          <a:ea typeface="Calibri" panose="020F0502020204030204" pitchFamily="34" charset="0"/>
                          <a:cs typeface="Times New Roman" panose="02020603050405020304" pitchFamily="18" charset="0"/>
                        </a:rPr>
                        <a:t>13</a:t>
                      </a:r>
                    </a:p>
                  </a:txBody>
                  <a:tcPr marL="68580" marR="68580" marT="0" marB="0"/>
                </a:tc>
                <a:tc>
                  <a:txBody>
                    <a:bodyPr/>
                    <a:lstStyle/>
                    <a:p>
                      <a:pPr algn="l">
                        <a:lnSpc>
                          <a:spcPct val="107000"/>
                        </a:lnSpc>
                        <a:spcAft>
                          <a:spcPts val="0"/>
                        </a:spcAft>
                      </a:pPr>
                      <a:r>
                        <a:rPr lang="en-US" sz="2600">
                          <a:effectLst/>
                          <a:latin typeface="Calibri" panose="020F0502020204030204" pitchFamily="34" charset="0"/>
                          <a:ea typeface="Calibri" panose="020F0502020204030204" pitchFamily="34" charset="0"/>
                          <a:cs typeface="Times New Roman" panose="02020603050405020304" pitchFamily="18" charset="0"/>
                        </a:rPr>
                        <a:t>TyphimVi</a:t>
                      </a:r>
                    </a:p>
                  </a:txBody>
                  <a:tcPr marL="68580" marR="68580" marT="0" marB="0"/>
                </a:tc>
                <a:tc>
                  <a:txBody>
                    <a:bodyPr/>
                    <a:lstStyle/>
                    <a:p>
                      <a:pPr algn="l">
                        <a:lnSpc>
                          <a:spcPct val="107000"/>
                        </a:lnSpc>
                        <a:spcAft>
                          <a:spcPts val="0"/>
                        </a:spcAft>
                      </a:pPr>
                      <a:r>
                        <a:rPr lang="vi-VN" sz="2600">
                          <a:effectLst/>
                          <a:latin typeface="Calibri" panose="020F0502020204030204" pitchFamily="34" charset="0"/>
                          <a:ea typeface="Calibri" panose="020F0502020204030204" pitchFamily="34" charset="0"/>
                          <a:cs typeface="Times New Roman" panose="02020603050405020304" pitchFamily="18" charset="0"/>
                        </a:rPr>
                        <a:t>Thương hàn</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600">
                          <a:effectLst/>
                          <a:latin typeface="Calibri" panose="020F0502020204030204" pitchFamily="34" charset="0"/>
                          <a:ea typeface="Calibri" panose="020F0502020204030204" pitchFamily="34" charset="0"/>
                          <a:cs typeface="Times New Roman" panose="02020603050405020304" pitchFamily="18" charset="0"/>
                        </a:rPr>
                        <a:t>Từ 2 tuổi</a:t>
                      </a:r>
                    </a:p>
                  </a:txBody>
                  <a:tcPr marL="68580" marR="68580" marT="0" marB="0"/>
                </a:tc>
                <a:tc>
                  <a:txBody>
                    <a:bodyPr/>
                    <a:lstStyle/>
                    <a:p>
                      <a:pPr algn="l">
                        <a:lnSpc>
                          <a:spcPct val="107000"/>
                        </a:lnSpc>
                        <a:spcAft>
                          <a:spcPts val="0"/>
                        </a:spcAft>
                      </a:pPr>
                      <a:r>
                        <a:rPr lang="en-US" sz="2600" dirty="0" err="1">
                          <a:effectLst/>
                          <a:latin typeface="Calibri" panose="020F0502020204030204" pitchFamily="34" charset="0"/>
                          <a:ea typeface="Calibri" panose="020F0502020204030204" pitchFamily="34" charset="0"/>
                          <a:cs typeface="Times New Roman" panose="02020603050405020304" pitchFamily="18" charset="0"/>
                        </a:rPr>
                        <a:t>Tiêm</a:t>
                      </a:r>
                      <a:r>
                        <a:rPr lang="en-US" sz="2600" dirty="0">
                          <a:effectLst/>
                          <a:latin typeface="Calibri" panose="020F0502020204030204" pitchFamily="34" charset="0"/>
                          <a:ea typeface="Calibri" panose="020F0502020204030204" pitchFamily="34" charset="0"/>
                          <a:cs typeface="Times New Roman" panose="02020603050405020304" pitchFamily="18" charset="0"/>
                        </a:rPr>
                        <a:t> 1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mũi</a:t>
                      </a:r>
                      <a:r>
                        <a:rPr lang="en-US" sz="2600" dirty="0">
                          <a:effectLst/>
                          <a:latin typeface="Calibri" panose="020F0502020204030204" pitchFamily="34" charset="0"/>
                          <a:ea typeface="Calibri" panose="020F0502020204030204" pitchFamily="34" charset="0"/>
                          <a:cs typeface="Times New Roman" panose="02020603050405020304" pitchFamily="18" charset="0"/>
                        </a:rPr>
                        <a:t>,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tiêm</a:t>
                      </a:r>
                      <a:r>
                        <a:rPr lang="en-US" sz="2600" dirty="0">
                          <a:effectLst/>
                          <a:latin typeface="Calibri" panose="020F0502020204030204" pitchFamily="34" charset="0"/>
                          <a:ea typeface="Calibri" panose="020F0502020204030204" pitchFamily="34" charset="0"/>
                          <a:cs typeface="Times New Roman" panose="02020603050405020304" pitchFamily="18" charset="0"/>
                        </a:rPr>
                        <a:t>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nhắc</a:t>
                      </a:r>
                      <a:r>
                        <a:rPr lang="en-US" sz="2600" dirty="0">
                          <a:effectLst/>
                          <a:latin typeface="Calibri" panose="020F0502020204030204" pitchFamily="34" charset="0"/>
                          <a:ea typeface="Calibri" panose="020F0502020204030204" pitchFamily="34" charset="0"/>
                          <a:cs typeface="Times New Roman" panose="02020603050405020304" pitchFamily="18" charset="0"/>
                        </a:rPr>
                        <a:t>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mỗi</a:t>
                      </a:r>
                      <a:r>
                        <a:rPr lang="en-US" sz="2600" dirty="0">
                          <a:effectLst/>
                          <a:latin typeface="Calibri" panose="020F0502020204030204" pitchFamily="34" charset="0"/>
                          <a:ea typeface="Calibri" panose="020F0502020204030204" pitchFamily="34" charset="0"/>
                          <a:cs typeface="Times New Roman" panose="02020603050405020304" pitchFamily="18" charset="0"/>
                        </a:rPr>
                        <a:t> 3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năm</a:t>
                      </a:r>
                      <a:r>
                        <a:rPr lang="en-US" sz="2600" dirty="0">
                          <a:effectLst/>
                          <a:latin typeface="Calibri" panose="020F0502020204030204" pitchFamily="34" charset="0"/>
                          <a:ea typeface="Calibri" panose="020F0502020204030204" pitchFamily="34" charset="0"/>
                          <a:cs typeface="Times New Roman" panose="02020603050405020304" pitchFamily="18" charset="0"/>
                        </a:rPr>
                        <a:t>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nếu</a:t>
                      </a:r>
                      <a:r>
                        <a:rPr lang="en-US" sz="2600" dirty="0">
                          <a:effectLst/>
                          <a:latin typeface="Calibri" panose="020F0502020204030204" pitchFamily="34" charset="0"/>
                          <a:ea typeface="Calibri" panose="020F0502020204030204" pitchFamily="34" charset="0"/>
                          <a:cs typeface="Times New Roman" panose="02020603050405020304" pitchFamily="18" charset="0"/>
                        </a:rPr>
                        <a:t> sống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trong</a:t>
                      </a:r>
                      <a:r>
                        <a:rPr lang="en-US" sz="2600" dirty="0">
                          <a:effectLst/>
                          <a:latin typeface="Calibri" panose="020F0502020204030204" pitchFamily="34" charset="0"/>
                          <a:ea typeface="Calibri" panose="020F0502020204030204" pitchFamily="34" charset="0"/>
                          <a:cs typeface="Times New Roman" panose="02020603050405020304" pitchFamily="18" charset="0"/>
                        </a:rPr>
                        <a:t>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vùng</a:t>
                      </a:r>
                      <a:r>
                        <a:rPr lang="en-US" sz="2600" dirty="0">
                          <a:effectLst/>
                          <a:latin typeface="Calibri" panose="020F0502020204030204" pitchFamily="34" charset="0"/>
                          <a:ea typeface="Calibri" panose="020F0502020204030204" pitchFamily="34" charset="0"/>
                          <a:cs typeface="Times New Roman" panose="02020603050405020304" pitchFamily="18" charset="0"/>
                        </a:rPr>
                        <a:t>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lưu</a:t>
                      </a:r>
                      <a:r>
                        <a:rPr lang="en-US" sz="2600" dirty="0">
                          <a:effectLst/>
                          <a:latin typeface="Calibri" panose="020F0502020204030204" pitchFamily="34" charset="0"/>
                          <a:ea typeface="Calibri" panose="020F0502020204030204" pitchFamily="34" charset="0"/>
                          <a:cs typeface="Times New Roman" panose="02020603050405020304" pitchFamily="18" charset="0"/>
                        </a:rPr>
                        <a:t>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hành</a:t>
                      </a:r>
                      <a:r>
                        <a:rPr lang="en-US" sz="2600" dirty="0">
                          <a:effectLst/>
                          <a:latin typeface="Calibri" panose="020F0502020204030204" pitchFamily="34" charset="0"/>
                          <a:ea typeface="Calibri" panose="020F0502020204030204" pitchFamily="34" charset="0"/>
                          <a:cs typeface="Times New Roman" panose="02020603050405020304" pitchFamily="18" charset="0"/>
                        </a:rPr>
                        <a:t> và có nguy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cơ</a:t>
                      </a:r>
                      <a:r>
                        <a:rPr lang="en-US" sz="2600" dirty="0">
                          <a:effectLst/>
                          <a:latin typeface="Calibri" panose="020F0502020204030204" pitchFamily="34" charset="0"/>
                          <a:ea typeface="Calibri" panose="020F0502020204030204" pitchFamily="34" charset="0"/>
                          <a:cs typeface="Times New Roman" panose="02020603050405020304" pitchFamily="18" charset="0"/>
                        </a:rPr>
                        <a:t> mắc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bệnh</a:t>
                      </a:r>
                      <a:r>
                        <a:rPr lang="en-US" sz="26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tc>
                <a:extLst>
                  <a:ext uri="{0D108BD9-81ED-4DB2-BD59-A6C34878D82A}">
                    <a16:rowId xmlns:a16="http://schemas.microsoft.com/office/drawing/2014/main" val="3165987699"/>
                  </a:ext>
                </a:extLst>
              </a:tr>
              <a:tr h="842017">
                <a:tc>
                  <a:txBody>
                    <a:bodyPr/>
                    <a:lstStyle/>
                    <a:p>
                      <a:pPr algn="l">
                        <a:lnSpc>
                          <a:spcPct val="107000"/>
                        </a:lnSpc>
                        <a:spcAft>
                          <a:spcPts val="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14</a:t>
                      </a:r>
                    </a:p>
                  </a:txBody>
                  <a:tcPr marL="68580" marR="68580" marT="0" marB="0"/>
                </a:tc>
                <a:tc>
                  <a:txBody>
                    <a:bodyPr/>
                    <a:lstStyle/>
                    <a:p>
                      <a:pPr algn="l">
                        <a:lnSpc>
                          <a:spcPct val="107000"/>
                        </a:lnSpc>
                        <a:spcAft>
                          <a:spcPts val="0"/>
                        </a:spcAft>
                      </a:pPr>
                      <a:r>
                        <a:rPr lang="en-US" sz="2600" dirty="0" err="1">
                          <a:effectLst/>
                          <a:latin typeface="Calibri" panose="020F0502020204030204" pitchFamily="34" charset="0"/>
                          <a:ea typeface="Calibri" panose="020F0502020204030204" pitchFamily="34" charset="0"/>
                          <a:cs typeface="Times New Roman" panose="02020603050405020304" pitchFamily="18" charset="0"/>
                        </a:rPr>
                        <a:t>mOrcvax</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Tả</a:t>
                      </a:r>
                    </a:p>
                  </a:txBody>
                  <a:tcPr marL="68580" marR="68580" marT="0" marB="0"/>
                </a:tc>
                <a:tc>
                  <a:txBody>
                    <a:bodyPr/>
                    <a:lstStyle/>
                    <a:p>
                      <a:pPr algn="l">
                        <a:lnSpc>
                          <a:spcPct val="107000"/>
                        </a:lnSpc>
                        <a:spcAft>
                          <a:spcPts val="0"/>
                        </a:spcAft>
                      </a:pPr>
                      <a:r>
                        <a:rPr lang="en-US" sz="2600"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2600" dirty="0">
                          <a:effectLst/>
                          <a:latin typeface="Calibri" panose="020F0502020204030204" pitchFamily="34" charset="0"/>
                          <a:ea typeface="Calibri" panose="020F0502020204030204" pitchFamily="34" charset="0"/>
                          <a:cs typeface="Times New Roman" panose="02020603050405020304" pitchFamily="18" charset="0"/>
                        </a:rPr>
                        <a:t> 2 tuổi</a:t>
                      </a:r>
                    </a:p>
                  </a:txBody>
                  <a:tcPr marL="68580" marR="68580" marT="0" marB="0"/>
                </a:tc>
                <a:tc>
                  <a:txBody>
                    <a:bodyPr/>
                    <a:lstStyle/>
                    <a:p>
                      <a:pPr algn="l">
                        <a:lnSpc>
                          <a:spcPct val="107000"/>
                        </a:lnSpc>
                        <a:spcAft>
                          <a:spcPts val="0"/>
                        </a:spcAft>
                      </a:pPr>
                      <a:r>
                        <a:rPr lang="en-US" sz="2600" dirty="0" err="1">
                          <a:effectLst/>
                          <a:latin typeface="Calibri" panose="020F0502020204030204" pitchFamily="34" charset="0"/>
                          <a:ea typeface="Calibri" panose="020F0502020204030204" pitchFamily="34" charset="0"/>
                          <a:cs typeface="Times New Roman" panose="02020603050405020304" pitchFamily="18" charset="0"/>
                        </a:rPr>
                        <a:t>Uống</a:t>
                      </a:r>
                      <a:r>
                        <a:rPr lang="en-US" sz="2600" dirty="0">
                          <a:effectLst/>
                          <a:latin typeface="Calibri" panose="020F0502020204030204" pitchFamily="34" charset="0"/>
                          <a:ea typeface="Calibri" panose="020F0502020204030204" pitchFamily="34" charset="0"/>
                          <a:cs typeface="Times New Roman" panose="02020603050405020304" pitchFamily="18" charset="0"/>
                        </a:rPr>
                        <a:t> 2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liều</a:t>
                      </a:r>
                      <a:r>
                        <a:rPr lang="en-US" sz="2600" dirty="0">
                          <a:effectLst/>
                          <a:latin typeface="Calibri" panose="020F0502020204030204" pitchFamily="34" charset="0"/>
                          <a:ea typeface="Calibri" panose="020F0502020204030204" pitchFamily="34" charset="0"/>
                          <a:cs typeface="Times New Roman" panose="02020603050405020304" pitchFamily="18" charset="0"/>
                        </a:rPr>
                        <a:t> cách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nhau</a:t>
                      </a:r>
                      <a:r>
                        <a:rPr lang="en-US" sz="2600" dirty="0">
                          <a:effectLst/>
                          <a:latin typeface="Calibri" panose="020F0502020204030204" pitchFamily="34" charset="0"/>
                          <a:ea typeface="Calibri" panose="020F0502020204030204" pitchFamily="34" charset="0"/>
                          <a:cs typeface="Times New Roman" panose="02020603050405020304" pitchFamily="18" charset="0"/>
                        </a:rPr>
                        <a:t>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tối</a:t>
                      </a:r>
                      <a:r>
                        <a:rPr lang="en-US" sz="2600" dirty="0">
                          <a:effectLst/>
                          <a:latin typeface="Calibri" panose="020F0502020204030204" pitchFamily="34" charset="0"/>
                          <a:ea typeface="Calibri" panose="020F0502020204030204" pitchFamily="34" charset="0"/>
                          <a:cs typeface="Times New Roman" panose="02020603050405020304" pitchFamily="18" charset="0"/>
                        </a:rPr>
                        <a:t>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thiểu</a:t>
                      </a:r>
                      <a:r>
                        <a:rPr lang="en-US" sz="2600" dirty="0">
                          <a:effectLst/>
                          <a:latin typeface="Calibri" panose="020F0502020204030204" pitchFamily="34" charset="0"/>
                          <a:ea typeface="Calibri" panose="020F0502020204030204" pitchFamily="34" charset="0"/>
                          <a:cs typeface="Times New Roman" panose="02020603050405020304" pitchFamily="18" charset="0"/>
                        </a:rPr>
                        <a:t> 2 tuần,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nhắc</a:t>
                      </a:r>
                      <a:r>
                        <a:rPr lang="en-US" sz="2600" dirty="0">
                          <a:effectLst/>
                          <a:latin typeface="Calibri" panose="020F0502020204030204" pitchFamily="34" charset="0"/>
                          <a:ea typeface="Calibri" panose="020F0502020204030204" pitchFamily="34" charset="0"/>
                          <a:cs typeface="Times New Roman" panose="02020603050405020304" pitchFamily="18" charset="0"/>
                        </a:rPr>
                        <a:t> lại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khi</a:t>
                      </a:r>
                      <a:r>
                        <a:rPr lang="en-US" sz="2600" dirty="0">
                          <a:effectLst/>
                          <a:latin typeface="Calibri" panose="020F0502020204030204" pitchFamily="34" charset="0"/>
                          <a:ea typeface="Calibri" panose="020F0502020204030204" pitchFamily="34" charset="0"/>
                          <a:cs typeface="Times New Roman" panose="02020603050405020304" pitchFamily="18" charset="0"/>
                        </a:rPr>
                        <a:t> có dịch</a:t>
                      </a:r>
                    </a:p>
                  </a:txBody>
                  <a:tcPr marL="68580" marR="68580" marT="0" marB="0"/>
                </a:tc>
                <a:extLst>
                  <a:ext uri="{0D108BD9-81ED-4DB2-BD59-A6C34878D82A}">
                    <a16:rowId xmlns:a16="http://schemas.microsoft.com/office/drawing/2014/main" val="1878437648"/>
                  </a:ext>
                </a:extLst>
              </a:tr>
              <a:tr h="715513">
                <a:tc>
                  <a:txBody>
                    <a:bodyPr/>
                    <a:lstStyle/>
                    <a:p>
                      <a:pPr algn="l">
                        <a:lnSpc>
                          <a:spcPct val="107000"/>
                        </a:lnSpc>
                        <a:spcAft>
                          <a:spcPts val="0"/>
                        </a:spcAft>
                      </a:pPr>
                      <a:r>
                        <a:rPr lang="en-US" sz="2600" b="1" kern="1200" dirty="0">
                          <a:solidFill>
                            <a:schemeClr val="lt1"/>
                          </a:solidFill>
                          <a:effectLst/>
                          <a:latin typeface="Calibri" panose="020F0502020204030204" pitchFamily="34" charset="0"/>
                          <a:ea typeface="Calibri" panose="020F0502020204030204" pitchFamily="34" charset="0"/>
                          <a:cs typeface="Times New Roman" panose="02020603050405020304" pitchFamily="18" charset="0"/>
                        </a:rPr>
                        <a:t>15</a:t>
                      </a:r>
                    </a:p>
                  </a:txBody>
                  <a:tcPr marL="68580" marR="68580" marT="0" marB="0"/>
                </a:tc>
                <a:tc>
                  <a:txBody>
                    <a:bodyPr/>
                    <a:lstStyle/>
                    <a:p>
                      <a:pPr algn="l">
                        <a:lnSpc>
                          <a:spcPct val="107000"/>
                        </a:lnSpc>
                        <a:spcAft>
                          <a:spcPts val="0"/>
                        </a:spcAft>
                      </a:pP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Qdenga</a:t>
                      </a:r>
                      <a:endPar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Sốt</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a:t>
                      </a: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xuất</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a:t>
                      </a: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huyết</a:t>
                      </a:r>
                      <a:endPar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4-60 tuổi</a:t>
                      </a:r>
                    </a:p>
                  </a:txBody>
                  <a:tcPr marL="68580" marR="68580" marT="0" marB="0"/>
                </a:tc>
                <a:tc>
                  <a:txBody>
                    <a:bodyPr/>
                    <a:lstStyle/>
                    <a:p>
                      <a:pPr algn="l">
                        <a:lnSpc>
                          <a:spcPct val="107000"/>
                        </a:lnSpc>
                        <a:spcAft>
                          <a:spcPts val="0"/>
                        </a:spcAft>
                      </a:pP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2 </a:t>
                      </a: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Mũi</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cách </a:t>
                      </a: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nhau</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3 tháng</a:t>
                      </a:r>
                    </a:p>
                  </a:txBody>
                  <a:tcPr marL="68580" marR="68580" marT="0" marB="0"/>
                </a:tc>
                <a:extLst>
                  <a:ext uri="{0D108BD9-81ED-4DB2-BD59-A6C34878D82A}">
                    <a16:rowId xmlns:a16="http://schemas.microsoft.com/office/drawing/2014/main" val="2283646352"/>
                  </a:ext>
                </a:extLst>
              </a:tr>
              <a:tr h="1345704">
                <a:tc>
                  <a:txBody>
                    <a:bodyPr/>
                    <a:lstStyle/>
                    <a:p>
                      <a:pPr algn="l">
                        <a:lnSpc>
                          <a:spcPct val="107000"/>
                        </a:lnSpc>
                        <a:spcAft>
                          <a:spcPts val="0"/>
                        </a:spcAft>
                      </a:pPr>
                      <a:r>
                        <a:rPr lang="en-US" sz="2600" b="1" kern="1200" dirty="0">
                          <a:solidFill>
                            <a:schemeClr val="lt1"/>
                          </a:solidFill>
                          <a:effectLst/>
                          <a:latin typeface="Calibri" panose="020F0502020204030204" pitchFamily="34" charset="0"/>
                          <a:ea typeface="Calibri" panose="020F0502020204030204" pitchFamily="34" charset="0"/>
                          <a:cs typeface="Times New Roman" panose="02020603050405020304" pitchFamily="18" charset="0"/>
                        </a:rPr>
                        <a:t>16</a:t>
                      </a:r>
                    </a:p>
                  </a:txBody>
                  <a:tcPr marL="68580" marR="68580" marT="0" marB="0"/>
                </a:tc>
                <a:tc>
                  <a:txBody>
                    <a:bodyPr/>
                    <a:lstStyle/>
                    <a:p>
                      <a:pPr algn="l">
                        <a:lnSpc>
                          <a:spcPct val="107000"/>
                        </a:lnSpc>
                        <a:spcAft>
                          <a:spcPts val="0"/>
                        </a:spcAft>
                      </a:pPr>
                      <a:r>
                        <a:rPr lang="en-US" sz="26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Gardasil9</a:t>
                      </a:r>
                    </a:p>
                  </a:txBody>
                  <a:tcPr marL="68580" marR="68580" marT="0" marB="0"/>
                </a:tc>
                <a:tc>
                  <a:txBody>
                    <a:bodyPr/>
                    <a:lstStyle/>
                    <a:p>
                      <a:pPr algn="l">
                        <a:lnSpc>
                          <a:spcPct val="107000"/>
                        </a:lnSpc>
                        <a:spcAft>
                          <a:spcPts val="0"/>
                        </a:spcAft>
                      </a:pPr>
                      <a:r>
                        <a:rPr lang="en-US" sz="26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Phòng các bệnh lý liên quan HPV</a:t>
                      </a:r>
                    </a:p>
                  </a:txBody>
                  <a:tcPr marL="68580" marR="68580" marT="0" marB="0"/>
                </a:tc>
                <a:tc>
                  <a:txBody>
                    <a:bodyPr/>
                    <a:lstStyle/>
                    <a:p>
                      <a:pPr algn="l">
                        <a:lnSpc>
                          <a:spcPct val="107000"/>
                        </a:lnSpc>
                        <a:spcAft>
                          <a:spcPts val="0"/>
                        </a:spcAft>
                      </a:pPr>
                      <a:r>
                        <a:rPr lang="en-US" sz="26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9-45 tuổi</a:t>
                      </a:r>
                    </a:p>
                  </a:txBody>
                  <a:tcPr marL="68580" marR="68580" marT="0" marB="0"/>
                </a:tc>
                <a:tc>
                  <a:txBody>
                    <a:bodyPr/>
                    <a:lstStyle/>
                    <a:p>
                      <a:pPr algn="l">
                        <a:lnSpc>
                          <a:spcPct val="107000"/>
                        </a:lnSpc>
                        <a:spcAft>
                          <a:spcPts val="0"/>
                        </a:spcAft>
                      </a:pP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Tiêm</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2-3 </a:t>
                      </a: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mũi</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a:t>
                      </a:r>
                      <a:r>
                        <a:rPr lang="en-US" sz="2600" kern="1200"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2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6 tháng</a:t>
                      </a:r>
                    </a:p>
                  </a:txBody>
                  <a:tcPr marL="68580" marR="68580" marT="0" marB="0"/>
                </a:tc>
                <a:extLst>
                  <a:ext uri="{0D108BD9-81ED-4DB2-BD59-A6C34878D82A}">
                    <a16:rowId xmlns:a16="http://schemas.microsoft.com/office/drawing/2014/main" val="2281082008"/>
                  </a:ext>
                </a:extLst>
              </a:tr>
            </a:tbl>
          </a:graphicData>
        </a:graphic>
      </p:graphicFrame>
    </p:spTree>
    <p:extLst>
      <p:ext uri="{BB962C8B-B14F-4D97-AF65-F5344CB8AC3E}">
        <p14:creationId xmlns:p14="http://schemas.microsoft.com/office/powerpoint/2010/main" val="20853030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11</a:t>
            </a:fld>
            <a:endParaRPr lang="en"/>
          </a:p>
        </p:txBody>
      </p:sp>
      <p:sp>
        <p:nvSpPr>
          <p:cNvPr id="3" name="object 4"/>
          <p:cNvSpPr txBox="1"/>
          <p:nvPr/>
        </p:nvSpPr>
        <p:spPr>
          <a:xfrm>
            <a:off x="3041610" y="1515051"/>
            <a:ext cx="2767272" cy="364415"/>
          </a:xfrm>
          <a:prstGeom prst="rect">
            <a:avLst/>
          </a:prstGeom>
        </p:spPr>
        <p:txBody>
          <a:bodyPr vert="horz" wrap="square" lIns="0" tIns="9164" rIns="0" bIns="0" rtlCol="0">
            <a:spAutoFit/>
          </a:bodyPr>
          <a:lstStyle/>
          <a:p>
            <a:pPr marL="9164">
              <a:spcBef>
                <a:spcPts val="72"/>
              </a:spcBef>
            </a:pPr>
            <a:r>
              <a:rPr sz="2308" spc="-8" dirty="0">
                <a:solidFill>
                  <a:srgbClr val="FFFFFF"/>
                </a:solidFill>
                <a:cs typeface="Source Sans Pro Light"/>
              </a:rPr>
              <a:t>Duration: </a:t>
            </a:r>
            <a:r>
              <a:rPr sz="2308" dirty="0">
                <a:solidFill>
                  <a:srgbClr val="FFFFFF"/>
                </a:solidFill>
                <a:cs typeface="Source Sans Pro Light"/>
              </a:rPr>
              <a:t>65</a:t>
            </a:r>
            <a:r>
              <a:rPr sz="2308" spc="-36" dirty="0">
                <a:solidFill>
                  <a:srgbClr val="FFFFFF"/>
                </a:solidFill>
                <a:cs typeface="Source Sans Pro Light"/>
              </a:rPr>
              <a:t> </a:t>
            </a:r>
            <a:r>
              <a:rPr sz="2308" dirty="0">
                <a:solidFill>
                  <a:srgbClr val="FFFFFF"/>
                </a:solidFill>
                <a:cs typeface="Source Sans Pro Light"/>
              </a:rPr>
              <a:t>min</a:t>
            </a:r>
            <a:endParaRPr sz="2308" dirty="0">
              <a:cs typeface="Source Sans Pro Light"/>
            </a:endParaRPr>
          </a:p>
        </p:txBody>
      </p:sp>
      <p:sp>
        <p:nvSpPr>
          <p:cNvPr id="4" name="object 5"/>
          <p:cNvSpPr txBox="1"/>
          <p:nvPr/>
        </p:nvSpPr>
        <p:spPr>
          <a:xfrm>
            <a:off x="6340199" y="1460075"/>
            <a:ext cx="4040410" cy="419003"/>
          </a:xfrm>
          <a:prstGeom prst="rect">
            <a:avLst/>
          </a:prstGeom>
          <a:noFill/>
        </p:spPr>
        <p:txBody>
          <a:bodyPr vert="horz" wrap="square" lIns="0" tIns="63224" rIns="0" bIns="0" rtlCol="0">
            <a:spAutoFit/>
          </a:bodyPr>
          <a:lstStyle/>
          <a:p>
            <a:pPr marL="357358">
              <a:spcBef>
                <a:spcPts val="498"/>
              </a:spcBef>
            </a:pPr>
            <a:r>
              <a:rPr sz="2308" dirty="0">
                <a:solidFill>
                  <a:srgbClr val="FFFFFF"/>
                </a:solidFill>
                <a:cs typeface="Source Sans Pro Light"/>
              </a:rPr>
              <a:t>High</a:t>
            </a:r>
            <a:r>
              <a:rPr sz="2308" spc="-8" dirty="0">
                <a:solidFill>
                  <a:srgbClr val="FFFFFF"/>
                </a:solidFill>
                <a:cs typeface="Source Sans Pro Light"/>
              </a:rPr>
              <a:t> </a:t>
            </a:r>
            <a:r>
              <a:rPr sz="2308" dirty="0">
                <a:solidFill>
                  <a:srgbClr val="FFFFFF"/>
                </a:solidFill>
                <a:cs typeface="Source Sans Pro Light"/>
              </a:rPr>
              <a:t>School</a:t>
            </a:r>
            <a:endParaRPr sz="2308" dirty="0">
              <a:cs typeface="Source Sans Pro Light"/>
            </a:endParaRPr>
          </a:p>
        </p:txBody>
      </p:sp>
      <p:sp>
        <p:nvSpPr>
          <p:cNvPr id="5" name="object 6"/>
          <p:cNvSpPr txBox="1"/>
          <p:nvPr/>
        </p:nvSpPr>
        <p:spPr>
          <a:xfrm>
            <a:off x="9748743" y="1460075"/>
            <a:ext cx="4040410" cy="419003"/>
          </a:xfrm>
          <a:prstGeom prst="rect">
            <a:avLst/>
          </a:prstGeom>
          <a:noFill/>
        </p:spPr>
        <p:txBody>
          <a:bodyPr vert="horz" wrap="square" lIns="0" tIns="63224" rIns="0" bIns="0" rtlCol="0">
            <a:spAutoFit/>
          </a:bodyPr>
          <a:lstStyle/>
          <a:p>
            <a:pPr marL="293218">
              <a:spcBef>
                <a:spcPts val="498"/>
              </a:spcBef>
            </a:pPr>
            <a:r>
              <a:rPr sz="2308" spc="-4" dirty="0">
                <a:solidFill>
                  <a:srgbClr val="FFFFFF"/>
                </a:solidFill>
                <a:cs typeface="Source Sans Pro Light"/>
              </a:rPr>
              <a:t>Grades: </a:t>
            </a:r>
            <a:r>
              <a:rPr sz="2308" dirty="0">
                <a:solidFill>
                  <a:srgbClr val="FFFFFF"/>
                </a:solidFill>
                <a:cs typeface="Source Sans Pro Light"/>
              </a:rPr>
              <a:t>9 -</a:t>
            </a:r>
            <a:r>
              <a:rPr sz="2308" spc="-10" dirty="0">
                <a:solidFill>
                  <a:srgbClr val="FFFFFF"/>
                </a:solidFill>
                <a:cs typeface="Source Sans Pro Light"/>
              </a:rPr>
              <a:t> </a:t>
            </a:r>
            <a:r>
              <a:rPr sz="2308" dirty="0">
                <a:solidFill>
                  <a:srgbClr val="FFFFFF"/>
                </a:solidFill>
                <a:cs typeface="Source Sans Pro Light"/>
              </a:rPr>
              <a:t>12</a:t>
            </a:r>
            <a:endParaRPr sz="2308" dirty="0">
              <a:cs typeface="Source Sans Pro Light"/>
            </a:endParaRPr>
          </a:p>
        </p:txBody>
      </p:sp>
      <p:sp>
        <p:nvSpPr>
          <p:cNvPr id="8" name="Title 1">
            <a:extLst>
              <a:ext uri="{FF2B5EF4-FFF2-40B4-BE49-F238E27FC236}">
                <a16:creationId xmlns:a16="http://schemas.microsoft.com/office/drawing/2014/main" id="{866C3284-E753-4ADC-B58B-7FB377AB6B66}"/>
              </a:ext>
            </a:extLst>
          </p:cNvPr>
          <p:cNvSpPr txBox="1">
            <a:spLocks/>
          </p:cNvSpPr>
          <p:nvPr/>
        </p:nvSpPr>
        <p:spPr bwMode="auto">
          <a:xfrm>
            <a:off x="2792801" y="8539827"/>
            <a:ext cx="12697130" cy="1305406"/>
          </a:xfrm>
          <a:prstGeom prst="rect">
            <a:avLst/>
          </a:prstGeom>
          <a:noFill/>
          <a:ln w="9525">
            <a:noFill/>
            <a:miter lim="800000"/>
            <a:headEnd/>
            <a:tailEnd/>
          </a:ln>
          <a:effectLst/>
        </p:spPr>
        <p:txBody>
          <a:bodyPr anchor="ctr" anchorCtr="1"/>
          <a:lstStyle/>
          <a:p>
            <a:pPr algn="ctr" fontAlgn="base" latinLnBrk="0">
              <a:spcBef>
                <a:spcPct val="0"/>
              </a:spcBef>
              <a:spcAft>
                <a:spcPct val="0"/>
              </a:spcAft>
              <a:defRPr/>
            </a:pPr>
            <a:r>
              <a:rPr lang="en-US" sz="3464" b="1" dirty="0" err="1">
                <a:cs typeface="Arial" charset="0"/>
              </a:rPr>
              <a:t>Tình</a:t>
            </a:r>
            <a:r>
              <a:rPr lang="en-US" sz="3464" b="1" dirty="0">
                <a:cs typeface="Arial" charset="0"/>
              </a:rPr>
              <a:t> </a:t>
            </a:r>
            <a:r>
              <a:rPr lang="en-US" sz="3464" b="1" dirty="0" err="1">
                <a:cs typeface="Arial" charset="0"/>
              </a:rPr>
              <a:t>trạng</a:t>
            </a:r>
            <a:r>
              <a:rPr lang="en-US" sz="3464" b="1" dirty="0">
                <a:cs typeface="Arial" charset="0"/>
              </a:rPr>
              <a:t> </a:t>
            </a:r>
            <a:r>
              <a:rPr lang="en-US" sz="3464" b="1" dirty="0" err="1">
                <a:cs typeface="Arial" charset="0"/>
              </a:rPr>
              <a:t>dinh</a:t>
            </a:r>
            <a:r>
              <a:rPr lang="en-US" sz="3464" b="1" dirty="0">
                <a:cs typeface="Arial" charset="0"/>
              </a:rPr>
              <a:t> </a:t>
            </a:r>
            <a:r>
              <a:rPr lang="en-US" sz="3464" b="1" dirty="0" err="1">
                <a:cs typeface="Arial" charset="0"/>
              </a:rPr>
              <a:t>dưỡng</a:t>
            </a:r>
            <a:r>
              <a:rPr lang="en-US" sz="3464" b="1" dirty="0">
                <a:cs typeface="Arial" charset="0"/>
              </a:rPr>
              <a:t> </a:t>
            </a:r>
            <a:r>
              <a:rPr lang="en-US" sz="3464" b="1" dirty="0" err="1">
                <a:cs typeface="Arial" charset="0"/>
              </a:rPr>
              <a:t>của</a:t>
            </a:r>
            <a:r>
              <a:rPr lang="en-US" sz="3464" b="1" dirty="0">
                <a:cs typeface="Arial" charset="0"/>
              </a:rPr>
              <a:t> </a:t>
            </a:r>
            <a:r>
              <a:rPr lang="en-US" sz="3464" b="1" dirty="0" err="1">
                <a:cs typeface="Arial" charset="0"/>
              </a:rPr>
              <a:t>trẻ</a:t>
            </a:r>
            <a:r>
              <a:rPr lang="en-US" sz="3464" b="1" dirty="0">
                <a:cs typeface="Arial" charset="0"/>
              </a:rPr>
              <a:t> </a:t>
            </a:r>
            <a:r>
              <a:rPr lang="en-US" sz="3464" b="1" dirty="0" err="1">
                <a:cs typeface="Arial" charset="0"/>
              </a:rPr>
              <a:t>em</a:t>
            </a:r>
            <a:r>
              <a:rPr lang="en-US" sz="3464" b="1" dirty="0">
                <a:cs typeface="Arial" charset="0"/>
              </a:rPr>
              <a:t> 5-19 </a:t>
            </a:r>
            <a:r>
              <a:rPr lang="en-US" sz="3464" b="1" dirty="0" err="1">
                <a:cs typeface="Arial" charset="0"/>
              </a:rPr>
              <a:t>tuổi</a:t>
            </a:r>
            <a:r>
              <a:rPr lang="en-US" sz="3464" b="1" dirty="0">
                <a:cs typeface="Arial" charset="0"/>
              </a:rPr>
              <a:t> </a:t>
            </a:r>
            <a:r>
              <a:rPr lang="en-US" sz="3464" b="1" dirty="0" err="1">
                <a:cs typeface="Arial" charset="0"/>
              </a:rPr>
              <a:t>tại</a:t>
            </a:r>
            <a:r>
              <a:rPr lang="en-US" sz="3464" b="1" dirty="0">
                <a:cs typeface="Arial" charset="0"/>
              </a:rPr>
              <a:t> </a:t>
            </a:r>
            <a:r>
              <a:rPr lang="en-US" sz="3464" b="1" dirty="0" err="1">
                <a:cs typeface="Arial" charset="0"/>
              </a:rPr>
              <a:t>Việt</a:t>
            </a:r>
            <a:r>
              <a:rPr lang="en-US" sz="3464" b="1" dirty="0">
                <a:cs typeface="Arial" charset="0"/>
              </a:rPr>
              <a:t> Nam</a:t>
            </a:r>
          </a:p>
          <a:p>
            <a:pPr algn="ctr" fontAlgn="base" latinLnBrk="0">
              <a:spcBef>
                <a:spcPct val="0"/>
              </a:spcBef>
              <a:spcAft>
                <a:spcPct val="0"/>
              </a:spcAft>
              <a:defRPr/>
            </a:pPr>
            <a:r>
              <a:rPr lang="en-US" sz="2694" i="1" dirty="0">
                <a:cs typeface="Arial" charset="0"/>
              </a:rPr>
              <a:t>(</a:t>
            </a:r>
            <a:r>
              <a:rPr lang="en-US" sz="2694" i="1" dirty="0" err="1">
                <a:cs typeface="Arial" charset="0"/>
              </a:rPr>
              <a:t>giai</a:t>
            </a:r>
            <a:r>
              <a:rPr lang="en-US" sz="2694" i="1" dirty="0">
                <a:cs typeface="Arial" charset="0"/>
              </a:rPr>
              <a:t> </a:t>
            </a:r>
            <a:r>
              <a:rPr lang="en-US" sz="2694" i="1" dirty="0" err="1">
                <a:cs typeface="Arial" charset="0"/>
              </a:rPr>
              <a:t>đoạn</a:t>
            </a:r>
            <a:r>
              <a:rPr lang="en-US" sz="2694" i="1" dirty="0">
                <a:cs typeface="Arial" charset="0"/>
              </a:rPr>
              <a:t> 2010-2020)</a:t>
            </a:r>
            <a:endParaRPr lang="en-US" sz="3464" i="1" dirty="0">
              <a:cs typeface="Arial" charset="0"/>
            </a:endParaRPr>
          </a:p>
        </p:txBody>
      </p:sp>
      <p:pic>
        <p:nvPicPr>
          <p:cNvPr id="9" name="Picture 8"/>
          <p:cNvPicPr>
            <a:picLocks noChangeAspect="1"/>
          </p:cNvPicPr>
          <p:nvPr/>
        </p:nvPicPr>
        <p:blipFill rotWithShape="1">
          <a:blip r:embed="rId2"/>
          <a:srcRect t="18952" r="80229" b="11091"/>
          <a:stretch/>
        </p:blipFill>
        <p:spPr>
          <a:xfrm>
            <a:off x="1757593" y="1485900"/>
            <a:ext cx="4051290" cy="6703192"/>
          </a:xfrm>
          <a:prstGeom prst="rect">
            <a:avLst/>
          </a:prstGeom>
        </p:spPr>
      </p:pic>
      <p:pic>
        <p:nvPicPr>
          <p:cNvPr id="10" name="Picture 9"/>
          <p:cNvPicPr>
            <a:picLocks noChangeAspect="1"/>
          </p:cNvPicPr>
          <p:nvPr/>
        </p:nvPicPr>
        <p:blipFill rotWithShape="1">
          <a:blip r:embed="rId2"/>
          <a:srcRect l="37709" t="22450" b="10849"/>
          <a:stretch/>
        </p:blipFill>
        <p:spPr>
          <a:xfrm>
            <a:off x="5781207" y="1602531"/>
            <a:ext cx="12421752" cy="6691762"/>
          </a:xfrm>
          <a:prstGeom prst="rect">
            <a:avLst/>
          </a:prstGeom>
        </p:spPr>
      </p:pic>
      <p:sp>
        <p:nvSpPr>
          <p:cNvPr id="11" name="TextBox 10"/>
          <p:cNvSpPr txBox="1"/>
          <p:nvPr/>
        </p:nvSpPr>
        <p:spPr>
          <a:xfrm>
            <a:off x="9120278" y="9782932"/>
            <a:ext cx="7183796" cy="447495"/>
          </a:xfrm>
          <a:prstGeom prst="rect">
            <a:avLst/>
          </a:prstGeom>
          <a:noFill/>
        </p:spPr>
        <p:txBody>
          <a:bodyPr wrap="square" rtlCol="0">
            <a:spAutoFit/>
          </a:bodyPr>
          <a:lstStyle/>
          <a:p>
            <a:r>
              <a:rPr lang="en-US" sz="2308" i="1" dirty="0" err="1"/>
              <a:t>Nguồn</a:t>
            </a:r>
            <a:r>
              <a:rPr lang="en-US" sz="2308" i="1" dirty="0"/>
              <a:t>: </a:t>
            </a:r>
            <a:r>
              <a:rPr lang="en-US" sz="2308" i="1" dirty="0" err="1"/>
              <a:t>Tổng</a:t>
            </a:r>
            <a:r>
              <a:rPr lang="en-US" sz="2308" i="1" dirty="0"/>
              <a:t> </a:t>
            </a:r>
            <a:r>
              <a:rPr lang="en-US" sz="2308" i="1" dirty="0" err="1"/>
              <a:t>điều</a:t>
            </a:r>
            <a:r>
              <a:rPr lang="en-US" sz="2308" i="1" dirty="0"/>
              <a:t> </a:t>
            </a:r>
            <a:r>
              <a:rPr lang="en-US" sz="2308" i="1" dirty="0" err="1"/>
              <a:t>tra</a:t>
            </a:r>
            <a:r>
              <a:rPr lang="en-US" sz="2308" i="1" dirty="0"/>
              <a:t> </a:t>
            </a:r>
            <a:r>
              <a:rPr lang="en-US" sz="2308" i="1" dirty="0" err="1"/>
              <a:t>quốc</a:t>
            </a:r>
            <a:r>
              <a:rPr lang="en-US" sz="2308" i="1" dirty="0"/>
              <a:t> </a:t>
            </a:r>
            <a:r>
              <a:rPr lang="en-US" sz="2308" i="1" dirty="0" err="1"/>
              <a:t>gia</a:t>
            </a:r>
            <a:r>
              <a:rPr lang="en-US" sz="2308" i="1" dirty="0"/>
              <a:t> -  </a:t>
            </a:r>
            <a:r>
              <a:rPr lang="en-US" sz="2308" i="1" dirty="0" err="1"/>
              <a:t>Viện</a:t>
            </a:r>
            <a:r>
              <a:rPr lang="en-US" sz="2308" i="1" dirty="0"/>
              <a:t> </a:t>
            </a:r>
            <a:r>
              <a:rPr lang="en-US" sz="2308" i="1" dirty="0" err="1"/>
              <a:t>Dinh</a:t>
            </a:r>
            <a:r>
              <a:rPr lang="en-US" sz="2308" i="1" dirty="0"/>
              <a:t> </a:t>
            </a:r>
            <a:r>
              <a:rPr lang="en-US" sz="2308" i="1" dirty="0" err="1"/>
              <a:t>dưỡng</a:t>
            </a:r>
            <a:r>
              <a:rPr lang="en-US" sz="2308" i="1" dirty="0"/>
              <a:t> </a:t>
            </a:r>
          </a:p>
        </p:txBody>
      </p:sp>
      <p:sp>
        <p:nvSpPr>
          <p:cNvPr id="13" name="Google Shape;121;p21"/>
          <p:cNvSpPr txBox="1">
            <a:spLocks/>
          </p:cNvSpPr>
          <p:nvPr/>
        </p:nvSpPr>
        <p:spPr>
          <a:xfrm>
            <a:off x="1066800" y="737262"/>
            <a:ext cx="16764000" cy="1500600"/>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b="1" dirty="0">
                <a:solidFill>
                  <a:srgbClr val="002060"/>
                </a:solidFill>
                <a:latin typeface="+mn-lt"/>
              </a:rPr>
              <a:t>Thực trạng </a:t>
            </a:r>
            <a:r>
              <a:rPr lang="vi-VN" sz="4800" b="1" dirty="0">
                <a:solidFill>
                  <a:srgbClr val="002060"/>
                </a:solidFill>
                <a:latin typeface="Calibri" panose="020F0502020204030204" pitchFamily="34" charset="0"/>
                <a:cs typeface="Calibri" panose="020F0502020204030204" pitchFamily="34" charset="0"/>
              </a:rPr>
              <a:t>Suy dinh dưỡng</a:t>
            </a:r>
            <a:r>
              <a:rPr lang="en-US" sz="4800" b="1" dirty="0">
                <a:solidFill>
                  <a:srgbClr val="002060"/>
                </a:solidFill>
                <a:latin typeface="Calibri" panose="020F0502020204030204" pitchFamily="34" charset="0"/>
                <a:cs typeface="Calibri" panose="020F0502020204030204" pitchFamily="34" charset="0"/>
              </a:rPr>
              <a:t> </a:t>
            </a:r>
            <a:r>
              <a:rPr lang="en-US" sz="4800" b="1" dirty="0" smtClean="0">
                <a:solidFill>
                  <a:srgbClr val="002060"/>
                </a:solidFill>
                <a:latin typeface="+mn-lt"/>
              </a:rPr>
              <a:t>ở </a:t>
            </a:r>
            <a:r>
              <a:rPr lang="en-US" sz="4800" b="1" dirty="0" err="1" smtClean="0">
                <a:solidFill>
                  <a:srgbClr val="002060"/>
                </a:solidFill>
                <a:latin typeface="+mn-lt"/>
              </a:rPr>
              <a:t>trẻ</a:t>
            </a:r>
            <a:r>
              <a:rPr lang="en-US" sz="4800" b="1" dirty="0" smtClean="0">
                <a:solidFill>
                  <a:srgbClr val="002060"/>
                </a:solidFill>
                <a:latin typeface="+mn-lt"/>
              </a:rPr>
              <a:t> </a:t>
            </a:r>
            <a:r>
              <a:rPr lang="en-US" sz="4800" b="1" dirty="0" err="1" smtClean="0">
                <a:solidFill>
                  <a:srgbClr val="002060"/>
                </a:solidFill>
                <a:latin typeface="+mn-lt"/>
              </a:rPr>
              <a:t>em</a:t>
            </a:r>
            <a:r>
              <a:rPr lang="en-US" sz="4800" b="1" dirty="0" smtClean="0">
                <a:solidFill>
                  <a:srgbClr val="002060"/>
                </a:solidFill>
                <a:latin typeface="+mn-lt"/>
              </a:rPr>
              <a:t> </a:t>
            </a:r>
            <a:r>
              <a:rPr lang="en-US" sz="4800" b="1" dirty="0" err="1" smtClean="0">
                <a:solidFill>
                  <a:srgbClr val="002060"/>
                </a:solidFill>
                <a:latin typeface="+mn-lt"/>
              </a:rPr>
              <a:t>học</a:t>
            </a:r>
            <a:r>
              <a:rPr lang="en-US" sz="4800" b="1" dirty="0" smtClean="0">
                <a:solidFill>
                  <a:srgbClr val="002060"/>
                </a:solidFill>
                <a:latin typeface="+mn-lt"/>
              </a:rPr>
              <a:t> đường Việt </a:t>
            </a:r>
            <a:r>
              <a:rPr lang="en-US" sz="4800" b="1" dirty="0">
                <a:solidFill>
                  <a:srgbClr val="002060"/>
                </a:solidFill>
                <a:latin typeface="+mn-lt"/>
              </a:rPr>
              <a:t>Nam</a:t>
            </a:r>
            <a:endParaRPr lang="vi-VN" sz="4800" b="1" dirty="0">
              <a:solidFill>
                <a:srgbClr val="002060"/>
              </a:solidFill>
              <a:latin typeface="+mn-lt"/>
            </a:endParaRPr>
          </a:p>
        </p:txBody>
      </p:sp>
    </p:spTree>
    <p:extLst>
      <p:ext uri="{BB962C8B-B14F-4D97-AF65-F5344CB8AC3E}">
        <p14:creationId xmlns:p14="http://schemas.microsoft.com/office/powerpoint/2010/main" val="299312544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idx="12"/>
          </p:nvPr>
        </p:nvSpPr>
        <p:spPr>
          <a:xfrm>
            <a:off x="8674200" y="9503250"/>
            <a:ext cx="939600" cy="783000"/>
          </a:xfrm>
          <a:prstGeom prst="rect">
            <a:avLst/>
          </a:prstGeom>
        </p:spPr>
        <p:txBody>
          <a:bodyPr spcFirstLastPara="1" vert="horz" wrap="square" lIns="182850" tIns="182850" rIns="182850" bIns="182850" rtlCol="0" anchor="t" anchorCtr="0">
            <a:noAutofit/>
          </a:bodyPr>
          <a:lstStyle/>
          <a:p>
            <a:pPr algn="ctr"/>
            <a:fld id="{00000000-1234-1234-1234-123412341234}" type="slidenum">
              <a:rPr lang="en"/>
              <a:pPr algn="ctr"/>
              <a:t>110</a:t>
            </a:fld>
            <a:endParaRPr/>
          </a:p>
        </p:txBody>
      </p:sp>
      <p:sp>
        <p:nvSpPr>
          <p:cNvPr id="8" name="TextBox 7"/>
          <p:cNvSpPr txBox="1"/>
          <p:nvPr/>
        </p:nvSpPr>
        <p:spPr>
          <a:xfrm>
            <a:off x="2438400" y="0"/>
            <a:ext cx="12954000" cy="1077218"/>
          </a:xfrm>
          <a:prstGeom prst="rect">
            <a:avLst/>
          </a:prstGeom>
          <a:noFill/>
        </p:spPr>
        <p:txBody>
          <a:bodyPr wrap="square" rtlCol="0">
            <a:spAutoFit/>
          </a:bodyPr>
          <a:lstStyle/>
          <a:p>
            <a:pPr algn="ctr">
              <a:tabLst>
                <a:tab pos="8054975" algn="l"/>
              </a:tabLst>
            </a:pPr>
            <a:r>
              <a:rPr lang="en-US" sz="6400" b="1" dirty="0" err="1" smtClean="0">
                <a:solidFill>
                  <a:schemeClr val="accent2">
                    <a:lumMod val="50000"/>
                  </a:schemeClr>
                </a:solidFill>
              </a:rPr>
              <a:t>Phòng</a:t>
            </a:r>
            <a:r>
              <a:rPr lang="en-US" sz="6400" b="1" dirty="0" smtClean="0">
                <a:solidFill>
                  <a:schemeClr val="accent2">
                    <a:lumMod val="50000"/>
                  </a:schemeClr>
                </a:solidFill>
              </a:rPr>
              <a:t> </a:t>
            </a:r>
            <a:r>
              <a:rPr lang="en-US" sz="6400" b="1" dirty="0" err="1" smtClean="0">
                <a:solidFill>
                  <a:schemeClr val="accent2">
                    <a:lumMod val="50000"/>
                  </a:schemeClr>
                </a:solidFill>
              </a:rPr>
              <a:t>chống</a:t>
            </a:r>
            <a:r>
              <a:rPr lang="en-US" sz="6400" b="1" dirty="0" smtClean="0">
                <a:solidFill>
                  <a:schemeClr val="accent2">
                    <a:lumMod val="50000"/>
                  </a:schemeClr>
                </a:solidFill>
              </a:rPr>
              <a:t> </a:t>
            </a:r>
            <a:r>
              <a:rPr lang="en-US" sz="6400" b="1" dirty="0" err="1" smtClean="0">
                <a:solidFill>
                  <a:schemeClr val="accent2">
                    <a:lumMod val="50000"/>
                  </a:schemeClr>
                </a:solidFill>
              </a:rPr>
              <a:t>nhiễm</a:t>
            </a:r>
            <a:r>
              <a:rPr lang="en-US" sz="6400" b="1" dirty="0" smtClean="0">
                <a:solidFill>
                  <a:schemeClr val="accent2">
                    <a:lumMod val="50000"/>
                  </a:schemeClr>
                </a:solidFill>
              </a:rPr>
              <a:t> </a:t>
            </a:r>
            <a:r>
              <a:rPr lang="en-US" sz="6400" b="1" dirty="0" err="1" smtClean="0">
                <a:solidFill>
                  <a:schemeClr val="accent2">
                    <a:lumMod val="50000"/>
                  </a:schemeClr>
                </a:solidFill>
              </a:rPr>
              <a:t>giun</a:t>
            </a:r>
            <a:endParaRPr lang="en-US" sz="6400" b="1" dirty="0">
              <a:solidFill>
                <a:schemeClr val="accent2">
                  <a:lumMod val="50000"/>
                </a:schemeClr>
              </a:solidFill>
            </a:endParaRPr>
          </a:p>
        </p:txBody>
      </p:sp>
      <p:sp>
        <p:nvSpPr>
          <p:cNvPr id="9" name="TextBox 8"/>
          <p:cNvSpPr txBox="1"/>
          <p:nvPr/>
        </p:nvSpPr>
        <p:spPr>
          <a:xfrm>
            <a:off x="1524000" y="1485900"/>
            <a:ext cx="15087600" cy="707886"/>
          </a:xfrm>
          <a:prstGeom prst="rect">
            <a:avLst/>
          </a:prstGeom>
          <a:noFill/>
        </p:spPr>
        <p:txBody>
          <a:bodyPr wrap="square" rtlCol="0">
            <a:spAutoFit/>
          </a:bodyPr>
          <a:lstStyle/>
          <a:p>
            <a:pPr marL="685800" indent="-685800" algn="just">
              <a:buFont typeface="Wingdings" pitchFamily="2" charset="2"/>
              <a:buChar char="v"/>
            </a:pPr>
            <a:endParaRPr lang="en-US" sz="4000" dirty="0">
              <a:solidFill>
                <a:schemeClr val="accent2">
                  <a:lumMod val="50000"/>
                </a:schemeClr>
              </a:solidFill>
            </a:endParaRPr>
          </a:p>
        </p:txBody>
      </p:sp>
      <p:sp>
        <p:nvSpPr>
          <p:cNvPr id="3" name="Rectangle 2"/>
          <p:cNvSpPr/>
          <p:nvPr/>
        </p:nvSpPr>
        <p:spPr>
          <a:xfrm>
            <a:off x="838200" y="8426032"/>
            <a:ext cx="6019800" cy="1077218"/>
          </a:xfrm>
          <a:prstGeom prst="rect">
            <a:avLst/>
          </a:prstGeom>
        </p:spPr>
        <p:txBody>
          <a:bodyPr wrap="square">
            <a:spAutoFit/>
          </a:bodyPr>
          <a:lstStyle/>
          <a:p>
            <a:r>
              <a:rPr lang="en-US" sz="3200" dirty="0" err="1" smtClean="0"/>
              <a:t>Uống</a:t>
            </a:r>
            <a:r>
              <a:rPr lang="en-US" sz="3200" dirty="0" smtClean="0"/>
              <a:t> </a:t>
            </a:r>
            <a:r>
              <a:rPr lang="en-US" sz="3200" dirty="0" err="1"/>
              <a:t>thuốc</a:t>
            </a:r>
            <a:r>
              <a:rPr lang="en-US" sz="3200" dirty="0"/>
              <a:t> </a:t>
            </a:r>
            <a:r>
              <a:rPr lang="en-US" sz="3200" dirty="0" err="1"/>
              <a:t>cách</a:t>
            </a:r>
            <a:r>
              <a:rPr lang="en-US" sz="3200" dirty="0"/>
              <a:t> 2 </a:t>
            </a:r>
            <a:r>
              <a:rPr lang="en-US" sz="3200" dirty="0" err="1"/>
              <a:t>giờ</a:t>
            </a:r>
            <a:r>
              <a:rPr lang="en-US" sz="3200" dirty="0"/>
              <a:t> </a:t>
            </a:r>
            <a:r>
              <a:rPr lang="en-US" sz="3200" dirty="0" err="1"/>
              <a:t>sau</a:t>
            </a:r>
            <a:r>
              <a:rPr lang="en-US" sz="3200" dirty="0"/>
              <a:t> </a:t>
            </a:r>
            <a:r>
              <a:rPr lang="en-US" sz="3200" dirty="0" err="1"/>
              <a:t>khi</a:t>
            </a:r>
            <a:r>
              <a:rPr lang="en-US" sz="3200" dirty="0"/>
              <a:t> </a:t>
            </a:r>
            <a:r>
              <a:rPr lang="en-US" sz="3200" dirty="0" err="1"/>
              <a:t>ăn</a:t>
            </a:r>
            <a:r>
              <a:rPr lang="en-US" sz="3200" dirty="0"/>
              <a:t> </a:t>
            </a:r>
            <a:r>
              <a:rPr lang="en-US" sz="3200" dirty="0" err="1"/>
              <a:t>tối</a:t>
            </a:r>
            <a:r>
              <a:rPr lang="en-US" sz="3200" dirty="0"/>
              <a:t> </a:t>
            </a:r>
            <a:r>
              <a:rPr lang="en-US" sz="3200" dirty="0" err="1"/>
              <a:t>hoặc</a:t>
            </a:r>
            <a:r>
              <a:rPr lang="en-US" sz="3200" dirty="0"/>
              <a:t> </a:t>
            </a:r>
            <a:r>
              <a:rPr lang="en-US" sz="3200" dirty="0" err="1"/>
              <a:t>sáng</a:t>
            </a:r>
            <a:r>
              <a:rPr lang="en-US" sz="3200" dirty="0"/>
              <a:t> </a:t>
            </a:r>
            <a:r>
              <a:rPr lang="en-US" sz="3200" dirty="0" err="1"/>
              <a:t>sớm</a:t>
            </a:r>
            <a:r>
              <a:rPr lang="en-US" sz="3200" dirty="0"/>
              <a:t> (</a:t>
            </a:r>
            <a:r>
              <a:rPr lang="en-US" sz="3200" dirty="0" err="1"/>
              <a:t>lúc</a:t>
            </a:r>
            <a:r>
              <a:rPr lang="en-US" sz="3200" dirty="0"/>
              <a:t> </a:t>
            </a:r>
            <a:r>
              <a:rPr lang="en-US" sz="3200" dirty="0" err="1"/>
              <a:t>bụng</a:t>
            </a:r>
            <a:r>
              <a:rPr lang="en-US" sz="3200" dirty="0"/>
              <a:t> </a:t>
            </a:r>
            <a:r>
              <a:rPr lang="en-US" sz="3200" dirty="0" err="1"/>
              <a:t>đói</a:t>
            </a:r>
            <a:r>
              <a:rPr lang="en-US" sz="3200" dirty="0" smtClean="0"/>
              <a:t>)</a:t>
            </a:r>
            <a:endParaRPr lang="en-US" sz="3200" dirty="0"/>
          </a:p>
        </p:txBody>
      </p:sp>
      <p:pic>
        <p:nvPicPr>
          <p:cNvPr id="7" name="Picture 6" descr="2016-12-06-vn-tay-giun-h84.jpg"/>
          <p:cNvPicPr>
            <a:picLocks noChangeAspect="1"/>
          </p:cNvPicPr>
          <p:nvPr/>
        </p:nvPicPr>
        <p:blipFill rotWithShape="1">
          <a:blip r:embed="rId3"/>
          <a:srcRect l="47263" t="22477" r="2495" b="8046"/>
          <a:stretch/>
        </p:blipFill>
        <p:spPr>
          <a:xfrm>
            <a:off x="7315200" y="1808851"/>
            <a:ext cx="9748538" cy="6969458"/>
          </a:xfrm>
          <a:prstGeom prst="rect">
            <a:avLst/>
          </a:prstGeom>
        </p:spPr>
      </p:pic>
      <p:pic>
        <p:nvPicPr>
          <p:cNvPr id="1026" name="Picture 2" descr="Thuốc tẩy giun Fugacar được nhiều phụ huynh lựa chọ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823" r="20219"/>
          <a:stretch/>
        </p:blipFill>
        <p:spPr bwMode="auto">
          <a:xfrm>
            <a:off x="685800" y="1208825"/>
            <a:ext cx="3276600" cy="29391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uốc Mebendazol là thuốc chứa hoạt chất cùng tên và được bào chế ở dạng viên nén nha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4556617"/>
            <a:ext cx="3584575" cy="34501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uốc tẩy giun cho bé Zentel"/>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086" t="5087" r="16117" b="5747"/>
          <a:stretch/>
        </p:blipFill>
        <p:spPr bwMode="auto">
          <a:xfrm>
            <a:off x="3880757" y="4594410"/>
            <a:ext cx="3235325" cy="2909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73837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idx="12"/>
          </p:nvPr>
        </p:nvSpPr>
        <p:spPr>
          <a:xfrm>
            <a:off x="8674200" y="9503250"/>
            <a:ext cx="939600" cy="783000"/>
          </a:xfrm>
          <a:prstGeom prst="rect">
            <a:avLst/>
          </a:prstGeom>
        </p:spPr>
        <p:txBody>
          <a:bodyPr spcFirstLastPara="1" vert="horz" wrap="square" lIns="182850" tIns="182850" rIns="182850" bIns="182850" rtlCol="0" anchor="t" anchorCtr="0">
            <a:noAutofit/>
          </a:bodyPr>
          <a:lstStyle/>
          <a:p>
            <a:pPr algn="ctr"/>
            <a:fld id="{00000000-1234-1234-1234-123412341234}" type="slidenum">
              <a:rPr lang="en"/>
              <a:pPr algn="ctr"/>
              <a:t>111</a:t>
            </a:fld>
            <a:endParaRPr/>
          </a:p>
        </p:txBody>
      </p:sp>
      <p:sp>
        <p:nvSpPr>
          <p:cNvPr id="9" name="TextBox 8"/>
          <p:cNvSpPr txBox="1"/>
          <p:nvPr/>
        </p:nvSpPr>
        <p:spPr>
          <a:xfrm>
            <a:off x="1524000" y="1485900"/>
            <a:ext cx="15087600" cy="707886"/>
          </a:xfrm>
          <a:prstGeom prst="rect">
            <a:avLst/>
          </a:prstGeom>
          <a:noFill/>
        </p:spPr>
        <p:txBody>
          <a:bodyPr wrap="square" rtlCol="0">
            <a:spAutoFit/>
          </a:bodyPr>
          <a:lstStyle/>
          <a:p>
            <a:pPr marL="685800" indent="-685800" algn="just">
              <a:buFont typeface="Wingdings" pitchFamily="2" charset="2"/>
              <a:buChar char="v"/>
            </a:pPr>
            <a:endParaRPr lang="en-US" sz="4000" dirty="0">
              <a:solidFill>
                <a:schemeClr val="accent2">
                  <a:lumMod val="50000"/>
                </a:schemeClr>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57955" b="5681"/>
          <a:stretch/>
        </p:blipFill>
        <p:spPr>
          <a:xfrm>
            <a:off x="1219200" y="0"/>
            <a:ext cx="16230600" cy="10287001"/>
          </a:xfrm>
          <a:prstGeom prst="rect">
            <a:avLst/>
          </a:prstGeom>
        </p:spPr>
      </p:pic>
    </p:spTree>
    <p:extLst>
      <p:ext uri="{BB962C8B-B14F-4D97-AF65-F5344CB8AC3E}">
        <p14:creationId xmlns:p14="http://schemas.microsoft.com/office/powerpoint/2010/main" val="331425447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idx="12"/>
          </p:nvPr>
        </p:nvSpPr>
        <p:spPr>
          <a:xfrm>
            <a:off x="8674200" y="9503250"/>
            <a:ext cx="939600" cy="783000"/>
          </a:xfrm>
          <a:prstGeom prst="rect">
            <a:avLst/>
          </a:prstGeom>
        </p:spPr>
        <p:txBody>
          <a:bodyPr spcFirstLastPara="1" vert="horz" wrap="square" lIns="182850" tIns="182850" rIns="182850" bIns="182850" rtlCol="0" anchor="t" anchorCtr="0">
            <a:noAutofit/>
          </a:bodyPr>
          <a:lstStyle/>
          <a:p>
            <a:pPr algn="ctr"/>
            <a:fld id="{00000000-1234-1234-1234-123412341234}" type="slidenum">
              <a:rPr lang="en"/>
              <a:pPr algn="ctr"/>
              <a:t>112</a:t>
            </a:fld>
            <a:endParaRPr/>
          </a:p>
        </p:txBody>
      </p:sp>
      <p:sp>
        <p:nvSpPr>
          <p:cNvPr id="8" name="TextBox 7"/>
          <p:cNvSpPr txBox="1"/>
          <p:nvPr/>
        </p:nvSpPr>
        <p:spPr>
          <a:xfrm>
            <a:off x="2514600" y="348806"/>
            <a:ext cx="12954000" cy="1107996"/>
          </a:xfrm>
          <a:prstGeom prst="rect">
            <a:avLst/>
          </a:prstGeom>
          <a:noFill/>
        </p:spPr>
        <p:txBody>
          <a:bodyPr wrap="square" rtlCol="0">
            <a:spAutoFit/>
          </a:bodyPr>
          <a:lstStyle/>
          <a:p>
            <a:pPr algn="ctr">
              <a:tabLst>
                <a:tab pos="8054975" algn="l"/>
              </a:tabLst>
            </a:pPr>
            <a:r>
              <a:rPr lang="en-US" sz="6600" b="1" dirty="0" smtClean="0">
                <a:solidFill>
                  <a:schemeClr val="accent2">
                    <a:lumMod val="50000"/>
                  </a:schemeClr>
                </a:solidFill>
              </a:rPr>
              <a:t>Theo </a:t>
            </a:r>
            <a:r>
              <a:rPr lang="en-US" sz="6600" b="1" dirty="0" err="1" smtClean="0">
                <a:solidFill>
                  <a:schemeClr val="accent2">
                    <a:lumMod val="50000"/>
                  </a:schemeClr>
                </a:solidFill>
              </a:rPr>
              <a:t>dõi</a:t>
            </a:r>
            <a:r>
              <a:rPr lang="en-US" sz="6600" b="1" dirty="0" smtClean="0">
                <a:solidFill>
                  <a:schemeClr val="accent2">
                    <a:lumMod val="50000"/>
                  </a:schemeClr>
                </a:solidFill>
              </a:rPr>
              <a:t> </a:t>
            </a:r>
            <a:r>
              <a:rPr lang="en-US" sz="6600" b="1" dirty="0" err="1" smtClean="0">
                <a:solidFill>
                  <a:schemeClr val="accent2">
                    <a:lumMod val="50000"/>
                  </a:schemeClr>
                </a:solidFill>
              </a:rPr>
              <a:t>tăng</a:t>
            </a:r>
            <a:r>
              <a:rPr lang="en-US" sz="6600" b="1" dirty="0" smtClean="0">
                <a:solidFill>
                  <a:schemeClr val="accent2">
                    <a:lumMod val="50000"/>
                  </a:schemeClr>
                </a:solidFill>
              </a:rPr>
              <a:t> </a:t>
            </a:r>
            <a:r>
              <a:rPr lang="en-US" sz="6600" b="1" dirty="0" err="1" smtClean="0">
                <a:solidFill>
                  <a:schemeClr val="accent2">
                    <a:lumMod val="50000"/>
                  </a:schemeClr>
                </a:solidFill>
              </a:rPr>
              <a:t>trưởng</a:t>
            </a:r>
            <a:endParaRPr lang="en-US" sz="6600" b="1" dirty="0">
              <a:solidFill>
                <a:schemeClr val="accent2">
                  <a:lumMod val="50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4038" y="4668392"/>
            <a:ext cx="6705600" cy="49714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Google Shape;681;p33"/>
          <p:cNvSpPr txBox="1"/>
          <p:nvPr/>
        </p:nvSpPr>
        <p:spPr>
          <a:xfrm>
            <a:off x="304800" y="3554981"/>
            <a:ext cx="9697592" cy="785471"/>
          </a:xfrm>
          <a:prstGeom prst="rect">
            <a:avLst/>
          </a:prstGeom>
          <a:noFill/>
          <a:ln>
            <a:noFill/>
          </a:ln>
        </p:spPr>
        <p:txBody>
          <a:bodyPr spcFirstLastPara="1" wrap="square" lIns="0" tIns="0" rIns="0" bIns="0" anchor="t" anchorCtr="0">
            <a:spAutoFit/>
          </a:bodyPr>
          <a:lstStyle/>
          <a:p>
            <a:pPr marL="0" marR="0" lvl="0" indent="0" algn="ctr" rtl="0">
              <a:lnSpc>
                <a:spcPct val="115983"/>
              </a:lnSpc>
              <a:spcBef>
                <a:spcPts val="0"/>
              </a:spcBef>
              <a:spcAft>
                <a:spcPts val="0"/>
              </a:spcAft>
              <a:buNone/>
            </a:pPr>
            <a:r>
              <a:rPr lang="en-US" sz="4400" b="1" i="0" u="none" strike="noStrike" cap="none" dirty="0">
                <a:solidFill>
                  <a:srgbClr val="000000"/>
                </a:solidFill>
                <a:latin typeface="Paytone One"/>
                <a:ea typeface="Paytone One"/>
                <a:cs typeface="Paytone One"/>
                <a:sym typeface="Paytone One"/>
              </a:rPr>
              <a:t>01 </a:t>
            </a:r>
            <a:r>
              <a:rPr lang="en-US" sz="4400" b="1" i="0" u="none" strike="noStrike" cap="none" dirty="0" err="1" smtClean="0">
                <a:solidFill>
                  <a:srgbClr val="000000"/>
                </a:solidFill>
                <a:latin typeface="Paytone One"/>
                <a:ea typeface="Paytone One"/>
                <a:cs typeface="Paytone One"/>
                <a:sym typeface="Paytone One"/>
              </a:rPr>
              <a:t>Tháng</a:t>
            </a:r>
            <a:r>
              <a:rPr lang="en-US" sz="4400" b="1" i="0" u="none" strike="noStrike" cap="none" dirty="0" smtClean="0">
                <a:solidFill>
                  <a:srgbClr val="000000"/>
                </a:solidFill>
                <a:latin typeface="Paytone One"/>
                <a:ea typeface="Paytone One"/>
                <a:cs typeface="Paytone One"/>
                <a:sym typeface="Paytone One"/>
              </a:rPr>
              <a:t> </a:t>
            </a:r>
            <a:r>
              <a:rPr lang="en-US" sz="4400" b="1" i="0" u="none" strike="noStrike" cap="none" dirty="0">
                <a:solidFill>
                  <a:srgbClr val="000000"/>
                </a:solidFill>
                <a:latin typeface="Paytone One"/>
                <a:ea typeface="Paytone One"/>
                <a:cs typeface="Paytone One"/>
                <a:sym typeface="Paytone One"/>
              </a:rPr>
              <a:t>01 lần: tại nhà </a:t>
            </a:r>
            <a:endParaRPr sz="1200" dirty="0"/>
          </a:p>
        </p:txBody>
      </p:sp>
      <p:sp>
        <p:nvSpPr>
          <p:cNvPr id="11" name="Google Shape;681;p33"/>
          <p:cNvSpPr txBox="1"/>
          <p:nvPr/>
        </p:nvSpPr>
        <p:spPr>
          <a:xfrm>
            <a:off x="451355" y="2521537"/>
            <a:ext cx="9944591" cy="785471"/>
          </a:xfrm>
          <a:prstGeom prst="rect">
            <a:avLst/>
          </a:prstGeom>
          <a:noFill/>
          <a:ln>
            <a:noFill/>
          </a:ln>
        </p:spPr>
        <p:txBody>
          <a:bodyPr spcFirstLastPara="1" wrap="square" lIns="0" tIns="0" rIns="0" bIns="0" anchor="t" anchorCtr="0">
            <a:spAutoFit/>
          </a:bodyPr>
          <a:lstStyle/>
          <a:p>
            <a:pPr marL="0" marR="0" lvl="0" indent="0" algn="ctr" rtl="0">
              <a:lnSpc>
                <a:spcPct val="115983"/>
              </a:lnSpc>
              <a:spcBef>
                <a:spcPts val="0"/>
              </a:spcBef>
              <a:spcAft>
                <a:spcPts val="0"/>
              </a:spcAft>
              <a:buNone/>
            </a:pPr>
            <a:r>
              <a:rPr lang="en-US" sz="4400" b="1" i="0" u="none" strike="noStrike" cap="none" dirty="0">
                <a:solidFill>
                  <a:srgbClr val="000000"/>
                </a:solidFill>
                <a:latin typeface="Paytone One"/>
                <a:ea typeface="Paytone One"/>
                <a:cs typeface="Paytone One"/>
                <a:sym typeface="Paytone One"/>
              </a:rPr>
              <a:t>01  </a:t>
            </a:r>
            <a:r>
              <a:rPr lang="en-US" sz="4400" b="1" i="0" u="none" strike="noStrike" cap="none" dirty="0" err="1">
                <a:solidFill>
                  <a:srgbClr val="000000"/>
                </a:solidFill>
                <a:latin typeface="Paytone One"/>
                <a:ea typeface="Paytone One"/>
                <a:cs typeface="Paytone One"/>
                <a:sym typeface="Paytone One"/>
              </a:rPr>
              <a:t>năm</a:t>
            </a:r>
            <a:r>
              <a:rPr lang="en-US" sz="4400" b="1" i="0" u="none" strike="noStrike" cap="none" dirty="0">
                <a:solidFill>
                  <a:srgbClr val="000000"/>
                </a:solidFill>
                <a:latin typeface="Paytone One"/>
                <a:ea typeface="Paytone One"/>
                <a:cs typeface="Paytone One"/>
                <a:sym typeface="Paytone One"/>
              </a:rPr>
              <a:t> 01 lần: tại </a:t>
            </a:r>
            <a:r>
              <a:rPr lang="en-US" sz="4400" b="1" i="0" u="none" strike="noStrike" cap="none" dirty="0" err="1">
                <a:solidFill>
                  <a:srgbClr val="000000"/>
                </a:solidFill>
                <a:latin typeface="Paytone One"/>
                <a:ea typeface="Paytone One"/>
                <a:cs typeface="Paytone One"/>
                <a:sym typeface="Paytone One"/>
              </a:rPr>
              <a:t>trường</a:t>
            </a:r>
            <a:endParaRPr sz="1200" dirty="0"/>
          </a:p>
        </p:txBody>
      </p:sp>
      <p:pic>
        <p:nvPicPr>
          <p:cNvPr id="12" name="Picture 2" descr="Bảng chiều cao cân nặng của trẻ 0-10 tuổi theo chuẩn WHO"/>
          <p:cNvPicPr>
            <a:picLocks noChangeAspect="1" noChangeArrowheads="1"/>
          </p:cNvPicPr>
          <p:nvPr/>
        </p:nvPicPr>
        <p:blipFill rotWithShape="1">
          <a:blip r:embed="rId4">
            <a:extLst>
              <a:ext uri="{28A0092B-C50C-407E-A947-70E740481C1C}">
                <a14:useLocalDpi xmlns:a14="http://schemas.microsoft.com/office/drawing/2010/main" val="0"/>
              </a:ext>
            </a:extLst>
          </a:blip>
          <a:srcRect t="17609"/>
          <a:stretch/>
        </p:blipFill>
        <p:spPr bwMode="auto">
          <a:xfrm>
            <a:off x="917996" y="4646621"/>
            <a:ext cx="8191767" cy="5059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51799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53" name="Google Shape;1153;p77"/>
          <p:cNvSpPr/>
          <p:nvPr/>
        </p:nvSpPr>
        <p:spPr>
          <a:xfrm>
            <a:off x="1912768" y="3559083"/>
            <a:ext cx="5362892" cy="4114800"/>
          </a:xfrm>
          <a:custGeom>
            <a:avLst/>
            <a:gdLst/>
            <a:ahLst/>
            <a:cxnLst/>
            <a:rect l="l" t="t" r="r" b="b"/>
            <a:pathLst>
              <a:path w="5362891" h="4114800" extrusionOk="0">
                <a:moveTo>
                  <a:pt x="0" y="0"/>
                </a:moveTo>
                <a:lnTo>
                  <a:pt x="5362891" y="0"/>
                </a:lnTo>
                <a:lnTo>
                  <a:pt x="5362891" y="4114800"/>
                </a:lnTo>
                <a:lnTo>
                  <a:pt x="0" y="4114800"/>
                </a:lnTo>
                <a:lnTo>
                  <a:pt x="0" y="0"/>
                </a:lnTo>
                <a:close/>
              </a:path>
            </a:pathLst>
          </a:custGeom>
          <a:blipFill rotWithShape="1">
            <a:blip r:embed="rId3">
              <a:alphaModFix/>
            </a:blip>
            <a:stretch>
              <a:fillRect/>
            </a:stretch>
          </a:blipFill>
          <a:ln>
            <a:noFill/>
          </a:ln>
        </p:spPr>
        <p:txBody>
          <a:bodyPr/>
          <a:lstStyle/>
          <a:p>
            <a:endParaRPr lang="en-US"/>
          </a:p>
        </p:txBody>
      </p:sp>
      <p:sp>
        <p:nvSpPr>
          <p:cNvPr id="1154" name="Google Shape;1154;p77"/>
          <p:cNvSpPr/>
          <p:nvPr/>
        </p:nvSpPr>
        <p:spPr>
          <a:xfrm>
            <a:off x="10580014" y="3372866"/>
            <a:ext cx="4406282" cy="4114365"/>
          </a:xfrm>
          <a:custGeom>
            <a:avLst/>
            <a:gdLst/>
            <a:ahLst/>
            <a:cxnLst/>
            <a:rect l="l" t="t" r="r" b="b"/>
            <a:pathLst>
              <a:path w="4406281" h="4114365" extrusionOk="0">
                <a:moveTo>
                  <a:pt x="0" y="0"/>
                </a:moveTo>
                <a:lnTo>
                  <a:pt x="4406281" y="0"/>
                </a:lnTo>
                <a:lnTo>
                  <a:pt x="4406281" y="4114365"/>
                </a:lnTo>
                <a:lnTo>
                  <a:pt x="0" y="4114365"/>
                </a:lnTo>
                <a:lnTo>
                  <a:pt x="0" y="0"/>
                </a:lnTo>
                <a:close/>
              </a:path>
            </a:pathLst>
          </a:custGeom>
          <a:blipFill rotWithShape="1">
            <a:blip r:embed="rId4">
              <a:alphaModFix/>
            </a:blip>
            <a:stretch>
              <a:fillRect/>
            </a:stretch>
          </a:blipFill>
          <a:ln>
            <a:noFill/>
          </a:ln>
        </p:spPr>
        <p:txBody>
          <a:bodyPr/>
          <a:lstStyle/>
          <a:p>
            <a:endParaRPr lang="en-US"/>
          </a:p>
        </p:txBody>
      </p:sp>
      <p:sp>
        <p:nvSpPr>
          <p:cNvPr id="1155" name="Google Shape;1155;p77"/>
          <p:cNvSpPr txBox="1"/>
          <p:nvPr/>
        </p:nvSpPr>
        <p:spPr>
          <a:xfrm>
            <a:off x="4971020" y="1559831"/>
            <a:ext cx="9296310" cy="1080296"/>
          </a:xfrm>
          <a:prstGeom prst="rect">
            <a:avLst/>
          </a:prstGeom>
          <a:noFill/>
          <a:ln>
            <a:noFill/>
          </a:ln>
        </p:spPr>
        <p:txBody>
          <a:bodyPr spcFirstLastPara="1" wrap="square" lIns="0" tIns="0" rIns="0" bIns="0" anchor="t" anchorCtr="0">
            <a:spAutoFit/>
          </a:bodyPr>
          <a:lstStyle/>
          <a:p>
            <a:pPr algn="ctr">
              <a:lnSpc>
                <a:spcPct val="130000"/>
              </a:lnSpc>
            </a:pPr>
            <a:r>
              <a:rPr lang="en-US" sz="5400" b="1" dirty="0">
                <a:solidFill>
                  <a:srgbClr val="003EA8"/>
                </a:solidFill>
                <a:latin typeface="Arial"/>
                <a:ea typeface="Arial"/>
                <a:cs typeface="Arial"/>
                <a:sym typeface="Arial"/>
              </a:rPr>
              <a:t> </a:t>
            </a:r>
            <a:r>
              <a:rPr lang="en-US" sz="5400" b="1" dirty="0" err="1">
                <a:solidFill>
                  <a:srgbClr val="040201"/>
                </a:solidFill>
                <a:latin typeface="Arial"/>
                <a:ea typeface="Arial"/>
                <a:cs typeface="Arial"/>
                <a:sym typeface="Arial"/>
              </a:rPr>
              <a:t>Hẹn</a:t>
            </a:r>
            <a:r>
              <a:rPr lang="en-US" sz="5400" b="1" dirty="0">
                <a:solidFill>
                  <a:srgbClr val="040201"/>
                </a:solidFill>
                <a:latin typeface="Arial"/>
                <a:ea typeface="Arial"/>
                <a:cs typeface="Arial"/>
                <a:sym typeface="Arial"/>
              </a:rPr>
              <a:t> </a:t>
            </a:r>
            <a:r>
              <a:rPr lang="en-US" sz="5400" b="1" dirty="0" err="1">
                <a:solidFill>
                  <a:srgbClr val="040201"/>
                </a:solidFill>
                <a:latin typeface="Arial"/>
                <a:ea typeface="Arial"/>
                <a:cs typeface="Arial"/>
                <a:sym typeface="Arial"/>
              </a:rPr>
              <a:t>theo</a:t>
            </a:r>
            <a:r>
              <a:rPr lang="en-US" sz="5400" b="1" dirty="0">
                <a:solidFill>
                  <a:srgbClr val="040201"/>
                </a:solidFill>
                <a:latin typeface="Arial"/>
                <a:ea typeface="Arial"/>
                <a:cs typeface="Arial"/>
                <a:sym typeface="Arial"/>
              </a:rPr>
              <a:t> </a:t>
            </a:r>
            <a:r>
              <a:rPr lang="en-US" sz="5400" b="1" dirty="0" err="1">
                <a:solidFill>
                  <a:srgbClr val="040201"/>
                </a:solidFill>
                <a:latin typeface="Arial"/>
                <a:ea typeface="Arial"/>
                <a:cs typeface="Arial"/>
                <a:sym typeface="Arial"/>
              </a:rPr>
              <a:t>dõi</a:t>
            </a:r>
            <a:r>
              <a:rPr lang="en-US" sz="5400" b="1" dirty="0">
                <a:solidFill>
                  <a:srgbClr val="040201"/>
                </a:solidFill>
                <a:latin typeface="Arial"/>
                <a:ea typeface="Arial"/>
                <a:cs typeface="Arial"/>
                <a:sym typeface="Arial"/>
              </a:rPr>
              <a:t>, </a:t>
            </a:r>
            <a:r>
              <a:rPr lang="en-US" sz="5400" b="1" dirty="0" err="1">
                <a:solidFill>
                  <a:srgbClr val="040201"/>
                </a:solidFill>
                <a:latin typeface="Arial"/>
                <a:ea typeface="Arial"/>
                <a:cs typeface="Arial"/>
                <a:sym typeface="Arial"/>
              </a:rPr>
              <a:t>đánh</a:t>
            </a:r>
            <a:r>
              <a:rPr lang="en-US" sz="5400" b="1" dirty="0">
                <a:solidFill>
                  <a:srgbClr val="040201"/>
                </a:solidFill>
                <a:latin typeface="Arial"/>
                <a:ea typeface="Arial"/>
                <a:cs typeface="Arial"/>
                <a:sym typeface="Arial"/>
              </a:rPr>
              <a:t> </a:t>
            </a:r>
            <a:r>
              <a:rPr lang="en-US" sz="5400" b="1" dirty="0" err="1">
                <a:solidFill>
                  <a:srgbClr val="040201"/>
                </a:solidFill>
                <a:latin typeface="Arial"/>
                <a:ea typeface="Arial"/>
                <a:cs typeface="Arial"/>
                <a:sym typeface="Arial"/>
              </a:rPr>
              <a:t>giá</a:t>
            </a:r>
            <a:r>
              <a:rPr lang="en-US" sz="5400" b="1" dirty="0">
                <a:solidFill>
                  <a:srgbClr val="040201"/>
                </a:solidFill>
                <a:latin typeface="Arial"/>
                <a:ea typeface="Arial"/>
                <a:cs typeface="Arial"/>
                <a:sym typeface="Arial"/>
              </a:rPr>
              <a:t> </a:t>
            </a:r>
            <a:r>
              <a:rPr lang="en-US" sz="5400" b="1" dirty="0" err="1">
                <a:solidFill>
                  <a:srgbClr val="040201"/>
                </a:solidFill>
                <a:latin typeface="Arial"/>
                <a:ea typeface="Arial"/>
                <a:cs typeface="Arial"/>
                <a:sym typeface="Arial"/>
              </a:rPr>
              <a:t>lại</a:t>
            </a:r>
            <a:r>
              <a:rPr lang="en-US" sz="5400" b="1" dirty="0">
                <a:solidFill>
                  <a:srgbClr val="040201"/>
                </a:solidFill>
                <a:latin typeface="Arial"/>
                <a:ea typeface="Arial"/>
                <a:cs typeface="Arial"/>
                <a:sym typeface="Arial"/>
              </a:rPr>
              <a:t>    </a:t>
            </a:r>
            <a:endParaRPr sz="5400" b="1" dirty="0"/>
          </a:p>
        </p:txBody>
      </p:sp>
      <p:sp>
        <p:nvSpPr>
          <p:cNvPr id="1157" name="Google Shape;1157;p77"/>
          <p:cNvSpPr txBox="1"/>
          <p:nvPr/>
        </p:nvSpPr>
        <p:spPr>
          <a:xfrm>
            <a:off x="1485590" y="8526745"/>
            <a:ext cx="6217247" cy="861774"/>
          </a:xfrm>
          <a:prstGeom prst="rect">
            <a:avLst/>
          </a:prstGeom>
          <a:noFill/>
          <a:ln>
            <a:noFill/>
          </a:ln>
        </p:spPr>
        <p:txBody>
          <a:bodyPr spcFirstLastPara="1" wrap="square" lIns="0" tIns="0" rIns="0" bIns="0" anchor="t" anchorCtr="0">
            <a:spAutoFit/>
          </a:bodyPr>
          <a:lstStyle/>
          <a:p>
            <a:pPr algn="ctr">
              <a:lnSpc>
                <a:spcPct val="140011"/>
              </a:lnSpc>
            </a:pPr>
            <a:r>
              <a:rPr lang="en-US" sz="4000" dirty="0" err="1">
                <a:solidFill>
                  <a:srgbClr val="000000"/>
                </a:solidFill>
                <a:latin typeface="Play"/>
                <a:ea typeface="Play"/>
                <a:cs typeface="Play"/>
                <a:sym typeface="Play"/>
              </a:rPr>
              <a:t>Thường</a:t>
            </a:r>
            <a:r>
              <a:rPr lang="en-US" sz="4000" dirty="0">
                <a:solidFill>
                  <a:srgbClr val="000000"/>
                </a:solidFill>
                <a:latin typeface="Play"/>
                <a:ea typeface="Play"/>
                <a:cs typeface="Play"/>
                <a:sym typeface="Play"/>
              </a:rPr>
              <a:t> </a:t>
            </a:r>
            <a:r>
              <a:rPr lang="en-US" sz="4000" dirty="0" err="1">
                <a:solidFill>
                  <a:srgbClr val="000000"/>
                </a:solidFill>
                <a:latin typeface="Play"/>
                <a:ea typeface="Play"/>
                <a:cs typeface="Play"/>
                <a:sym typeface="Play"/>
              </a:rPr>
              <a:t>xuyên</a:t>
            </a:r>
            <a:r>
              <a:rPr lang="en-US" sz="4000" dirty="0">
                <a:solidFill>
                  <a:srgbClr val="000000"/>
                </a:solidFill>
                <a:latin typeface="Play"/>
                <a:ea typeface="Play"/>
                <a:cs typeface="Play"/>
                <a:sym typeface="Play"/>
              </a:rPr>
              <a:t> liên </a:t>
            </a:r>
            <a:r>
              <a:rPr lang="en-US" sz="4000" dirty="0" err="1">
                <a:solidFill>
                  <a:srgbClr val="000000"/>
                </a:solidFill>
                <a:latin typeface="Play"/>
                <a:ea typeface="Play"/>
                <a:cs typeface="Play"/>
                <a:sym typeface="Play"/>
              </a:rPr>
              <a:t>lạc</a:t>
            </a:r>
            <a:endParaRPr sz="2400" dirty="0"/>
          </a:p>
        </p:txBody>
      </p:sp>
      <p:sp>
        <p:nvSpPr>
          <p:cNvPr id="1158" name="Google Shape;1158;p77"/>
          <p:cNvSpPr txBox="1"/>
          <p:nvPr/>
        </p:nvSpPr>
        <p:spPr>
          <a:xfrm>
            <a:off x="9651832" y="8526745"/>
            <a:ext cx="7627543" cy="861774"/>
          </a:xfrm>
          <a:prstGeom prst="rect">
            <a:avLst/>
          </a:prstGeom>
          <a:noFill/>
          <a:ln>
            <a:noFill/>
          </a:ln>
        </p:spPr>
        <p:txBody>
          <a:bodyPr spcFirstLastPara="1" wrap="square" lIns="0" tIns="0" rIns="0" bIns="0" anchor="t" anchorCtr="0">
            <a:spAutoFit/>
          </a:bodyPr>
          <a:lstStyle/>
          <a:p>
            <a:pPr algn="ctr">
              <a:lnSpc>
                <a:spcPct val="140011"/>
              </a:lnSpc>
            </a:pPr>
            <a:r>
              <a:rPr lang="en-US" sz="4000" dirty="0" err="1">
                <a:solidFill>
                  <a:srgbClr val="000000"/>
                </a:solidFill>
                <a:latin typeface="Play"/>
                <a:ea typeface="Play"/>
                <a:cs typeface="Play"/>
                <a:sym typeface="Play"/>
              </a:rPr>
              <a:t>Hẹn</a:t>
            </a:r>
            <a:r>
              <a:rPr lang="en-US" sz="4000" dirty="0">
                <a:solidFill>
                  <a:srgbClr val="000000"/>
                </a:solidFill>
                <a:latin typeface="Play"/>
                <a:ea typeface="Play"/>
                <a:cs typeface="Play"/>
                <a:sym typeface="Play"/>
              </a:rPr>
              <a:t> khám lại </a:t>
            </a:r>
            <a:r>
              <a:rPr lang="en-US" sz="4000" dirty="0" err="1">
                <a:solidFill>
                  <a:srgbClr val="000000"/>
                </a:solidFill>
                <a:latin typeface="Play"/>
                <a:ea typeface="Play"/>
                <a:cs typeface="Play"/>
                <a:sym typeface="Play"/>
              </a:rPr>
              <a:t>sau</a:t>
            </a:r>
            <a:r>
              <a:rPr lang="en-US" sz="4000" dirty="0">
                <a:solidFill>
                  <a:srgbClr val="000000"/>
                </a:solidFill>
                <a:latin typeface="Play"/>
                <a:ea typeface="Play"/>
                <a:cs typeface="Play"/>
                <a:sym typeface="Play"/>
              </a:rPr>
              <a:t> 1 tháng</a:t>
            </a:r>
            <a:endParaRPr sz="2400" dirty="0"/>
          </a:p>
        </p:txBody>
      </p:sp>
    </p:spTree>
    <p:extLst>
      <p:ext uri="{BB962C8B-B14F-4D97-AF65-F5344CB8AC3E}">
        <p14:creationId xmlns:p14="http://schemas.microsoft.com/office/powerpoint/2010/main" val="379299181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6299" y="8501709"/>
            <a:ext cx="19995906" cy="2046531"/>
            <a:chOff x="0" y="0"/>
            <a:chExt cx="5266411" cy="539004"/>
          </a:xfrm>
        </p:grpSpPr>
        <p:sp>
          <p:nvSpPr>
            <p:cNvPr id="3" name="Freeform 3"/>
            <p:cNvSpPr/>
            <p:nvPr/>
          </p:nvSpPr>
          <p:spPr>
            <a:xfrm>
              <a:off x="0" y="0"/>
              <a:ext cx="5266411" cy="539004"/>
            </a:xfrm>
            <a:custGeom>
              <a:avLst/>
              <a:gdLst/>
              <a:ahLst/>
              <a:cxnLst/>
              <a:rect l="l" t="t" r="r" b="b"/>
              <a:pathLst>
                <a:path w="5266411" h="539004">
                  <a:moveTo>
                    <a:pt x="19746" y="0"/>
                  </a:moveTo>
                  <a:lnTo>
                    <a:pt x="5246665" y="0"/>
                  </a:lnTo>
                  <a:cubicBezTo>
                    <a:pt x="5257571" y="0"/>
                    <a:pt x="5266411" y="8841"/>
                    <a:pt x="5266411" y="19746"/>
                  </a:cubicBezTo>
                  <a:lnTo>
                    <a:pt x="5266411" y="519258"/>
                  </a:lnTo>
                  <a:cubicBezTo>
                    <a:pt x="5266411" y="530164"/>
                    <a:pt x="5257571" y="539004"/>
                    <a:pt x="5246665" y="539004"/>
                  </a:cubicBezTo>
                  <a:lnTo>
                    <a:pt x="19746" y="539004"/>
                  </a:lnTo>
                  <a:cubicBezTo>
                    <a:pt x="8841" y="539004"/>
                    <a:pt x="0" y="530164"/>
                    <a:pt x="0" y="519258"/>
                  </a:cubicBezTo>
                  <a:lnTo>
                    <a:pt x="0" y="19746"/>
                  </a:lnTo>
                  <a:cubicBezTo>
                    <a:pt x="0" y="8841"/>
                    <a:pt x="8841" y="0"/>
                    <a:pt x="19746" y="0"/>
                  </a:cubicBezTo>
                  <a:close/>
                </a:path>
              </a:pathLst>
            </a:custGeom>
            <a:solidFill>
              <a:srgbClr val="C62E2E"/>
            </a:solidFill>
          </p:spPr>
        </p:sp>
        <p:sp>
          <p:nvSpPr>
            <p:cNvPr id="4" name="TextBox 4"/>
            <p:cNvSpPr txBox="1"/>
            <p:nvPr/>
          </p:nvSpPr>
          <p:spPr>
            <a:xfrm>
              <a:off x="0" y="-38100"/>
              <a:ext cx="5266411" cy="577104"/>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289866" y="2537746"/>
            <a:ext cx="16464734" cy="3642023"/>
          </a:xfrm>
          <a:prstGeom prst="rect">
            <a:avLst/>
          </a:prstGeom>
        </p:spPr>
        <p:txBody>
          <a:bodyPr wrap="square" lIns="0" tIns="0" rIns="0" bIns="0" rtlCol="0" anchor="t">
            <a:spAutoFit/>
          </a:bodyPr>
          <a:lstStyle/>
          <a:p>
            <a:pPr algn="ctr">
              <a:lnSpc>
                <a:spcPts val="14223"/>
              </a:lnSpc>
            </a:pPr>
            <a:r>
              <a:rPr lang="en-US" sz="8800" b="1" spc="-47" dirty="0" smtClean="0">
                <a:solidFill>
                  <a:srgbClr val="C62E2E"/>
                </a:solidFill>
                <a:latin typeface="Proxima Nova Condensed Bold"/>
                <a:ea typeface="Proxima Nova Condensed Bold"/>
                <a:cs typeface="Proxima Nova Condensed Bold"/>
                <a:sym typeface="Proxima Nova Condensed Bold"/>
              </a:rPr>
              <a:t>PHẦN 5: THỰC HÀNH KHÁM TƯ VẤN </a:t>
            </a:r>
            <a:r>
              <a:rPr lang="en-US" sz="8800" b="1" spc="-47" dirty="0" smtClean="0">
                <a:latin typeface="Proxima Nova Condensed Bold"/>
                <a:ea typeface="Proxima Nova Condensed Bold"/>
                <a:cs typeface="Proxima Nova Condensed Bold"/>
                <a:sym typeface="Proxima Nova Condensed Bold"/>
              </a:rPr>
              <a:t>CHO TRẺ 6-11 TUỔI SUY DINH DƯỠNG </a:t>
            </a:r>
            <a:endParaRPr lang="en-US" sz="8800" b="1" spc="-47" dirty="0">
              <a:latin typeface="Proxima Nova Condensed Bold"/>
              <a:ea typeface="Proxima Nova Condensed Bold"/>
              <a:cs typeface="Proxima Nova Condensed Bold"/>
              <a:sym typeface="Proxima Nova Condensed Bold"/>
            </a:endParaRPr>
          </a:p>
        </p:txBody>
      </p:sp>
      <p:sp>
        <p:nvSpPr>
          <p:cNvPr id="11" name="Freeform 11"/>
          <p:cNvSpPr/>
          <p:nvPr/>
        </p:nvSpPr>
        <p:spPr>
          <a:xfrm>
            <a:off x="-254567" y="-309835"/>
            <a:ext cx="3088866" cy="3088866"/>
          </a:xfrm>
          <a:custGeom>
            <a:avLst/>
            <a:gdLst/>
            <a:ahLst/>
            <a:cxnLst/>
            <a:rect l="l" t="t" r="r" b="b"/>
            <a:pathLst>
              <a:path w="3088866" h="3088866">
                <a:moveTo>
                  <a:pt x="0" y="0"/>
                </a:moveTo>
                <a:lnTo>
                  <a:pt x="3088866" y="0"/>
                </a:lnTo>
                <a:lnTo>
                  <a:pt x="3088866" y="3088866"/>
                </a:lnTo>
                <a:lnTo>
                  <a:pt x="0" y="308886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2" name="Freeform 12"/>
          <p:cNvSpPr/>
          <p:nvPr/>
        </p:nvSpPr>
        <p:spPr>
          <a:xfrm>
            <a:off x="7711906" y="-1569748"/>
            <a:ext cx="3139497" cy="3139497"/>
          </a:xfrm>
          <a:custGeom>
            <a:avLst/>
            <a:gdLst/>
            <a:ahLst/>
            <a:cxnLst/>
            <a:rect l="l" t="t" r="r" b="b"/>
            <a:pathLst>
              <a:path w="3139497" h="3139497">
                <a:moveTo>
                  <a:pt x="0" y="0"/>
                </a:moveTo>
                <a:lnTo>
                  <a:pt x="3139496" y="0"/>
                </a:lnTo>
                <a:lnTo>
                  <a:pt x="3139496" y="3139496"/>
                </a:lnTo>
                <a:lnTo>
                  <a:pt x="0" y="313949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32657" y="7779894"/>
            <a:ext cx="1993491" cy="498373"/>
          </a:xfrm>
          <a:custGeom>
            <a:avLst/>
            <a:gdLst/>
            <a:ahLst/>
            <a:cxnLst/>
            <a:rect l="l" t="t" r="r" b="b"/>
            <a:pathLst>
              <a:path w="1993491" h="498373">
                <a:moveTo>
                  <a:pt x="0" y="0"/>
                </a:moveTo>
                <a:lnTo>
                  <a:pt x="1993491" y="0"/>
                </a:lnTo>
                <a:lnTo>
                  <a:pt x="1993491" y="498373"/>
                </a:lnTo>
                <a:lnTo>
                  <a:pt x="0" y="49837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flipH="1">
            <a:off x="15390418" y="-231054"/>
            <a:ext cx="3088866" cy="3088866"/>
          </a:xfrm>
          <a:custGeom>
            <a:avLst/>
            <a:gdLst/>
            <a:ahLst/>
            <a:cxnLst/>
            <a:rect l="l" t="t" r="r" b="b"/>
            <a:pathLst>
              <a:path w="3088866" h="3088866">
                <a:moveTo>
                  <a:pt x="3088867" y="0"/>
                </a:moveTo>
                <a:lnTo>
                  <a:pt x="0" y="0"/>
                </a:lnTo>
                <a:lnTo>
                  <a:pt x="0" y="3088867"/>
                </a:lnTo>
                <a:lnTo>
                  <a:pt x="3088867" y="3088867"/>
                </a:lnTo>
                <a:lnTo>
                  <a:pt x="3088867"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6" name="Freeform 9"/>
          <p:cNvSpPr/>
          <p:nvPr/>
        </p:nvSpPr>
        <p:spPr>
          <a:xfrm>
            <a:off x="13108490" y="5762968"/>
            <a:ext cx="5219732" cy="3327690"/>
          </a:xfrm>
          <a:custGeom>
            <a:avLst/>
            <a:gdLst/>
            <a:ahLst/>
            <a:cxnLst/>
            <a:rect l="l" t="t" r="r" b="b"/>
            <a:pathLst>
              <a:path w="5238482" h="3981247">
                <a:moveTo>
                  <a:pt x="0" y="0"/>
                </a:moveTo>
                <a:lnTo>
                  <a:pt x="5238483" y="0"/>
                </a:lnTo>
                <a:lnTo>
                  <a:pt x="5238483" y="3981246"/>
                </a:lnTo>
                <a:lnTo>
                  <a:pt x="0" y="398124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Tree>
    <p:extLst>
      <p:ext uri="{BB962C8B-B14F-4D97-AF65-F5344CB8AC3E}">
        <p14:creationId xmlns:p14="http://schemas.microsoft.com/office/powerpoint/2010/main" val="78951687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9D1E-1806-92C5-7526-E868D78C0B0A}"/>
              </a:ext>
            </a:extLst>
          </p:cNvPr>
          <p:cNvSpPr>
            <a:spLocks noGrp="1"/>
          </p:cNvSpPr>
          <p:nvPr>
            <p:ph type="ctrTitle"/>
          </p:nvPr>
        </p:nvSpPr>
        <p:spPr>
          <a:xfrm>
            <a:off x="3547500" y="571502"/>
            <a:ext cx="11193000" cy="1371600"/>
          </a:xfrm>
        </p:spPr>
        <p:txBody>
          <a:bodyPr/>
          <a:lstStyle/>
          <a:p>
            <a:r>
              <a:rPr lang="en-US" sz="6400" b="1" dirty="0"/>
              <a:t>BÀI TẬP THỰC HÀNH </a:t>
            </a:r>
          </a:p>
        </p:txBody>
      </p:sp>
      <p:sp>
        <p:nvSpPr>
          <p:cNvPr id="3" name="Subtitle 2">
            <a:extLst>
              <a:ext uri="{FF2B5EF4-FFF2-40B4-BE49-F238E27FC236}">
                <a16:creationId xmlns:a16="http://schemas.microsoft.com/office/drawing/2014/main" id="{9B8B788E-E58E-4D3C-D061-D9B2206EBE33}"/>
              </a:ext>
            </a:extLst>
          </p:cNvPr>
          <p:cNvSpPr>
            <a:spLocks noGrp="1"/>
          </p:cNvSpPr>
          <p:nvPr>
            <p:ph type="subTitle" idx="1"/>
          </p:nvPr>
        </p:nvSpPr>
        <p:spPr>
          <a:xfrm>
            <a:off x="1600200" y="2977444"/>
            <a:ext cx="14782800" cy="6525806"/>
          </a:xfrm>
        </p:spPr>
        <p:txBody>
          <a:bodyPr/>
          <a:lstStyle/>
          <a:p>
            <a:pPr algn="l"/>
            <a:r>
              <a:rPr lang="en-US" sz="4000" dirty="0" err="1">
                <a:solidFill>
                  <a:schemeClr val="tx1"/>
                </a:solidFill>
                <a:latin typeface="+mj-lt"/>
              </a:rPr>
              <a:t>Trường</a:t>
            </a:r>
            <a:r>
              <a:rPr lang="en-US" sz="4000" dirty="0">
                <a:solidFill>
                  <a:schemeClr val="tx1"/>
                </a:solidFill>
                <a:latin typeface="+mj-lt"/>
              </a:rPr>
              <a:t> </a:t>
            </a:r>
            <a:r>
              <a:rPr lang="en-US" sz="4000" dirty="0" err="1">
                <a:solidFill>
                  <a:schemeClr val="tx1"/>
                </a:solidFill>
                <a:latin typeface="+mj-lt"/>
              </a:rPr>
              <a:t>hợp</a:t>
            </a:r>
            <a:r>
              <a:rPr lang="en-US" sz="4000" dirty="0">
                <a:solidFill>
                  <a:schemeClr val="tx1"/>
                </a:solidFill>
                <a:latin typeface="+mj-lt"/>
              </a:rPr>
              <a:t> </a:t>
            </a:r>
            <a:r>
              <a:rPr lang="en-US" sz="4000" dirty="0" err="1" smtClean="0">
                <a:solidFill>
                  <a:schemeClr val="tx1"/>
                </a:solidFill>
                <a:latin typeface="+mj-lt"/>
              </a:rPr>
              <a:t>tư</a:t>
            </a:r>
            <a:r>
              <a:rPr lang="en-US" sz="4000" dirty="0" smtClean="0">
                <a:solidFill>
                  <a:schemeClr val="tx1"/>
                </a:solidFill>
                <a:latin typeface="+mj-lt"/>
              </a:rPr>
              <a:t> </a:t>
            </a:r>
            <a:r>
              <a:rPr lang="en-US" sz="4000" dirty="0" err="1" smtClean="0">
                <a:solidFill>
                  <a:schemeClr val="tx1"/>
                </a:solidFill>
                <a:latin typeface="+mj-lt"/>
              </a:rPr>
              <a:t>vấn</a:t>
            </a:r>
            <a:r>
              <a:rPr lang="en-US" sz="4000" dirty="0" smtClean="0">
                <a:solidFill>
                  <a:schemeClr val="tx1"/>
                </a:solidFill>
                <a:latin typeface="+mj-lt"/>
              </a:rPr>
              <a:t> 1</a:t>
            </a:r>
            <a:r>
              <a:rPr lang="en-US" sz="4000" dirty="0">
                <a:solidFill>
                  <a:schemeClr val="tx1"/>
                </a:solidFill>
                <a:latin typeface="+mj-lt"/>
              </a:rPr>
              <a:t>: </a:t>
            </a:r>
          </a:p>
          <a:p>
            <a:pPr algn="l">
              <a:lnSpc>
                <a:spcPct val="150000"/>
              </a:lnSpc>
              <a:buFontTx/>
              <a:buChar char="-"/>
            </a:pPr>
            <a:r>
              <a:rPr lang="en-US" sz="4000" b="0" dirty="0">
                <a:solidFill>
                  <a:schemeClr val="tx1"/>
                </a:solidFill>
                <a:latin typeface="+mj-lt"/>
              </a:rPr>
              <a:t>Trẻ </a:t>
            </a:r>
            <a:r>
              <a:rPr lang="en-US" sz="4000" b="0" dirty="0" err="1">
                <a:solidFill>
                  <a:schemeClr val="tx1"/>
                </a:solidFill>
                <a:latin typeface="+mj-lt"/>
              </a:rPr>
              <a:t>nam</a:t>
            </a:r>
            <a:r>
              <a:rPr lang="en-US" sz="4000" b="0" dirty="0">
                <a:solidFill>
                  <a:schemeClr val="tx1"/>
                </a:solidFill>
                <a:latin typeface="+mj-lt"/>
              </a:rPr>
              <a:t>, 8 tuổi, chiều </a:t>
            </a:r>
            <a:r>
              <a:rPr lang="en-US" sz="4000" b="0" dirty="0" err="1">
                <a:solidFill>
                  <a:schemeClr val="tx1"/>
                </a:solidFill>
                <a:latin typeface="+mj-lt"/>
              </a:rPr>
              <a:t>cao</a:t>
            </a:r>
            <a:r>
              <a:rPr lang="en-US" sz="4000" b="0" dirty="0">
                <a:solidFill>
                  <a:schemeClr val="tx1"/>
                </a:solidFill>
                <a:latin typeface="+mj-lt"/>
              </a:rPr>
              <a:t>: 110 </a:t>
            </a:r>
            <a:r>
              <a:rPr lang="en-US" sz="4000" b="0" dirty="0" smtClean="0">
                <a:solidFill>
                  <a:schemeClr val="tx1"/>
                </a:solidFill>
                <a:latin typeface="+mj-lt"/>
              </a:rPr>
              <a:t>cm, cân nặng: 18,5kg</a:t>
            </a:r>
            <a:endParaRPr lang="en-US" sz="4000" b="0" dirty="0">
              <a:solidFill>
                <a:schemeClr val="tx1"/>
              </a:solidFill>
              <a:latin typeface="+mj-lt"/>
            </a:endParaRPr>
          </a:p>
          <a:p>
            <a:pPr algn="l">
              <a:lnSpc>
                <a:spcPct val="150000"/>
              </a:lnSpc>
              <a:buFontTx/>
              <a:buChar char="-"/>
            </a:pPr>
            <a:r>
              <a:rPr lang="en-US" sz="4000" b="0" dirty="0" err="1">
                <a:solidFill>
                  <a:schemeClr val="tx1"/>
                </a:solidFill>
                <a:latin typeface="+mj-lt"/>
              </a:rPr>
              <a:t>Thường</a:t>
            </a:r>
            <a:r>
              <a:rPr lang="en-US" sz="4000" b="0" dirty="0">
                <a:solidFill>
                  <a:schemeClr val="tx1"/>
                </a:solidFill>
                <a:latin typeface="+mj-lt"/>
              </a:rPr>
              <a:t> </a:t>
            </a:r>
            <a:r>
              <a:rPr lang="en-US" sz="4000" b="0" dirty="0" err="1">
                <a:solidFill>
                  <a:schemeClr val="tx1"/>
                </a:solidFill>
                <a:latin typeface="+mj-lt"/>
              </a:rPr>
              <a:t>xuyên</a:t>
            </a:r>
            <a:r>
              <a:rPr lang="en-US" sz="4000" b="0" dirty="0">
                <a:solidFill>
                  <a:schemeClr val="tx1"/>
                </a:solidFill>
                <a:latin typeface="+mj-lt"/>
              </a:rPr>
              <a:t> </a:t>
            </a:r>
            <a:r>
              <a:rPr lang="en-US" sz="4000" b="0" dirty="0" err="1">
                <a:solidFill>
                  <a:schemeClr val="tx1"/>
                </a:solidFill>
                <a:latin typeface="+mj-lt"/>
              </a:rPr>
              <a:t>chơi</a:t>
            </a:r>
            <a:r>
              <a:rPr lang="en-US" sz="4000" b="0" dirty="0">
                <a:solidFill>
                  <a:schemeClr val="tx1"/>
                </a:solidFill>
                <a:latin typeface="+mj-lt"/>
              </a:rPr>
              <a:t> </a:t>
            </a:r>
            <a:r>
              <a:rPr lang="en-US" sz="4000" b="0" dirty="0" err="1">
                <a:solidFill>
                  <a:schemeClr val="tx1"/>
                </a:solidFill>
                <a:latin typeface="+mj-lt"/>
              </a:rPr>
              <a:t>điện</a:t>
            </a:r>
            <a:r>
              <a:rPr lang="en-US" sz="4000" b="0" dirty="0">
                <a:solidFill>
                  <a:schemeClr val="tx1"/>
                </a:solidFill>
                <a:latin typeface="+mj-lt"/>
              </a:rPr>
              <a:t> </a:t>
            </a:r>
            <a:r>
              <a:rPr lang="en-US" sz="4000" b="0" dirty="0" err="1">
                <a:solidFill>
                  <a:schemeClr val="tx1"/>
                </a:solidFill>
                <a:latin typeface="+mj-lt"/>
              </a:rPr>
              <a:t>tử</a:t>
            </a:r>
            <a:r>
              <a:rPr lang="en-US" sz="4000" b="0" dirty="0">
                <a:solidFill>
                  <a:schemeClr val="tx1"/>
                </a:solidFill>
                <a:latin typeface="+mj-lt"/>
              </a:rPr>
              <a:t>, </a:t>
            </a:r>
            <a:r>
              <a:rPr lang="en-US" sz="4000" b="0" dirty="0" err="1">
                <a:solidFill>
                  <a:schemeClr val="tx1"/>
                </a:solidFill>
                <a:latin typeface="+mj-lt"/>
              </a:rPr>
              <a:t>đi</a:t>
            </a:r>
            <a:r>
              <a:rPr lang="en-US" sz="4000" b="0" dirty="0">
                <a:solidFill>
                  <a:schemeClr val="tx1"/>
                </a:solidFill>
                <a:latin typeface="+mj-lt"/>
              </a:rPr>
              <a:t> </a:t>
            </a:r>
            <a:r>
              <a:rPr lang="en-US" sz="4000" b="0" dirty="0" err="1">
                <a:solidFill>
                  <a:schemeClr val="tx1"/>
                </a:solidFill>
                <a:latin typeface="+mj-lt"/>
              </a:rPr>
              <a:t>ngủ</a:t>
            </a:r>
            <a:r>
              <a:rPr lang="en-US" sz="4000" b="0" dirty="0">
                <a:solidFill>
                  <a:schemeClr val="tx1"/>
                </a:solidFill>
                <a:latin typeface="+mj-lt"/>
              </a:rPr>
              <a:t> </a:t>
            </a:r>
            <a:r>
              <a:rPr lang="en-US" sz="4000" b="0" dirty="0" err="1">
                <a:solidFill>
                  <a:schemeClr val="tx1"/>
                </a:solidFill>
                <a:latin typeface="+mj-lt"/>
              </a:rPr>
              <a:t>sau</a:t>
            </a:r>
            <a:r>
              <a:rPr lang="en-US" sz="4000" b="0" dirty="0">
                <a:solidFill>
                  <a:schemeClr val="tx1"/>
                </a:solidFill>
                <a:latin typeface="+mj-lt"/>
              </a:rPr>
              <a:t> 23 </a:t>
            </a:r>
            <a:r>
              <a:rPr lang="en-US" sz="4000" b="0" dirty="0" err="1">
                <a:solidFill>
                  <a:schemeClr val="tx1"/>
                </a:solidFill>
                <a:latin typeface="+mj-lt"/>
              </a:rPr>
              <a:t>giờ</a:t>
            </a:r>
            <a:r>
              <a:rPr lang="en-US" sz="4000" b="0" dirty="0">
                <a:solidFill>
                  <a:schemeClr val="tx1"/>
                </a:solidFill>
                <a:latin typeface="+mj-lt"/>
              </a:rPr>
              <a:t>, </a:t>
            </a:r>
            <a:r>
              <a:rPr lang="en-US" sz="4000" b="0" dirty="0" err="1">
                <a:solidFill>
                  <a:schemeClr val="tx1"/>
                </a:solidFill>
                <a:latin typeface="+mj-lt"/>
              </a:rPr>
              <a:t>ăn</a:t>
            </a:r>
            <a:r>
              <a:rPr lang="en-US" sz="4000" b="0" dirty="0">
                <a:solidFill>
                  <a:schemeClr val="tx1"/>
                </a:solidFill>
                <a:latin typeface="+mj-lt"/>
              </a:rPr>
              <a:t> </a:t>
            </a:r>
            <a:r>
              <a:rPr lang="en-US" sz="4000" b="0" dirty="0" err="1">
                <a:solidFill>
                  <a:schemeClr val="tx1"/>
                </a:solidFill>
                <a:latin typeface="+mj-lt"/>
              </a:rPr>
              <a:t>uống</a:t>
            </a:r>
            <a:r>
              <a:rPr lang="en-US" sz="4000" b="0" dirty="0">
                <a:solidFill>
                  <a:schemeClr val="tx1"/>
                </a:solidFill>
                <a:latin typeface="+mj-lt"/>
              </a:rPr>
              <a:t> </a:t>
            </a:r>
            <a:r>
              <a:rPr lang="en-US" sz="4000" b="0" dirty="0" err="1">
                <a:solidFill>
                  <a:schemeClr val="tx1"/>
                </a:solidFill>
                <a:latin typeface="+mj-lt"/>
              </a:rPr>
              <a:t>thất</a:t>
            </a:r>
            <a:r>
              <a:rPr lang="en-US" sz="4000" b="0" dirty="0">
                <a:solidFill>
                  <a:schemeClr val="tx1"/>
                </a:solidFill>
                <a:latin typeface="+mj-lt"/>
              </a:rPr>
              <a:t> </a:t>
            </a:r>
            <a:r>
              <a:rPr lang="en-US" sz="4000" b="0" dirty="0" err="1">
                <a:solidFill>
                  <a:schemeClr val="tx1"/>
                </a:solidFill>
                <a:latin typeface="+mj-lt"/>
              </a:rPr>
              <a:t>thường</a:t>
            </a:r>
            <a:r>
              <a:rPr lang="en-US" sz="4000" b="0" dirty="0">
                <a:solidFill>
                  <a:schemeClr val="tx1"/>
                </a:solidFill>
                <a:latin typeface="+mj-lt"/>
              </a:rPr>
              <a:t> </a:t>
            </a:r>
            <a:r>
              <a:rPr lang="en-US" sz="4000" b="0" dirty="0" err="1">
                <a:solidFill>
                  <a:schemeClr val="tx1"/>
                </a:solidFill>
                <a:latin typeface="+mj-lt"/>
              </a:rPr>
              <a:t>khi</a:t>
            </a:r>
            <a:r>
              <a:rPr lang="en-US" sz="4000" b="0" dirty="0">
                <a:solidFill>
                  <a:schemeClr val="tx1"/>
                </a:solidFill>
                <a:latin typeface="+mj-lt"/>
              </a:rPr>
              <a:t> </a:t>
            </a:r>
            <a:r>
              <a:rPr lang="en-US" sz="4000" b="0" dirty="0" err="1">
                <a:solidFill>
                  <a:schemeClr val="tx1"/>
                </a:solidFill>
                <a:latin typeface="+mj-lt"/>
              </a:rPr>
              <a:t>nào</a:t>
            </a:r>
            <a:r>
              <a:rPr lang="en-US" sz="4000" b="0" dirty="0">
                <a:solidFill>
                  <a:schemeClr val="tx1"/>
                </a:solidFill>
                <a:latin typeface="+mj-lt"/>
              </a:rPr>
              <a:t> </a:t>
            </a:r>
            <a:r>
              <a:rPr lang="en-US" sz="4000" b="0" dirty="0" err="1">
                <a:solidFill>
                  <a:schemeClr val="tx1"/>
                </a:solidFill>
                <a:latin typeface="+mj-lt"/>
              </a:rPr>
              <a:t>đói</a:t>
            </a:r>
            <a:r>
              <a:rPr lang="en-US" sz="4000" b="0" dirty="0">
                <a:solidFill>
                  <a:schemeClr val="tx1"/>
                </a:solidFill>
                <a:latin typeface="+mj-lt"/>
              </a:rPr>
              <a:t> </a:t>
            </a:r>
            <a:r>
              <a:rPr lang="en-US" sz="4000" b="0" dirty="0" err="1">
                <a:solidFill>
                  <a:schemeClr val="tx1"/>
                </a:solidFill>
                <a:latin typeface="+mj-lt"/>
              </a:rPr>
              <a:t>thì</a:t>
            </a:r>
            <a:r>
              <a:rPr lang="en-US" sz="4000" b="0" dirty="0">
                <a:solidFill>
                  <a:schemeClr val="tx1"/>
                </a:solidFill>
                <a:latin typeface="+mj-lt"/>
              </a:rPr>
              <a:t> </a:t>
            </a:r>
            <a:r>
              <a:rPr lang="en-US" sz="4000" b="0" dirty="0" err="1">
                <a:solidFill>
                  <a:schemeClr val="tx1"/>
                </a:solidFill>
                <a:latin typeface="+mj-lt"/>
              </a:rPr>
              <a:t>ăn</a:t>
            </a:r>
            <a:r>
              <a:rPr lang="en-US" sz="4000" b="0" dirty="0">
                <a:solidFill>
                  <a:schemeClr val="tx1"/>
                </a:solidFill>
                <a:latin typeface="+mj-lt"/>
              </a:rPr>
              <a:t>. </a:t>
            </a:r>
            <a:r>
              <a:rPr lang="en-US" sz="4000" b="0" dirty="0" err="1">
                <a:solidFill>
                  <a:schemeClr val="tx1"/>
                </a:solidFill>
                <a:latin typeface="+mj-lt"/>
              </a:rPr>
              <a:t>Ngày</a:t>
            </a:r>
            <a:r>
              <a:rPr lang="en-US" sz="4000" b="0" dirty="0">
                <a:solidFill>
                  <a:schemeClr val="tx1"/>
                </a:solidFill>
                <a:latin typeface="+mj-lt"/>
              </a:rPr>
              <a:t> </a:t>
            </a:r>
            <a:r>
              <a:rPr lang="en-US" sz="4000" b="0" dirty="0" err="1">
                <a:solidFill>
                  <a:schemeClr val="tx1"/>
                </a:solidFill>
                <a:latin typeface="+mj-lt"/>
              </a:rPr>
              <a:t>uống</a:t>
            </a:r>
            <a:r>
              <a:rPr lang="en-US" sz="4000" b="0" dirty="0">
                <a:solidFill>
                  <a:schemeClr val="tx1"/>
                </a:solidFill>
                <a:latin typeface="+mj-lt"/>
              </a:rPr>
              <a:t> </a:t>
            </a:r>
            <a:r>
              <a:rPr lang="en-US" sz="4000" b="0" dirty="0" err="1">
                <a:solidFill>
                  <a:schemeClr val="tx1"/>
                </a:solidFill>
                <a:latin typeface="+mj-lt"/>
              </a:rPr>
              <a:t>khoảng</a:t>
            </a:r>
            <a:r>
              <a:rPr lang="en-US" sz="4000" b="0" dirty="0">
                <a:solidFill>
                  <a:schemeClr val="tx1"/>
                </a:solidFill>
                <a:latin typeface="+mj-lt"/>
              </a:rPr>
              <a:t> 1 </a:t>
            </a:r>
            <a:r>
              <a:rPr lang="en-US" sz="4000" b="0" dirty="0" err="1">
                <a:solidFill>
                  <a:schemeClr val="tx1"/>
                </a:solidFill>
                <a:latin typeface="+mj-lt"/>
              </a:rPr>
              <a:t>lít</a:t>
            </a:r>
            <a:r>
              <a:rPr lang="en-US" sz="4000" b="0" dirty="0">
                <a:solidFill>
                  <a:schemeClr val="tx1"/>
                </a:solidFill>
                <a:latin typeface="+mj-lt"/>
              </a:rPr>
              <a:t> </a:t>
            </a:r>
            <a:r>
              <a:rPr lang="en-US" sz="4000" b="0" dirty="0" err="1">
                <a:solidFill>
                  <a:schemeClr val="tx1"/>
                </a:solidFill>
                <a:latin typeface="+mj-lt"/>
              </a:rPr>
              <a:t>nước</a:t>
            </a:r>
            <a:endParaRPr lang="en-US" sz="4000" b="0" dirty="0">
              <a:solidFill>
                <a:schemeClr val="tx1"/>
              </a:solidFill>
              <a:latin typeface="+mj-lt"/>
            </a:endParaRPr>
          </a:p>
          <a:p>
            <a:pPr algn="l">
              <a:lnSpc>
                <a:spcPct val="150000"/>
              </a:lnSpc>
              <a:buFontTx/>
              <a:buChar char="-"/>
            </a:pPr>
            <a:r>
              <a:rPr lang="en-US" sz="4000" b="0" dirty="0" err="1">
                <a:solidFill>
                  <a:schemeClr val="tx1"/>
                </a:solidFill>
                <a:latin typeface="+mj-lt"/>
              </a:rPr>
              <a:t>Không</a:t>
            </a:r>
            <a:r>
              <a:rPr lang="en-US" sz="4000" b="0" dirty="0">
                <a:solidFill>
                  <a:schemeClr val="tx1"/>
                </a:solidFill>
                <a:latin typeface="+mj-lt"/>
              </a:rPr>
              <a:t> </a:t>
            </a:r>
            <a:r>
              <a:rPr lang="en-US" sz="4000" b="0" dirty="0" err="1">
                <a:solidFill>
                  <a:schemeClr val="tx1"/>
                </a:solidFill>
                <a:latin typeface="+mj-lt"/>
              </a:rPr>
              <a:t>thích</a:t>
            </a:r>
            <a:r>
              <a:rPr lang="en-US" sz="4000" b="0" dirty="0">
                <a:solidFill>
                  <a:schemeClr val="tx1"/>
                </a:solidFill>
                <a:latin typeface="+mj-lt"/>
              </a:rPr>
              <a:t> </a:t>
            </a:r>
            <a:r>
              <a:rPr lang="en-US" sz="4000" b="0" dirty="0" err="1">
                <a:solidFill>
                  <a:schemeClr val="tx1"/>
                </a:solidFill>
                <a:latin typeface="+mj-lt"/>
              </a:rPr>
              <a:t>ăn</a:t>
            </a:r>
            <a:r>
              <a:rPr lang="en-US" sz="4000" b="0" dirty="0">
                <a:solidFill>
                  <a:schemeClr val="tx1"/>
                </a:solidFill>
                <a:latin typeface="+mj-lt"/>
              </a:rPr>
              <a:t> </a:t>
            </a:r>
            <a:r>
              <a:rPr lang="en-US" sz="4000" b="0" dirty="0" err="1">
                <a:solidFill>
                  <a:schemeClr val="tx1"/>
                </a:solidFill>
                <a:latin typeface="+mj-lt"/>
              </a:rPr>
              <a:t>hải</a:t>
            </a:r>
            <a:r>
              <a:rPr lang="en-US" sz="4000" b="0" dirty="0">
                <a:solidFill>
                  <a:schemeClr val="tx1"/>
                </a:solidFill>
                <a:latin typeface="+mj-lt"/>
              </a:rPr>
              <a:t> </a:t>
            </a:r>
            <a:r>
              <a:rPr lang="en-US" sz="4000" b="0" dirty="0" err="1">
                <a:solidFill>
                  <a:schemeClr val="tx1"/>
                </a:solidFill>
                <a:latin typeface="+mj-lt"/>
              </a:rPr>
              <a:t>sản</a:t>
            </a:r>
            <a:r>
              <a:rPr lang="en-US" sz="4000" b="0" dirty="0">
                <a:solidFill>
                  <a:schemeClr val="tx1"/>
                </a:solidFill>
                <a:latin typeface="+mj-lt"/>
              </a:rPr>
              <a:t>, </a:t>
            </a:r>
            <a:r>
              <a:rPr lang="en-US" sz="4000" b="0" dirty="0" err="1">
                <a:solidFill>
                  <a:schemeClr val="tx1"/>
                </a:solidFill>
                <a:latin typeface="+mj-lt"/>
              </a:rPr>
              <a:t>thích</a:t>
            </a:r>
            <a:r>
              <a:rPr lang="en-US" sz="4000" b="0" dirty="0">
                <a:solidFill>
                  <a:schemeClr val="tx1"/>
                </a:solidFill>
                <a:latin typeface="+mj-lt"/>
              </a:rPr>
              <a:t> </a:t>
            </a:r>
            <a:r>
              <a:rPr lang="en-US" sz="4000" b="0" dirty="0" err="1">
                <a:solidFill>
                  <a:schemeClr val="tx1"/>
                </a:solidFill>
                <a:latin typeface="+mj-lt"/>
              </a:rPr>
              <a:t>ăn</a:t>
            </a:r>
            <a:r>
              <a:rPr lang="en-US" sz="4000" b="0" dirty="0">
                <a:solidFill>
                  <a:schemeClr val="tx1"/>
                </a:solidFill>
                <a:latin typeface="+mj-lt"/>
              </a:rPr>
              <a:t> </a:t>
            </a:r>
            <a:r>
              <a:rPr lang="en-US" sz="4000" b="0" dirty="0" err="1">
                <a:solidFill>
                  <a:schemeClr val="tx1"/>
                </a:solidFill>
                <a:latin typeface="+mj-lt"/>
              </a:rPr>
              <a:t>trứng</a:t>
            </a:r>
            <a:r>
              <a:rPr lang="en-US" sz="4000" b="0" dirty="0">
                <a:solidFill>
                  <a:schemeClr val="tx1"/>
                </a:solidFill>
                <a:latin typeface="+mj-lt"/>
              </a:rPr>
              <a:t>. Thích ăn </a:t>
            </a:r>
            <a:r>
              <a:rPr lang="en-US" sz="4000" b="0" dirty="0" err="1">
                <a:solidFill>
                  <a:schemeClr val="tx1"/>
                </a:solidFill>
                <a:latin typeface="+mj-lt"/>
              </a:rPr>
              <a:t>rau</a:t>
            </a:r>
            <a:r>
              <a:rPr lang="en-US" sz="4000" b="0" dirty="0">
                <a:solidFill>
                  <a:schemeClr val="tx1"/>
                </a:solidFill>
                <a:latin typeface="+mj-lt"/>
              </a:rPr>
              <a:t> củ, ít ăn </a:t>
            </a:r>
            <a:r>
              <a:rPr lang="en-US" sz="4000" b="0" dirty="0" err="1">
                <a:solidFill>
                  <a:schemeClr val="tx1"/>
                </a:solidFill>
                <a:latin typeface="+mj-lt"/>
              </a:rPr>
              <a:t>rau</a:t>
            </a:r>
            <a:r>
              <a:rPr lang="en-US" sz="4000" b="0" dirty="0">
                <a:solidFill>
                  <a:schemeClr val="tx1"/>
                </a:solidFill>
                <a:latin typeface="+mj-lt"/>
              </a:rPr>
              <a:t> </a:t>
            </a:r>
            <a:r>
              <a:rPr lang="en-US" sz="4000" b="0" dirty="0" err="1" smtClean="0">
                <a:solidFill>
                  <a:schemeClr val="tx1"/>
                </a:solidFill>
                <a:latin typeface="+mj-lt"/>
              </a:rPr>
              <a:t>lá</a:t>
            </a:r>
            <a:r>
              <a:rPr lang="en-US" sz="4000" b="0" dirty="0" smtClean="0">
                <a:solidFill>
                  <a:schemeClr val="tx1"/>
                </a:solidFill>
                <a:latin typeface="+mj-lt"/>
              </a:rPr>
              <a:t>.</a:t>
            </a:r>
          </a:p>
          <a:p>
            <a:pPr algn="l">
              <a:lnSpc>
                <a:spcPct val="150000"/>
              </a:lnSpc>
              <a:buFontTx/>
              <a:buChar char="-"/>
            </a:pPr>
            <a:endParaRPr lang="en-US" sz="4000" b="0" dirty="0">
              <a:solidFill>
                <a:schemeClr val="tx1"/>
              </a:solidFill>
              <a:latin typeface="+mj-lt"/>
            </a:endParaRPr>
          </a:p>
        </p:txBody>
      </p:sp>
      <p:sp>
        <p:nvSpPr>
          <p:cNvPr id="4" name="Slide Number Placeholder 3">
            <a:extLst>
              <a:ext uri="{FF2B5EF4-FFF2-40B4-BE49-F238E27FC236}">
                <a16:creationId xmlns:a16="http://schemas.microsoft.com/office/drawing/2014/main" id="{32940C9A-1165-2C60-0F6C-4E34FDD9C442}"/>
              </a:ext>
            </a:extLst>
          </p:cNvPr>
          <p:cNvSpPr>
            <a:spLocks noGrp="1"/>
          </p:cNvSpPr>
          <p:nvPr>
            <p:ph type="sldNum" idx="12"/>
          </p:nvPr>
        </p:nvSpPr>
        <p:spPr/>
        <p:txBody>
          <a:bodyPr/>
          <a:lstStyle/>
          <a:p>
            <a:fld id="{00000000-1234-1234-1234-123412341234}" type="slidenum">
              <a:rPr lang="en" smtClean="0"/>
              <a:pPr/>
              <a:t>115</a:t>
            </a:fld>
            <a:endParaRPr lang="en"/>
          </a:p>
        </p:txBody>
      </p:sp>
    </p:spTree>
    <p:extLst>
      <p:ext uri="{BB962C8B-B14F-4D97-AF65-F5344CB8AC3E}">
        <p14:creationId xmlns:p14="http://schemas.microsoft.com/office/powerpoint/2010/main" val="355546648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18F47-5CF8-6723-7DDC-E9C8AA526D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51216-0DF5-9260-FED6-AACE2204D9F1}"/>
              </a:ext>
            </a:extLst>
          </p:cNvPr>
          <p:cNvSpPr>
            <a:spLocks noGrp="1"/>
          </p:cNvSpPr>
          <p:nvPr>
            <p:ph type="ctrTitle"/>
          </p:nvPr>
        </p:nvSpPr>
        <p:spPr>
          <a:xfrm>
            <a:off x="3547500" y="1028702"/>
            <a:ext cx="11193000" cy="1066800"/>
          </a:xfrm>
        </p:spPr>
        <p:txBody>
          <a:bodyPr/>
          <a:lstStyle/>
          <a:p>
            <a:r>
              <a:rPr lang="en-US" sz="4800" b="1" dirty="0">
                <a:latin typeface="Times New Roman" panose="02020603050405020304" pitchFamily="18" charset="0"/>
                <a:cs typeface="Times New Roman" panose="02020603050405020304" pitchFamily="18" charset="0"/>
              </a:rPr>
              <a:t>BÀI TẬP THỰC HÀNH TƯ VẤN </a:t>
            </a:r>
          </a:p>
        </p:txBody>
      </p:sp>
      <p:sp>
        <p:nvSpPr>
          <p:cNvPr id="3" name="Subtitle 2">
            <a:extLst>
              <a:ext uri="{FF2B5EF4-FFF2-40B4-BE49-F238E27FC236}">
                <a16:creationId xmlns:a16="http://schemas.microsoft.com/office/drawing/2014/main" id="{7BF02EAD-D32D-D933-D97E-24208630FBA3}"/>
              </a:ext>
            </a:extLst>
          </p:cNvPr>
          <p:cNvSpPr>
            <a:spLocks noGrp="1"/>
          </p:cNvSpPr>
          <p:nvPr>
            <p:ph type="subTitle" idx="1"/>
          </p:nvPr>
        </p:nvSpPr>
        <p:spPr>
          <a:xfrm>
            <a:off x="1905000" y="2552700"/>
            <a:ext cx="14782800" cy="5883750"/>
          </a:xfrm>
        </p:spPr>
        <p:txBody>
          <a:bodyPr/>
          <a:lstStyle/>
          <a:p>
            <a:pPr algn="l"/>
            <a:r>
              <a:rPr lang="en-US" sz="3600" dirty="0" err="1">
                <a:solidFill>
                  <a:schemeClr val="tx1"/>
                </a:solidFill>
                <a:latin typeface="+mj-lt"/>
              </a:rPr>
              <a:t>Trường</a:t>
            </a:r>
            <a:r>
              <a:rPr lang="en-US" sz="3600" dirty="0">
                <a:solidFill>
                  <a:schemeClr val="tx1"/>
                </a:solidFill>
                <a:latin typeface="+mj-lt"/>
              </a:rPr>
              <a:t> </a:t>
            </a:r>
            <a:r>
              <a:rPr lang="en-US" sz="3600" dirty="0" err="1" smtClean="0">
                <a:solidFill>
                  <a:schemeClr val="tx1"/>
                </a:solidFill>
                <a:latin typeface="+mj-lt"/>
              </a:rPr>
              <a:t>hợp</a:t>
            </a:r>
            <a:r>
              <a:rPr lang="en-US" sz="3600" dirty="0" smtClean="0">
                <a:solidFill>
                  <a:schemeClr val="tx1"/>
                </a:solidFill>
                <a:latin typeface="+mj-lt"/>
              </a:rPr>
              <a:t> </a:t>
            </a:r>
            <a:r>
              <a:rPr lang="en-US" sz="3600" dirty="0" err="1" smtClean="0">
                <a:solidFill>
                  <a:schemeClr val="tx1"/>
                </a:solidFill>
                <a:latin typeface="+mj-lt"/>
              </a:rPr>
              <a:t>tư</a:t>
            </a:r>
            <a:r>
              <a:rPr lang="en-US" sz="3600" dirty="0" smtClean="0">
                <a:solidFill>
                  <a:schemeClr val="tx1"/>
                </a:solidFill>
                <a:latin typeface="+mj-lt"/>
              </a:rPr>
              <a:t> </a:t>
            </a:r>
            <a:r>
              <a:rPr lang="en-US" sz="3600" dirty="0" err="1" smtClean="0">
                <a:solidFill>
                  <a:schemeClr val="tx1"/>
                </a:solidFill>
                <a:latin typeface="+mj-lt"/>
              </a:rPr>
              <a:t>vấn</a:t>
            </a:r>
            <a:r>
              <a:rPr lang="en-US" sz="3600" dirty="0" smtClean="0">
                <a:solidFill>
                  <a:schemeClr val="tx1"/>
                </a:solidFill>
                <a:latin typeface="+mj-lt"/>
              </a:rPr>
              <a:t> 2: </a:t>
            </a:r>
            <a:endParaRPr lang="en-US" sz="3600" dirty="0">
              <a:solidFill>
                <a:schemeClr val="tx1"/>
              </a:solidFill>
              <a:latin typeface="+mj-lt"/>
            </a:endParaRPr>
          </a:p>
          <a:p>
            <a:pPr algn="l">
              <a:lnSpc>
                <a:spcPct val="150000"/>
              </a:lnSpc>
              <a:buFontTx/>
              <a:buChar char="-"/>
            </a:pPr>
            <a:r>
              <a:rPr lang="en-US" sz="3600" b="0" dirty="0">
                <a:solidFill>
                  <a:schemeClr val="tx1"/>
                </a:solidFill>
                <a:latin typeface="+mj-lt"/>
              </a:rPr>
              <a:t>Trẻ </a:t>
            </a:r>
            <a:r>
              <a:rPr lang="en-US" sz="3600" b="0" dirty="0" err="1">
                <a:solidFill>
                  <a:schemeClr val="tx1"/>
                </a:solidFill>
                <a:latin typeface="+mj-lt"/>
              </a:rPr>
              <a:t>nữ</a:t>
            </a:r>
            <a:r>
              <a:rPr lang="en-US" sz="3600" b="0" dirty="0">
                <a:solidFill>
                  <a:schemeClr val="tx1"/>
                </a:solidFill>
                <a:latin typeface="+mj-lt"/>
              </a:rPr>
              <a:t>, 6 tuổi, chiều </a:t>
            </a:r>
            <a:r>
              <a:rPr lang="en-US" sz="3600" b="0" dirty="0" err="1">
                <a:solidFill>
                  <a:schemeClr val="tx1"/>
                </a:solidFill>
                <a:latin typeface="+mj-lt"/>
              </a:rPr>
              <a:t>cao</a:t>
            </a:r>
            <a:r>
              <a:rPr lang="en-US" sz="3600" b="0" dirty="0">
                <a:solidFill>
                  <a:schemeClr val="tx1"/>
                </a:solidFill>
                <a:latin typeface="+mj-lt"/>
              </a:rPr>
              <a:t>: 103.2 </a:t>
            </a:r>
            <a:r>
              <a:rPr lang="en-US" sz="3600" b="0" dirty="0" smtClean="0">
                <a:solidFill>
                  <a:schemeClr val="tx1"/>
                </a:solidFill>
                <a:latin typeface="+mj-lt"/>
              </a:rPr>
              <a:t>cm, cân nặng: 19,5kg</a:t>
            </a:r>
            <a:endParaRPr lang="en-US" sz="3600" b="0" dirty="0">
              <a:solidFill>
                <a:schemeClr val="tx1"/>
              </a:solidFill>
              <a:latin typeface="+mj-lt"/>
            </a:endParaRPr>
          </a:p>
          <a:p>
            <a:pPr algn="l">
              <a:lnSpc>
                <a:spcPct val="150000"/>
              </a:lnSpc>
              <a:buFontTx/>
              <a:buChar char="-"/>
            </a:pPr>
            <a:r>
              <a:rPr lang="en-US" sz="3600" b="0" dirty="0" err="1">
                <a:solidFill>
                  <a:schemeClr val="tx1"/>
                </a:solidFill>
                <a:latin typeface="+mj-lt"/>
              </a:rPr>
              <a:t>Thường</a:t>
            </a:r>
            <a:r>
              <a:rPr lang="en-US" sz="3600" b="0" dirty="0">
                <a:solidFill>
                  <a:schemeClr val="tx1"/>
                </a:solidFill>
                <a:latin typeface="+mj-lt"/>
              </a:rPr>
              <a:t> </a:t>
            </a:r>
            <a:r>
              <a:rPr lang="en-US" sz="3600" b="0" dirty="0" err="1">
                <a:solidFill>
                  <a:schemeClr val="tx1"/>
                </a:solidFill>
                <a:latin typeface="+mj-lt"/>
              </a:rPr>
              <a:t>xuyên</a:t>
            </a:r>
            <a:r>
              <a:rPr lang="en-US" sz="3600" b="0" dirty="0">
                <a:solidFill>
                  <a:schemeClr val="tx1"/>
                </a:solidFill>
                <a:latin typeface="+mj-lt"/>
              </a:rPr>
              <a:t> </a:t>
            </a:r>
            <a:r>
              <a:rPr lang="en-US" sz="3600" b="0" dirty="0" err="1">
                <a:solidFill>
                  <a:schemeClr val="tx1"/>
                </a:solidFill>
                <a:latin typeface="+mj-lt"/>
              </a:rPr>
              <a:t>ăn</a:t>
            </a:r>
            <a:r>
              <a:rPr lang="en-US" sz="3600" b="0" dirty="0">
                <a:solidFill>
                  <a:schemeClr val="tx1"/>
                </a:solidFill>
                <a:latin typeface="+mj-lt"/>
              </a:rPr>
              <a:t> </a:t>
            </a:r>
            <a:r>
              <a:rPr lang="en-US" sz="3600" b="0" dirty="0" err="1">
                <a:solidFill>
                  <a:schemeClr val="tx1"/>
                </a:solidFill>
                <a:latin typeface="+mj-lt"/>
              </a:rPr>
              <a:t>vặt</a:t>
            </a:r>
            <a:r>
              <a:rPr lang="en-US" sz="3600" b="0" dirty="0">
                <a:solidFill>
                  <a:schemeClr val="tx1"/>
                </a:solidFill>
                <a:latin typeface="+mj-lt"/>
              </a:rPr>
              <a:t> </a:t>
            </a:r>
            <a:r>
              <a:rPr lang="en-US" sz="3600" b="0" dirty="0" err="1">
                <a:solidFill>
                  <a:schemeClr val="tx1"/>
                </a:solidFill>
                <a:latin typeface="+mj-lt"/>
              </a:rPr>
              <a:t>như</a:t>
            </a:r>
            <a:r>
              <a:rPr lang="en-US" sz="3600" b="0" dirty="0">
                <a:solidFill>
                  <a:schemeClr val="tx1"/>
                </a:solidFill>
                <a:latin typeface="+mj-lt"/>
              </a:rPr>
              <a:t> bánh </a:t>
            </a:r>
            <a:r>
              <a:rPr lang="en-US" sz="3600" b="0" dirty="0" err="1">
                <a:solidFill>
                  <a:schemeClr val="tx1"/>
                </a:solidFill>
                <a:latin typeface="+mj-lt"/>
              </a:rPr>
              <a:t>bông</a:t>
            </a:r>
            <a:r>
              <a:rPr lang="en-US" sz="3600" b="0" dirty="0">
                <a:solidFill>
                  <a:schemeClr val="tx1"/>
                </a:solidFill>
                <a:latin typeface="+mj-lt"/>
              </a:rPr>
              <a:t> </a:t>
            </a:r>
            <a:r>
              <a:rPr lang="en-US" sz="3600" b="0" dirty="0" err="1">
                <a:solidFill>
                  <a:schemeClr val="tx1"/>
                </a:solidFill>
                <a:latin typeface="+mj-lt"/>
              </a:rPr>
              <a:t>lan</a:t>
            </a:r>
            <a:r>
              <a:rPr lang="en-US" sz="3600" b="0" dirty="0">
                <a:solidFill>
                  <a:schemeClr val="tx1"/>
                </a:solidFill>
                <a:latin typeface="+mj-lt"/>
              </a:rPr>
              <a:t>, </a:t>
            </a:r>
            <a:r>
              <a:rPr lang="en-US" sz="3600" b="0" dirty="0" err="1">
                <a:solidFill>
                  <a:schemeClr val="tx1"/>
                </a:solidFill>
                <a:latin typeface="+mj-lt"/>
              </a:rPr>
              <a:t>nước</a:t>
            </a:r>
            <a:r>
              <a:rPr lang="en-US" sz="3600" b="0" dirty="0">
                <a:solidFill>
                  <a:schemeClr val="tx1"/>
                </a:solidFill>
                <a:latin typeface="+mj-lt"/>
              </a:rPr>
              <a:t> </a:t>
            </a:r>
            <a:r>
              <a:rPr lang="en-US" sz="3600" b="0" dirty="0" err="1">
                <a:solidFill>
                  <a:schemeClr val="tx1"/>
                </a:solidFill>
                <a:latin typeface="+mj-lt"/>
              </a:rPr>
              <a:t>ngọt</a:t>
            </a:r>
            <a:r>
              <a:rPr lang="en-US" sz="3600" b="0" dirty="0">
                <a:solidFill>
                  <a:schemeClr val="tx1"/>
                </a:solidFill>
                <a:latin typeface="+mj-lt"/>
              </a:rPr>
              <a:t> </a:t>
            </a:r>
            <a:r>
              <a:rPr lang="en-US" sz="3600" b="0" dirty="0" err="1">
                <a:solidFill>
                  <a:schemeClr val="tx1"/>
                </a:solidFill>
                <a:latin typeface="+mj-lt"/>
              </a:rPr>
              <a:t>có</a:t>
            </a:r>
            <a:r>
              <a:rPr lang="en-US" sz="3600" b="0" dirty="0">
                <a:solidFill>
                  <a:schemeClr val="tx1"/>
                </a:solidFill>
                <a:latin typeface="+mj-lt"/>
              </a:rPr>
              <a:t> ga</a:t>
            </a:r>
          </a:p>
          <a:p>
            <a:pPr algn="l">
              <a:lnSpc>
                <a:spcPct val="150000"/>
              </a:lnSpc>
              <a:buFontTx/>
              <a:buChar char="-"/>
            </a:pPr>
            <a:r>
              <a:rPr lang="en-US" sz="3600" b="0" dirty="0">
                <a:solidFill>
                  <a:schemeClr val="tx1"/>
                </a:solidFill>
                <a:latin typeface="+mj-lt"/>
              </a:rPr>
              <a:t>Ăn nhiều </a:t>
            </a:r>
            <a:r>
              <a:rPr lang="en-US" sz="3600" b="0" dirty="0" err="1">
                <a:solidFill>
                  <a:schemeClr val="tx1"/>
                </a:solidFill>
                <a:latin typeface="+mj-lt"/>
              </a:rPr>
              <a:t>thịt</a:t>
            </a:r>
            <a:r>
              <a:rPr lang="en-US" sz="3600" b="0" dirty="0">
                <a:solidFill>
                  <a:schemeClr val="tx1"/>
                </a:solidFill>
                <a:latin typeface="+mj-lt"/>
              </a:rPr>
              <a:t> đặc </a:t>
            </a:r>
            <a:r>
              <a:rPr lang="en-US" sz="3600" b="0" dirty="0" err="1">
                <a:solidFill>
                  <a:schemeClr val="tx1"/>
                </a:solidFill>
                <a:latin typeface="+mj-lt"/>
              </a:rPr>
              <a:t>biệt</a:t>
            </a:r>
            <a:r>
              <a:rPr lang="en-US" sz="3600" b="0" dirty="0">
                <a:solidFill>
                  <a:schemeClr val="tx1"/>
                </a:solidFill>
                <a:latin typeface="+mj-lt"/>
              </a:rPr>
              <a:t> </a:t>
            </a:r>
            <a:r>
              <a:rPr lang="en-US" sz="3600" b="0" dirty="0" err="1">
                <a:solidFill>
                  <a:schemeClr val="tx1"/>
                </a:solidFill>
                <a:latin typeface="+mj-lt"/>
              </a:rPr>
              <a:t>thịt</a:t>
            </a:r>
            <a:r>
              <a:rPr lang="en-US" sz="3600" b="0" dirty="0">
                <a:solidFill>
                  <a:schemeClr val="tx1"/>
                </a:solidFill>
                <a:latin typeface="+mj-lt"/>
              </a:rPr>
              <a:t> </a:t>
            </a:r>
            <a:r>
              <a:rPr lang="en-US" sz="3600" b="0" dirty="0" err="1">
                <a:solidFill>
                  <a:schemeClr val="tx1"/>
                </a:solidFill>
                <a:latin typeface="+mj-lt"/>
              </a:rPr>
              <a:t>chiên</a:t>
            </a:r>
            <a:r>
              <a:rPr lang="en-US" sz="3600" b="0" dirty="0">
                <a:solidFill>
                  <a:schemeClr val="tx1"/>
                </a:solidFill>
                <a:latin typeface="+mj-lt"/>
              </a:rPr>
              <a:t> </a:t>
            </a:r>
            <a:r>
              <a:rPr lang="en-US" sz="3600" b="0" dirty="0" err="1">
                <a:solidFill>
                  <a:schemeClr val="tx1"/>
                </a:solidFill>
                <a:latin typeface="+mj-lt"/>
              </a:rPr>
              <a:t>rán</a:t>
            </a:r>
            <a:r>
              <a:rPr lang="en-US" sz="3600" b="0" dirty="0">
                <a:solidFill>
                  <a:schemeClr val="tx1"/>
                </a:solidFill>
                <a:latin typeface="+mj-lt"/>
              </a:rPr>
              <a:t>, </a:t>
            </a:r>
            <a:r>
              <a:rPr lang="en-US" sz="3600" b="0" dirty="0" err="1" smtClean="0">
                <a:solidFill>
                  <a:schemeClr val="tx1"/>
                </a:solidFill>
                <a:latin typeface="+mj-lt"/>
              </a:rPr>
              <a:t>Mỗi</a:t>
            </a:r>
            <a:r>
              <a:rPr lang="en-US" sz="3600" b="0" dirty="0" smtClean="0">
                <a:solidFill>
                  <a:schemeClr val="tx1"/>
                </a:solidFill>
                <a:latin typeface="+mj-lt"/>
              </a:rPr>
              <a:t> </a:t>
            </a:r>
            <a:r>
              <a:rPr lang="en-US" sz="3600" b="0" dirty="0">
                <a:solidFill>
                  <a:schemeClr val="tx1"/>
                </a:solidFill>
                <a:latin typeface="+mj-lt"/>
              </a:rPr>
              <a:t>ngày </a:t>
            </a:r>
            <a:r>
              <a:rPr lang="en-US" sz="3600" b="0" dirty="0" err="1">
                <a:solidFill>
                  <a:schemeClr val="tx1"/>
                </a:solidFill>
                <a:latin typeface="+mj-lt"/>
              </a:rPr>
              <a:t>xem</a:t>
            </a:r>
            <a:r>
              <a:rPr lang="en-US" sz="3600" b="0" dirty="0">
                <a:solidFill>
                  <a:schemeClr val="tx1"/>
                </a:solidFill>
                <a:latin typeface="+mj-lt"/>
              </a:rPr>
              <a:t> </a:t>
            </a:r>
            <a:r>
              <a:rPr lang="en-US" sz="3600" b="0" dirty="0" err="1">
                <a:solidFill>
                  <a:schemeClr val="tx1"/>
                </a:solidFill>
                <a:latin typeface="+mj-lt"/>
              </a:rPr>
              <a:t>ti</a:t>
            </a:r>
            <a:r>
              <a:rPr lang="en-US" sz="3600" b="0" dirty="0">
                <a:solidFill>
                  <a:schemeClr val="tx1"/>
                </a:solidFill>
                <a:latin typeface="+mj-lt"/>
              </a:rPr>
              <a:t> vi </a:t>
            </a:r>
            <a:r>
              <a:rPr lang="en-US" sz="3600" b="0" dirty="0" err="1">
                <a:solidFill>
                  <a:schemeClr val="tx1"/>
                </a:solidFill>
                <a:latin typeface="+mj-lt"/>
              </a:rPr>
              <a:t>khoảng</a:t>
            </a:r>
            <a:r>
              <a:rPr lang="en-US" sz="3600" b="0" dirty="0">
                <a:solidFill>
                  <a:schemeClr val="tx1"/>
                </a:solidFill>
                <a:latin typeface="+mj-lt"/>
              </a:rPr>
              <a:t> 2-3 </a:t>
            </a:r>
            <a:r>
              <a:rPr lang="en-US" sz="3600" b="0" dirty="0" err="1">
                <a:solidFill>
                  <a:schemeClr val="tx1"/>
                </a:solidFill>
                <a:latin typeface="+mj-lt"/>
              </a:rPr>
              <a:t>tiếng</a:t>
            </a:r>
            <a:r>
              <a:rPr lang="en-US" sz="3600" b="0" dirty="0">
                <a:solidFill>
                  <a:schemeClr val="tx1"/>
                </a:solidFill>
                <a:latin typeface="+mj-lt"/>
              </a:rPr>
              <a:t> </a:t>
            </a:r>
            <a:endParaRPr lang="en-US" sz="3600" b="0" dirty="0" smtClean="0">
              <a:solidFill>
                <a:schemeClr val="tx1"/>
              </a:solidFill>
              <a:latin typeface="+mj-lt"/>
            </a:endParaRPr>
          </a:p>
          <a:p>
            <a:pPr algn="l">
              <a:lnSpc>
                <a:spcPct val="150000"/>
              </a:lnSpc>
              <a:buFontTx/>
              <a:buChar char="-"/>
            </a:pPr>
            <a:r>
              <a:rPr lang="en-US" sz="3600" b="0" dirty="0">
                <a:solidFill>
                  <a:schemeClr val="tx1"/>
                </a:solidFill>
              </a:rPr>
              <a:t>Không </a:t>
            </a:r>
            <a:r>
              <a:rPr lang="en-US" sz="3600" b="0" dirty="0" err="1">
                <a:solidFill>
                  <a:schemeClr val="tx1"/>
                </a:solidFill>
              </a:rPr>
              <a:t>thích</a:t>
            </a:r>
            <a:r>
              <a:rPr lang="en-US" sz="3600" b="0" dirty="0">
                <a:solidFill>
                  <a:schemeClr val="tx1"/>
                </a:solidFill>
              </a:rPr>
              <a:t> </a:t>
            </a:r>
            <a:r>
              <a:rPr lang="en-US" sz="3600" b="0" dirty="0" err="1">
                <a:solidFill>
                  <a:schemeClr val="tx1"/>
                </a:solidFill>
              </a:rPr>
              <a:t>uống</a:t>
            </a:r>
            <a:r>
              <a:rPr lang="en-US" sz="3600" b="0" dirty="0">
                <a:solidFill>
                  <a:schemeClr val="tx1"/>
                </a:solidFill>
              </a:rPr>
              <a:t> </a:t>
            </a:r>
            <a:r>
              <a:rPr lang="en-US" sz="3600" b="0" dirty="0" err="1">
                <a:solidFill>
                  <a:schemeClr val="tx1"/>
                </a:solidFill>
              </a:rPr>
              <a:t>sữa</a:t>
            </a:r>
            <a:r>
              <a:rPr lang="en-US" sz="3600" b="0" dirty="0">
                <a:solidFill>
                  <a:schemeClr val="tx1"/>
                </a:solidFill>
              </a:rPr>
              <a:t>, </a:t>
            </a:r>
            <a:r>
              <a:rPr lang="en-US" sz="3600" b="0" dirty="0" err="1">
                <a:solidFill>
                  <a:schemeClr val="tx1"/>
                </a:solidFill>
              </a:rPr>
              <a:t>mỗi</a:t>
            </a:r>
            <a:r>
              <a:rPr lang="en-US" sz="3600" b="0" dirty="0">
                <a:solidFill>
                  <a:schemeClr val="tx1"/>
                </a:solidFill>
              </a:rPr>
              <a:t> ngày </a:t>
            </a:r>
            <a:r>
              <a:rPr lang="en-US" sz="3600" b="0" dirty="0" err="1">
                <a:solidFill>
                  <a:schemeClr val="tx1"/>
                </a:solidFill>
              </a:rPr>
              <a:t>uống</a:t>
            </a:r>
            <a:r>
              <a:rPr lang="en-US" sz="3600" b="0" dirty="0">
                <a:solidFill>
                  <a:schemeClr val="tx1"/>
                </a:solidFill>
              </a:rPr>
              <a:t> 900ml nước. </a:t>
            </a:r>
            <a:r>
              <a:rPr lang="en-US" sz="3600" b="0" dirty="0" err="1">
                <a:solidFill>
                  <a:schemeClr val="tx1"/>
                </a:solidFill>
              </a:rPr>
              <a:t>Dị</a:t>
            </a:r>
            <a:r>
              <a:rPr lang="en-US" sz="3600" b="0" dirty="0">
                <a:solidFill>
                  <a:schemeClr val="tx1"/>
                </a:solidFill>
              </a:rPr>
              <a:t> ứng </a:t>
            </a:r>
            <a:r>
              <a:rPr lang="en-US" sz="3600" b="0" dirty="0" err="1">
                <a:solidFill>
                  <a:schemeClr val="tx1"/>
                </a:solidFill>
              </a:rPr>
              <a:t>hải</a:t>
            </a:r>
            <a:r>
              <a:rPr lang="en-US" sz="3600" b="0" dirty="0">
                <a:solidFill>
                  <a:schemeClr val="tx1"/>
                </a:solidFill>
              </a:rPr>
              <a:t> sản </a:t>
            </a:r>
            <a:r>
              <a:rPr lang="en-US" sz="3600" b="0" dirty="0" err="1">
                <a:solidFill>
                  <a:schemeClr val="tx1"/>
                </a:solidFill>
              </a:rPr>
              <a:t>nên</a:t>
            </a:r>
            <a:r>
              <a:rPr lang="en-US" sz="3600" b="0" dirty="0">
                <a:solidFill>
                  <a:schemeClr val="tx1"/>
                </a:solidFill>
              </a:rPr>
              <a:t> chỉ ăn </a:t>
            </a:r>
            <a:r>
              <a:rPr lang="en-US" sz="3600" b="0" dirty="0" err="1" smtClean="0">
                <a:solidFill>
                  <a:schemeClr val="tx1"/>
                </a:solidFill>
              </a:rPr>
              <a:t>thịt</a:t>
            </a:r>
            <a:r>
              <a:rPr lang="en-US" sz="3600" b="0" dirty="0" smtClean="0">
                <a:solidFill>
                  <a:schemeClr val="tx1"/>
                </a:solidFill>
              </a:rPr>
              <a:t>, </a:t>
            </a:r>
            <a:r>
              <a:rPr lang="en-US" sz="3600" b="0" dirty="0" err="1" smtClean="0">
                <a:solidFill>
                  <a:schemeClr val="tx1"/>
                </a:solidFill>
                <a:latin typeface="+mj-lt"/>
              </a:rPr>
              <a:t>không</a:t>
            </a:r>
            <a:r>
              <a:rPr lang="en-US" sz="3600" b="0" dirty="0" smtClean="0">
                <a:solidFill>
                  <a:schemeClr val="tx1"/>
                </a:solidFill>
                <a:latin typeface="+mj-lt"/>
              </a:rPr>
              <a:t> </a:t>
            </a:r>
            <a:r>
              <a:rPr lang="en-US" sz="3600" b="0" dirty="0">
                <a:solidFill>
                  <a:schemeClr val="tx1"/>
                </a:solidFill>
                <a:latin typeface="+mj-lt"/>
              </a:rPr>
              <a:t>ăn </a:t>
            </a:r>
            <a:r>
              <a:rPr lang="en-US" sz="3600" b="0" dirty="0" err="1">
                <a:solidFill>
                  <a:schemeClr val="tx1"/>
                </a:solidFill>
                <a:latin typeface="+mj-lt"/>
              </a:rPr>
              <a:t>rau</a:t>
            </a:r>
            <a:r>
              <a:rPr lang="en-US" sz="3600" b="0" dirty="0">
                <a:solidFill>
                  <a:schemeClr val="tx1"/>
                </a:solidFill>
                <a:latin typeface="+mj-lt"/>
              </a:rPr>
              <a:t> chỉ </a:t>
            </a:r>
            <a:r>
              <a:rPr lang="en-US" sz="3600" b="0" dirty="0" err="1">
                <a:solidFill>
                  <a:schemeClr val="tx1"/>
                </a:solidFill>
                <a:latin typeface="+mj-lt"/>
              </a:rPr>
              <a:t>uống</a:t>
            </a:r>
            <a:r>
              <a:rPr lang="en-US" sz="3600" b="0" dirty="0">
                <a:solidFill>
                  <a:schemeClr val="tx1"/>
                </a:solidFill>
                <a:latin typeface="+mj-lt"/>
              </a:rPr>
              <a:t> nước </a:t>
            </a:r>
            <a:r>
              <a:rPr lang="en-US" sz="3600" b="0" dirty="0" err="1">
                <a:solidFill>
                  <a:schemeClr val="tx1"/>
                </a:solidFill>
                <a:latin typeface="+mj-lt"/>
              </a:rPr>
              <a:t>rau</a:t>
            </a:r>
            <a:r>
              <a:rPr lang="en-US" sz="3600" b="0" dirty="0">
                <a:solidFill>
                  <a:schemeClr val="tx1"/>
                </a:solidFill>
                <a:latin typeface="+mj-lt"/>
              </a:rPr>
              <a:t> </a:t>
            </a:r>
            <a:r>
              <a:rPr lang="en-US" sz="3600" b="0" dirty="0" err="1" smtClean="0">
                <a:solidFill>
                  <a:schemeClr val="tx1"/>
                </a:solidFill>
                <a:latin typeface="+mj-lt"/>
              </a:rPr>
              <a:t>luộc</a:t>
            </a:r>
            <a:endParaRPr lang="en-US" sz="3600" b="0" dirty="0">
              <a:solidFill>
                <a:schemeClr val="tx1"/>
              </a:solidFill>
            </a:endParaRPr>
          </a:p>
          <a:p>
            <a:pPr algn="l">
              <a:lnSpc>
                <a:spcPct val="150000"/>
              </a:lnSpc>
              <a:buFontTx/>
              <a:buChar char="-"/>
            </a:pPr>
            <a:r>
              <a:rPr lang="en-US" sz="3600" b="0" dirty="0" err="1">
                <a:solidFill>
                  <a:schemeClr val="tx1"/>
                </a:solidFill>
              </a:rPr>
              <a:t>Thường</a:t>
            </a:r>
            <a:r>
              <a:rPr lang="en-US" sz="3600" b="0" dirty="0">
                <a:solidFill>
                  <a:schemeClr val="tx1"/>
                </a:solidFill>
              </a:rPr>
              <a:t> ngủ </a:t>
            </a:r>
            <a:r>
              <a:rPr lang="en-US" sz="3600" b="0" dirty="0" err="1">
                <a:solidFill>
                  <a:schemeClr val="tx1"/>
                </a:solidFill>
              </a:rPr>
              <a:t>sau</a:t>
            </a:r>
            <a:r>
              <a:rPr lang="en-US" sz="3600" b="0" dirty="0">
                <a:solidFill>
                  <a:schemeClr val="tx1"/>
                </a:solidFill>
              </a:rPr>
              <a:t> 2 </a:t>
            </a:r>
            <a:r>
              <a:rPr lang="en-US" sz="3600" b="0" dirty="0" err="1">
                <a:solidFill>
                  <a:schemeClr val="tx1"/>
                </a:solidFill>
              </a:rPr>
              <a:t>giờ</a:t>
            </a:r>
            <a:r>
              <a:rPr lang="en-US" sz="3600" b="0" dirty="0">
                <a:solidFill>
                  <a:schemeClr val="tx1"/>
                </a:solidFill>
              </a:rPr>
              <a:t> </a:t>
            </a:r>
            <a:r>
              <a:rPr lang="en-US" sz="3600" b="0" dirty="0" err="1">
                <a:solidFill>
                  <a:schemeClr val="tx1"/>
                </a:solidFill>
              </a:rPr>
              <a:t>sáng</a:t>
            </a:r>
            <a:endParaRPr lang="en-US" sz="3600" b="0" dirty="0">
              <a:solidFill>
                <a:schemeClr val="tx1"/>
              </a:solidFill>
            </a:endParaRPr>
          </a:p>
          <a:p>
            <a:pPr algn="l">
              <a:lnSpc>
                <a:spcPct val="150000"/>
              </a:lnSpc>
              <a:buFontTx/>
              <a:buChar char="-"/>
            </a:pPr>
            <a:r>
              <a:rPr lang="en-US" sz="3600" b="0" dirty="0">
                <a:solidFill>
                  <a:schemeClr val="tx1"/>
                </a:solidFill>
              </a:rPr>
              <a:t>Không tham </a:t>
            </a:r>
            <a:r>
              <a:rPr lang="en-US" sz="3600" b="0" dirty="0" err="1">
                <a:solidFill>
                  <a:schemeClr val="tx1"/>
                </a:solidFill>
              </a:rPr>
              <a:t>gia</a:t>
            </a:r>
            <a:r>
              <a:rPr lang="en-US" sz="3600" b="0" dirty="0">
                <a:solidFill>
                  <a:schemeClr val="tx1"/>
                </a:solidFill>
              </a:rPr>
              <a:t> </a:t>
            </a:r>
            <a:r>
              <a:rPr lang="en-US" sz="3600" b="0" dirty="0" err="1">
                <a:solidFill>
                  <a:schemeClr val="tx1"/>
                </a:solidFill>
              </a:rPr>
              <a:t>một</a:t>
            </a:r>
            <a:r>
              <a:rPr lang="en-US" sz="3600" b="0" dirty="0">
                <a:solidFill>
                  <a:schemeClr val="tx1"/>
                </a:solidFill>
              </a:rPr>
              <a:t> </a:t>
            </a:r>
            <a:r>
              <a:rPr lang="en-US" sz="3600" b="0" dirty="0" err="1">
                <a:solidFill>
                  <a:schemeClr val="tx1"/>
                </a:solidFill>
              </a:rPr>
              <a:t>hoạt</a:t>
            </a:r>
            <a:r>
              <a:rPr lang="en-US" sz="3600" b="0" dirty="0">
                <a:solidFill>
                  <a:schemeClr val="tx1"/>
                </a:solidFill>
              </a:rPr>
              <a:t> </a:t>
            </a:r>
            <a:r>
              <a:rPr lang="en-US" sz="3600" b="0" dirty="0" err="1">
                <a:solidFill>
                  <a:schemeClr val="tx1"/>
                </a:solidFill>
              </a:rPr>
              <a:t>động</a:t>
            </a:r>
            <a:r>
              <a:rPr lang="en-US" sz="3600" b="0" dirty="0">
                <a:solidFill>
                  <a:schemeClr val="tx1"/>
                </a:solidFill>
              </a:rPr>
              <a:t> thể </a:t>
            </a:r>
            <a:r>
              <a:rPr lang="en-US" sz="3600" b="0" dirty="0" err="1">
                <a:solidFill>
                  <a:schemeClr val="tx1"/>
                </a:solidFill>
              </a:rPr>
              <a:t>thao</a:t>
            </a:r>
            <a:r>
              <a:rPr lang="en-US" sz="3600" b="0" dirty="0">
                <a:solidFill>
                  <a:schemeClr val="tx1"/>
                </a:solidFill>
              </a:rPr>
              <a:t> </a:t>
            </a:r>
            <a:r>
              <a:rPr lang="en-US" sz="3600" b="0" dirty="0" err="1">
                <a:solidFill>
                  <a:schemeClr val="tx1"/>
                </a:solidFill>
              </a:rPr>
              <a:t>nào</a:t>
            </a:r>
            <a:endParaRPr lang="en-US" sz="3600" b="0" dirty="0">
              <a:solidFill>
                <a:schemeClr val="tx1"/>
              </a:solidFill>
            </a:endParaRPr>
          </a:p>
          <a:p>
            <a:pPr algn="l">
              <a:lnSpc>
                <a:spcPct val="150000"/>
              </a:lnSpc>
              <a:buFontTx/>
              <a:buChar char="-"/>
            </a:pPr>
            <a:endParaRPr lang="en-US" sz="3600" b="0" dirty="0">
              <a:solidFill>
                <a:schemeClr val="tx1"/>
              </a:solidFill>
              <a:latin typeface="+mj-lt"/>
            </a:endParaRPr>
          </a:p>
          <a:p>
            <a:pPr algn="l">
              <a:buFontTx/>
              <a:buChar char="-"/>
            </a:pPr>
            <a:endParaRPr lang="en-US" sz="3600" b="0" dirty="0">
              <a:solidFill>
                <a:schemeClr val="tx1"/>
              </a:solidFill>
              <a:latin typeface="+mj-lt"/>
            </a:endParaRPr>
          </a:p>
        </p:txBody>
      </p:sp>
      <p:sp>
        <p:nvSpPr>
          <p:cNvPr id="4" name="Slide Number Placeholder 3">
            <a:extLst>
              <a:ext uri="{FF2B5EF4-FFF2-40B4-BE49-F238E27FC236}">
                <a16:creationId xmlns:a16="http://schemas.microsoft.com/office/drawing/2014/main" id="{D4964B9C-FB6A-FB22-05DC-9912204DCC17}"/>
              </a:ext>
            </a:extLst>
          </p:cNvPr>
          <p:cNvSpPr>
            <a:spLocks noGrp="1"/>
          </p:cNvSpPr>
          <p:nvPr>
            <p:ph type="sldNum" idx="12"/>
          </p:nvPr>
        </p:nvSpPr>
        <p:spPr/>
        <p:txBody>
          <a:bodyPr/>
          <a:lstStyle/>
          <a:p>
            <a:fld id="{00000000-1234-1234-1234-123412341234}" type="slidenum">
              <a:rPr lang="en" smtClean="0"/>
              <a:pPr/>
              <a:t>116</a:t>
            </a:fld>
            <a:endParaRPr lang="en"/>
          </a:p>
        </p:txBody>
      </p:sp>
    </p:spTree>
    <p:extLst>
      <p:ext uri="{BB962C8B-B14F-4D97-AF65-F5344CB8AC3E}">
        <p14:creationId xmlns:p14="http://schemas.microsoft.com/office/powerpoint/2010/main" val="206475452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8"/>
          <p:cNvSpPr/>
          <p:nvPr/>
        </p:nvSpPr>
        <p:spPr>
          <a:xfrm>
            <a:off x="296382" y="5275891"/>
            <a:ext cx="2092569" cy="3109759"/>
          </a:xfrm>
          <a:custGeom>
            <a:avLst/>
            <a:gdLst/>
            <a:ahLst/>
            <a:cxnLst/>
            <a:rect l="l" t="t" r="r" b="b"/>
            <a:pathLst>
              <a:path w="5134518" h="6552169">
                <a:moveTo>
                  <a:pt x="0" y="0"/>
                </a:moveTo>
                <a:lnTo>
                  <a:pt x="5134518" y="0"/>
                </a:lnTo>
                <a:lnTo>
                  <a:pt x="5134518" y="6552169"/>
                </a:lnTo>
                <a:lnTo>
                  <a:pt x="0" y="655216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6" name="Group 6"/>
          <p:cNvGrpSpPr/>
          <p:nvPr/>
        </p:nvGrpSpPr>
        <p:grpSpPr>
          <a:xfrm>
            <a:off x="-613904" y="9639300"/>
            <a:ext cx="19398061" cy="908940"/>
            <a:chOff x="0" y="0"/>
            <a:chExt cx="5108954" cy="339737"/>
          </a:xfrm>
        </p:grpSpPr>
        <p:sp>
          <p:nvSpPr>
            <p:cNvPr id="7" name="Freeform 7"/>
            <p:cNvSpPr/>
            <p:nvPr/>
          </p:nvSpPr>
          <p:spPr>
            <a:xfrm>
              <a:off x="0" y="0"/>
              <a:ext cx="5108954" cy="339737"/>
            </a:xfrm>
            <a:custGeom>
              <a:avLst/>
              <a:gdLst/>
              <a:ahLst/>
              <a:cxnLst/>
              <a:rect l="l" t="t" r="r" b="b"/>
              <a:pathLst>
                <a:path w="5108954" h="339737">
                  <a:moveTo>
                    <a:pt x="20355" y="0"/>
                  </a:moveTo>
                  <a:lnTo>
                    <a:pt x="5088600" y="0"/>
                  </a:lnTo>
                  <a:cubicBezTo>
                    <a:pt x="5093998" y="0"/>
                    <a:pt x="5099176" y="2144"/>
                    <a:pt x="5102993" y="5962"/>
                  </a:cubicBezTo>
                  <a:cubicBezTo>
                    <a:pt x="5106810" y="9779"/>
                    <a:pt x="5108954" y="14956"/>
                    <a:pt x="5108954" y="20355"/>
                  </a:cubicBezTo>
                  <a:lnTo>
                    <a:pt x="5108954" y="319383"/>
                  </a:lnTo>
                  <a:cubicBezTo>
                    <a:pt x="5108954" y="324781"/>
                    <a:pt x="5106810" y="329958"/>
                    <a:pt x="5102993" y="333776"/>
                  </a:cubicBezTo>
                  <a:cubicBezTo>
                    <a:pt x="5099176" y="337593"/>
                    <a:pt x="5093998" y="339737"/>
                    <a:pt x="5088600" y="339737"/>
                  </a:cubicBezTo>
                  <a:lnTo>
                    <a:pt x="20355" y="339737"/>
                  </a:lnTo>
                  <a:cubicBezTo>
                    <a:pt x="9113" y="339737"/>
                    <a:pt x="0" y="330624"/>
                    <a:pt x="0" y="319383"/>
                  </a:cubicBezTo>
                  <a:lnTo>
                    <a:pt x="0" y="20355"/>
                  </a:lnTo>
                  <a:cubicBezTo>
                    <a:pt x="0" y="9113"/>
                    <a:pt x="9113" y="0"/>
                    <a:pt x="20355" y="0"/>
                  </a:cubicBezTo>
                  <a:close/>
                </a:path>
              </a:pathLst>
            </a:custGeom>
            <a:solidFill>
              <a:srgbClr val="C62E2E"/>
            </a:solidFill>
          </p:spPr>
        </p:sp>
        <p:sp>
          <p:nvSpPr>
            <p:cNvPr id="8" name="TextBox 8"/>
            <p:cNvSpPr txBox="1"/>
            <p:nvPr/>
          </p:nvSpPr>
          <p:spPr>
            <a:xfrm>
              <a:off x="0" y="-38100"/>
              <a:ext cx="5108954" cy="377837"/>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5912489" y="100965"/>
            <a:ext cx="6463023" cy="1003935"/>
          </a:xfrm>
          <a:prstGeom prst="rect">
            <a:avLst/>
          </a:prstGeom>
        </p:spPr>
        <p:txBody>
          <a:bodyPr lIns="0" tIns="0" rIns="0" bIns="0" rtlCol="0" anchor="t">
            <a:spAutoFit/>
          </a:bodyPr>
          <a:lstStyle/>
          <a:p>
            <a:pPr algn="ctr">
              <a:lnSpc>
                <a:spcPts val="7769"/>
              </a:lnSpc>
            </a:pPr>
            <a:r>
              <a:rPr lang="en-US" sz="6999" b="1" spc="-20" dirty="0" smtClean="0">
                <a:solidFill>
                  <a:srgbClr val="000000"/>
                </a:solidFill>
                <a:latin typeface="Proxima Nova Condensed Bold"/>
                <a:ea typeface="Proxima Nova Condensed Bold"/>
                <a:cs typeface="Proxima Nova Condensed Bold"/>
                <a:sym typeface="Proxima Nova Condensed Bold"/>
              </a:rPr>
              <a:t>KẾT LUẬN</a:t>
            </a:r>
            <a:endParaRPr lang="en-US" sz="6999" b="1" spc="-20" dirty="0">
              <a:solidFill>
                <a:srgbClr val="000000"/>
              </a:solidFill>
              <a:latin typeface="Proxima Nova Condensed Bold"/>
              <a:ea typeface="Proxima Nova Condensed Bold"/>
              <a:cs typeface="Proxima Nova Condensed Bold"/>
              <a:sym typeface="Proxima Nova Condensed Bold"/>
            </a:endParaRPr>
          </a:p>
        </p:txBody>
      </p:sp>
      <p:sp>
        <p:nvSpPr>
          <p:cNvPr id="10" name="Freeform 10"/>
          <p:cNvSpPr/>
          <p:nvPr/>
        </p:nvSpPr>
        <p:spPr>
          <a:xfrm>
            <a:off x="-2128590" y="-1713955"/>
            <a:ext cx="4893489" cy="4893489"/>
          </a:xfrm>
          <a:custGeom>
            <a:avLst/>
            <a:gdLst/>
            <a:ahLst/>
            <a:cxnLst/>
            <a:rect l="l" t="t" r="r" b="b"/>
            <a:pathLst>
              <a:path w="4893489" h="4893489">
                <a:moveTo>
                  <a:pt x="0" y="0"/>
                </a:moveTo>
                <a:lnTo>
                  <a:pt x="4893489" y="0"/>
                </a:lnTo>
                <a:lnTo>
                  <a:pt x="4893489" y="4893489"/>
                </a:lnTo>
                <a:lnTo>
                  <a:pt x="0" y="489348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a:off x="15521291" y="-1713955"/>
            <a:ext cx="4893489" cy="4893489"/>
          </a:xfrm>
          <a:custGeom>
            <a:avLst/>
            <a:gdLst/>
            <a:ahLst/>
            <a:cxnLst/>
            <a:rect l="l" t="t" r="r" b="b"/>
            <a:pathLst>
              <a:path w="4893489" h="4893489">
                <a:moveTo>
                  <a:pt x="0" y="0"/>
                </a:moveTo>
                <a:lnTo>
                  <a:pt x="4893489" y="0"/>
                </a:lnTo>
                <a:lnTo>
                  <a:pt x="4893489" y="4893489"/>
                </a:lnTo>
                <a:lnTo>
                  <a:pt x="0" y="489348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Freeform 12"/>
          <p:cNvSpPr/>
          <p:nvPr/>
        </p:nvSpPr>
        <p:spPr>
          <a:xfrm rot="-10800000">
            <a:off x="296383" y="9258300"/>
            <a:ext cx="4321546" cy="1096969"/>
          </a:xfrm>
          <a:custGeom>
            <a:avLst/>
            <a:gdLst/>
            <a:ahLst/>
            <a:cxnLst/>
            <a:rect l="l" t="t" r="r" b="b"/>
            <a:pathLst>
              <a:path w="4321546" h="1096969">
                <a:moveTo>
                  <a:pt x="0" y="0"/>
                </a:moveTo>
                <a:lnTo>
                  <a:pt x="4321546" y="0"/>
                </a:lnTo>
                <a:lnTo>
                  <a:pt x="4321546" y="1096968"/>
                </a:lnTo>
                <a:lnTo>
                  <a:pt x="0" y="109696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rot="-10800000">
            <a:off x="13646489" y="9258299"/>
            <a:ext cx="4321546" cy="1096969"/>
          </a:xfrm>
          <a:custGeom>
            <a:avLst/>
            <a:gdLst/>
            <a:ahLst/>
            <a:cxnLst/>
            <a:rect l="l" t="t" r="r" b="b"/>
            <a:pathLst>
              <a:path w="4321546" h="1096969">
                <a:moveTo>
                  <a:pt x="0" y="0"/>
                </a:moveTo>
                <a:lnTo>
                  <a:pt x="4321546" y="0"/>
                </a:lnTo>
                <a:lnTo>
                  <a:pt x="4321546" y="1096968"/>
                </a:lnTo>
                <a:lnTo>
                  <a:pt x="0" y="109696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14" name="Group 14"/>
          <p:cNvGrpSpPr/>
          <p:nvPr/>
        </p:nvGrpSpPr>
        <p:grpSpPr>
          <a:xfrm>
            <a:off x="5647217" y="309087"/>
            <a:ext cx="530542" cy="53054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2E2E"/>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2110240" y="309087"/>
            <a:ext cx="530542" cy="53054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2E2E"/>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1" name="Group 2"/>
          <p:cNvGrpSpPr/>
          <p:nvPr/>
        </p:nvGrpSpPr>
        <p:grpSpPr>
          <a:xfrm>
            <a:off x="1752601" y="1129768"/>
            <a:ext cx="16215434" cy="8128529"/>
            <a:chOff x="0" y="0"/>
            <a:chExt cx="2772209" cy="1426983"/>
          </a:xfrm>
        </p:grpSpPr>
        <p:sp>
          <p:nvSpPr>
            <p:cNvPr id="22" name="Freeform 3"/>
            <p:cNvSpPr/>
            <p:nvPr/>
          </p:nvSpPr>
          <p:spPr>
            <a:xfrm>
              <a:off x="0" y="0"/>
              <a:ext cx="2772209" cy="1426983"/>
            </a:xfrm>
            <a:custGeom>
              <a:avLst/>
              <a:gdLst/>
              <a:ahLst/>
              <a:cxnLst/>
              <a:rect l="l" t="t" r="r" b="b"/>
              <a:pathLst>
                <a:path w="2772209" h="1426983">
                  <a:moveTo>
                    <a:pt x="51487" y="0"/>
                  </a:moveTo>
                  <a:lnTo>
                    <a:pt x="2720722" y="0"/>
                  </a:lnTo>
                  <a:cubicBezTo>
                    <a:pt x="2734377" y="0"/>
                    <a:pt x="2747473" y="5424"/>
                    <a:pt x="2757129" y="15080"/>
                  </a:cubicBezTo>
                  <a:cubicBezTo>
                    <a:pt x="2766785" y="24736"/>
                    <a:pt x="2772209" y="37832"/>
                    <a:pt x="2772209" y="51487"/>
                  </a:cubicBezTo>
                  <a:lnTo>
                    <a:pt x="2772209" y="1375496"/>
                  </a:lnTo>
                  <a:cubicBezTo>
                    <a:pt x="2772209" y="1389151"/>
                    <a:pt x="2766785" y="1402247"/>
                    <a:pt x="2757129" y="1411903"/>
                  </a:cubicBezTo>
                  <a:cubicBezTo>
                    <a:pt x="2747473" y="1421558"/>
                    <a:pt x="2734377" y="1426983"/>
                    <a:pt x="2720722" y="1426983"/>
                  </a:cubicBezTo>
                  <a:lnTo>
                    <a:pt x="51487" y="1426983"/>
                  </a:lnTo>
                  <a:cubicBezTo>
                    <a:pt x="37832" y="1426983"/>
                    <a:pt x="24736" y="1421558"/>
                    <a:pt x="15080" y="1411903"/>
                  </a:cubicBezTo>
                  <a:cubicBezTo>
                    <a:pt x="5424" y="1402247"/>
                    <a:pt x="0" y="1389151"/>
                    <a:pt x="0" y="1375496"/>
                  </a:cubicBezTo>
                  <a:lnTo>
                    <a:pt x="0" y="51487"/>
                  </a:lnTo>
                  <a:cubicBezTo>
                    <a:pt x="0" y="37832"/>
                    <a:pt x="5424" y="24736"/>
                    <a:pt x="15080" y="15080"/>
                  </a:cubicBezTo>
                  <a:cubicBezTo>
                    <a:pt x="24736" y="5424"/>
                    <a:pt x="37832" y="0"/>
                    <a:pt x="51487" y="0"/>
                  </a:cubicBezTo>
                  <a:close/>
                </a:path>
              </a:pathLst>
            </a:custGeom>
            <a:solidFill>
              <a:srgbClr val="FABC3F"/>
            </a:solidFill>
          </p:spPr>
        </p:sp>
        <p:sp>
          <p:nvSpPr>
            <p:cNvPr id="23" name="TextBox 4"/>
            <p:cNvSpPr txBox="1"/>
            <p:nvPr/>
          </p:nvSpPr>
          <p:spPr>
            <a:xfrm>
              <a:off x="0" y="-38100"/>
              <a:ext cx="2772209" cy="1465083"/>
            </a:xfrm>
            <a:prstGeom prst="rect">
              <a:avLst/>
            </a:prstGeom>
          </p:spPr>
          <p:txBody>
            <a:bodyPr lIns="50800" tIns="50800" rIns="50800" bIns="50800" rtlCol="0" anchor="ctr"/>
            <a:lstStyle/>
            <a:p>
              <a:pPr algn="ctr">
                <a:lnSpc>
                  <a:spcPts val="2659"/>
                </a:lnSpc>
              </a:pPr>
              <a:endParaRPr/>
            </a:p>
          </p:txBody>
        </p:sp>
      </p:grpSp>
      <p:sp>
        <p:nvSpPr>
          <p:cNvPr id="24" name="TextBox 5"/>
          <p:cNvSpPr txBox="1"/>
          <p:nvPr/>
        </p:nvSpPr>
        <p:spPr>
          <a:xfrm>
            <a:off x="2007173" y="1296686"/>
            <a:ext cx="15626092" cy="8713924"/>
          </a:xfrm>
          <a:prstGeom prst="rect">
            <a:avLst/>
          </a:prstGeom>
        </p:spPr>
        <p:txBody>
          <a:bodyPr wrap="square" lIns="0" tIns="0" rIns="0" bIns="0" rtlCol="0" anchor="t">
            <a:spAutoFit/>
          </a:bodyPr>
          <a:lstStyle/>
          <a:p>
            <a:pPr algn="just">
              <a:lnSpc>
                <a:spcPts val="5000"/>
              </a:lnSpc>
              <a:spcBef>
                <a:spcPts val="600"/>
              </a:spcBef>
            </a:pPr>
            <a:r>
              <a:rPr lang="en-US" sz="4000" dirty="0" smtClean="0">
                <a:solidFill>
                  <a:srgbClr val="000000"/>
                </a:solidFill>
                <a:latin typeface="Nunito Sans Condensed"/>
                <a:ea typeface="Nunito Sans Condensed"/>
                <a:cs typeface="Nunito Sans Condensed"/>
                <a:sym typeface="Nunito Sans Condensed"/>
              </a:rPr>
              <a:t>1. </a:t>
            </a:r>
            <a:r>
              <a:rPr lang="vi-VN" sz="4000" dirty="0" smtClean="0">
                <a:solidFill>
                  <a:srgbClr val="000000"/>
                </a:solidFill>
                <a:latin typeface="Nunito Sans Condensed"/>
                <a:ea typeface="Nunito Sans Condensed"/>
                <a:cs typeface="Nunito Sans Condensed"/>
                <a:sym typeface="Nunito Sans Condensed"/>
              </a:rPr>
              <a:t>Tháp </a:t>
            </a:r>
            <a:r>
              <a:rPr lang="vi-VN" sz="4000" dirty="0">
                <a:solidFill>
                  <a:srgbClr val="000000"/>
                </a:solidFill>
                <a:latin typeface="Nunito Sans Condensed"/>
                <a:ea typeface="Nunito Sans Condensed"/>
                <a:cs typeface="Nunito Sans Condensed"/>
                <a:sym typeface="Nunito Sans Condensed"/>
              </a:rPr>
              <a:t>dinh dưỡng cho trẻ 6-11 tuổi áp dụng cho trẻ có tình trạng dinh dưỡng bình thường và ở mức độ hoạt động thể lực ở mức trung bình</a:t>
            </a:r>
            <a:r>
              <a:rPr lang="vi-VN" sz="4000" dirty="0" smtClean="0">
                <a:solidFill>
                  <a:srgbClr val="000000"/>
                </a:solidFill>
                <a:latin typeface="Nunito Sans Condensed"/>
                <a:ea typeface="Nunito Sans Condensed"/>
                <a:cs typeface="Nunito Sans Condensed"/>
                <a:sym typeface="Nunito Sans Condensed"/>
              </a:rPr>
              <a:t>.</a:t>
            </a:r>
            <a:endParaRPr lang="en-US" sz="4000" dirty="0" smtClean="0">
              <a:solidFill>
                <a:srgbClr val="000000"/>
              </a:solidFill>
              <a:latin typeface="Nunito Sans Condensed"/>
              <a:ea typeface="Nunito Sans Condensed"/>
              <a:cs typeface="Nunito Sans Condensed"/>
              <a:sym typeface="Nunito Sans Condensed"/>
            </a:endParaRPr>
          </a:p>
          <a:p>
            <a:pPr algn="just">
              <a:lnSpc>
                <a:spcPts val="5000"/>
              </a:lnSpc>
              <a:spcBef>
                <a:spcPts val="600"/>
              </a:spcBef>
            </a:pPr>
            <a:r>
              <a:rPr lang="en-US" sz="4000" dirty="0" smtClean="0">
                <a:solidFill>
                  <a:srgbClr val="000000"/>
                </a:solidFill>
                <a:latin typeface="Nunito Sans Condensed"/>
                <a:ea typeface="Nunito Sans Condensed"/>
                <a:cs typeface="Nunito Sans Condensed"/>
                <a:sym typeface="Nunito Sans Condensed"/>
              </a:rPr>
              <a:t>2. Trẻ </a:t>
            </a:r>
            <a:r>
              <a:rPr lang="vi-VN" sz="4000" dirty="0">
                <a:solidFill>
                  <a:srgbClr val="000000"/>
                </a:solidFill>
                <a:latin typeface="Nunito Sans Condensed"/>
                <a:ea typeface="Nunito Sans Condensed"/>
                <a:cs typeface="Nunito Sans Condensed"/>
                <a:sym typeface="Nunito Sans Condensed"/>
              </a:rPr>
              <a:t>6-11 tuổi</a:t>
            </a:r>
            <a:r>
              <a:rPr lang="en-US" sz="4000" dirty="0">
                <a:solidFill>
                  <a:srgbClr val="000000"/>
                </a:solidFill>
                <a:latin typeface="Nunito Sans Condensed"/>
                <a:ea typeface="Nunito Sans Condensed"/>
                <a:cs typeface="Nunito Sans Condensed"/>
                <a:sym typeface="Nunito Sans Condensed"/>
              </a:rPr>
              <a:t> </a:t>
            </a:r>
            <a:r>
              <a:rPr lang="en-US" sz="4000" dirty="0" smtClean="0">
                <a:solidFill>
                  <a:srgbClr val="000000"/>
                </a:solidFill>
                <a:latin typeface="Nunito Sans Condensed"/>
                <a:ea typeface="Nunito Sans Condensed"/>
                <a:cs typeface="Nunito Sans Condensed"/>
                <a:sym typeface="Nunito Sans Condensed"/>
              </a:rPr>
              <a:t>cần khám và </a:t>
            </a:r>
            <a:r>
              <a:rPr lang="en-US" sz="4000" dirty="0" err="1" smtClean="0">
                <a:solidFill>
                  <a:srgbClr val="000000"/>
                </a:solidFill>
                <a:latin typeface="Nunito Sans Condensed"/>
                <a:ea typeface="Nunito Sans Condensed"/>
                <a:cs typeface="Nunito Sans Condensed"/>
                <a:sym typeface="Nunito Sans Condensed"/>
              </a:rPr>
              <a:t>đánh</a:t>
            </a:r>
            <a:r>
              <a:rPr lang="en-US" sz="4000" dirty="0" smtClean="0">
                <a:solidFill>
                  <a:srgbClr val="000000"/>
                </a:solidFill>
                <a:latin typeface="Nunito Sans Condensed"/>
                <a:ea typeface="Nunito Sans Condensed"/>
                <a:cs typeface="Nunito Sans Condensed"/>
                <a:sym typeface="Nunito Sans Condensed"/>
              </a:rPr>
              <a:t> </a:t>
            </a:r>
            <a:r>
              <a:rPr lang="en-US" sz="4000" dirty="0" err="1" smtClean="0">
                <a:solidFill>
                  <a:srgbClr val="000000"/>
                </a:solidFill>
                <a:latin typeface="Nunito Sans Condensed"/>
                <a:ea typeface="Nunito Sans Condensed"/>
                <a:cs typeface="Nunito Sans Condensed"/>
                <a:sym typeface="Nunito Sans Condensed"/>
              </a:rPr>
              <a:t>giá</a:t>
            </a:r>
            <a:r>
              <a:rPr lang="en-US" sz="4000" dirty="0" smtClean="0">
                <a:solidFill>
                  <a:srgbClr val="000000"/>
                </a:solidFill>
                <a:latin typeface="Nunito Sans Condensed"/>
                <a:ea typeface="Nunito Sans Condensed"/>
                <a:cs typeface="Nunito Sans Condensed"/>
                <a:sym typeface="Nunito Sans Condensed"/>
              </a:rPr>
              <a:t> </a:t>
            </a:r>
            <a:r>
              <a:rPr lang="en-US" sz="4000" dirty="0" err="1" smtClean="0">
                <a:solidFill>
                  <a:srgbClr val="000000"/>
                </a:solidFill>
                <a:latin typeface="Nunito Sans Condensed"/>
                <a:ea typeface="Nunito Sans Condensed"/>
                <a:cs typeface="Nunito Sans Condensed"/>
                <a:sym typeface="Nunito Sans Condensed"/>
              </a:rPr>
              <a:t>tình</a:t>
            </a:r>
            <a:r>
              <a:rPr lang="en-US" sz="4000" dirty="0" smtClean="0">
                <a:solidFill>
                  <a:srgbClr val="000000"/>
                </a:solidFill>
                <a:latin typeface="Nunito Sans Condensed"/>
                <a:ea typeface="Nunito Sans Condensed"/>
                <a:cs typeface="Nunito Sans Condensed"/>
                <a:sym typeface="Nunito Sans Condensed"/>
              </a:rPr>
              <a:t> trạng </a:t>
            </a:r>
            <a:r>
              <a:rPr lang="en-US" sz="4000" dirty="0" err="1" smtClean="0">
                <a:solidFill>
                  <a:srgbClr val="000000"/>
                </a:solidFill>
                <a:latin typeface="Nunito Sans Condensed"/>
                <a:ea typeface="Nunito Sans Condensed"/>
                <a:cs typeface="Nunito Sans Condensed"/>
                <a:sym typeface="Nunito Sans Condensed"/>
              </a:rPr>
              <a:t>dinh</a:t>
            </a:r>
            <a:r>
              <a:rPr lang="en-US" sz="4000" dirty="0" smtClean="0">
                <a:solidFill>
                  <a:srgbClr val="000000"/>
                </a:solidFill>
                <a:latin typeface="Nunito Sans Condensed"/>
                <a:ea typeface="Nunito Sans Condensed"/>
                <a:cs typeface="Nunito Sans Condensed"/>
                <a:sym typeface="Nunito Sans Condensed"/>
              </a:rPr>
              <a:t> dưỡng, </a:t>
            </a:r>
            <a:r>
              <a:rPr lang="en-US" sz="4000" dirty="0" err="1" smtClean="0">
                <a:solidFill>
                  <a:srgbClr val="000000"/>
                </a:solidFill>
                <a:latin typeface="Nunito Sans Condensed"/>
                <a:ea typeface="Nunito Sans Condensed"/>
                <a:cs typeface="Nunito Sans Condensed"/>
                <a:sym typeface="Nunito Sans Condensed"/>
              </a:rPr>
              <a:t>chẩn</a:t>
            </a:r>
            <a:r>
              <a:rPr lang="en-US" sz="4000" dirty="0" smtClean="0">
                <a:solidFill>
                  <a:srgbClr val="000000"/>
                </a:solidFill>
                <a:latin typeface="Nunito Sans Condensed"/>
                <a:ea typeface="Nunito Sans Condensed"/>
                <a:cs typeface="Nunito Sans Condensed"/>
                <a:sym typeface="Nunito Sans Condensed"/>
              </a:rPr>
              <a:t> đoán </a:t>
            </a:r>
            <a:r>
              <a:rPr lang="en-US" sz="4000" dirty="0" err="1" smtClean="0">
                <a:solidFill>
                  <a:srgbClr val="000000"/>
                </a:solidFill>
                <a:latin typeface="Nunito Sans Condensed"/>
                <a:ea typeface="Nunito Sans Condensed"/>
                <a:cs typeface="Nunito Sans Condensed"/>
                <a:sym typeface="Nunito Sans Condensed"/>
              </a:rPr>
              <a:t>mức</a:t>
            </a:r>
            <a:r>
              <a:rPr lang="en-US" sz="4000" dirty="0" smtClean="0">
                <a:solidFill>
                  <a:srgbClr val="000000"/>
                </a:solidFill>
                <a:latin typeface="Nunito Sans Condensed"/>
                <a:ea typeface="Nunito Sans Condensed"/>
                <a:cs typeface="Nunito Sans Condensed"/>
                <a:sym typeface="Nunito Sans Condensed"/>
              </a:rPr>
              <a:t> độ, nguyên nhân SDD</a:t>
            </a:r>
          </a:p>
          <a:p>
            <a:pPr algn="just">
              <a:lnSpc>
                <a:spcPts val="5000"/>
              </a:lnSpc>
              <a:spcBef>
                <a:spcPts val="600"/>
              </a:spcBef>
            </a:pPr>
            <a:r>
              <a:rPr lang="en-US" sz="4000" dirty="0">
                <a:solidFill>
                  <a:srgbClr val="000000"/>
                </a:solidFill>
                <a:latin typeface="Nunito Sans Condensed"/>
                <a:ea typeface="Nunito Sans Condensed"/>
                <a:cs typeface="Nunito Sans Condensed"/>
                <a:sym typeface="Nunito Sans Condensed"/>
              </a:rPr>
              <a:t>3</a:t>
            </a:r>
            <a:r>
              <a:rPr lang="en-US" sz="4000" dirty="0" smtClean="0">
                <a:solidFill>
                  <a:srgbClr val="000000"/>
                </a:solidFill>
                <a:latin typeface="Nunito Sans Condensed"/>
                <a:ea typeface="Nunito Sans Condensed"/>
                <a:cs typeface="Nunito Sans Condensed"/>
                <a:sym typeface="Nunito Sans Condensed"/>
              </a:rPr>
              <a:t>. Trẻ </a:t>
            </a:r>
            <a:r>
              <a:rPr lang="vi-VN" sz="4000" dirty="0">
                <a:solidFill>
                  <a:srgbClr val="000000"/>
                </a:solidFill>
                <a:latin typeface="Nunito Sans Condensed"/>
                <a:ea typeface="Nunito Sans Condensed"/>
                <a:cs typeface="Nunito Sans Condensed"/>
                <a:sym typeface="Nunito Sans Condensed"/>
              </a:rPr>
              <a:t>6-11 </a:t>
            </a:r>
            <a:r>
              <a:rPr lang="vi-VN" sz="4000" dirty="0" smtClean="0">
                <a:solidFill>
                  <a:srgbClr val="000000"/>
                </a:solidFill>
                <a:latin typeface="Nunito Sans Condensed"/>
                <a:ea typeface="Nunito Sans Condensed"/>
                <a:cs typeface="Nunito Sans Condensed"/>
                <a:sym typeface="Nunito Sans Condensed"/>
              </a:rPr>
              <a:t>tuổi</a:t>
            </a:r>
            <a:r>
              <a:rPr lang="en-US" sz="4000" dirty="0" smtClean="0">
                <a:solidFill>
                  <a:srgbClr val="000000"/>
                </a:solidFill>
                <a:latin typeface="Nunito Sans Condensed"/>
                <a:ea typeface="Nunito Sans Condensed"/>
                <a:cs typeface="Nunito Sans Condensed"/>
                <a:sym typeface="Nunito Sans Condensed"/>
              </a:rPr>
              <a:t> mắc</a:t>
            </a:r>
            <a:r>
              <a:rPr lang="vi-VN" sz="4000" dirty="0" smtClean="0">
                <a:solidFill>
                  <a:srgbClr val="000000"/>
                </a:solidFill>
                <a:latin typeface="Nunito Sans Condensed"/>
                <a:ea typeface="Nunito Sans Condensed"/>
                <a:cs typeface="Nunito Sans Condensed"/>
                <a:sym typeface="Nunito Sans Condensed"/>
              </a:rPr>
              <a:t> SDD cần </a:t>
            </a:r>
            <a:r>
              <a:rPr lang="vi-VN" sz="4000" dirty="0">
                <a:solidFill>
                  <a:srgbClr val="000000"/>
                </a:solidFill>
                <a:latin typeface="Nunito Sans Condensed"/>
                <a:ea typeface="Nunito Sans Condensed"/>
                <a:cs typeface="Nunito Sans Condensed"/>
                <a:sym typeface="Nunito Sans Condensed"/>
              </a:rPr>
              <a:t>kết hợp: dinh dưỡng, vận động và giấc </a:t>
            </a:r>
            <a:r>
              <a:rPr lang="vi-VN" sz="4000" dirty="0" smtClean="0">
                <a:solidFill>
                  <a:srgbClr val="000000"/>
                </a:solidFill>
                <a:latin typeface="Nunito Sans Condensed"/>
                <a:ea typeface="Nunito Sans Condensed"/>
                <a:cs typeface="Nunito Sans Condensed"/>
                <a:sym typeface="Nunito Sans Condensed"/>
              </a:rPr>
              <a:t>ngủ</a:t>
            </a:r>
            <a:r>
              <a:rPr lang="en-US" sz="4000" dirty="0" smtClean="0">
                <a:solidFill>
                  <a:srgbClr val="000000"/>
                </a:solidFill>
                <a:latin typeface="Nunito Sans Condensed"/>
                <a:ea typeface="Nunito Sans Condensed"/>
                <a:cs typeface="Nunito Sans Condensed"/>
                <a:sym typeface="Nunito Sans Condensed"/>
              </a:rPr>
              <a:t>. </a:t>
            </a:r>
            <a:r>
              <a:rPr lang="vi-VN" sz="4000" dirty="0" smtClean="0">
                <a:solidFill>
                  <a:srgbClr val="000000"/>
                </a:solidFill>
                <a:latin typeface="Nunito Sans Condensed"/>
                <a:ea typeface="Nunito Sans Condensed"/>
                <a:cs typeface="Nunito Sans Condensed"/>
                <a:sym typeface="Nunito Sans Condensed"/>
              </a:rPr>
              <a:t>Chế </a:t>
            </a:r>
            <a:r>
              <a:rPr lang="vi-VN" sz="4000" dirty="0">
                <a:solidFill>
                  <a:srgbClr val="000000"/>
                </a:solidFill>
                <a:latin typeface="Nunito Sans Condensed"/>
                <a:ea typeface="Nunito Sans Condensed"/>
                <a:cs typeface="Nunito Sans Condensed"/>
                <a:sym typeface="Nunito Sans Condensed"/>
              </a:rPr>
              <a:t>độ dinh dưỡng cần ăn đúng, đủ, cân đối theo tháp dinh </a:t>
            </a:r>
            <a:r>
              <a:rPr lang="vi-VN" sz="4000" dirty="0" smtClean="0">
                <a:solidFill>
                  <a:srgbClr val="000000"/>
                </a:solidFill>
                <a:latin typeface="Nunito Sans Condensed"/>
                <a:ea typeface="Nunito Sans Condensed"/>
                <a:cs typeface="Nunito Sans Condensed"/>
                <a:sym typeface="Nunito Sans Condensed"/>
              </a:rPr>
              <a:t>dưỡng</a:t>
            </a:r>
            <a:r>
              <a:rPr lang="en-US" sz="4000" dirty="0" smtClean="0">
                <a:solidFill>
                  <a:srgbClr val="000000"/>
                </a:solidFill>
                <a:latin typeface="Nunito Sans Condensed"/>
                <a:ea typeface="Nunito Sans Condensed"/>
                <a:cs typeface="Nunito Sans Condensed"/>
                <a:sym typeface="Nunito Sans Condensed"/>
              </a:rPr>
              <a:t> </a:t>
            </a:r>
            <a:r>
              <a:rPr lang="en-US" sz="4000" dirty="0" err="1" smtClean="0">
                <a:solidFill>
                  <a:srgbClr val="000000"/>
                </a:solidFill>
                <a:latin typeface="Nunito Sans Condensed"/>
                <a:ea typeface="Nunito Sans Condensed"/>
                <a:cs typeface="Nunito Sans Condensed"/>
                <a:sym typeface="Nunito Sans Condensed"/>
              </a:rPr>
              <a:t>điều</a:t>
            </a:r>
            <a:r>
              <a:rPr lang="en-US" sz="4000" dirty="0" smtClean="0">
                <a:solidFill>
                  <a:srgbClr val="000000"/>
                </a:solidFill>
                <a:latin typeface="Nunito Sans Condensed"/>
                <a:ea typeface="Nunito Sans Condensed"/>
                <a:cs typeface="Nunito Sans Condensed"/>
                <a:sym typeface="Nunito Sans Condensed"/>
              </a:rPr>
              <a:t> chỉnh.</a:t>
            </a:r>
            <a:r>
              <a:rPr lang="vi-VN" sz="4000" dirty="0" smtClean="0">
                <a:solidFill>
                  <a:srgbClr val="000000"/>
                </a:solidFill>
                <a:latin typeface="Nunito Sans Condensed"/>
                <a:ea typeface="Nunito Sans Condensed"/>
                <a:cs typeface="Nunito Sans Condensed"/>
                <a:sym typeface="Nunito Sans Condensed"/>
              </a:rPr>
              <a:t> </a:t>
            </a:r>
            <a:r>
              <a:rPr lang="vi-VN" sz="4000" dirty="0">
                <a:solidFill>
                  <a:srgbClr val="000000"/>
                </a:solidFill>
                <a:latin typeface="Nunito Sans Condensed"/>
                <a:ea typeface="Nunito Sans Condensed"/>
                <a:cs typeface="Nunito Sans Condensed"/>
                <a:sym typeface="Nunito Sans Condensed"/>
              </a:rPr>
              <a:t>Nếu chế độ ăn thiếu cấn bổ sung một số vi chất ảnh hưởng đến tăng trưởng (calci, vitamin D, kẽm, vitamin A, sắt</a:t>
            </a:r>
            <a:r>
              <a:rPr lang="vi-VN" sz="4000" dirty="0" smtClean="0">
                <a:solidFill>
                  <a:srgbClr val="000000"/>
                </a:solidFill>
                <a:latin typeface="Nunito Sans Condensed"/>
                <a:ea typeface="Nunito Sans Condensed"/>
                <a:cs typeface="Nunito Sans Condensed"/>
                <a:sym typeface="Nunito Sans Condensed"/>
              </a:rPr>
              <a:t>,,,)</a:t>
            </a:r>
            <a:endParaRPr lang="vi-VN" sz="4000" dirty="0">
              <a:solidFill>
                <a:srgbClr val="000000"/>
              </a:solidFill>
              <a:latin typeface="Nunito Sans Condensed"/>
              <a:ea typeface="Nunito Sans Condensed"/>
              <a:cs typeface="Nunito Sans Condensed"/>
              <a:sym typeface="Nunito Sans Condensed"/>
            </a:endParaRPr>
          </a:p>
          <a:p>
            <a:pPr algn="just">
              <a:lnSpc>
                <a:spcPts val="5000"/>
              </a:lnSpc>
              <a:spcBef>
                <a:spcPts val="600"/>
              </a:spcBef>
            </a:pPr>
            <a:r>
              <a:rPr lang="en-US" sz="4000" dirty="0">
                <a:solidFill>
                  <a:srgbClr val="000000"/>
                </a:solidFill>
                <a:latin typeface="Nunito Sans Condensed"/>
                <a:ea typeface="Nunito Sans Condensed"/>
                <a:cs typeface="Nunito Sans Condensed"/>
                <a:sym typeface="Nunito Sans Condensed"/>
              </a:rPr>
              <a:t>4</a:t>
            </a:r>
            <a:r>
              <a:rPr lang="vi-VN" sz="4000" dirty="0" smtClean="0">
                <a:solidFill>
                  <a:srgbClr val="000000"/>
                </a:solidFill>
                <a:latin typeface="Nunito Sans Condensed"/>
                <a:ea typeface="Nunito Sans Condensed"/>
                <a:cs typeface="Nunito Sans Condensed"/>
                <a:sym typeface="Nunito Sans Condensed"/>
              </a:rPr>
              <a:t>. </a:t>
            </a:r>
            <a:r>
              <a:rPr lang="vi-VN" sz="4000" dirty="0">
                <a:solidFill>
                  <a:srgbClr val="000000"/>
                </a:solidFill>
                <a:latin typeface="Nunito Sans Condensed"/>
                <a:ea typeface="Nunito Sans Condensed"/>
                <a:cs typeface="Nunito Sans Condensed"/>
                <a:sym typeface="Nunito Sans Condensed"/>
              </a:rPr>
              <a:t>Thực hiện can thiệp dinh dưỡng, chế độ luyện tập, nghỉ ngơi </a:t>
            </a:r>
            <a:r>
              <a:rPr lang="vi-VN" sz="4000" dirty="0" smtClean="0">
                <a:solidFill>
                  <a:srgbClr val="000000"/>
                </a:solidFill>
                <a:latin typeface="Nunito Sans Condensed"/>
                <a:ea typeface="Nunito Sans Condensed"/>
                <a:cs typeface="Nunito Sans Condensed"/>
                <a:sym typeface="Nunito Sans Condensed"/>
              </a:rPr>
              <a:t>cần </a:t>
            </a:r>
            <a:r>
              <a:rPr lang="vi-VN" sz="4000" dirty="0">
                <a:solidFill>
                  <a:srgbClr val="000000"/>
                </a:solidFill>
                <a:latin typeface="Nunito Sans Condensed"/>
                <a:ea typeface="Nunito Sans Condensed"/>
                <a:cs typeface="Nunito Sans Condensed"/>
                <a:sym typeface="Nunito Sans Condensed"/>
              </a:rPr>
              <a:t>phải thực hiện kiên trì, lâu dài, </a:t>
            </a:r>
            <a:r>
              <a:rPr lang="vi-VN" sz="4000" dirty="0" smtClean="0">
                <a:solidFill>
                  <a:srgbClr val="000000"/>
                </a:solidFill>
                <a:latin typeface="Nunito Sans Condensed"/>
                <a:ea typeface="Nunito Sans Condensed"/>
                <a:cs typeface="Nunito Sans Condensed"/>
                <a:sym typeface="Nunito Sans Condensed"/>
              </a:rPr>
              <a:t>theo </a:t>
            </a:r>
            <a:r>
              <a:rPr lang="vi-VN" sz="4000" dirty="0">
                <a:solidFill>
                  <a:srgbClr val="000000"/>
                </a:solidFill>
                <a:latin typeface="Nunito Sans Condensed"/>
                <a:ea typeface="Nunito Sans Condensed"/>
                <a:cs typeface="Nunito Sans Condensed"/>
                <a:sym typeface="Nunito Sans Condensed"/>
              </a:rPr>
              <a:t>tiến trình và giám </a:t>
            </a:r>
            <a:r>
              <a:rPr lang="vi-VN" sz="4000" dirty="0" smtClean="0">
                <a:solidFill>
                  <a:srgbClr val="000000"/>
                </a:solidFill>
                <a:latin typeface="Nunito Sans Condensed"/>
                <a:ea typeface="Nunito Sans Condensed"/>
                <a:cs typeface="Nunito Sans Condensed"/>
                <a:sym typeface="Nunito Sans Condensed"/>
              </a:rPr>
              <a:t>sát </a:t>
            </a:r>
            <a:r>
              <a:rPr lang="vi-VN" sz="4000" dirty="0">
                <a:solidFill>
                  <a:srgbClr val="000000"/>
                </a:solidFill>
                <a:latin typeface="Nunito Sans Condensed"/>
                <a:ea typeface="Nunito Sans Condensed"/>
                <a:cs typeface="Nunito Sans Condensed"/>
                <a:sym typeface="Nunito Sans Condensed"/>
              </a:rPr>
              <a:t>đảm bảo sự tuân thủ. </a:t>
            </a:r>
          </a:p>
          <a:p>
            <a:pPr algn="just">
              <a:lnSpc>
                <a:spcPts val="5000"/>
              </a:lnSpc>
              <a:spcBef>
                <a:spcPts val="600"/>
              </a:spcBef>
            </a:pPr>
            <a:r>
              <a:rPr lang="en-US" sz="4000" dirty="0">
                <a:solidFill>
                  <a:srgbClr val="000000"/>
                </a:solidFill>
                <a:latin typeface="Nunito Sans Condensed"/>
                <a:ea typeface="Nunito Sans Condensed"/>
                <a:cs typeface="Nunito Sans Condensed"/>
                <a:sym typeface="Nunito Sans Condensed"/>
              </a:rPr>
              <a:t>5</a:t>
            </a:r>
            <a:r>
              <a:rPr lang="vi-VN" sz="4000" dirty="0" smtClean="0">
                <a:solidFill>
                  <a:srgbClr val="000000"/>
                </a:solidFill>
                <a:latin typeface="Nunito Sans Condensed"/>
                <a:ea typeface="Nunito Sans Condensed"/>
                <a:cs typeface="Nunito Sans Condensed"/>
                <a:sym typeface="Nunito Sans Condensed"/>
              </a:rPr>
              <a:t>. </a:t>
            </a:r>
            <a:r>
              <a:rPr lang="en-US" sz="4000" dirty="0" smtClean="0">
                <a:solidFill>
                  <a:srgbClr val="000000"/>
                </a:solidFill>
                <a:latin typeface="Nunito Sans Condensed"/>
                <a:ea typeface="Nunito Sans Condensed"/>
                <a:cs typeface="Nunito Sans Condensed"/>
                <a:sym typeface="Nunito Sans Condensed"/>
              </a:rPr>
              <a:t>Can thiệp </a:t>
            </a:r>
            <a:r>
              <a:rPr lang="en-US" sz="4000" dirty="0" err="1" smtClean="0">
                <a:solidFill>
                  <a:srgbClr val="000000"/>
                </a:solidFill>
                <a:latin typeface="Nunito Sans Condensed"/>
                <a:ea typeface="Nunito Sans Condensed"/>
                <a:cs typeface="Nunito Sans Condensed"/>
                <a:sym typeface="Nunito Sans Condensed"/>
              </a:rPr>
              <a:t>tăng</a:t>
            </a:r>
            <a:r>
              <a:rPr lang="en-US" sz="4000" dirty="0" smtClean="0">
                <a:solidFill>
                  <a:srgbClr val="000000"/>
                </a:solidFill>
                <a:latin typeface="Nunito Sans Condensed"/>
                <a:ea typeface="Nunito Sans Condensed"/>
                <a:cs typeface="Nunito Sans Condensed"/>
                <a:sym typeface="Nunito Sans Condensed"/>
              </a:rPr>
              <a:t> </a:t>
            </a:r>
            <a:r>
              <a:rPr lang="vi-VN" sz="4000" dirty="0" smtClean="0">
                <a:solidFill>
                  <a:srgbClr val="000000"/>
                </a:solidFill>
                <a:latin typeface="Nunito Sans Condensed"/>
                <a:ea typeface="Nunito Sans Condensed"/>
                <a:cs typeface="Nunito Sans Condensed"/>
                <a:sym typeface="Nunito Sans Condensed"/>
              </a:rPr>
              <a:t>cân</a:t>
            </a:r>
            <a:r>
              <a:rPr lang="en-US" sz="4000" dirty="0" smtClean="0">
                <a:solidFill>
                  <a:srgbClr val="000000"/>
                </a:solidFill>
                <a:latin typeface="Nunito Sans Condensed"/>
                <a:ea typeface="Nunito Sans Condensed"/>
                <a:cs typeface="Nunito Sans Condensed"/>
                <a:sym typeface="Nunito Sans Condensed"/>
              </a:rPr>
              <a:t>, </a:t>
            </a:r>
            <a:r>
              <a:rPr lang="en-US" sz="4000" dirty="0" err="1" smtClean="0">
                <a:solidFill>
                  <a:srgbClr val="000000"/>
                </a:solidFill>
                <a:latin typeface="Nunito Sans Condensed"/>
                <a:ea typeface="Nunito Sans Condensed"/>
                <a:cs typeface="Nunito Sans Condensed"/>
                <a:sym typeface="Nunito Sans Condensed"/>
              </a:rPr>
              <a:t>tăng</a:t>
            </a:r>
            <a:r>
              <a:rPr lang="en-US" sz="4000" dirty="0" smtClean="0">
                <a:solidFill>
                  <a:srgbClr val="000000"/>
                </a:solidFill>
                <a:latin typeface="Nunito Sans Condensed"/>
                <a:ea typeface="Nunito Sans Condensed"/>
                <a:cs typeface="Nunito Sans Condensed"/>
                <a:sym typeface="Nunito Sans Condensed"/>
              </a:rPr>
              <a:t> </a:t>
            </a:r>
            <a:r>
              <a:rPr lang="en-US" sz="4000" dirty="0" err="1" smtClean="0">
                <a:solidFill>
                  <a:srgbClr val="000000"/>
                </a:solidFill>
                <a:latin typeface="Nunito Sans Condensed"/>
                <a:ea typeface="Nunito Sans Condensed"/>
                <a:cs typeface="Nunito Sans Condensed"/>
                <a:sym typeface="Nunito Sans Condensed"/>
              </a:rPr>
              <a:t>cao</a:t>
            </a:r>
            <a:r>
              <a:rPr lang="en-US" sz="4000" dirty="0" smtClean="0">
                <a:solidFill>
                  <a:srgbClr val="000000"/>
                </a:solidFill>
                <a:latin typeface="Nunito Sans Condensed"/>
                <a:ea typeface="Nunito Sans Condensed"/>
                <a:cs typeface="Nunito Sans Condensed"/>
                <a:sym typeface="Nunito Sans Condensed"/>
              </a:rPr>
              <a:t> </a:t>
            </a:r>
            <a:r>
              <a:rPr lang="vi-VN" sz="4000" dirty="0" smtClean="0">
                <a:solidFill>
                  <a:srgbClr val="000000"/>
                </a:solidFill>
                <a:latin typeface="Nunito Sans Condensed"/>
                <a:ea typeface="Nunito Sans Condensed"/>
                <a:cs typeface="Nunito Sans Condensed"/>
                <a:sym typeface="Nunito Sans Condensed"/>
              </a:rPr>
              <a:t>theo </a:t>
            </a:r>
            <a:r>
              <a:rPr lang="vi-VN" sz="4000" dirty="0">
                <a:solidFill>
                  <a:srgbClr val="000000"/>
                </a:solidFill>
                <a:latin typeface="Nunito Sans Condensed"/>
                <a:ea typeface="Nunito Sans Condensed"/>
                <a:cs typeface="Nunito Sans Condensed"/>
                <a:sym typeface="Nunito Sans Condensed"/>
              </a:rPr>
              <a:t>lộ trình, dinh dưỡng đảm bảo để </a:t>
            </a:r>
            <a:r>
              <a:rPr lang="en-US" sz="4000" dirty="0" smtClean="0">
                <a:solidFill>
                  <a:srgbClr val="000000"/>
                </a:solidFill>
                <a:latin typeface="Nunito Sans Condensed"/>
                <a:ea typeface="Nunito Sans Condensed"/>
                <a:cs typeface="Nunito Sans Condensed"/>
                <a:sym typeface="Nunito Sans Condensed"/>
              </a:rPr>
              <a:t> </a:t>
            </a:r>
            <a:r>
              <a:rPr lang="en-US" sz="4000" dirty="0" err="1" smtClean="0">
                <a:solidFill>
                  <a:srgbClr val="000000"/>
                </a:solidFill>
                <a:latin typeface="Nunito Sans Condensed"/>
                <a:ea typeface="Nunito Sans Condensed"/>
                <a:cs typeface="Nunito Sans Condensed"/>
                <a:sym typeface="Nunito Sans Condensed"/>
              </a:rPr>
              <a:t>phát</a:t>
            </a:r>
            <a:r>
              <a:rPr lang="en-US" sz="4000" dirty="0" smtClean="0">
                <a:solidFill>
                  <a:srgbClr val="000000"/>
                </a:solidFill>
                <a:latin typeface="Nunito Sans Condensed"/>
                <a:ea typeface="Nunito Sans Condensed"/>
                <a:cs typeface="Nunito Sans Condensed"/>
                <a:sym typeface="Nunito Sans Condensed"/>
              </a:rPr>
              <a:t> </a:t>
            </a:r>
            <a:r>
              <a:rPr lang="en-US" sz="4000" dirty="0" err="1" smtClean="0">
                <a:solidFill>
                  <a:srgbClr val="000000"/>
                </a:solidFill>
                <a:latin typeface="Nunito Sans Condensed"/>
                <a:ea typeface="Nunito Sans Condensed"/>
                <a:cs typeface="Nunito Sans Condensed"/>
                <a:sym typeface="Nunito Sans Condensed"/>
              </a:rPr>
              <a:t>triển</a:t>
            </a:r>
            <a:r>
              <a:rPr lang="en-US" sz="4000" dirty="0" smtClean="0">
                <a:solidFill>
                  <a:srgbClr val="000000"/>
                </a:solidFill>
                <a:latin typeface="Nunito Sans Condensed"/>
                <a:ea typeface="Nunito Sans Condensed"/>
                <a:cs typeface="Nunito Sans Condensed"/>
                <a:sym typeface="Nunito Sans Condensed"/>
              </a:rPr>
              <a:t> toàn </a:t>
            </a:r>
            <a:r>
              <a:rPr lang="en-US" sz="4000" dirty="0" err="1" smtClean="0">
                <a:solidFill>
                  <a:srgbClr val="000000"/>
                </a:solidFill>
                <a:latin typeface="Nunito Sans Condensed"/>
                <a:ea typeface="Nunito Sans Condensed"/>
                <a:cs typeface="Nunito Sans Condensed"/>
                <a:sym typeface="Nunito Sans Condensed"/>
              </a:rPr>
              <a:t>diện</a:t>
            </a:r>
            <a:r>
              <a:rPr lang="en-US" sz="4000" dirty="0" smtClean="0">
                <a:solidFill>
                  <a:srgbClr val="000000"/>
                </a:solidFill>
                <a:latin typeface="Nunito Sans Condensed"/>
                <a:ea typeface="Nunito Sans Condensed"/>
                <a:cs typeface="Nunito Sans Condensed"/>
                <a:sym typeface="Nunito Sans Condensed"/>
              </a:rPr>
              <a:t> </a:t>
            </a:r>
            <a:r>
              <a:rPr lang="vi-VN" sz="4000" dirty="0" smtClean="0">
                <a:solidFill>
                  <a:srgbClr val="000000"/>
                </a:solidFill>
                <a:latin typeface="Nunito Sans Condensed"/>
                <a:ea typeface="Nunito Sans Condensed"/>
                <a:cs typeface="Nunito Sans Condensed"/>
                <a:sym typeface="Nunito Sans Condensed"/>
              </a:rPr>
              <a:t>cho </a:t>
            </a:r>
            <a:r>
              <a:rPr lang="vi-VN" sz="4000" dirty="0">
                <a:solidFill>
                  <a:srgbClr val="000000"/>
                </a:solidFill>
                <a:latin typeface="Nunito Sans Condensed"/>
                <a:ea typeface="Nunito Sans Condensed"/>
                <a:cs typeface="Nunito Sans Condensed"/>
                <a:sym typeface="Nunito Sans Condensed"/>
              </a:rPr>
              <a:t>trẻ.</a:t>
            </a:r>
          </a:p>
          <a:p>
            <a:pPr algn="just">
              <a:lnSpc>
                <a:spcPts val="5000"/>
              </a:lnSpc>
              <a:spcBef>
                <a:spcPts val="600"/>
              </a:spcBef>
            </a:pPr>
            <a:endParaRPr lang="en-US" sz="4000" dirty="0">
              <a:solidFill>
                <a:srgbClr val="000000"/>
              </a:solidFill>
              <a:latin typeface="Nunito Sans Condensed"/>
              <a:ea typeface="Nunito Sans Condensed"/>
              <a:cs typeface="Nunito Sans Condensed"/>
              <a:sym typeface="Nunito Sans Condensed"/>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613904" y="9258300"/>
            <a:ext cx="19398061" cy="1289940"/>
            <a:chOff x="0" y="0"/>
            <a:chExt cx="5108954" cy="339737"/>
          </a:xfrm>
        </p:grpSpPr>
        <p:sp>
          <p:nvSpPr>
            <p:cNvPr id="7" name="Freeform 7"/>
            <p:cNvSpPr/>
            <p:nvPr/>
          </p:nvSpPr>
          <p:spPr>
            <a:xfrm>
              <a:off x="0" y="0"/>
              <a:ext cx="5108954" cy="339737"/>
            </a:xfrm>
            <a:custGeom>
              <a:avLst/>
              <a:gdLst/>
              <a:ahLst/>
              <a:cxnLst/>
              <a:rect l="l" t="t" r="r" b="b"/>
              <a:pathLst>
                <a:path w="5108954" h="339737">
                  <a:moveTo>
                    <a:pt x="20355" y="0"/>
                  </a:moveTo>
                  <a:lnTo>
                    <a:pt x="5088600" y="0"/>
                  </a:lnTo>
                  <a:cubicBezTo>
                    <a:pt x="5093998" y="0"/>
                    <a:pt x="5099176" y="2144"/>
                    <a:pt x="5102993" y="5962"/>
                  </a:cubicBezTo>
                  <a:cubicBezTo>
                    <a:pt x="5106810" y="9779"/>
                    <a:pt x="5108954" y="14956"/>
                    <a:pt x="5108954" y="20355"/>
                  </a:cubicBezTo>
                  <a:lnTo>
                    <a:pt x="5108954" y="319383"/>
                  </a:lnTo>
                  <a:cubicBezTo>
                    <a:pt x="5108954" y="324781"/>
                    <a:pt x="5106810" y="329958"/>
                    <a:pt x="5102993" y="333776"/>
                  </a:cubicBezTo>
                  <a:cubicBezTo>
                    <a:pt x="5099176" y="337593"/>
                    <a:pt x="5093998" y="339737"/>
                    <a:pt x="5088600" y="339737"/>
                  </a:cubicBezTo>
                  <a:lnTo>
                    <a:pt x="20355" y="339737"/>
                  </a:lnTo>
                  <a:cubicBezTo>
                    <a:pt x="9113" y="339737"/>
                    <a:pt x="0" y="330624"/>
                    <a:pt x="0" y="319383"/>
                  </a:cubicBezTo>
                  <a:lnTo>
                    <a:pt x="0" y="20355"/>
                  </a:lnTo>
                  <a:cubicBezTo>
                    <a:pt x="0" y="9113"/>
                    <a:pt x="9113" y="0"/>
                    <a:pt x="20355" y="0"/>
                  </a:cubicBezTo>
                  <a:close/>
                </a:path>
              </a:pathLst>
            </a:custGeom>
            <a:solidFill>
              <a:srgbClr val="C62E2E"/>
            </a:solidFill>
          </p:spPr>
        </p:sp>
        <p:sp>
          <p:nvSpPr>
            <p:cNvPr id="8" name="TextBox 8"/>
            <p:cNvSpPr txBox="1"/>
            <p:nvPr/>
          </p:nvSpPr>
          <p:spPr>
            <a:xfrm>
              <a:off x="0" y="-38100"/>
              <a:ext cx="5108954" cy="377837"/>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2128590" y="-1713955"/>
            <a:ext cx="4893489" cy="4893489"/>
          </a:xfrm>
          <a:custGeom>
            <a:avLst/>
            <a:gdLst/>
            <a:ahLst/>
            <a:cxnLst/>
            <a:rect l="l" t="t" r="r" b="b"/>
            <a:pathLst>
              <a:path w="4893489" h="4893489">
                <a:moveTo>
                  <a:pt x="0" y="0"/>
                </a:moveTo>
                <a:lnTo>
                  <a:pt x="4893489" y="0"/>
                </a:lnTo>
                <a:lnTo>
                  <a:pt x="4893489" y="4893489"/>
                </a:lnTo>
                <a:lnTo>
                  <a:pt x="0" y="489348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Freeform 11"/>
          <p:cNvSpPr/>
          <p:nvPr/>
        </p:nvSpPr>
        <p:spPr>
          <a:xfrm>
            <a:off x="15521291" y="-1713955"/>
            <a:ext cx="4893489" cy="4893489"/>
          </a:xfrm>
          <a:custGeom>
            <a:avLst/>
            <a:gdLst/>
            <a:ahLst/>
            <a:cxnLst/>
            <a:rect l="l" t="t" r="r" b="b"/>
            <a:pathLst>
              <a:path w="4893489" h="4893489">
                <a:moveTo>
                  <a:pt x="0" y="0"/>
                </a:moveTo>
                <a:lnTo>
                  <a:pt x="4893489" y="0"/>
                </a:lnTo>
                <a:lnTo>
                  <a:pt x="4893489" y="4893489"/>
                </a:lnTo>
                <a:lnTo>
                  <a:pt x="0" y="489348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2" name="Freeform 12"/>
          <p:cNvSpPr/>
          <p:nvPr/>
        </p:nvSpPr>
        <p:spPr>
          <a:xfrm rot="-10800000">
            <a:off x="296383" y="9258300"/>
            <a:ext cx="4321546" cy="1096969"/>
          </a:xfrm>
          <a:custGeom>
            <a:avLst/>
            <a:gdLst/>
            <a:ahLst/>
            <a:cxnLst/>
            <a:rect l="l" t="t" r="r" b="b"/>
            <a:pathLst>
              <a:path w="4321546" h="1096969">
                <a:moveTo>
                  <a:pt x="0" y="0"/>
                </a:moveTo>
                <a:lnTo>
                  <a:pt x="4321546" y="0"/>
                </a:lnTo>
                <a:lnTo>
                  <a:pt x="4321546" y="1096968"/>
                </a:lnTo>
                <a:lnTo>
                  <a:pt x="0" y="10969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Freeform 13"/>
          <p:cNvSpPr/>
          <p:nvPr/>
        </p:nvSpPr>
        <p:spPr>
          <a:xfrm rot="-10800000">
            <a:off x="13646489" y="9258299"/>
            <a:ext cx="4321546" cy="1096969"/>
          </a:xfrm>
          <a:custGeom>
            <a:avLst/>
            <a:gdLst/>
            <a:ahLst/>
            <a:cxnLst/>
            <a:rect l="l" t="t" r="r" b="b"/>
            <a:pathLst>
              <a:path w="4321546" h="1096969">
                <a:moveTo>
                  <a:pt x="0" y="0"/>
                </a:moveTo>
                <a:lnTo>
                  <a:pt x="4321546" y="0"/>
                </a:lnTo>
                <a:lnTo>
                  <a:pt x="4321546" y="1096968"/>
                </a:lnTo>
                <a:lnTo>
                  <a:pt x="0" y="10969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4" name="Group 14"/>
          <p:cNvGrpSpPr/>
          <p:nvPr/>
        </p:nvGrpSpPr>
        <p:grpSpPr>
          <a:xfrm>
            <a:off x="5647217" y="309087"/>
            <a:ext cx="530542" cy="53054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2E2E"/>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2110240" y="309087"/>
            <a:ext cx="530542" cy="53054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2E2E"/>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Content Placeholder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226596" y="1694858"/>
            <a:ext cx="11639550" cy="7418781"/>
          </a:xfrm>
          <a:prstGeom prst="rect">
            <a:avLst/>
          </a:prstGeom>
        </p:spPr>
      </p:pic>
    </p:spTree>
    <p:extLst>
      <p:ext uri="{BB962C8B-B14F-4D97-AF65-F5344CB8AC3E}">
        <p14:creationId xmlns:p14="http://schemas.microsoft.com/office/powerpoint/2010/main" val="410845357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flipV="1">
            <a:off x="0" y="-536793"/>
            <a:ext cx="3892340" cy="4265647"/>
          </a:xfrm>
          <a:custGeom>
            <a:avLst/>
            <a:gdLst/>
            <a:ahLst/>
            <a:cxnLst/>
            <a:rect l="l" t="t" r="r" b="b"/>
            <a:pathLst>
              <a:path w="3892340" h="4265647">
                <a:moveTo>
                  <a:pt x="3892340" y="4265647"/>
                </a:moveTo>
                <a:lnTo>
                  <a:pt x="0" y="4265647"/>
                </a:lnTo>
                <a:lnTo>
                  <a:pt x="0" y="0"/>
                </a:lnTo>
                <a:lnTo>
                  <a:pt x="3892340" y="0"/>
                </a:lnTo>
                <a:lnTo>
                  <a:pt x="3892340" y="4265647"/>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13904" y="9258300"/>
            <a:ext cx="19398061" cy="1289940"/>
            <a:chOff x="0" y="0"/>
            <a:chExt cx="5108954" cy="339737"/>
          </a:xfrm>
        </p:grpSpPr>
        <p:sp>
          <p:nvSpPr>
            <p:cNvPr id="8" name="Freeform 8"/>
            <p:cNvSpPr/>
            <p:nvPr/>
          </p:nvSpPr>
          <p:spPr>
            <a:xfrm>
              <a:off x="0" y="0"/>
              <a:ext cx="5108954" cy="339737"/>
            </a:xfrm>
            <a:custGeom>
              <a:avLst/>
              <a:gdLst/>
              <a:ahLst/>
              <a:cxnLst/>
              <a:rect l="l" t="t" r="r" b="b"/>
              <a:pathLst>
                <a:path w="5108954" h="339737">
                  <a:moveTo>
                    <a:pt x="20355" y="0"/>
                  </a:moveTo>
                  <a:lnTo>
                    <a:pt x="5088600" y="0"/>
                  </a:lnTo>
                  <a:cubicBezTo>
                    <a:pt x="5093998" y="0"/>
                    <a:pt x="5099176" y="2144"/>
                    <a:pt x="5102993" y="5962"/>
                  </a:cubicBezTo>
                  <a:cubicBezTo>
                    <a:pt x="5106810" y="9779"/>
                    <a:pt x="5108954" y="14956"/>
                    <a:pt x="5108954" y="20355"/>
                  </a:cubicBezTo>
                  <a:lnTo>
                    <a:pt x="5108954" y="319383"/>
                  </a:lnTo>
                  <a:cubicBezTo>
                    <a:pt x="5108954" y="324781"/>
                    <a:pt x="5106810" y="329958"/>
                    <a:pt x="5102993" y="333776"/>
                  </a:cubicBezTo>
                  <a:cubicBezTo>
                    <a:pt x="5099176" y="337593"/>
                    <a:pt x="5093998" y="339737"/>
                    <a:pt x="5088600" y="339737"/>
                  </a:cubicBezTo>
                  <a:lnTo>
                    <a:pt x="20355" y="339737"/>
                  </a:lnTo>
                  <a:cubicBezTo>
                    <a:pt x="9113" y="339737"/>
                    <a:pt x="0" y="330624"/>
                    <a:pt x="0" y="319383"/>
                  </a:cubicBezTo>
                  <a:lnTo>
                    <a:pt x="0" y="20355"/>
                  </a:lnTo>
                  <a:cubicBezTo>
                    <a:pt x="0" y="9113"/>
                    <a:pt x="9113" y="0"/>
                    <a:pt x="20355" y="0"/>
                  </a:cubicBezTo>
                  <a:close/>
                </a:path>
              </a:pathLst>
            </a:custGeom>
            <a:solidFill>
              <a:srgbClr val="C62E2E"/>
            </a:solidFill>
          </p:spPr>
        </p:sp>
        <p:sp>
          <p:nvSpPr>
            <p:cNvPr id="9" name="TextBox 9"/>
            <p:cNvSpPr txBox="1"/>
            <p:nvPr/>
          </p:nvSpPr>
          <p:spPr>
            <a:xfrm>
              <a:off x="0" y="-38100"/>
              <a:ext cx="5108954" cy="377837"/>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flipH="1">
            <a:off x="15654139" y="-94605"/>
            <a:ext cx="2763574" cy="2763574"/>
          </a:xfrm>
          <a:custGeom>
            <a:avLst/>
            <a:gdLst/>
            <a:ahLst/>
            <a:cxnLst/>
            <a:rect l="l" t="t" r="r" b="b"/>
            <a:pathLst>
              <a:path w="2763574" h="2763574">
                <a:moveTo>
                  <a:pt x="2763574" y="0"/>
                </a:moveTo>
                <a:lnTo>
                  <a:pt x="0" y="0"/>
                </a:lnTo>
                <a:lnTo>
                  <a:pt x="0" y="2763574"/>
                </a:lnTo>
                <a:lnTo>
                  <a:pt x="2763574" y="2763574"/>
                </a:lnTo>
                <a:lnTo>
                  <a:pt x="2763574"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2" name="Freeform 12"/>
          <p:cNvSpPr/>
          <p:nvPr/>
        </p:nvSpPr>
        <p:spPr>
          <a:xfrm>
            <a:off x="204190" y="8675945"/>
            <a:ext cx="1461456" cy="365364"/>
          </a:xfrm>
          <a:custGeom>
            <a:avLst/>
            <a:gdLst/>
            <a:ahLst/>
            <a:cxnLst/>
            <a:rect l="l" t="t" r="r" b="b"/>
            <a:pathLst>
              <a:path w="1461456" h="365364">
                <a:moveTo>
                  <a:pt x="0" y="0"/>
                </a:moveTo>
                <a:lnTo>
                  <a:pt x="1461456" y="0"/>
                </a:lnTo>
                <a:lnTo>
                  <a:pt x="1461456" y="365364"/>
                </a:lnTo>
                <a:lnTo>
                  <a:pt x="0" y="3653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a:off x="12452597" y="-1314945"/>
            <a:ext cx="3101891" cy="3101891"/>
          </a:xfrm>
          <a:custGeom>
            <a:avLst/>
            <a:gdLst/>
            <a:ahLst/>
            <a:cxnLst/>
            <a:rect l="l" t="t" r="r" b="b"/>
            <a:pathLst>
              <a:path w="3101891" h="3101891">
                <a:moveTo>
                  <a:pt x="0" y="0"/>
                </a:moveTo>
                <a:lnTo>
                  <a:pt x="3101891" y="0"/>
                </a:lnTo>
                <a:lnTo>
                  <a:pt x="3101891" y="3101892"/>
                </a:lnTo>
                <a:lnTo>
                  <a:pt x="0" y="310189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12"/>
          <p:cNvSpPr/>
          <p:nvPr/>
        </p:nvSpPr>
        <p:spPr>
          <a:xfrm>
            <a:off x="11774472" y="2419245"/>
            <a:ext cx="6202832" cy="4511150"/>
          </a:xfrm>
          <a:custGeom>
            <a:avLst/>
            <a:gdLst/>
            <a:ahLst/>
            <a:cxnLst/>
            <a:rect l="l" t="t" r="r" b="b"/>
            <a:pathLst>
              <a:path w="6202832" h="4511150">
                <a:moveTo>
                  <a:pt x="0" y="0"/>
                </a:moveTo>
                <a:lnTo>
                  <a:pt x="6202831" y="0"/>
                </a:lnTo>
                <a:lnTo>
                  <a:pt x="6202831" y="4511150"/>
                </a:lnTo>
                <a:lnTo>
                  <a:pt x="0" y="451115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6" name="Freeform 18"/>
          <p:cNvSpPr/>
          <p:nvPr/>
        </p:nvSpPr>
        <p:spPr>
          <a:xfrm>
            <a:off x="17035926" y="-1436353"/>
            <a:ext cx="3032383" cy="3032383"/>
          </a:xfrm>
          <a:custGeom>
            <a:avLst/>
            <a:gdLst/>
            <a:ahLst/>
            <a:cxnLst/>
            <a:rect l="l" t="t" r="r" b="b"/>
            <a:pathLst>
              <a:path w="3032383" h="3032383">
                <a:moveTo>
                  <a:pt x="0" y="0"/>
                </a:moveTo>
                <a:lnTo>
                  <a:pt x="3032383" y="0"/>
                </a:lnTo>
                <a:lnTo>
                  <a:pt x="3032383" y="3032383"/>
                </a:lnTo>
                <a:lnTo>
                  <a:pt x="0" y="303238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4" name="TextBox 10"/>
          <p:cNvSpPr txBox="1"/>
          <p:nvPr/>
        </p:nvSpPr>
        <p:spPr>
          <a:xfrm>
            <a:off x="3158776" y="1208926"/>
            <a:ext cx="10726942" cy="1000274"/>
          </a:xfrm>
          <a:prstGeom prst="rect">
            <a:avLst/>
          </a:prstGeom>
        </p:spPr>
        <p:txBody>
          <a:bodyPr wrap="square" lIns="0" tIns="0" rIns="0" bIns="0" rtlCol="0" anchor="t">
            <a:spAutoFit/>
          </a:bodyPr>
          <a:lstStyle/>
          <a:p>
            <a:pPr algn="l">
              <a:lnSpc>
                <a:spcPts val="7769"/>
              </a:lnSpc>
            </a:pPr>
            <a:r>
              <a:rPr lang="en-US" sz="6999" b="1" spc="-20" dirty="0" smtClean="0">
                <a:solidFill>
                  <a:srgbClr val="000000"/>
                </a:solidFill>
                <a:latin typeface="Proxima Nova Condensed Bold"/>
                <a:ea typeface="Proxima Nova Condensed Bold"/>
                <a:cs typeface="Proxima Nova Condensed Bold"/>
                <a:sym typeface="Proxima Nova Condensed Bold"/>
              </a:rPr>
              <a:t>Bài </a:t>
            </a:r>
            <a:r>
              <a:rPr lang="en-US" sz="6999" b="1" spc="-20" dirty="0" err="1" smtClean="0">
                <a:solidFill>
                  <a:srgbClr val="000000"/>
                </a:solidFill>
                <a:latin typeface="Proxima Nova Condensed Bold"/>
                <a:ea typeface="Proxima Nova Condensed Bold"/>
                <a:cs typeface="Proxima Nova Condensed Bold"/>
                <a:sym typeface="Proxima Nova Condensed Bold"/>
              </a:rPr>
              <a:t>kiểm</a:t>
            </a:r>
            <a:r>
              <a:rPr lang="en-US" sz="6999" b="1" spc="-20" dirty="0" smtClean="0">
                <a:solidFill>
                  <a:srgbClr val="000000"/>
                </a:solidFill>
                <a:latin typeface="Proxima Nova Condensed Bold"/>
                <a:ea typeface="Proxima Nova Condensed Bold"/>
                <a:cs typeface="Proxima Nova Condensed Bold"/>
                <a:sym typeface="Proxima Nova Condensed Bold"/>
              </a:rPr>
              <a:t> </a:t>
            </a:r>
            <a:r>
              <a:rPr lang="en-US" sz="6999" b="1" spc="-20" dirty="0" err="1" smtClean="0">
                <a:solidFill>
                  <a:srgbClr val="000000"/>
                </a:solidFill>
                <a:latin typeface="Proxima Nova Condensed Bold"/>
                <a:ea typeface="Proxima Nova Condensed Bold"/>
                <a:cs typeface="Proxima Nova Condensed Bold"/>
                <a:sym typeface="Proxima Nova Condensed Bold"/>
              </a:rPr>
              <a:t>tra</a:t>
            </a:r>
            <a:r>
              <a:rPr lang="en-US" sz="6999" b="1" spc="-20" dirty="0" smtClean="0">
                <a:solidFill>
                  <a:srgbClr val="000000"/>
                </a:solidFill>
                <a:latin typeface="Proxima Nova Condensed Bold"/>
                <a:ea typeface="Proxima Nova Condensed Bold"/>
                <a:cs typeface="Proxima Nova Condensed Bold"/>
                <a:sym typeface="Proxima Nova Condensed Bold"/>
              </a:rPr>
              <a:t> </a:t>
            </a:r>
            <a:r>
              <a:rPr lang="en-US" sz="6999" b="1" spc="-20" dirty="0" err="1" smtClean="0">
                <a:solidFill>
                  <a:srgbClr val="000000"/>
                </a:solidFill>
                <a:latin typeface="Proxima Nova Condensed Bold"/>
                <a:ea typeface="Proxima Nova Condensed Bold"/>
                <a:cs typeface="Proxima Nova Condensed Bold"/>
                <a:sym typeface="Proxima Nova Condensed Bold"/>
              </a:rPr>
              <a:t>sau</a:t>
            </a:r>
            <a:r>
              <a:rPr lang="en-US" sz="6999" b="1" spc="-20" dirty="0" smtClean="0">
                <a:solidFill>
                  <a:srgbClr val="000000"/>
                </a:solidFill>
                <a:latin typeface="Proxima Nova Condensed Bold"/>
                <a:ea typeface="Proxima Nova Condensed Bold"/>
                <a:cs typeface="Proxima Nova Condensed Bold"/>
                <a:sym typeface="Proxima Nova Condensed Bold"/>
              </a:rPr>
              <a:t> tập </a:t>
            </a:r>
            <a:r>
              <a:rPr lang="en-US" sz="6999" b="1" spc="-20" dirty="0" err="1" smtClean="0">
                <a:solidFill>
                  <a:srgbClr val="000000"/>
                </a:solidFill>
                <a:latin typeface="Proxima Nova Condensed Bold"/>
                <a:ea typeface="Proxima Nova Condensed Bold"/>
                <a:cs typeface="Proxima Nova Condensed Bold"/>
                <a:sym typeface="Proxima Nova Condensed Bold"/>
              </a:rPr>
              <a:t>huấn</a:t>
            </a:r>
            <a:endParaRPr lang="en-US" sz="6999" b="1" spc="-20" dirty="0">
              <a:solidFill>
                <a:srgbClr val="000000"/>
              </a:solidFill>
              <a:latin typeface="Proxima Nova Condensed Bold"/>
              <a:ea typeface="Proxima Nova Condensed Bold"/>
              <a:cs typeface="Proxima Nova Condensed Bold"/>
              <a:sym typeface="Proxima Nova Condensed Bold"/>
            </a:endParaRPr>
          </a:p>
        </p:txBody>
      </p:sp>
      <p:pic>
        <p:nvPicPr>
          <p:cNvPr id="17" name="Picture 16"/>
          <p:cNvPicPr/>
          <p:nvPr/>
        </p:nvPicPr>
        <p:blipFill>
          <a:blip r:embed="rId16" cstate="print">
            <a:extLst>
              <a:ext uri="{28A0092B-C50C-407E-A947-70E740481C1C}">
                <a14:useLocalDpi xmlns:a14="http://schemas.microsoft.com/office/drawing/2010/main" val="0"/>
              </a:ext>
            </a:extLst>
          </a:blip>
          <a:stretch>
            <a:fillRect/>
          </a:stretch>
        </p:blipFill>
        <p:spPr>
          <a:xfrm>
            <a:off x="4495800" y="2668969"/>
            <a:ext cx="6394461" cy="5598731"/>
          </a:xfrm>
          <a:prstGeom prst="rect">
            <a:avLst/>
          </a:prstGeom>
        </p:spPr>
      </p:pic>
    </p:spTree>
    <p:extLst>
      <p:ext uri="{BB962C8B-B14F-4D97-AF65-F5344CB8AC3E}">
        <p14:creationId xmlns:p14="http://schemas.microsoft.com/office/powerpoint/2010/main" val="7954175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7432066" y="8720288"/>
            <a:ext cx="939600" cy="783000"/>
          </a:xfrm>
        </p:spPr>
        <p:txBody>
          <a:bodyPr/>
          <a:lstStyle/>
          <a:p>
            <a:pPr algn="ctr"/>
            <a:fld id="{00000000-1234-1234-1234-123412341234}" type="slidenum">
              <a:rPr lang="en" smtClean="0"/>
              <a:pPr algn="ctr"/>
              <a:t>12</a:t>
            </a:fld>
            <a:endParaRPr lang="en"/>
          </a:p>
        </p:txBody>
      </p:sp>
      <p:graphicFrame>
        <p:nvGraphicFramePr>
          <p:cNvPr id="7" name="Chart 6"/>
          <p:cNvGraphicFramePr/>
          <p:nvPr>
            <p:extLst>
              <p:ext uri="{D42A27DB-BD31-4B8C-83A1-F6EECF244321}">
                <p14:modId xmlns:p14="http://schemas.microsoft.com/office/powerpoint/2010/main" val="1417056478"/>
              </p:ext>
            </p:extLst>
          </p:nvPr>
        </p:nvGraphicFramePr>
        <p:xfrm>
          <a:off x="401616" y="1918119"/>
          <a:ext cx="17221200" cy="667475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1535467" y="8504845"/>
            <a:ext cx="15826666" cy="646331"/>
          </a:xfrm>
          <a:prstGeom prst="rect">
            <a:avLst/>
          </a:prstGeom>
          <a:noFill/>
        </p:spPr>
        <p:txBody>
          <a:bodyPr wrap="square" rtlCol="0">
            <a:spAutoFit/>
          </a:bodyPr>
          <a:lstStyle/>
          <a:p>
            <a:pPr algn="ctr"/>
            <a:r>
              <a:rPr lang="en-US" sz="3600" b="1" dirty="0"/>
              <a:t>Tỷ </a:t>
            </a:r>
            <a:r>
              <a:rPr lang="en-US" sz="3600" b="1" dirty="0" err="1"/>
              <a:t>lệ</a:t>
            </a:r>
            <a:r>
              <a:rPr lang="en-US" sz="3600" b="1" dirty="0"/>
              <a:t> </a:t>
            </a:r>
            <a:r>
              <a:rPr lang="en-US" sz="3600" b="1" dirty="0">
                <a:solidFill>
                  <a:srgbClr val="7030A0"/>
                </a:solidFill>
              </a:rPr>
              <a:t>Suy </a:t>
            </a:r>
            <a:r>
              <a:rPr lang="en-US" sz="3600" b="1" dirty="0" err="1">
                <a:solidFill>
                  <a:srgbClr val="7030A0"/>
                </a:solidFill>
              </a:rPr>
              <a:t>dinh</a:t>
            </a:r>
            <a:r>
              <a:rPr lang="en-US" sz="3600" b="1" dirty="0">
                <a:solidFill>
                  <a:srgbClr val="7030A0"/>
                </a:solidFill>
              </a:rPr>
              <a:t> </a:t>
            </a:r>
            <a:r>
              <a:rPr lang="en-US" sz="3600" b="1" dirty="0" err="1">
                <a:solidFill>
                  <a:srgbClr val="7030A0"/>
                </a:solidFill>
              </a:rPr>
              <a:t>dưỡng</a:t>
            </a:r>
            <a:r>
              <a:rPr lang="en-US" sz="3600" b="1" dirty="0">
                <a:solidFill>
                  <a:srgbClr val="7030A0"/>
                </a:solidFill>
              </a:rPr>
              <a:t> </a:t>
            </a:r>
            <a:r>
              <a:rPr lang="en-US" sz="3600" b="1" dirty="0" smtClean="0"/>
              <a:t>ở </a:t>
            </a:r>
            <a:r>
              <a:rPr lang="en-US" sz="3600" b="1" dirty="0" err="1"/>
              <a:t>học</a:t>
            </a:r>
            <a:r>
              <a:rPr lang="en-US" sz="3600" b="1" dirty="0"/>
              <a:t> </a:t>
            </a:r>
            <a:r>
              <a:rPr lang="en-US" sz="3600" b="1" dirty="0" err="1"/>
              <a:t>sinh</a:t>
            </a:r>
            <a:r>
              <a:rPr lang="en-US" sz="3600" b="1" dirty="0"/>
              <a:t> 5-19 tuổi tại </a:t>
            </a:r>
            <a:r>
              <a:rPr lang="en-US" sz="3600" b="1" dirty="0" err="1"/>
              <a:t>Hà</a:t>
            </a:r>
            <a:r>
              <a:rPr lang="en-US" sz="3600" b="1" dirty="0"/>
              <a:t> </a:t>
            </a:r>
            <a:r>
              <a:rPr lang="en-US" sz="3600" b="1" dirty="0" err="1" smtClean="0"/>
              <a:t>Nội</a:t>
            </a:r>
            <a:r>
              <a:rPr lang="en-US" sz="3600" b="1" dirty="0"/>
              <a:t> </a:t>
            </a:r>
            <a:r>
              <a:rPr lang="en-US" sz="3600" b="1" dirty="0" err="1" smtClean="0"/>
              <a:t>Giai</a:t>
            </a:r>
            <a:r>
              <a:rPr lang="en-US" sz="3600" b="1" dirty="0" smtClean="0"/>
              <a:t> </a:t>
            </a:r>
            <a:r>
              <a:rPr lang="en-US" sz="3600" b="1" dirty="0" err="1"/>
              <a:t>đoạn</a:t>
            </a:r>
            <a:r>
              <a:rPr lang="en-US" sz="3600" b="1" dirty="0"/>
              <a:t> 2017-2021</a:t>
            </a:r>
          </a:p>
        </p:txBody>
      </p:sp>
      <p:sp>
        <p:nvSpPr>
          <p:cNvPr id="9" name="TextBox 8"/>
          <p:cNvSpPr txBox="1"/>
          <p:nvPr/>
        </p:nvSpPr>
        <p:spPr>
          <a:xfrm>
            <a:off x="8371666" y="9489731"/>
            <a:ext cx="7183796" cy="523220"/>
          </a:xfrm>
          <a:prstGeom prst="rect">
            <a:avLst/>
          </a:prstGeom>
          <a:noFill/>
        </p:spPr>
        <p:txBody>
          <a:bodyPr wrap="square" rtlCol="0">
            <a:spAutoFit/>
          </a:bodyPr>
          <a:lstStyle/>
          <a:p>
            <a:pPr algn="r"/>
            <a:r>
              <a:rPr lang="en-US" sz="2800" i="1" dirty="0" err="1"/>
              <a:t>Nguồn</a:t>
            </a:r>
            <a:r>
              <a:rPr lang="en-US" sz="2800" i="1" dirty="0"/>
              <a:t>: CDC Hà </a:t>
            </a:r>
            <a:r>
              <a:rPr lang="en-US" sz="2800" i="1" dirty="0" err="1"/>
              <a:t>Nội</a:t>
            </a:r>
            <a:endParaRPr lang="en-US" sz="2800" i="1" dirty="0"/>
          </a:p>
        </p:txBody>
      </p:sp>
      <p:sp>
        <p:nvSpPr>
          <p:cNvPr id="10" name="Google Shape;121;p21"/>
          <p:cNvSpPr txBox="1">
            <a:spLocks/>
          </p:cNvSpPr>
          <p:nvPr/>
        </p:nvSpPr>
        <p:spPr>
          <a:xfrm>
            <a:off x="0" y="737262"/>
            <a:ext cx="17830800" cy="1500600"/>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b="1" dirty="0">
                <a:solidFill>
                  <a:srgbClr val="002060"/>
                </a:solidFill>
                <a:latin typeface="Arial" panose="020B0604020202020204" pitchFamily="34" charset="0"/>
                <a:cs typeface="Arial" panose="020B0604020202020204" pitchFamily="34" charset="0"/>
              </a:rPr>
              <a:t>Thực trạng </a:t>
            </a:r>
            <a:r>
              <a:rPr lang="vi-VN" sz="4800" b="1" dirty="0">
                <a:solidFill>
                  <a:srgbClr val="002060"/>
                </a:solidFill>
                <a:latin typeface="+mn-lt"/>
              </a:rPr>
              <a:t>Suy dinh dưỡng</a:t>
            </a:r>
            <a:r>
              <a:rPr lang="en-US" sz="4800" b="1" dirty="0">
                <a:solidFill>
                  <a:srgbClr val="002060"/>
                </a:solidFill>
                <a:latin typeface="+mn-lt"/>
              </a:rPr>
              <a:t> </a:t>
            </a:r>
            <a:r>
              <a:rPr lang="en-US" sz="4800" b="1" dirty="0" err="1">
                <a:solidFill>
                  <a:srgbClr val="002060"/>
                </a:solidFill>
              </a:rPr>
              <a:t>trẻ</a:t>
            </a:r>
            <a:r>
              <a:rPr lang="en-US" sz="4800" b="1" dirty="0">
                <a:solidFill>
                  <a:srgbClr val="002060"/>
                </a:solidFill>
              </a:rPr>
              <a:t> </a:t>
            </a:r>
            <a:r>
              <a:rPr lang="en-US" sz="4800" b="1" dirty="0" err="1">
                <a:solidFill>
                  <a:srgbClr val="002060"/>
                </a:solidFill>
              </a:rPr>
              <a:t>em</a:t>
            </a:r>
            <a:r>
              <a:rPr lang="en-US" sz="4800" b="1" dirty="0">
                <a:solidFill>
                  <a:srgbClr val="002060"/>
                </a:solidFill>
              </a:rPr>
              <a:t> </a:t>
            </a:r>
            <a:r>
              <a:rPr lang="en-US" sz="4800" b="1" dirty="0" err="1">
                <a:solidFill>
                  <a:srgbClr val="002060"/>
                </a:solidFill>
              </a:rPr>
              <a:t>học</a:t>
            </a:r>
            <a:r>
              <a:rPr lang="en-US" sz="4800" b="1" dirty="0">
                <a:solidFill>
                  <a:srgbClr val="002060"/>
                </a:solidFill>
              </a:rPr>
              <a:t> </a:t>
            </a:r>
            <a:r>
              <a:rPr lang="en-US" sz="4800" b="1" dirty="0" err="1">
                <a:solidFill>
                  <a:srgbClr val="002060"/>
                </a:solidFill>
              </a:rPr>
              <a:t>đường</a:t>
            </a:r>
            <a:r>
              <a:rPr lang="en-US" sz="4800" b="1" dirty="0">
                <a:solidFill>
                  <a:srgbClr val="002060"/>
                </a:solidFill>
              </a:rPr>
              <a:t> </a:t>
            </a:r>
            <a:r>
              <a:rPr lang="en-US" sz="4800" b="1" dirty="0" err="1" smtClean="0">
                <a:solidFill>
                  <a:srgbClr val="002060"/>
                </a:solidFill>
              </a:rPr>
              <a:t>tại</a:t>
            </a:r>
            <a:r>
              <a:rPr lang="en-US" sz="4800" b="1" dirty="0" smtClean="0">
                <a:solidFill>
                  <a:srgbClr val="002060"/>
                </a:solidFill>
              </a:rPr>
              <a:t> </a:t>
            </a:r>
            <a:r>
              <a:rPr lang="en-US" sz="4800" b="1" dirty="0" err="1" smtClean="0">
                <a:solidFill>
                  <a:srgbClr val="002060"/>
                </a:solidFill>
                <a:latin typeface="Arial" panose="020B0604020202020204" pitchFamily="34" charset="0"/>
                <a:cs typeface="Arial" panose="020B0604020202020204" pitchFamily="34" charset="0"/>
              </a:rPr>
              <a:t>Hà</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Nội</a:t>
            </a:r>
            <a:endParaRPr lang="vi-VN" sz="48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2063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flipV="1">
            <a:off x="0" y="-536793"/>
            <a:ext cx="3892340" cy="4265647"/>
          </a:xfrm>
          <a:custGeom>
            <a:avLst/>
            <a:gdLst/>
            <a:ahLst/>
            <a:cxnLst/>
            <a:rect l="l" t="t" r="r" b="b"/>
            <a:pathLst>
              <a:path w="3892340" h="4265647">
                <a:moveTo>
                  <a:pt x="3892340" y="4265647"/>
                </a:moveTo>
                <a:lnTo>
                  <a:pt x="0" y="4265647"/>
                </a:lnTo>
                <a:lnTo>
                  <a:pt x="0" y="0"/>
                </a:lnTo>
                <a:lnTo>
                  <a:pt x="3892340" y="0"/>
                </a:lnTo>
                <a:lnTo>
                  <a:pt x="3892340" y="4265647"/>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13904" y="9258300"/>
            <a:ext cx="19398061" cy="1289940"/>
            <a:chOff x="0" y="0"/>
            <a:chExt cx="5108954" cy="339737"/>
          </a:xfrm>
        </p:grpSpPr>
        <p:sp>
          <p:nvSpPr>
            <p:cNvPr id="8" name="Freeform 8"/>
            <p:cNvSpPr/>
            <p:nvPr/>
          </p:nvSpPr>
          <p:spPr>
            <a:xfrm>
              <a:off x="0" y="0"/>
              <a:ext cx="5108954" cy="339737"/>
            </a:xfrm>
            <a:custGeom>
              <a:avLst/>
              <a:gdLst/>
              <a:ahLst/>
              <a:cxnLst/>
              <a:rect l="l" t="t" r="r" b="b"/>
              <a:pathLst>
                <a:path w="5108954" h="339737">
                  <a:moveTo>
                    <a:pt x="20355" y="0"/>
                  </a:moveTo>
                  <a:lnTo>
                    <a:pt x="5088600" y="0"/>
                  </a:lnTo>
                  <a:cubicBezTo>
                    <a:pt x="5093998" y="0"/>
                    <a:pt x="5099176" y="2144"/>
                    <a:pt x="5102993" y="5962"/>
                  </a:cubicBezTo>
                  <a:cubicBezTo>
                    <a:pt x="5106810" y="9779"/>
                    <a:pt x="5108954" y="14956"/>
                    <a:pt x="5108954" y="20355"/>
                  </a:cubicBezTo>
                  <a:lnTo>
                    <a:pt x="5108954" y="319383"/>
                  </a:lnTo>
                  <a:cubicBezTo>
                    <a:pt x="5108954" y="324781"/>
                    <a:pt x="5106810" y="329958"/>
                    <a:pt x="5102993" y="333776"/>
                  </a:cubicBezTo>
                  <a:cubicBezTo>
                    <a:pt x="5099176" y="337593"/>
                    <a:pt x="5093998" y="339737"/>
                    <a:pt x="5088600" y="339737"/>
                  </a:cubicBezTo>
                  <a:lnTo>
                    <a:pt x="20355" y="339737"/>
                  </a:lnTo>
                  <a:cubicBezTo>
                    <a:pt x="9113" y="339737"/>
                    <a:pt x="0" y="330624"/>
                    <a:pt x="0" y="319383"/>
                  </a:cubicBezTo>
                  <a:lnTo>
                    <a:pt x="0" y="20355"/>
                  </a:lnTo>
                  <a:cubicBezTo>
                    <a:pt x="0" y="9113"/>
                    <a:pt x="9113" y="0"/>
                    <a:pt x="20355" y="0"/>
                  </a:cubicBezTo>
                  <a:close/>
                </a:path>
              </a:pathLst>
            </a:custGeom>
            <a:solidFill>
              <a:srgbClr val="C62E2E"/>
            </a:solidFill>
          </p:spPr>
        </p:sp>
        <p:sp>
          <p:nvSpPr>
            <p:cNvPr id="9" name="TextBox 9"/>
            <p:cNvSpPr txBox="1"/>
            <p:nvPr/>
          </p:nvSpPr>
          <p:spPr>
            <a:xfrm>
              <a:off x="0" y="-38100"/>
              <a:ext cx="5108954" cy="377837"/>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flipH="1">
            <a:off x="15654139" y="-94605"/>
            <a:ext cx="2763574" cy="2763574"/>
          </a:xfrm>
          <a:custGeom>
            <a:avLst/>
            <a:gdLst/>
            <a:ahLst/>
            <a:cxnLst/>
            <a:rect l="l" t="t" r="r" b="b"/>
            <a:pathLst>
              <a:path w="2763574" h="2763574">
                <a:moveTo>
                  <a:pt x="2763574" y="0"/>
                </a:moveTo>
                <a:lnTo>
                  <a:pt x="0" y="0"/>
                </a:lnTo>
                <a:lnTo>
                  <a:pt x="0" y="2763574"/>
                </a:lnTo>
                <a:lnTo>
                  <a:pt x="2763574" y="2763574"/>
                </a:lnTo>
                <a:lnTo>
                  <a:pt x="2763574"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2" name="Freeform 12"/>
          <p:cNvSpPr/>
          <p:nvPr/>
        </p:nvSpPr>
        <p:spPr>
          <a:xfrm>
            <a:off x="204190" y="8675945"/>
            <a:ext cx="1461456" cy="365364"/>
          </a:xfrm>
          <a:custGeom>
            <a:avLst/>
            <a:gdLst/>
            <a:ahLst/>
            <a:cxnLst/>
            <a:rect l="l" t="t" r="r" b="b"/>
            <a:pathLst>
              <a:path w="1461456" h="365364">
                <a:moveTo>
                  <a:pt x="0" y="0"/>
                </a:moveTo>
                <a:lnTo>
                  <a:pt x="1461456" y="0"/>
                </a:lnTo>
                <a:lnTo>
                  <a:pt x="1461456" y="365364"/>
                </a:lnTo>
                <a:lnTo>
                  <a:pt x="0" y="3653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a:off x="12452597" y="-1314945"/>
            <a:ext cx="3101891" cy="3101891"/>
          </a:xfrm>
          <a:custGeom>
            <a:avLst/>
            <a:gdLst/>
            <a:ahLst/>
            <a:cxnLst/>
            <a:rect l="l" t="t" r="r" b="b"/>
            <a:pathLst>
              <a:path w="3101891" h="3101891">
                <a:moveTo>
                  <a:pt x="0" y="0"/>
                </a:moveTo>
                <a:lnTo>
                  <a:pt x="3101891" y="0"/>
                </a:lnTo>
                <a:lnTo>
                  <a:pt x="3101891" y="3101892"/>
                </a:lnTo>
                <a:lnTo>
                  <a:pt x="0" y="310189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12"/>
          <p:cNvSpPr/>
          <p:nvPr/>
        </p:nvSpPr>
        <p:spPr>
          <a:xfrm>
            <a:off x="11774472" y="2419245"/>
            <a:ext cx="6202832" cy="4511150"/>
          </a:xfrm>
          <a:custGeom>
            <a:avLst/>
            <a:gdLst/>
            <a:ahLst/>
            <a:cxnLst/>
            <a:rect l="l" t="t" r="r" b="b"/>
            <a:pathLst>
              <a:path w="6202832" h="4511150">
                <a:moveTo>
                  <a:pt x="0" y="0"/>
                </a:moveTo>
                <a:lnTo>
                  <a:pt x="6202831" y="0"/>
                </a:lnTo>
                <a:lnTo>
                  <a:pt x="6202831" y="4511150"/>
                </a:lnTo>
                <a:lnTo>
                  <a:pt x="0" y="451115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6" name="Freeform 18"/>
          <p:cNvSpPr/>
          <p:nvPr/>
        </p:nvSpPr>
        <p:spPr>
          <a:xfrm>
            <a:off x="17035926" y="-1436353"/>
            <a:ext cx="3032383" cy="3032383"/>
          </a:xfrm>
          <a:custGeom>
            <a:avLst/>
            <a:gdLst/>
            <a:ahLst/>
            <a:cxnLst/>
            <a:rect l="l" t="t" r="r" b="b"/>
            <a:pathLst>
              <a:path w="3032383" h="3032383">
                <a:moveTo>
                  <a:pt x="0" y="0"/>
                </a:moveTo>
                <a:lnTo>
                  <a:pt x="3032383" y="0"/>
                </a:lnTo>
                <a:lnTo>
                  <a:pt x="3032383" y="3032383"/>
                </a:lnTo>
                <a:lnTo>
                  <a:pt x="0" y="303238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4" name="TextBox 10"/>
          <p:cNvSpPr txBox="1"/>
          <p:nvPr/>
        </p:nvSpPr>
        <p:spPr>
          <a:xfrm>
            <a:off x="3158776" y="1208926"/>
            <a:ext cx="8271224" cy="1000274"/>
          </a:xfrm>
          <a:prstGeom prst="rect">
            <a:avLst/>
          </a:prstGeom>
        </p:spPr>
        <p:txBody>
          <a:bodyPr wrap="square" lIns="0" tIns="0" rIns="0" bIns="0" rtlCol="0" anchor="t">
            <a:spAutoFit/>
          </a:bodyPr>
          <a:lstStyle/>
          <a:p>
            <a:pPr algn="ctr">
              <a:lnSpc>
                <a:spcPts val="7769"/>
              </a:lnSpc>
            </a:pPr>
            <a:r>
              <a:rPr lang="en-US" sz="6999" b="1" spc="-20" dirty="0" err="1" smtClean="0">
                <a:solidFill>
                  <a:srgbClr val="000000"/>
                </a:solidFill>
                <a:latin typeface="Proxima Nova Condensed Bold"/>
                <a:ea typeface="Proxima Nova Condensed Bold"/>
                <a:cs typeface="Proxima Nova Condensed Bold"/>
                <a:sym typeface="Proxima Nova Condensed Bold"/>
              </a:rPr>
              <a:t>Tài</a:t>
            </a:r>
            <a:r>
              <a:rPr lang="en-US" sz="6999" b="1" spc="-20" dirty="0" smtClean="0">
                <a:solidFill>
                  <a:srgbClr val="000000"/>
                </a:solidFill>
                <a:latin typeface="Proxima Nova Condensed Bold"/>
                <a:ea typeface="Proxima Nova Condensed Bold"/>
                <a:cs typeface="Proxima Nova Condensed Bold"/>
                <a:sym typeface="Proxima Nova Condensed Bold"/>
              </a:rPr>
              <a:t> </a:t>
            </a:r>
            <a:r>
              <a:rPr lang="en-US" sz="6999" b="1" spc="-20" dirty="0" err="1" smtClean="0">
                <a:solidFill>
                  <a:srgbClr val="000000"/>
                </a:solidFill>
                <a:latin typeface="Proxima Nova Condensed Bold"/>
                <a:ea typeface="Proxima Nova Condensed Bold"/>
                <a:cs typeface="Proxima Nova Condensed Bold"/>
                <a:sym typeface="Proxima Nova Condensed Bold"/>
              </a:rPr>
              <a:t>liệu</a:t>
            </a:r>
            <a:r>
              <a:rPr lang="en-US" sz="6999" b="1" spc="-20" dirty="0" smtClean="0">
                <a:solidFill>
                  <a:srgbClr val="000000"/>
                </a:solidFill>
                <a:latin typeface="Proxima Nova Condensed Bold"/>
                <a:ea typeface="Proxima Nova Condensed Bold"/>
                <a:cs typeface="Proxima Nova Condensed Bold"/>
                <a:sym typeface="Proxima Nova Condensed Bold"/>
              </a:rPr>
              <a:t> </a:t>
            </a:r>
            <a:r>
              <a:rPr lang="en-US" sz="6999" b="1" spc="-20" dirty="0" err="1" smtClean="0">
                <a:solidFill>
                  <a:srgbClr val="000000"/>
                </a:solidFill>
                <a:latin typeface="Proxima Nova Condensed Bold"/>
                <a:ea typeface="Proxima Nova Condensed Bold"/>
                <a:cs typeface="Proxima Nova Condensed Bold"/>
                <a:sym typeface="Proxima Nova Condensed Bold"/>
              </a:rPr>
              <a:t>học</a:t>
            </a:r>
            <a:r>
              <a:rPr lang="en-US" sz="6999" b="1" spc="-20" dirty="0" smtClean="0">
                <a:solidFill>
                  <a:srgbClr val="000000"/>
                </a:solidFill>
                <a:latin typeface="Proxima Nova Condensed Bold"/>
                <a:ea typeface="Proxima Nova Condensed Bold"/>
                <a:cs typeface="Proxima Nova Condensed Bold"/>
                <a:sym typeface="Proxima Nova Condensed Bold"/>
              </a:rPr>
              <a:t> </a:t>
            </a:r>
            <a:r>
              <a:rPr lang="en-US" sz="6999" b="1" spc="-20" dirty="0" err="1" smtClean="0">
                <a:solidFill>
                  <a:srgbClr val="000000"/>
                </a:solidFill>
                <a:latin typeface="Proxima Nova Condensed Bold"/>
                <a:ea typeface="Proxima Nova Condensed Bold"/>
                <a:cs typeface="Proxima Nova Condensed Bold"/>
                <a:sym typeface="Proxima Nova Condensed Bold"/>
              </a:rPr>
              <a:t>viên</a:t>
            </a:r>
            <a:endParaRPr lang="en-US" sz="6999" b="1" spc="-20" dirty="0">
              <a:solidFill>
                <a:srgbClr val="000000"/>
              </a:solidFill>
              <a:latin typeface="Proxima Nova Condensed Bold"/>
              <a:ea typeface="Proxima Nova Condensed Bold"/>
              <a:cs typeface="Proxima Nova Condensed Bold"/>
              <a:sym typeface="Proxima Nova Condensed Bold"/>
            </a:endParaRPr>
          </a:p>
        </p:txBody>
      </p:sp>
      <p:pic>
        <p:nvPicPr>
          <p:cNvPr id="2" name="Picture 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65976" y="2342975"/>
            <a:ext cx="6057900" cy="6057900"/>
          </a:xfrm>
          <a:prstGeom prst="rect">
            <a:avLst/>
          </a:prstGeom>
        </p:spPr>
      </p:pic>
      <p:sp>
        <p:nvSpPr>
          <p:cNvPr id="4" name="Rectangle 3"/>
          <p:cNvSpPr/>
          <p:nvPr/>
        </p:nvSpPr>
        <p:spPr>
          <a:xfrm>
            <a:off x="3894374" y="8696091"/>
            <a:ext cx="7779887" cy="369332"/>
          </a:xfrm>
          <a:prstGeom prst="rect">
            <a:avLst/>
          </a:prstGeom>
        </p:spPr>
        <p:txBody>
          <a:bodyPr wrap="none">
            <a:spAutoFit/>
          </a:bodyPr>
          <a:lstStyle/>
          <a:p>
            <a:r>
              <a:rPr lang="en-US" dirty="0"/>
              <a:t>https://drive.google.com/drive/folders/1-sA9Fm7Dt8MKkE-LoPJTiW6AFRNdBdg7</a:t>
            </a:r>
          </a:p>
        </p:txBody>
      </p:sp>
    </p:spTree>
    <p:extLst>
      <p:ext uri="{BB962C8B-B14F-4D97-AF65-F5344CB8AC3E}">
        <p14:creationId xmlns:p14="http://schemas.microsoft.com/office/powerpoint/2010/main" val="8330126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6299" y="8501709"/>
            <a:ext cx="19995906" cy="2046531"/>
            <a:chOff x="0" y="0"/>
            <a:chExt cx="5266411" cy="539004"/>
          </a:xfrm>
        </p:grpSpPr>
        <p:sp>
          <p:nvSpPr>
            <p:cNvPr id="3" name="Freeform 3"/>
            <p:cNvSpPr/>
            <p:nvPr/>
          </p:nvSpPr>
          <p:spPr>
            <a:xfrm>
              <a:off x="0" y="0"/>
              <a:ext cx="5266411" cy="539004"/>
            </a:xfrm>
            <a:custGeom>
              <a:avLst/>
              <a:gdLst/>
              <a:ahLst/>
              <a:cxnLst/>
              <a:rect l="l" t="t" r="r" b="b"/>
              <a:pathLst>
                <a:path w="5266411" h="539004">
                  <a:moveTo>
                    <a:pt x="19746" y="0"/>
                  </a:moveTo>
                  <a:lnTo>
                    <a:pt x="5246665" y="0"/>
                  </a:lnTo>
                  <a:cubicBezTo>
                    <a:pt x="5257571" y="0"/>
                    <a:pt x="5266411" y="8841"/>
                    <a:pt x="5266411" y="19746"/>
                  </a:cubicBezTo>
                  <a:lnTo>
                    <a:pt x="5266411" y="519258"/>
                  </a:lnTo>
                  <a:cubicBezTo>
                    <a:pt x="5266411" y="530164"/>
                    <a:pt x="5257571" y="539004"/>
                    <a:pt x="5246665" y="539004"/>
                  </a:cubicBezTo>
                  <a:lnTo>
                    <a:pt x="19746" y="539004"/>
                  </a:lnTo>
                  <a:cubicBezTo>
                    <a:pt x="8841" y="539004"/>
                    <a:pt x="0" y="530164"/>
                    <a:pt x="0" y="519258"/>
                  </a:cubicBezTo>
                  <a:lnTo>
                    <a:pt x="0" y="19746"/>
                  </a:lnTo>
                  <a:cubicBezTo>
                    <a:pt x="0" y="8841"/>
                    <a:pt x="8841" y="0"/>
                    <a:pt x="19746" y="0"/>
                  </a:cubicBezTo>
                  <a:close/>
                </a:path>
              </a:pathLst>
            </a:custGeom>
            <a:solidFill>
              <a:srgbClr val="C62E2E"/>
            </a:solidFill>
          </p:spPr>
        </p:sp>
        <p:sp>
          <p:nvSpPr>
            <p:cNvPr id="4" name="TextBox 4"/>
            <p:cNvSpPr txBox="1"/>
            <p:nvPr/>
          </p:nvSpPr>
          <p:spPr>
            <a:xfrm>
              <a:off x="0" y="-38100"/>
              <a:ext cx="5266411" cy="57710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0323406" y="2106767"/>
            <a:ext cx="5909636" cy="6423517"/>
          </a:xfrm>
          <a:custGeom>
            <a:avLst/>
            <a:gdLst/>
            <a:ahLst/>
            <a:cxnLst/>
            <a:rect l="l" t="t" r="r" b="b"/>
            <a:pathLst>
              <a:path w="5909636" h="6423517">
                <a:moveTo>
                  <a:pt x="0" y="0"/>
                </a:moveTo>
                <a:lnTo>
                  <a:pt x="5909636" y="0"/>
                </a:lnTo>
                <a:lnTo>
                  <a:pt x="5909636" y="6423517"/>
                </a:lnTo>
                <a:lnTo>
                  <a:pt x="0" y="64235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6" name="Group 6"/>
          <p:cNvGrpSpPr/>
          <p:nvPr/>
        </p:nvGrpSpPr>
        <p:grpSpPr>
          <a:xfrm>
            <a:off x="1917117" y="6527705"/>
            <a:ext cx="5779189" cy="900233"/>
            <a:chOff x="0" y="0"/>
            <a:chExt cx="1522091" cy="237098"/>
          </a:xfrm>
        </p:grpSpPr>
        <p:sp>
          <p:nvSpPr>
            <p:cNvPr id="7" name="Freeform 7"/>
            <p:cNvSpPr/>
            <p:nvPr/>
          </p:nvSpPr>
          <p:spPr>
            <a:xfrm>
              <a:off x="0" y="0"/>
              <a:ext cx="1522091" cy="237098"/>
            </a:xfrm>
            <a:custGeom>
              <a:avLst/>
              <a:gdLst/>
              <a:ahLst/>
              <a:cxnLst/>
              <a:rect l="l" t="t" r="r" b="b"/>
              <a:pathLst>
                <a:path w="1522091" h="237098">
                  <a:moveTo>
                    <a:pt x="68321" y="0"/>
                  </a:moveTo>
                  <a:lnTo>
                    <a:pt x="1453770" y="0"/>
                  </a:lnTo>
                  <a:cubicBezTo>
                    <a:pt x="1491503" y="0"/>
                    <a:pt x="1522091" y="30588"/>
                    <a:pt x="1522091" y="68321"/>
                  </a:cubicBezTo>
                  <a:lnTo>
                    <a:pt x="1522091" y="168778"/>
                  </a:lnTo>
                  <a:cubicBezTo>
                    <a:pt x="1522091" y="206510"/>
                    <a:pt x="1491503" y="237098"/>
                    <a:pt x="1453770" y="237098"/>
                  </a:cubicBezTo>
                  <a:lnTo>
                    <a:pt x="68321" y="237098"/>
                  </a:lnTo>
                  <a:cubicBezTo>
                    <a:pt x="30588" y="237098"/>
                    <a:pt x="0" y="206510"/>
                    <a:pt x="0" y="168778"/>
                  </a:cubicBezTo>
                  <a:lnTo>
                    <a:pt x="0" y="68321"/>
                  </a:lnTo>
                  <a:cubicBezTo>
                    <a:pt x="0" y="30588"/>
                    <a:pt x="30588" y="0"/>
                    <a:pt x="68321" y="0"/>
                  </a:cubicBezTo>
                  <a:close/>
                </a:path>
              </a:pathLst>
            </a:custGeom>
            <a:solidFill>
              <a:srgbClr val="FABC3F"/>
            </a:solidFill>
          </p:spPr>
        </p:sp>
        <p:sp>
          <p:nvSpPr>
            <p:cNvPr id="8" name="TextBox 8"/>
            <p:cNvSpPr txBox="1"/>
            <p:nvPr/>
          </p:nvSpPr>
          <p:spPr>
            <a:xfrm>
              <a:off x="0" y="-38100"/>
              <a:ext cx="1522091" cy="275198"/>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917117" y="2583017"/>
            <a:ext cx="7226883" cy="3753404"/>
          </a:xfrm>
          <a:prstGeom prst="rect">
            <a:avLst/>
          </a:prstGeom>
        </p:spPr>
        <p:txBody>
          <a:bodyPr lIns="0" tIns="0" rIns="0" bIns="0" rtlCol="0" anchor="t">
            <a:spAutoFit/>
          </a:bodyPr>
          <a:lstStyle/>
          <a:p>
            <a:pPr algn="l">
              <a:lnSpc>
                <a:spcPts val="14223"/>
              </a:lnSpc>
            </a:pPr>
            <a:r>
              <a:rPr lang="en-US" sz="15981" b="1" spc="-47">
                <a:solidFill>
                  <a:srgbClr val="C62E2E"/>
                </a:solidFill>
                <a:latin typeface="Proxima Nova Condensed Bold"/>
                <a:ea typeface="Proxima Nova Condensed Bold"/>
                <a:cs typeface="Proxima Nova Condensed Bold"/>
                <a:sym typeface="Proxima Nova Condensed Bold"/>
              </a:rPr>
              <a:t>THANK</a:t>
            </a:r>
            <a:r>
              <a:rPr lang="en-US" sz="15981" b="1" spc="-47">
                <a:solidFill>
                  <a:srgbClr val="000000"/>
                </a:solidFill>
                <a:latin typeface="Proxima Nova Condensed Bold"/>
                <a:ea typeface="Proxima Nova Condensed Bold"/>
                <a:cs typeface="Proxima Nova Condensed Bold"/>
                <a:sym typeface="Proxima Nova Condensed Bold"/>
              </a:rPr>
              <a:t> YOU</a:t>
            </a:r>
          </a:p>
        </p:txBody>
      </p:sp>
      <p:sp>
        <p:nvSpPr>
          <p:cNvPr id="11" name="Freeform 11"/>
          <p:cNvSpPr/>
          <p:nvPr/>
        </p:nvSpPr>
        <p:spPr>
          <a:xfrm>
            <a:off x="-254567" y="-309835"/>
            <a:ext cx="3088866" cy="3088866"/>
          </a:xfrm>
          <a:custGeom>
            <a:avLst/>
            <a:gdLst/>
            <a:ahLst/>
            <a:cxnLst/>
            <a:rect l="l" t="t" r="r" b="b"/>
            <a:pathLst>
              <a:path w="3088866" h="3088866">
                <a:moveTo>
                  <a:pt x="0" y="0"/>
                </a:moveTo>
                <a:lnTo>
                  <a:pt x="3088866" y="0"/>
                </a:lnTo>
                <a:lnTo>
                  <a:pt x="3088866" y="3088866"/>
                </a:lnTo>
                <a:lnTo>
                  <a:pt x="0" y="30888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Freeform 12"/>
          <p:cNvSpPr/>
          <p:nvPr/>
        </p:nvSpPr>
        <p:spPr>
          <a:xfrm>
            <a:off x="7711906" y="-1569748"/>
            <a:ext cx="3139497" cy="3139497"/>
          </a:xfrm>
          <a:custGeom>
            <a:avLst/>
            <a:gdLst/>
            <a:ahLst/>
            <a:cxnLst/>
            <a:rect l="l" t="t" r="r" b="b"/>
            <a:pathLst>
              <a:path w="3139497" h="3139497">
                <a:moveTo>
                  <a:pt x="0" y="0"/>
                </a:moveTo>
                <a:lnTo>
                  <a:pt x="3139496" y="0"/>
                </a:lnTo>
                <a:lnTo>
                  <a:pt x="3139496" y="3139496"/>
                </a:lnTo>
                <a:lnTo>
                  <a:pt x="0" y="313949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5702815" y="4752161"/>
            <a:ext cx="1993491" cy="498373"/>
          </a:xfrm>
          <a:custGeom>
            <a:avLst/>
            <a:gdLst/>
            <a:ahLst/>
            <a:cxnLst/>
            <a:rect l="l" t="t" r="r" b="b"/>
            <a:pathLst>
              <a:path w="1993491" h="498373">
                <a:moveTo>
                  <a:pt x="0" y="0"/>
                </a:moveTo>
                <a:lnTo>
                  <a:pt x="1993491" y="0"/>
                </a:lnTo>
                <a:lnTo>
                  <a:pt x="1993491" y="498373"/>
                </a:lnTo>
                <a:lnTo>
                  <a:pt x="0" y="49837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flipH="1">
            <a:off x="15390418" y="-231054"/>
            <a:ext cx="3088866" cy="3088866"/>
          </a:xfrm>
          <a:custGeom>
            <a:avLst/>
            <a:gdLst/>
            <a:ahLst/>
            <a:cxnLst/>
            <a:rect l="l" t="t" r="r" b="b"/>
            <a:pathLst>
              <a:path w="3088866" h="3088866">
                <a:moveTo>
                  <a:pt x="3088867" y="0"/>
                </a:moveTo>
                <a:lnTo>
                  <a:pt x="0" y="0"/>
                </a:lnTo>
                <a:lnTo>
                  <a:pt x="0" y="3088867"/>
                </a:lnTo>
                <a:lnTo>
                  <a:pt x="3088867" y="3088867"/>
                </a:lnTo>
                <a:lnTo>
                  <a:pt x="3088867"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13</a:t>
            </a:fld>
            <a:endParaRPr lang="en"/>
          </a:p>
        </p:txBody>
      </p:sp>
      <p:graphicFrame>
        <p:nvGraphicFramePr>
          <p:cNvPr id="5" name="Chart 4">
            <a:extLst>
              <a:ext uri="{FF2B5EF4-FFF2-40B4-BE49-F238E27FC236}">
                <a16:creationId xmlns:a16="http://schemas.microsoft.com/office/drawing/2014/main" id="{0DF9A3FC-97DF-4E6D-B418-0BE42B344FE5}"/>
              </a:ext>
            </a:extLst>
          </p:cNvPr>
          <p:cNvGraphicFramePr>
            <a:graphicFrameLocks/>
          </p:cNvGraphicFramePr>
          <p:nvPr>
            <p:extLst>
              <p:ext uri="{D42A27DB-BD31-4B8C-83A1-F6EECF244321}">
                <p14:modId xmlns:p14="http://schemas.microsoft.com/office/powerpoint/2010/main" val="1171686176"/>
              </p:ext>
            </p:extLst>
          </p:nvPr>
        </p:nvGraphicFramePr>
        <p:xfrm>
          <a:off x="1981201" y="1687955"/>
          <a:ext cx="13811530" cy="738238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384651" y="8716399"/>
            <a:ext cx="18543233" cy="1323439"/>
          </a:xfrm>
          <a:prstGeom prst="rect">
            <a:avLst/>
          </a:prstGeom>
          <a:noFill/>
        </p:spPr>
        <p:txBody>
          <a:bodyPr wrap="square" rtlCol="0">
            <a:spAutoFit/>
          </a:bodyPr>
          <a:lstStyle/>
          <a:p>
            <a:pPr algn="ctr"/>
            <a:r>
              <a:rPr lang="en-US" sz="4000" b="1" dirty="0"/>
              <a:t>Tỷ </a:t>
            </a:r>
            <a:r>
              <a:rPr lang="en-US" sz="4000" b="1" dirty="0" err="1"/>
              <a:t>lệ</a:t>
            </a:r>
            <a:r>
              <a:rPr lang="en-US" sz="4000" b="1" dirty="0"/>
              <a:t> </a:t>
            </a:r>
            <a:r>
              <a:rPr lang="en-US" sz="4000" b="1" dirty="0">
                <a:solidFill>
                  <a:srgbClr val="7030A0"/>
                </a:solidFill>
              </a:rPr>
              <a:t>Suy </a:t>
            </a:r>
            <a:r>
              <a:rPr lang="en-US" sz="4000" b="1" dirty="0" err="1">
                <a:solidFill>
                  <a:srgbClr val="7030A0"/>
                </a:solidFill>
              </a:rPr>
              <a:t>dinh</a:t>
            </a:r>
            <a:r>
              <a:rPr lang="en-US" sz="4000" b="1" dirty="0">
                <a:solidFill>
                  <a:srgbClr val="7030A0"/>
                </a:solidFill>
              </a:rPr>
              <a:t> dưỡng thấp </a:t>
            </a:r>
            <a:r>
              <a:rPr lang="en-US" sz="4000" b="1" dirty="0" err="1">
                <a:solidFill>
                  <a:srgbClr val="7030A0"/>
                </a:solidFill>
              </a:rPr>
              <a:t>còi</a:t>
            </a:r>
            <a:r>
              <a:rPr lang="en-US" sz="4000" b="1" dirty="0">
                <a:solidFill>
                  <a:srgbClr val="7030A0"/>
                </a:solidFill>
              </a:rPr>
              <a:t> </a:t>
            </a:r>
            <a:r>
              <a:rPr lang="en-US" sz="4000" b="1" dirty="0" err="1" smtClean="0">
                <a:solidFill>
                  <a:schemeClr val="accent6">
                    <a:lumMod val="75000"/>
                  </a:schemeClr>
                </a:solidFill>
              </a:rPr>
              <a:t>theo</a:t>
            </a:r>
            <a:r>
              <a:rPr lang="en-US" sz="4000" b="1" dirty="0" smtClean="0">
                <a:solidFill>
                  <a:schemeClr val="accent6">
                    <a:lumMod val="75000"/>
                  </a:schemeClr>
                </a:solidFill>
              </a:rPr>
              <a:t> tuổi </a:t>
            </a:r>
            <a:r>
              <a:rPr lang="en-US" sz="4000" b="1" dirty="0" smtClean="0"/>
              <a:t>ở </a:t>
            </a:r>
            <a:r>
              <a:rPr lang="en-US" sz="4000" b="1" dirty="0" err="1"/>
              <a:t>học</a:t>
            </a:r>
            <a:r>
              <a:rPr lang="en-US" sz="4000" b="1" dirty="0"/>
              <a:t> </a:t>
            </a:r>
            <a:r>
              <a:rPr lang="en-US" sz="4000" b="1" dirty="0" err="1"/>
              <a:t>sinh</a:t>
            </a:r>
            <a:r>
              <a:rPr lang="en-US" sz="4000" b="1" dirty="0"/>
              <a:t> 5-19 tuổi </a:t>
            </a:r>
            <a:endParaRPr lang="en-US" sz="4000" b="1" dirty="0" smtClean="0"/>
          </a:p>
          <a:p>
            <a:pPr algn="ctr"/>
            <a:r>
              <a:rPr lang="en-US" sz="4000" b="1" dirty="0" smtClean="0"/>
              <a:t>tại </a:t>
            </a:r>
            <a:r>
              <a:rPr lang="en-US" sz="4000" b="1" dirty="0"/>
              <a:t>Hà </a:t>
            </a:r>
            <a:r>
              <a:rPr lang="en-US" sz="4000" b="1" dirty="0" err="1" smtClean="0"/>
              <a:t>Nội</a:t>
            </a:r>
            <a:r>
              <a:rPr lang="en-US" sz="4000" b="1" dirty="0" smtClean="0"/>
              <a:t> </a:t>
            </a:r>
            <a:r>
              <a:rPr lang="en-US" sz="4000" b="1" dirty="0" err="1" smtClean="0"/>
              <a:t>năm</a:t>
            </a:r>
            <a:r>
              <a:rPr lang="en-US" sz="4000" b="1" dirty="0" smtClean="0"/>
              <a:t> 2020</a:t>
            </a:r>
            <a:endParaRPr lang="en-US" sz="4000" b="1" dirty="0"/>
          </a:p>
        </p:txBody>
      </p:sp>
      <p:sp>
        <p:nvSpPr>
          <p:cNvPr id="8" name="Google Shape;121;p21"/>
          <p:cNvSpPr txBox="1">
            <a:spLocks/>
          </p:cNvSpPr>
          <p:nvPr/>
        </p:nvSpPr>
        <p:spPr>
          <a:xfrm>
            <a:off x="1066800" y="737262"/>
            <a:ext cx="16764000" cy="1500600"/>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b="1" dirty="0">
                <a:solidFill>
                  <a:srgbClr val="002060"/>
                </a:solidFill>
                <a:latin typeface="Arial" panose="020B0604020202020204" pitchFamily="34" charset="0"/>
                <a:cs typeface="Arial" panose="020B0604020202020204" pitchFamily="34" charset="0"/>
              </a:rPr>
              <a:t>Thực trạng </a:t>
            </a:r>
            <a:r>
              <a:rPr lang="vi-VN" sz="4800" b="1" dirty="0">
                <a:solidFill>
                  <a:srgbClr val="002060"/>
                </a:solidFill>
                <a:latin typeface="+mn-lt"/>
              </a:rPr>
              <a:t>Suy dinh dưỡng</a:t>
            </a:r>
            <a:r>
              <a:rPr lang="en-US" sz="4800" b="1" dirty="0">
                <a:solidFill>
                  <a:srgbClr val="002060"/>
                </a:solidFill>
                <a:latin typeface="+mn-lt"/>
              </a:rPr>
              <a:t> </a:t>
            </a:r>
            <a:r>
              <a:rPr lang="en-US" sz="4800" b="1" dirty="0">
                <a:solidFill>
                  <a:srgbClr val="002060"/>
                </a:solidFill>
                <a:latin typeface="Arial" panose="020B0604020202020204" pitchFamily="34" charset="0"/>
                <a:cs typeface="Arial" panose="020B0604020202020204" pitchFamily="34" charset="0"/>
              </a:rPr>
              <a:t>thấp </a:t>
            </a:r>
            <a:r>
              <a:rPr lang="en-US" sz="4800" b="1" dirty="0" err="1">
                <a:solidFill>
                  <a:srgbClr val="002060"/>
                </a:solidFill>
                <a:latin typeface="Arial" panose="020B0604020202020204" pitchFamily="34" charset="0"/>
                <a:cs typeface="Arial" panose="020B0604020202020204" pitchFamily="34" charset="0"/>
              </a:rPr>
              <a:t>còi</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học</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sinh</a:t>
            </a:r>
            <a:r>
              <a:rPr lang="en-US" sz="4800" b="1" dirty="0">
                <a:solidFill>
                  <a:srgbClr val="002060"/>
                </a:solidFill>
                <a:latin typeface="Arial" panose="020B0604020202020204" pitchFamily="34" charset="0"/>
                <a:cs typeface="Arial" panose="020B0604020202020204" pitchFamily="34" charset="0"/>
              </a:rPr>
              <a:t> Hà </a:t>
            </a:r>
            <a:r>
              <a:rPr lang="en-US" sz="4800" b="1" dirty="0" err="1">
                <a:solidFill>
                  <a:srgbClr val="002060"/>
                </a:solidFill>
                <a:latin typeface="Arial" panose="020B0604020202020204" pitchFamily="34" charset="0"/>
                <a:cs typeface="Arial" panose="020B0604020202020204" pitchFamily="34" charset="0"/>
              </a:rPr>
              <a:t>Nội</a:t>
            </a:r>
            <a:endParaRPr lang="vi-VN" sz="48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96365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1;p21"/>
          <p:cNvSpPr txBox="1">
            <a:spLocks/>
          </p:cNvSpPr>
          <p:nvPr/>
        </p:nvSpPr>
        <p:spPr>
          <a:xfrm>
            <a:off x="1086853" y="137700"/>
            <a:ext cx="16764000" cy="1500600"/>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b="1" dirty="0" err="1" smtClean="0">
                <a:solidFill>
                  <a:srgbClr val="002060"/>
                </a:solidFill>
                <a:latin typeface="Arial" panose="020B0604020202020204" pitchFamily="34" charset="0"/>
                <a:cs typeface="Arial" panose="020B0604020202020204" pitchFamily="34" charset="0"/>
              </a:rPr>
              <a:t>Đặc</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điểm</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học</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sinh</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lứa</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tuổi</a:t>
            </a:r>
            <a:r>
              <a:rPr lang="en-US" sz="4800" b="1" dirty="0" smtClean="0">
                <a:solidFill>
                  <a:srgbClr val="002060"/>
                </a:solidFill>
                <a:latin typeface="Arial" panose="020B0604020202020204" pitchFamily="34" charset="0"/>
                <a:cs typeface="Arial" panose="020B0604020202020204" pitchFamily="34" charset="0"/>
              </a:rPr>
              <a:t> 6-11 </a:t>
            </a:r>
            <a:r>
              <a:rPr lang="en-US" sz="4800" b="1" dirty="0" err="1" smtClean="0">
                <a:solidFill>
                  <a:srgbClr val="002060"/>
                </a:solidFill>
                <a:latin typeface="Arial" panose="020B0604020202020204" pitchFamily="34" charset="0"/>
                <a:cs typeface="Arial" panose="020B0604020202020204" pitchFamily="34" charset="0"/>
              </a:rPr>
              <a:t>tuổi</a:t>
            </a:r>
            <a:endParaRPr lang="vi-VN" sz="4800" b="1" dirty="0">
              <a:solidFill>
                <a:srgbClr val="002060"/>
              </a:solidFill>
              <a:latin typeface="Arial" panose="020B0604020202020204" pitchFamily="34" charset="0"/>
              <a:cs typeface="Arial" panose="020B0604020202020204" pitchFamily="34" charset="0"/>
            </a:endParaRPr>
          </a:p>
        </p:txBody>
      </p:sp>
      <p:sp>
        <p:nvSpPr>
          <p:cNvPr id="3" name="TextBox 2"/>
          <p:cNvSpPr txBox="1"/>
          <p:nvPr/>
        </p:nvSpPr>
        <p:spPr>
          <a:xfrm>
            <a:off x="585538" y="1333500"/>
            <a:ext cx="17241252" cy="6694140"/>
          </a:xfrm>
          <a:prstGeom prst="rect">
            <a:avLst/>
          </a:prstGeom>
          <a:noFill/>
        </p:spPr>
        <p:txBody>
          <a:bodyPr wrap="square" rtlCol="0">
            <a:spAutoFit/>
          </a:bodyPr>
          <a:lstStyle/>
          <a:p>
            <a:pPr marL="571500" indent="-571500" algn="just">
              <a:lnSpc>
                <a:spcPct val="120000"/>
              </a:lnSpc>
              <a:spcBef>
                <a:spcPts val="600"/>
              </a:spcBef>
              <a:spcAft>
                <a:spcPts val="600"/>
              </a:spcAft>
              <a:buFont typeface="Wingdings" panose="05000000000000000000" pitchFamily="2" charset="2"/>
              <a:buChar char="q"/>
            </a:pPr>
            <a:r>
              <a:rPr lang="en-US" sz="4000" dirty="0" err="1" smtClean="0">
                <a:latin typeface="Arial" panose="020B0604020202020204" pitchFamily="34" charset="0"/>
                <a:cs typeface="Arial" panose="020B0604020202020204" pitchFamily="34" charset="0"/>
              </a:rPr>
              <a:t>Giai</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cs typeface="Arial" panose="020B0604020202020204" pitchFamily="34" charset="0"/>
              </a:rPr>
              <a:t>tích</a:t>
            </a:r>
            <a:r>
              <a:rPr lang="en-US" sz="4000" b="1" dirty="0">
                <a:solidFill>
                  <a:schemeClr val="accent6">
                    <a:lumMod val="75000"/>
                  </a:schemeClr>
                </a:solidFill>
                <a:latin typeface="Arial" panose="020B0604020202020204"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cs typeface="Arial" panose="020B0604020202020204" pitchFamily="34" charset="0"/>
              </a:rPr>
              <a:t>lũy</a:t>
            </a:r>
            <a:r>
              <a:rPr lang="en-US" sz="4000" b="1" dirty="0">
                <a:solidFill>
                  <a:schemeClr val="accent6">
                    <a:lumMod val="75000"/>
                  </a:schemeClr>
                </a:solidFill>
                <a:latin typeface="Arial" panose="020B0604020202020204"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cs typeface="Arial" panose="020B0604020202020204" pitchFamily="34" charset="0"/>
              </a:rPr>
              <a:t>chất</a:t>
            </a:r>
            <a:r>
              <a:rPr lang="en-US" sz="4000" b="1" dirty="0">
                <a:solidFill>
                  <a:schemeClr val="accent6">
                    <a:lumMod val="75000"/>
                  </a:schemeClr>
                </a:solidFill>
                <a:latin typeface="Arial" panose="020B0604020202020204"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cs typeface="Arial" panose="020B0604020202020204" pitchFamily="34" charset="0"/>
              </a:rPr>
              <a:t>dinh</a:t>
            </a:r>
            <a:r>
              <a:rPr lang="en-US" sz="4000" b="1" dirty="0">
                <a:solidFill>
                  <a:schemeClr val="accent6">
                    <a:lumMod val="75000"/>
                  </a:schemeClr>
                </a:solidFill>
                <a:latin typeface="Arial" panose="020B0604020202020204"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cs typeface="Arial" panose="020B0604020202020204" pitchFamily="34" charset="0"/>
              </a:rPr>
              <a:t>dưỡng</a:t>
            </a:r>
            <a:r>
              <a:rPr lang="en-US" sz="4000" b="1" dirty="0">
                <a:solidFill>
                  <a:schemeClr val="accent6">
                    <a:lumMod val="75000"/>
                  </a:schemeClr>
                </a:solidFill>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cs typeface="Arial" panose="020B0604020202020204" pitchFamily="34" charset="0"/>
              </a:rPr>
              <a:t>chuẩn</a:t>
            </a:r>
            <a:r>
              <a:rPr lang="en-US" sz="4000" b="1" dirty="0">
                <a:solidFill>
                  <a:schemeClr val="accent6">
                    <a:lumMod val="75000"/>
                  </a:schemeClr>
                </a:solidFill>
                <a:latin typeface="Arial" panose="020B0604020202020204"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cs typeface="Arial" panose="020B0604020202020204" pitchFamily="34" charset="0"/>
              </a:rPr>
              <a:t>bị</a:t>
            </a:r>
            <a:r>
              <a:rPr lang="en-US" sz="4000" b="1" dirty="0">
                <a:solidFill>
                  <a:schemeClr val="accent6">
                    <a:lumMod val="75000"/>
                  </a:schemeClr>
                </a:solidFill>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cs typeface="Arial" panose="020B0604020202020204" pitchFamily="34" charset="0"/>
              </a:rPr>
              <a:t>dậy</a:t>
            </a:r>
            <a:r>
              <a:rPr lang="en-US" sz="4000" b="1" dirty="0">
                <a:solidFill>
                  <a:schemeClr val="accent6">
                    <a:lumMod val="75000"/>
                  </a:schemeClr>
                </a:solidFill>
                <a:latin typeface="Arial" panose="020B0604020202020204" pitchFamily="34" charset="0"/>
                <a:cs typeface="Arial" panose="020B0604020202020204" pitchFamily="34" charset="0"/>
              </a:rPr>
              <a:t> </a:t>
            </a:r>
            <a:r>
              <a:rPr lang="en-US" sz="4000" b="1" dirty="0" err="1" smtClean="0">
                <a:solidFill>
                  <a:schemeClr val="accent6">
                    <a:lumMod val="75000"/>
                  </a:schemeClr>
                </a:solidFill>
                <a:latin typeface="Arial" panose="020B0604020202020204" pitchFamily="34" charset="0"/>
                <a:cs typeface="Arial" panose="020B0604020202020204" pitchFamily="34" charset="0"/>
              </a:rPr>
              <a:t>thì</a:t>
            </a:r>
            <a:r>
              <a:rPr lang="en-US" sz="4000" b="1" dirty="0">
                <a:solidFill>
                  <a:schemeClr val="accent6">
                    <a:lumMod val="75000"/>
                  </a:schemeClr>
                </a:solidFill>
                <a:latin typeface="Arial" panose="020B0604020202020204" pitchFamily="34" charset="0"/>
                <a:cs typeface="Arial" panose="020B0604020202020204" pitchFamily="34" charset="0"/>
              </a:rPr>
              <a:t>.</a:t>
            </a:r>
            <a:endParaRPr lang="en-US" sz="4000" dirty="0" smtClean="0">
              <a:solidFill>
                <a:schemeClr val="accent6">
                  <a:lumMod val="75000"/>
                </a:schemeClr>
              </a:solidFill>
              <a:latin typeface="Arial" panose="020B0604020202020204" pitchFamily="34" charset="0"/>
              <a:cs typeface="Arial" panose="020B0604020202020204" pitchFamily="34" charset="0"/>
            </a:endParaRPr>
          </a:p>
          <a:p>
            <a:pPr marL="571500" indent="-571500" algn="just">
              <a:lnSpc>
                <a:spcPct val="120000"/>
              </a:lnSpc>
              <a:spcBef>
                <a:spcPts val="600"/>
              </a:spcBef>
              <a:spcAft>
                <a:spcPts val="600"/>
              </a:spcAft>
              <a:buFont typeface="Wingdings" panose="05000000000000000000" pitchFamily="2" charset="2"/>
              <a:buChar char="q"/>
            </a:pPr>
            <a:r>
              <a:rPr lang="en-US" sz="4000" dirty="0" err="1">
                <a:latin typeface="Arial" panose="020B0604020202020204" pitchFamily="34" charset="0"/>
                <a:cs typeface="Arial" panose="020B0604020202020204" pitchFamily="34" charset="0"/>
              </a:rPr>
              <a:t>G</a:t>
            </a:r>
            <a:r>
              <a:rPr lang="en-US" sz="4000" dirty="0" err="1" smtClean="0">
                <a:latin typeface="Arial" panose="020B0604020202020204" pitchFamily="34" charset="0"/>
                <a:cs typeface="Arial" panose="020B0604020202020204" pitchFamily="34" charset="0"/>
              </a:rPr>
              <a:t>iai</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tâm</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lý</a:t>
            </a:r>
            <a:r>
              <a:rPr lang="en-US" sz="4000" dirty="0" smtClean="0">
                <a:latin typeface="Arial" panose="020B0604020202020204" pitchFamily="34" charset="0"/>
                <a:cs typeface="Arial" panose="020B0604020202020204" pitchFamily="34" charset="0"/>
              </a:rPr>
              <a:t>:</a:t>
            </a:r>
          </a:p>
          <a:p>
            <a:pPr marL="1485900" lvl="2" indent="-571500" algn="just">
              <a:lnSpc>
                <a:spcPct val="120000"/>
              </a:lnSpc>
              <a:spcBef>
                <a:spcPts val="600"/>
              </a:spcBef>
              <a:buFont typeface="Wingdings" panose="05000000000000000000" pitchFamily="2" charset="2"/>
              <a:buChar char="ü"/>
            </a:pPr>
            <a:r>
              <a:rPr lang="vi-VN" sz="4000" dirty="0" smtClean="0"/>
              <a:t>Hình thái và chức </a:t>
            </a:r>
            <a:r>
              <a:rPr lang="vi-VN" sz="4000" dirty="0"/>
              <a:t>năng các cơ quan </a:t>
            </a:r>
            <a:r>
              <a:rPr lang="vi-VN" sz="4000" dirty="0" smtClean="0"/>
              <a:t>đã </a:t>
            </a:r>
            <a:r>
              <a:rPr lang="vi-VN" sz="4000" dirty="0"/>
              <a:t>phát triển hoàn toàn</a:t>
            </a:r>
          </a:p>
          <a:p>
            <a:pPr marL="1485900" lvl="2" indent="-571500" algn="just">
              <a:lnSpc>
                <a:spcPct val="120000"/>
              </a:lnSpc>
              <a:spcBef>
                <a:spcPts val="600"/>
              </a:spcBef>
              <a:buFont typeface="Wingdings" panose="05000000000000000000" pitchFamily="2" charset="2"/>
              <a:buChar char="ü"/>
            </a:pPr>
            <a:r>
              <a:rPr lang="vi-VN" sz="4000" dirty="0"/>
              <a:t>Não bộ phát triển khoảng 90% so với người trưởng thành </a:t>
            </a:r>
          </a:p>
          <a:p>
            <a:pPr marL="1485900" lvl="2" indent="-571500" algn="just">
              <a:lnSpc>
                <a:spcPct val="120000"/>
              </a:lnSpc>
              <a:spcBef>
                <a:spcPts val="600"/>
              </a:spcBef>
              <a:buFont typeface="Wingdings" panose="05000000000000000000" pitchFamily="2" charset="2"/>
              <a:buChar char="ü"/>
            </a:pPr>
            <a:r>
              <a:rPr lang="vi-VN" sz="4000" dirty="0"/>
              <a:t>Hệ cơ xương phát triển mạnh mẽ, răng vĩnh viễn thay thế </a:t>
            </a:r>
            <a:r>
              <a:rPr lang="vi-VN" sz="4000" dirty="0" smtClean="0"/>
              <a:t>răng sữa</a:t>
            </a:r>
            <a:endParaRPr lang="en-US" sz="4000" dirty="0" smtClean="0"/>
          </a:p>
          <a:p>
            <a:pPr marL="571500" indent="-571500" algn="just">
              <a:lnSpc>
                <a:spcPct val="120000"/>
              </a:lnSpc>
              <a:spcBef>
                <a:spcPts val="600"/>
              </a:spcBef>
              <a:spcAft>
                <a:spcPts val="600"/>
              </a:spcAft>
              <a:buFont typeface="Wingdings" panose="05000000000000000000" pitchFamily="2" charset="2"/>
              <a:buChar char="q"/>
            </a:pPr>
            <a:r>
              <a:rPr lang="en-US" sz="4000" dirty="0" err="1" smtClean="0">
                <a:latin typeface="Arial" panose="020B0604020202020204" pitchFamily="34" charset="0"/>
                <a:cs typeface="Arial" panose="020B0604020202020204" pitchFamily="34" charset="0"/>
              </a:rPr>
              <a:t>Rất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dễ</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tổn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thiếu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dinh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dưỡng</a:t>
            </a:r>
            <a:r>
              <a:rPr lang="en-US" sz="4000" dirty="0" smtClean="0">
                <a:latin typeface="Arial" panose="020B0604020202020204" pitchFamily="34" charset="0"/>
                <a:cs typeface="Arial" panose="020B0604020202020204" pitchFamily="34" charset="0"/>
              </a:rPr>
              <a:t>.</a:t>
            </a:r>
          </a:p>
          <a:p>
            <a:pPr marL="571500" indent="-571500" algn="just">
              <a:lnSpc>
                <a:spcPct val="120000"/>
              </a:lnSpc>
              <a:spcBef>
                <a:spcPts val="600"/>
              </a:spcBef>
              <a:spcAft>
                <a:spcPts val="600"/>
              </a:spcAft>
              <a:buFont typeface="Wingdings" panose="05000000000000000000" pitchFamily="2" charset="2"/>
              <a:buChar char="q"/>
              <a:defRPr/>
            </a:pPr>
            <a:r>
              <a:rPr lang="en-US" sz="4000" dirty="0" err="1" smtClean="0">
                <a:latin typeface="Arial" panose="020B0604020202020204" pitchFamily="34" charset="0"/>
                <a:cs typeface="Arial" panose="020B0604020202020204" pitchFamily="34" charset="0"/>
              </a:rPr>
              <a:t>Giai</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hình</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thành</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sở</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thích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thói</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quen</a:t>
            </a:r>
            <a:r>
              <a:rPr lang="en-US" sz="4000" b="1" dirty="0">
                <a:solidFill>
                  <a:srgbClr val="00B050"/>
                </a:solidFill>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a:t>
            </a:r>
          </a:p>
        </p:txBody>
      </p:sp>
      <p:sp>
        <p:nvSpPr>
          <p:cNvPr id="4" name="Right Arrow 3"/>
          <p:cNvSpPr/>
          <p:nvPr/>
        </p:nvSpPr>
        <p:spPr>
          <a:xfrm>
            <a:off x="52137" y="8379490"/>
            <a:ext cx="1600200" cy="1295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5" name="TextBox 4"/>
          <p:cNvSpPr txBox="1"/>
          <p:nvPr/>
        </p:nvSpPr>
        <p:spPr>
          <a:xfrm>
            <a:off x="1929063" y="8173132"/>
            <a:ext cx="15897727" cy="1569660"/>
          </a:xfrm>
          <a:prstGeom prst="rect">
            <a:avLst/>
          </a:prstGeom>
          <a:solidFill>
            <a:schemeClr val="accent3">
              <a:lumMod val="40000"/>
              <a:lumOff val="60000"/>
            </a:schemeClr>
          </a:solidFill>
        </p:spPr>
        <p:txBody>
          <a:bodyPr wrap="square" rtlCol="0">
            <a:spAutoFit/>
          </a:bodyPr>
          <a:lstStyle/>
          <a:p>
            <a:pPr>
              <a:lnSpc>
                <a:spcPct val="120000"/>
              </a:lnSpc>
            </a:pPr>
            <a:r>
              <a:rPr lang="en-US" sz="4000" dirty="0" err="1" smtClean="0">
                <a:latin typeface="Arial" panose="020B0604020202020204" pitchFamily="34" charset="0"/>
                <a:cs typeface="Arial" panose="020B0604020202020204" pitchFamily="34" charset="0"/>
              </a:rPr>
              <a:t>Lứa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tuổi</a:t>
            </a:r>
            <a:r>
              <a:rPr lang="en-US" sz="4000" dirty="0" smtClean="0">
                <a:latin typeface="Arial" panose="020B0604020202020204" pitchFamily="34" charset="0"/>
                <a:cs typeface="Arial" panose="020B0604020202020204" pitchFamily="34" charset="0"/>
              </a:rPr>
              <a:t> </a:t>
            </a:r>
            <a:r>
              <a:rPr lang="en-US" sz="4000" b="1" dirty="0" smtClean="0">
                <a:solidFill>
                  <a:srgbClr val="C00000"/>
                </a:solidFill>
                <a:latin typeface="Arial" panose="020B0604020202020204" pitchFamily="34" charset="0"/>
                <a:cs typeface="Arial" panose="020B0604020202020204" pitchFamily="34" charset="0"/>
              </a:rPr>
              <a:t>6-11 </a:t>
            </a:r>
            <a:r>
              <a:rPr lang="en-US" sz="4000" b="1" dirty="0" err="1" smtClean="0">
                <a:solidFill>
                  <a:srgbClr val="C00000"/>
                </a:solidFill>
                <a:latin typeface="Arial" panose="020B0604020202020204" pitchFamily="34" charset="0"/>
                <a:cs typeface="Arial" panose="020B0604020202020204" pitchFamily="34" charset="0"/>
              </a:rPr>
              <a:t>tuổi</a:t>
            </a:r>
            <a:r>
              <a:rPr lang="en-US" sz="4000" b="1" dirty="0" smtClean="0">
                <a:solidFill>
                  <a:srgbClr val="C00000"/>
                </a:solidFill>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đoạn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quan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trọng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để</a:t>
            </a:r>
            <a:r>
              <a:rPr lang="en-US" sz="4000" dirty="0" smtClean="0">
                <a:latin typeface="Arial" panose="020B0604020202020204" pitchFamily="34" charset="0"/>
                <a:cs typeface="Arial" panose="020B0604020202020204" pitchFamily="34" charset="0"/>
              </a:rPr>
              <a:t> </a:t>
            </a:r>
            <a:r>
              <a:rPr lang="en-US" sz="4000" b="1" dirty="0" smtClean="0">
                <a:solidFill>
                  <a:srgbClr val="C00000"/>
                </a:solidFill>
                <a:latin typeface="Arial" panose="020B0604020202020204" pitchFamily="34" charset="0"/>
                <a:cs typeface="Arial" panose="020B0604020202020204" pitchFamily="34" charset="0"/>
              </a:rPr>
              <a:t>can </a:t>
            </a:r>
            <a:r>
              <a:rPr lang="en-US" sz="4000" b="1" dirty="0" err="1" smtClean="0">
                <a:solidFill>
                  <a:srgbClr val="C00000"/>
                </a:solidFill>
                <a:latin typeface="Arial" panose="020B0604020202020204" pitchFamily="34" charset="0"/>
                <a:cs typeface="Arial" panose="020B0604020202020204" pitchFamily="34" charset="0"/>
              </a:rPr>
              <a:t>thiệp</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dinh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dưỡng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phòng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chống</a:t>
            </a:r>
            <a:r>
              <a:rPr lang="en-US" sz="4000" dirty="0" smtClean="0">
                <a:latin typeface="Arial" panose="020B0604020202020204" pitchFamily="34" charset="0"/>
                <a:cs typeface="Arial" panose="020B0604020202020204" pitchFamily="34" charset="0"/>
              </a:rPr>
              <a:t> SDD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trẻ</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học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đường</a:t>
            </a:r>
            <a:r>
              <a:rPr lang="en-US" sz="4000" dirty="0" smtClean="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90515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6299" y="8501709"/>
            <a:ext cx="19995906" cy="2046531"/>
            <a:chOff x="0" y="0"/>
            <a:chExt cx="5266411" cy="539004"/>
          </a:xfrm>
        </p:grpSpPr>
        <p:sp>
          <p:nvSpPr>
            <p:cNvPr id="3" name="Freeform 3"/>
            <p:cNvSpPr/>
            <p:nvPr/>
          </p:nvSpPr>
          <p:spPr>
            <a:xfrm>
              <a:off x="0" y="0"/>
              <a:ext cx="5266411" cy="539004"/>
            </a:xfrm>
            <a:custGeom>
              <a:avLst/>
              <a:gdLst/>
              <a:ahLst/>
              <a:cxnLst/>
              <a:rect l="l" t="t" r="r" b="b"/>
              <a:pathLst>
                <a:path w="5266411" h="539004">
                  <a:moveTo>
                    <a:pt x="19746" y="0"/>
                  </a:moveTo>
                  <a:lnTo>
                    <a:pt x="5246665" y="0"/>
                  </a:lnTo>
                  <a:cubicBezTo>
                    <a:pt x="5257571" y="0"/>
                    <a:pt x="5266411" y="8841"/>
                    <a:pt x="5266411" y="19746"/>
                  </a:cubicBezTo>
                  <a:lnTo>
                    <a:pt x="5266411" y="519258"/>
                  </a:lnTo>
                  <a:cubicBezTo>
                    <a:pt x="5266411" y="530164"/>
                    <a:pt x="5257571" y="539004"/>
                    <a:pt x="5246665" y="539004"/>
                  </a:cubicBezTo>
                  <a:lnTo>
                    <a:pt x="19746" y="539004"/>
                  </a:lnTo>
                  <a:cubicBezTo>
                    <a:pt x="8841" y="539004"/>
                    <a:pt x="0" y="530164"/>
                    <a:pt x="0" y="519258"/>
                  </a:cubicBezTo>
                  <a:lnTo>
                    <a:pt x="0" y="19746"/>
                  </a:lnTo>
                  <a:cubicBezTo>
                    <a:pt x="0" y="8841"/>
                    <a:pt x="8841" y="0"/>
                    <a:pt x="19746" y="0"/>
                  </a:cubicBezTo>
                  <a:close/>
                </a:path>
              </a:pathLst>
            </a:custGeom>
            <a:solidFill>
              <a:srgbClr val="C62E2E"/>
            </a:solidFill>
          </p:spPr>
        </p:sp>
        <p:sp>
          <p:nvSpPr>
            <p:cNvPr id="4" name="TextBox 4"/>
            <p:cNvSpPr txBox="1"/>
            <p:nvPr/>
          </p:nvSpPr>
          <p:spPr>
            <a:xfrm>
              <a:off x="0" y="-38100"/>
              <a:ext cx="5266411" cy="577104"/>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289866" y="2857812"/>
            <a:ext cx="15087600" cy="3642023"/>
          </a:xfrm>
          <a:prstGeom prst="rect">
            <a:avLst/>
          </a:prstGeom>
        </p:spPr>
        <p:txBody>
          <a:bodyPr wrap="square" lIns="0" tIns="0" rIns="0" bIns="0" rtlCol="0" anchor="t">
            <a:spAutoFit/>
          </a:bodyPr>
          <a:lstStyle/>
          <a:p>
            <a:pPr algn="ctr">
              <a:lnSpc>
                <a:spcPts val="14223"/>
              </a:lnSpc>
            </a:pPr>
            <a:r>
              <a:rPr lang="en-US" sz="8800" b="1" spc="-47" dirty="0" smtClean="0">
                <a:solidFill>
                  <a:srgbClr val="C62E2E"/>
                </a:solidFill>
                <a:latin typeface="Proxima Nova Condensed Bold"/>
                <a:ea typeface="Proxima Nova Condensed Bold"/>
                <a:cs typeface="Proxima Nova Condensed Bold"/>
                <a:sym typeface="Proxima Nova Condensed Bold"/>
              </a:rPr>
              <a:t>1.3: </a:t>
            </a:r>
            <a:r>
              <a:rPr lang="en-US" sz="8800" b="1" spc="-47" dirty="0" smtClean="0">
                <a:latin typeface="Proxima Nova Condensed Bold"/>
                <a:ea typeface="Proxima Nova Condensed Bold"/>
                <a:cs typeface="Proxima Nova Condensed Bold"/>
                <a:sym typeface="Proxima Nova Condensed Bold"/>
              </a:rPr>
              <a:t>NGUYÊN NHÂN, HẬU QUẢ SUY DINH DƯỠNG</a:t>
            </a:r>
            <a:endParaRPr lang="en-US" sz="8800" b="1" spc="-47" dirty="0">
              <a:latin typeface="Proxima Nova Condensed Bold"/>
              <a:ea typeface="Proxima Nova Condensed Bold"/>
              <a:cs typeface="Proxima Nova Condensed Bold"/>
              <a:sym typeface="Proxima Nova Condensed Bold"/>
            </a:endParaRPr>
          </a:p>
        </p:txBody>
      </p:sp>
      <p:sp>
        <p:nvSpPr>
          <p:cNvPr id="11" name="Freeform 11"/>
          <p:cNvSpPr/>
          <p:nvPr/>
        </p:nvSpPr>
        <p:spPr>
          <a:xfrm>
            <a:off x="-254567" y="-309835"/>
            <a:ext cx="3088866" cy="3088866"/>
          </a:xfrm>
          <a:custGeom>
            <a:avLst/>
            <a:gdLst/>
            <a:ahLst/>
            <a:cxnLst/>
            <a:rect l="l" t="t" r="r" b="b"/>
            <a:pathLst>
              <a:path w="3088866" h="3088866">
                <a:moveTo>
                  <a:pt x="0" y="0"/>
                </a:moveTo>
                <a:lnTo>
                  <a:pt x="3088866" y="0"/>
                </a:lnTo>
                <a:lnTo>
                  <a:pt x="3088866" y="3088866"/>
                </a:lnTo>
                <a:lnTo>
                  <a:pt x="0" y="308886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2" name="Freeform 12"/>
          <p:cNvSpPr/>
          <p:nvPr/>
        </p:nvSpPr>
        <p:spPr>
          <a:xfrm>
            <a:off x="7711906" y="-1569748"/>
            <a:ext cx="3139497" cy="3139497"/>
          </a:xfrm>
          <a:custGeom>
            <a:avLst/>
            <a:gdLst/>
            <a:ahLst/>
            <a:cxnLst/>
            <a:rect l="l" t="t" r="r" b="b"/>
            <a:pathLst>
              <a:path w="3139497" h="3139497">
                <a:moveTo>
                  <a:pt x="0" y="0"/>
                </a:moveTo>
                <a:lnTo>
                  <a:pt x="3139496" y="0"/>
                </a:lnTo>
                <a:lnTo>
                  <a:pt x="3139496" y="3139496"/>
                </a:lnTo>
                <a:lnTo>
                  <a:pt x="0" y="313949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32657" y="7779894"/>
            <a:ext cx="1993491" cy="498373"/>
          </a:xfrm>
          <a:custGeom>
            <a:avLst/>
            <a:gdLst/>
            <a:ahLst/>
            <a:cxnLst/>
            <a:rect l="l" t="t" r="r" b="b"/>
            <a:pathLst>
              <a:path w="1993491" h="498373">
                <a:moveTo>
                  <a:pt x="0" y="0"/>
                </a:moveTo>
                <a:lnTo>
                  <a:pt x="1993491" y="0"/>
                </a:lnTo>
                <a:lnTo>
                  <a:pt x="1993491" y="498373"/>
                </a:lnTo>
                <a:lnTo>
                  <a:pt x="0" y="49837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flipH="1">
            <a:off x="15390418" y="-231054"/>
            <a:ext cx="3088866" cy="3088866"/>
          </a:xfrm>
          <a:custGeom>
            <a:avLst/>
            <a:gdLst/>
            <a:ahLst/>
            <a:cxnLst/>
            <a:rect l="l" t="t" r="r" b="b"/>
            <a:pathLst>
              <a:path w="3088866" h="3088866">
                <a:moveTo>
                  <a:pt x="3088867" y="0"/>
                </a:moveTo>
                <a:lnTo>
                  <a:pt x="0" y="0"/>
                </a:lnTo>
                <a:lnTo>
                  <a:pt x="0" y="3088867"/>
                </a:lnTo>
                <a:lnTo>
                  <a:pt x="3088867" y="3088867"/>
                </a:lnTo>
                <a:lnTo>
                  <a:pt x="3088867"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6" name="Freeform 9"/>
          <p:cNvSpPr/>
          <p:nvPr/>
        </p:nvSpPr>
        <p:spPr>
          <a:xfrm>
            <a:off x="13108490" y="5762968"/>
            <a:ext cx="5219732" cy="3327690"/>
          </a:xfrm>
          <a:custGeom>
            <a:avLst/>
            <a:gdLst/>
            <a:ahLst/>
            <a:cxnLst/>
            <a:rect l="l" t="t" r="r" b="b"/>
            <a:pathLst>
              <a:path w="5238482" h="3981247">
                <a:moveTo>
                  <a:pt x="0" y="0"/>
                </a:moveTo>
                <a:lnTo>
                  <a:pt x="5238483" y="0"/>
                </a:lnTo>
                <a:lnTo>
                  <a:pt x="5238483" y="3981246"/>
                </a:lnTo>
                <a:lnTo>
                  <a:pt x="0" y="398124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Tree>
    <p:extLst>
      <p:ext uri="{BB962C8B-B14F-4D97-AF65-F5344CB8AC3E}">
        <p14:creationId xmlns:p14="http://schemas.microsoft.com/office/powerpoint/2010/main" val="12029749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solidFill>
                  <a:srgbClr val="002060"/>
                </a:solidFill>
              </a:rPr>
              <a:pPr algn="ctr"/>
              <a:t>16</a:t>
            </a:fld>
            <a:endParaRPr lang="en">
              <a:solidFill>
                <a:srgbClr val="002060"/>
              </a:solidFill>
            </a:endParaRPr>
          </a:p>
        </p:txBody>
      </p:sp>
      <p:sp>
        <p:nvSpPr>
          <p:cNvPr id="12" name="Google Shape;112;p20"/>
          <p:cNvSpPr txBox="1">
            <a:spLocks/>
          </p:cNvSpPr>
          <p:nvPr/>
        </p:nvSpPr>
        <p:spPr>
          <a:xfrm>
            <a:off x="2018325" y="6455"/>
            <a:ext cx="14041800" cy="1500600"/>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5600" b="1" dirty="0">
                <a:solidFill>
                  <a:schemeClr val="accent6">
                    <a:lumMod val="50000"/>
                  </a:schemeClr>
                </a:solidFill>
                <a:latin typeface="+mj-lt"/>
              </a:rPr>
              <a:t>Nguyên nhân SDD </a:t>
            </a:r>
            <a:r>
              <a:rPr lang="en-US" sz="5600" b="1" dirty="0" smtClean="0">
                <a:solidFill>
                  <a:schemeClr val="accent6">
                    <a:lumMod val="50000"/>
                  </a:schemeClr>
                </a:solidFill>
                <a:latin typeface="+mj-lt"/>
              </a:rPr>
              <a:t>ở </a:t>
            </a:r>
            <a:r>
              <a:rPr lang="en-US" sz="5600" b="1" dirty="0" err="1">
                <a:solidFill>
                  <a:schemeClr val="accent6">
                    <a:lumMod val="50000"/>
                  </a:schemeClr>
                </a:solidFill>
                <a:latin typeface="+mj-lt"/>
              </a:rPr>
              <a:t>trẻ</a:t>
            </a:r>
            <a:r>
              <a:rPr lang="en-US" sz="5600" b="1" dirty="0">
                <a:solidFill>
                  <a:schemeClr val="accent6">
                    <a:lumMod val="50000"/>
                  </a:schemeClr>
                </a:solidFill>
                <a:latin typeface="+mj-lt"/>
              </a:rPr>
              <a:t> </a:t>
            </a:r>
            <a:r>
              <a:rPr lang="en-US" sz="5600" b="1" dirty="0" err="1">
                <a:solidFill>
                  <a:schemeClr val="accent6">
                    <a:lumMod val="50000"/>
                  </a:schemeClr>
                </a:solidFill>
                <a:latin typeface="+mj-lt"/>
              </a:rPr>
              <a:t>em</a:t>
            </a:r>
            <a:endParaRPr lang="en-US" sz="5600" b="1" dirty="0">
              <a:solidFill>
                <a:schemeClr val="accent6">
                  <a:lumMod val="50000"/>
                </a:schemeClr>
              </a:solidFill>
              <a:latin typeface="+mj-lt"/>
            </a:endParaRPr>
          </a:p>
        </p:txBody>
      </p:sp>
      <p:graphicFrame>
        <p:nvGraphicFramePr>
          <p:cNvPr id="16" name="Table 15"/>
          <p:cNvGraphicFramePr>
            <a:graphicFrameLocks noGrp="1"/>
          </p:cNvGraphicFramePr>
          <p:nvPr>
            <p:extLst>
              <p:ext uri="{D42A27DB-BD31-4B8C-83A1-F6EECF244321}">
                <p14:modId xmlns:p14="http://schemas.microsoft.com/office/powerpoint/2010/main" val="947201039"/>
              </p:ext>
            </p:extLst>
          </p:nvPr>
        </p:nvGraphicFramePr>
        <p:xfrm>
          <a:off x="-19051" y="1562100"/>
          <a:ext cx="6572251" cy="4889905"/>
        </p:xfrm>
        <a:graphic>
          <a:graphicData uri="http://schemas.openxmlformats.org/drawingml/2006/table">
            <a:tbl>
              <a:tblPr firstRow="1" bandRow="1">
                <a:tableStyleId>{912C8C85-51F0-491E-9774-3900AFEF0FD7}</a:tableStyleId>
              </a:tblPr>
              <a:tblGrid>
                <a:gridCol w="6572251">
                  <a:extLst>
                    <a:ext uri="{9D8B030D-6E8A-4147-A177-3AD203B41FA5}">
                      <a16:colId xmlns:a16="http://schemas.microsoft.com/office/drawing/2014/main" val="1313140113"/>
                    </a:ext>
                  </a:extLst>
                </a:gridCol>
              </a:tblGrid>
              <a:tr h="872855">
                <a:tc>
                  <a:txBody>
                    <a:bodyPr/>
                    <a:lstStyle/>
                    <a:p>
                      <a:pPr algn="ctr"/>
                      <a:r>
                        <a:rPr lang="en-US" sz="4000" dirty="0" smtClean="0"/>
                        <a:t>Sai </a:t>
                      </a:r>
                      <a:r>
                        <a:rPr lang="en-US" sz="4000" dirty="0" err="1" smtClean="0"/>
                        <a:t>lầm</a:t>
                      </a:r>
                      <a:r>
                        <a:rPr lang="en-US" sz="4000" baseline="0" dirty="0" smtClean="0"/>
                        <a:t> </a:t>
                      </a:r>
                      <a:r>
                        <a:rPr lang="en-US" sz="4000" baseline="0" dirty="0" err="1" smtClean="0"/>
                        <a:t>trong</a:t>
                      </a:r>
                      <a:r>
                        <a:rPr lang="en-US" sz="4000" baseline="0" dirty="0" smtClean="0"/>
                        <a:t> </a:t>
                      </a:r>
                      <a:r>
                        <a:rPr lang="en-US" sz="4000" baseline="0" dirty="0" err="1" smtClean="0"/>
                        <a:t>dinh</a:t>
                      </a:r>
                      <a:r>
                        <a:rPr lang="en-US" sz="4000" baseline="0" dirty="0" smtClean="0"/>
                        <a:t> </a:t>
                      </a:r>
                      <a:r>
                        <a:rPr lang="en-US" sz="4000" baseline="0" dirty="0" err="1" smtClean="0"/>
                        <a:t>dưỡng</a:t>
                      </a:r>
                      <a:endParaRPr lang="en-US" sz="4000" dirty="0"/>
                    </a:p>
                  </a:txBody>
                  <a:tcPr/>
                </a:tc>
                <a:extLst>
                  <a:ext uri="{0D108BD9-81ED-4DB2-BD59-A6C34878D82A}">
                    <a16:rowId xmlns:a16="http://schemas.microsoft.com/office/drawing/2014/main" val="1001076220"/>
                  </a:ext>
                </a:extLst>
              </a:tr>
              <a:tr h="1367384">
                <a:tc>
                  <a:txBody>
                    <a:bodyPr/>
                    <a:lstStyle/>
                    <a:p>
                      <a:pPr marL="571500" indent="-571500" algn="just">
                        <a:buFont typeface="Wingdings" panose="05000000000000000000" pitchFamily="2" charset="2"/>
                        <a:buChar char="q"/>
                      </a:pPr>
                      <a:r>
                        <a:rPr lang="en-US" sz="3000" dirty="0" err="1" smtClean="0"/>
                        <a:t>Chế</a:t>
                      </a:r>
                      <a:r>
                        <a:rPr lang="en-US" sz="3000" baseline="0" dirty="0" smtClean="0"/>
                        <a:t> </a:t>
                      </a:r>
                      <a:r>
                        <a:rPr lang="en-US" sz="3000" baseline="0" dirty="0" err="1" smtClean="0"/>
                        <a:t>độ</a:t>
                      </a:r>
                      <a:r>
                        <a:rPr lang="en-US" sz="3000" baseline="0" dirty="0" smtClean="0"/>
                        <a:t> </a:t>
                      </a:r>
                      <a:r>
                        <a:rPr lang="en-US" sz="3000" baseline="0" dirty="0" err="1" smtClean="0"/>
                        <a:t>ăn</a:t>
                      </a:r>
                      <a:r>
                        <a:rPr lang="en-US" sz="3000" baseline="0" dirty="0" smtClean="0"/>
                        <a:t> </a:t>
                      </a:r>
                      <a:r>
                        <a:rPr lang="en-US" sz="3000" baseline="0" dirty="0" err="1" smtClean="0"/>
                        <a:t>thiếu</a:t>
                      </a:r>
                      <a:r>
                        <a:rPr lang="en-US" sz="3000" baseline="0" dirty="0" smtClean="0"/>
                        <a:t> </a:t>
                      </a:r>
                      <a:r>
                        <a:rPr lang="en-US" sz="3000" baseline="0" dirty="0" err="1" smtClean="0"/>
                        <a:t>dinh</a:t>
                      </a:r>
                      <a:r>
                        <a:rPr lang="en-US" sz="3000" baseline="0" dirty="0" smtClean="0"/>
                        <a:t> </a:t>
                      </a:r>
                      <a:r>
                        <a:rPr lang="en-US" sz="3000" baseline="0" dirty="0" err="1" smtClean="0"/>
                        <a:t>dưỡng</a:t>
                      </a:r>
                      <a:r>
                        <a:rPr lang="en-US" sz="3000" baseline="0" dirty="0" smtClean="0"/>
                        <a:t>: </a:t>
                      </a:r>
                      <a:r>
                        <a:rPr lang="en-US" sz="3000" baseline="0" dirty="0" err="1" smtClean="0"/>
                        <a:t>thiếu</a:t>
                      </a:r>
                      <a:r>
                        <a:rPr lang="en-US" sz="3000" baseline="0" dirty="0" smtClean="0"/>
                        <a:t> </a:t>
                      </a:r>
                      <a:r>
                        <a:rPr lang="en-US" sz="3000" baseline="0" dirty="0" err="1" smtClean="0"/>
                        <a:t>năng</a:t>
                      </a:r>
                      <a:r>
                        <a:rPr lang="en-US" sz="3000" baseline="0" dirty="0" smtClean="0"/>
                        <a:t> </a:t>
                      </a:r>
                      <a:r>
                        <a:rPr lang="en-US" sz="3000" baseline="0" dirty="0" err="1" smtClean="0"/>
                        <a:t>lượng</a:t>
                      </a:r>
                      <a:r>
                        <a:rPr lang="en-US" sz="3000" baseline="0" dirty="0" smtClean="0"/>
                        <a:t>, </a:t>
                      </a:r>
                      <a:r>
                        <a:rPr lang="en-US" sz="3000" baseline="0" dirty="0" err="1" smtClean="0"/>
                        <a:t>thiếu</a:t>
                      </a:r>
                      <a:r>
                        <a:rPr lang="en-US" sz="3000" baseline="0" dirty="0" smtClean="0"/>
                        <a:t> </a:t>
                      </a:r>
                      <a:r>
                        <a:rPr lang="en-US" sz="3000" baseline="0" dirty="0" err="1" smtClean="0"/>
                        <a:t>chất</a:t>
                      </a:r>
                      <a:r>
                        <a:rPr lang="en-US" sz="3000" baseline="0" dirty="0" smtClean="0"/>
                        <a:t> DD </a:t>
                      </a:r>
                      <a:r>
                        <a:rPr lang="en-US" sz="3000" baseline="0" dirty="0" err="1" smtClean="0"/>
                        <a:t>đa</a:t>
                      </a:r>
                      <a:r>
                        <a:rPr lang="en-US" sz="3000" baseline="0" dirty="0" smtClean="0"/>
                        <a:t> </a:t>
                      </a:r>
                      <a:r>
                        <a:rPr lang="en-US" sz="3000" baseline="0" dirty="0" err="1" smtClean="0"/>
                        <a:t>lượng</a:t>
                      </a:r>
                      <a:r>
                        <a:rPr lang="en-US" sz="3000" baseline="0" dirty="0" smtClean="0"/>
                        <a:t>, vi </a:t>
                      </a:r>
                      <a:r>
                        <a:rPr lang="en-US" sz="3000" baseline="0" dirty="0" err="1" smtClean="0"/>
                        <a:t>lượng</a:t>
                      </a:r>
                      <a:endParaRPr lang="en-US" sz="3000" baseline="0" dirty="0" smtClean="0"/>
                    </a:p>
                  </a:txBody>
                  <a:tcPr/>
                </a:tc>
                <a:extLst>
                  <a:ext uri="{0D108BD9-81ED-4DB2-BD59-A6C34878D82A}">
                    <a16:rowId xmlns:a16="http://schemas.microsoft.com/office/drawing/2014/main" val="2419521547"/>
                  </a:ext>
                </a:extLst>
              </a:tr>
              <a:tr h="751179">
                <a:tc>
                  <a:txBody>
                    <a:bodyPr/>
                    <a:lstStyle/>
                    <a:p>
                      <a:pPr marL="571500" marR="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3000" baseline="0" dirty="0" err="1" smtClean="0"/>
                        <a:t>Chế</a:t>
                      </a:r>
                      <a:r>
                        <a:rPr lang="en-US" sz="3000" baseline="0" dirty="0" smtClean="0"/>
                        <a:t> </a:t>
                      </a:r>
                      <a:r>
                        <a:rPr lang="en-US" sz="3000" baseline="0" dirty="0" err="1" smtClean="0"/>
                        <a:t>độ</a:t>
                      </a:r>
                      <a:r>
                        <a:rPr lang="en-US" sz="3000" baseline="0" dirty="0" smtClean="0"/>
                        <a:t> </a:t>
                      </a:r>
                      <a:r>
                        <a:rPr lang="en-US" sz="3000" baseline="0" dirty="0" err="1" smtClean="0"/>
                        <a:t>ăn</a:t>
                      </a:r>
                      <a:r>
                        <a:rPr lang="en-US" sz="3000" baseline="0" dirty="0" smtClean="0"/>
                        <a:t> </a:t>
                      </a:r>
                      <a:r>
                        <a:rPr lang="en-US" sz="3000" baseline="0" dirty="0" err="1" smtClean="0"/>
                        <a:t>không</a:t>
                      </a:r>
                      <a:r>
                        <a:rPr lang="en-US" sz="3000" baseline="0" dirty="0" smtClean="0"/>
                        <a:t> </a:t>
                      </a:r>
                      <a:r>
                        <a:rPr lang="en-US" sz="3000" baseline="0" dirty="0" err="1" smtClean="0"/>
                        <a:t>cân</a:t>
                      </a:r>
                      <a:r>
                        <a:rPr lang="en-US" sz="3000" baseline="0" dirty="0" smtClean="0"/>
                        <a:t> </a:t>
                      </a:r>
                      <a:r>
                        <a:rPr lang="en-US" sz="3000" baseline="0" dirty="0" err="1" smtClean="0"/>
                        <a:t>đối</a:t>
                      </a:r>
                      <a:endParaRPr lang="en-US" sz="3000" baseline="0" dirty="0" smtClean="0"/>
                    </a:p>
                  </a:txBody>
                  <a:tcPr/>
                </a:tc>
                <a:extLst>
                  <a:ext uri="{0D108BD9-81ED-4DB2-BD59-A6C34878D82A}">
                    <a16:rowId xmlns:a16="http://schemas.microsoft.com/office/drawing/2014/main" val="1303186934"/>
                  </a:ext>
                </a:extLst>
              </a:tr>
              <a:tr h="1802831">
                <a:tc>
                  <a:txBody>
                    <a:bodyPr/>
                    <a:lstStyle/>
                    <a:p>
                      <a:pPr marL="571500" marR="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3000" baseline="0" dirty="0" err="1" smtClean="0"/>
                        <a:t>Chế</a:t>
                      </a:r>
                      <a:r>
                        <a:rPr lang="en-US" sz="3000" baseline="0" dirty="0" smtClean="0"/>
                        <a:t> </a:t>
                      </a:r>
                      <a:r>
                        <a:rPr lang="en-US" sz="3000" baseline="0" dirty="0" err="1" smtClean="0"/>
                        <a:t>độ</a:t>
                      </a:r>
                      <a:r>
                        <a:rPr lang="en-US" sz="3000" baseline="0" dirty="0" smtClean="0"/>
                        <a:t> </a:t>
                      </a:r>
                      <a:r>
                        <a:rPr lang="en-US" sz="3000" baseline="0" dirty="0" err="1" smtClean="0"/>
                        <a:t>ăn</a:t>
                      </a:r>
                      <a:r>
                        <a:rPr lang="en-US" sz="3000" baseline="0" dirty="0" smtClean="0"/>
                        <a:t> </a:t>
                      </a:r>
                      <a:r>
                        <a:rPr lang="en-US" sz="3000" baseline="0" dirty="0" err="1" smtClean="0"/>
                        <a:t>khi</a:t>
                      </a:r>
                      <a:r>
                        <a:rPr lang="en-US" sz="3000" baseline="0" dirty="0" smtClean="0"/>
                        <a:t> </a:t>
                      </a:r>
                      <a:r>
                        <a:rPr lang="en-US" sz="3000" baseline="0" dirty="0" err="1" smtClean="0"/>
                        <a:t>trẻ</a:t>
                      </a:r>
                      <a:r>
                        <a:rPr lang="en-US" sz="3000" baseline="0" dirty="0" smtClean="0"/>
                        <a:t> </a:t>
                      </a:r>
                      <a:r>
                        <a:rPr lang="en-US" sz="3000" baseline="0" dirty="0" err="1" smtClean="0"/>
                        <a:t>bệnh</a:t>
                      </a:r>
                      <a:r>
                        <a:rPr lang="en-US" sz="3000" baseline="0" dirty="0" smtClean="0"/>
                        <a:t>: </a:t>
                      </a:r>
                      <a:r>
                        <a:rPr lang="en-US" sz="3000" baseline="0" dirty="0" err="1" smtClean="0"/>
                        <a:t>kiêng</a:t>
                      </a:r>
                      <a:r>
                        <a:rPr lang="en-US" sz="3000" baseline="0" dirty="0" smtClean="0"/>
                        <a:t> </a:t>
                      </a:r>
                      <a:r>
                        <a:rPr lang="en-US" sz="3000" baseline="0" dirty="0" err="1" smtClean="0"/>
                        <a:t>ăn</a:t>
                      </a:r>
                      <a:r>
                        <a:rPr lang="en-US" sz="3000" baseline="0" dirty="0" smtClean="0"/>
                        <a:t> </a:t>
                      </a:r>
                      <a:r>
                        <a:rPr lang="en-US" sz="3000" baseline="0" dirty="0" err="1" smtClean="0"/>
                        <a:t>không</a:t>
                      </a:r>
                      <a:r>
                        <a:rPr lang="en-US" sz="3000" baseline="0" dirty="0" smtClean="0"/>
                        <a:t> </a:t>
                      </a:r>
                      <a:r>
                        <a:rPr lang="en-US" sz="3000" baseline="0" dirty="0" err="1" smtClean="0"/>
                        <a:t>đúng</a:t>
                      </a:r>
                      <a:r>
                        <a:rPr lang="en-US" sz="3000" baseline="0" dirty="0" smtClean="0"/>
                        <a:t>, </a:t>
                      </a:r>
                      <a:r>
                        <a:rPr lang="en-US" sz="3000" baseline="0" dirty="0" err="1" smtClean="0"/>
                        <a:t>không</a:t>
                      </a:r>
                      <a:r>
                        <a:rPr lang="en-US" sz="3000" baseline="0" dirty="0" smtClean="0"/>
                        <a:t> </a:t>
                      </a:r>
                      <a:r>
                        <a:rPr lang="en-US" sz="3000" baseline="0" dirty="0" err="1" smtClean="0"/>
                        <a:t>cho</a:t>
                      </a:r>
                      <a:r>
                        <a:rPr lang="en-US" sz="3000" baseline="0" dirty="0" smtClean="0"/>
                        <a:t> </a:t>
                      </a:r>
                      <a:r>
                        <a:rPr lang="en-US" sz="3000" baseline="0" dirty="0" err="1" smtClean="0"/>
                        <a:t>ăn</a:t>
                      </a:r>
                      <a:r>
                        <a:rPr lang="en-US" sz="3000" baseline="0" dirty="0" smtClean="0"/>
                        <a:t> </a:t>
                      </a:r>
                      <a:r>
                        <a:rPr lang="en-US" sz="3000" baseline="0" dirty="0" err="1" smtClean="0"/>
                        <a:t>bù</a:t>
                      </a:r>
                      <a:r>
                        <a:rPr lang="en-US" sz="3000" baseline="0" dirty="0" smtClean="0"/>
                        <a:t> ở </a:t>
                      </a:r>
                      <a:r>
                        <a:rPr lang="en-US" sz="3000" baseline="0" dirty="0" err="1" smtClean="0"/>
                        <a:t>giai</a:t>
                      </a:r>
                      <a:r>
                        <a:rPr lang="en-US" sz="3000" baseline="0" dirty="0" smtClean="0"/>
                        <a:t> </a:t>
                      </a:r>
                      <a:r>
                        <a:rPr lang="en-US" sz="3000" baseline="0" dirty="0" err="1" smtClean="0"/>
                        <a:t>đoạn</a:t>
                      </a:r>
                      <a:r>
                        <a:rPr lang="en-US" sz="3000" baseline="0" dirty="0" smtClean="0"/>
                        <a:t> </a:t>
                      </a:r>
                      <a:r>
                        <a:rPr lang="en-US" sz="3000" baseline="0" dirty="0" err="1" smtClean="0"/>
                        <a:t>hồi</a:t>
                      </a:r>
                      <a:r>
                        <a:rPr lang="en-US" sz="3000" baseline="0" dirty="0" smtClean="0"/>
                        <a:t> </a:t>
                      </a:r>
                      <a:r>
                        <a:rPr lang="en-US" sz="3000" baseline="0" dirty="0" err="1" smtClean="0"/>
                        <a:t>phục</a:t>
                      </a:r>
                      <a:endParaRPr lang="en-US" sz="3000" baseline="0" dirty="0" smtClean="0"/>
                    </a:p>
                  </a:txBody>
                  <a:tcPr/>
                </a:tc>
                <a:extLst>
                  <a:ext uri="{0D108BD9-81ED-4DB2-BD59-A6C34878D82A}">
                    <a16:rowId xmlns:a16="http://schemas.microsoft.com/office/drawing/2014/main" val="1988917995"/>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001246543"/>
              </p:ext>
            </p:extLst>
          </p:nvPr>
        </p:nvGraphicFramePr>
        <p:xfrm>
          <a:off x="12525135" y="2924465"/>
          <a:ext cx="5832021" cy="3355976"/>
        </p:xfrm>
        <a:graphic>
          <a:graphicData uri="http://schemas.openxmlformats.org/drawingml/2006/table">
            <a:tbl>
              <a:tblPr firstRow="1" bandRow="1">
                <a:tableStyleId>{912C8C85-51F0-491E-9774-3900AFEF0FD7}</a:tableStyleId>
              </a:tblPr>
              <a:tblGrid>
                <a:gridCol w="5832021">
                  <a:extLst>
                    <a:ext uri="{9D8B030D-6E8A-4147-A177-3AD203B41FA5}">
                      <a16:colId xmlns:a16="http://schemas.microsoft.com/office/drawing/2014/main" val="1313140113"/>
                    </a:ext>
                  </a:extLst>
                </a:gridCol>
              </a:tblGrid>
              <a:tr h="969092">
                <a:tc>
                  <a:txBody>
                    <a:bodyPr/>
                    <a:lstStyle/>
                    <a:p>
                      <a:pPr algn="ctr"/>
                      <a:r>
                        <a:rPr lang="en-US" sz="4000" dirty="0" err="1" smtClean="0"/>
                        <a:t>Bệnh</a:t>
                      </a:r>
                      <a:r>
                        <a:rPr lang="en-US" sz="4000" baseline="0" dirty="0" smtClean="0"/>
                        <a:t> </a:t>
                      </a:r>
                      <a:r>
                        <a:rPr lang="en-US" sz="4000" baseline="0" dirty="0" err="1" smtClean="0"/>
                        <a:t>lý</a:t>
                      </a:r>
                      <a:endParaRPr lang="en-US" sz="4000" dirty="0"/>
                    </a:p>
                  </a:txBody>
                  <a:tcPr/>
                </a:tc>
                <a:extLst>
                  <a:ext uri="{0D108BD9-81ED-4DB2-BD59-A6C34878D82A}">
                    <a16:rowId xmlns:a16="http://schemas.microsoft.com/office/drawing/2014/main" val="1001076220"/>
                  </a:ext>
                </a:extLst>
              </a:tr>
              <a:tr h="2386884">
                <a:tc>
                  <a:txBody>
                    <a:bodyPr/>
                    <a:lstStyle/>
                    <a:p>
                      <a:pPr marL="571500" indent="-571500" algn="just">
                        <a:buFont typeface="Wingdings" panose="05000000000000000000" pitchFamily="2" charset="2"/>
                        <a:buChar char="q"/>
                      </a:pPr>
                      <a:r>
                        <a:rPr lang="en-US" sz="3000" dirty="0" err="1" smtClean="0"/>
                        <a:t>Bệnh</a:t>
                      </a:r>
                      <a:r>
                        <a:rPr lang="en-US" sz="3000" baseline="0" dirty="0" smtClean="0"/>
                        <a:t> </a:t>
                      </a:r>
                      <a:r>
                        <a:rPr lang="en-US" sz="3000" baseline="0" dirty="0" err="1" smtClean="0"/>
                        <a:t>lý</a:t>
                      </a:r>
                      <a:r>
                        <a:rPr lang="en-US" sz="3000" baseline="0" dirty="0" smtClean="0"/>
                        <a:t> </a:t>
                      </a:r>
                      <a:r>
                        <a:rPr lang="en-US" sz="3000" baseline="0" dirty="0" err="1" smtClean="0"/>
                        <a:t>nhiễm</a:t>
                      </a:r>
                      <a:r>
                        <a:rPr lang="en-US" sz="3000" baseline="0" dirty="0" smtClean="0"/>
                        <a:t> </a:t>
                      </a:r>
                      <a:r>
                        <a:rPr lang="en-US" sz="3000" baseline="0" dirty="0" err="1" smtClean="0"/>
                        <a:t>trùng</a:t>
                      </a:r>
                      <a:r>
                        <a:rPr lang="en-US" sz="3000" baseline="0" dirty="0" smtClean="0"/>
                        <a:t>:</a:t>
                      </a:r>
                    </a:p>
                    <a:p>
                      <a:pPr marL="571500" indent="-571500" algn="just">
                        <a:buFont typeface="Arial" panose="020B0604020202020204" pitchFamily="34" charset="0"/>
                        <a:buChar char="•"/>
                      </a:pPr>
                      <a:r>
                        <a:rPr lang="en-US" sz="3000" baseline="0" dirty="0" err="1" smtClean="0"/>
                        <a:t>Nhiễm</a:t>
                      </a:r>
                      <a:r>
                        <a:rPr lang="en-US" sz="3000" baseline="0" dirty="0" smtClean="0"/>
                        <a:t> </a:t>
                      </a:r>
                      <a:r>
                        <a:rPr lang="en-US" sz="3000" baseline="0" dirty="0" err="1" smtClean="0"/>
                        <a:t>khuẩn</a:t>
                      </a:r>
                      <a:r>
                        <a:rPr lang="en-US" sz="3000" baseline="0" dirty="0" smtClean="0"/>
                        <a:t> </a:t>
                      </a:r>
                      <a:r>
                        <a:rPr lang="en-US" sz="3000" baseline="0" dirty="0" err="1" smtClean="0"/>
                        <a:t>đường</a:t>
                      </a:r>
                      <a:r>
                        <a:rPr lang="en-US" sz="3000" baseline="0" dirty="0" smtClean="0"/>
                        <a:t> </a:t>
                      </a:r>
                      <a:r>
                        <a:rPr lang="en-US" sz="3000" baseline="0" dirty="0" err="1" smtClean="0"/>
                        <a:t>hô</a:t>
                      </a:r>
                      <a:r>
                        <a:rPr lang="en-US" sz="3000" baseline="0" dirty="0" smtClean="0"/>
                        <a:t> </a:t>
                      </a:r>
                      <a:r>
                        <a:rPr lang="en-US" sz="3000" baseline="0" dirty="0" err="1" smtClean="0"/>
                        <a:t>hấp</a:t>
                      </a:r>
                      <a:endParaRPr lang="en-US" sz="3000" baseline="0" dirty="0" smtClean="0"/>
                    </a:p>
                    <a:p>
                      <a:pPr marL="571500" indent="-571500" algn="just">
                        <a:buFont typeface="Arial" panose="020B0604020202020204" pitchFamily="34" charset="0"/>
                        <a:buChar char="•"/>
                      </a:pPr>
                      <a:r>
                        <a:rPr lang="en-US" sz="3000" baseline="0" dirty="0" err="1" smtClean="0"/>
                        <a:t>Tiêu</a:t>
                      </a:r>
                      <a:r>
                        <a:rPr lang="en-US" sz="3000" baseline="0" dirty="0" smtClean="0"/>
                        <a:t> </a:t>
                      </a:r>
                      <a:r>
                        <a:rPr lang="en-US" sz="3000" baseline="0" dirty="0" err="1" smtClean="0"/>
                        <a:t>chảy</a:t>
                      </a:r>
                      <a:r>
                        <a:rPr lang="en-US" sz="3000" baseline="0" dirty="0" smtClean="0"/>
                        <a:t> </a:t>
                      </a:r>
                      <a:r>
                        <a:rPr lang="en-US" sz="3000" baseline="0" dirty="0" err="1" smtClean="0"/>
                        <a:t>cấp</a:t>
                      </a:r>
                      <a:r>
                        <a:rPr lang="en-US" sz="3000" baseline="0" dirty="0" smtClean="0"/>
                        <a:t>/</a:t>
                      </a:r>
                      <a:r>
                        <a:rPr lang="en-US" sz="3000" baseline="0" dirty="0" err="1" smtClean="0"/>
                        <a:t>mạn</a:t>
                      </a:r>
                      <a:endParaRPr lang="en-US" sz="3000" baseline="0" dirty="0" smtClean="0"/>
                    </a:p>
                    <a:p>
                      <a:pPr marL="571500" indent="-571500" algn="just">
                        <a:buFont typeface="Arial" panose="020B0604020202020204" pitchFamily="34" charset="0"/>
                        <a:buChar char="•"/>
                      </a:pPr>
                      <a:r>
                        <a:rPr lang="en-US" sz="3000" baseline="0" dirty="0" err="1" smtClean="0"/>
                        <a:t>Sởi</a:t>
                      </a:r>
                      <a:endParaRPr lang="en-US" sz="3000" baseline="0" dirty="0" smtClean="0"/>
                    </a:p>
                    <a:p>
                      <a:pPr marL="571500" indent="-571500" algn="just">
                        <a:buFont typeface="Arial" panose="020B0604020202020204" pitchFamily="34" charset="0"/>
                        <a:buChar char="•"/>
                      </a:pPr>
                      <a:r>
                        <a:rPr lang="en-US" sz="3000" baseline="0" dirty="0" err="1" smtClean="0"/>
                        <a:t>Lỵ</a:t>
                      </a:r>
                      <a:endParaRPr lang="en-US" sz="3000" baseline="0" dirty="0" smtClean="0"/>
                    </a:p>
                  </a:txBody>
                  <a:tcPr/>
                </a:tc>
                <a:extLst>
                  <a:ext uri="{0D108BD9-81ED-4DB2-BD59-A6C34878D82A}">
                    <a16:rowId xmlns:a16="http://schemas.microsoft.com/office/drawing/2014/main" val="2419521547"/>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1783982403"/>
              </p:ext>
            </p:extLst>
          </p:nvPr>
        </p:nvGraphicFramePr>
        <p:xfrm>
          <a:off x="5867400" y="6721475"/>
          <a:ext cx="7160079" cy="3186248"/>
        </p:xfrm>
        <a:graphic>
          <a:graphicData uri="http://schemas.openxmlformats.org/drawingml/2006/table">
            <a:tbl>
              <a:tblPr firstRow="1" bandRow="1">
                <a:tableStyleId>{912C8C85-51F0-491E-9774-3900AFEF0FD7}</a:tableStyleId>
              </a:tblPr>
              <a:tblGrid>
                <a:gridCol w="7160079">
                  <a:extLst>
                    <a:ext uri="{9D8B030D-6E8A-4147-A177-3AD203B41FA5}">
                      <a16:colId xmlns:a16="http://schemas.microsoft.com/office/drawing/2014/main" val="1313140113"/>
                    </a:ext>
                  </a:extLst>
                </a:gridCol>
              </a:tblGrid>
              <a:tr h="595448">
                <a:tc>
                  <a:txBody>
                    <a:bodyPr/>
                    <a:lstStyle/>
                    <a:p>
                      <a:pPr algn="ctr"/>
                      <a:r>
                        <a:rPr lang="en-US" sz="4000" dirty="0" smtClean="0"/>
                        <a:t>Sai </a:t>
                      </a:r>
                      <a:r>
                        <a:rPr lang="en-US" sz="4000" dirty="0" err="1" smtClean="0"/>
                        <a:t>lầm</a:t>
                      </a:r>
                      <a:r>
                        <a:rPr lang="en-US" sz="4000" baseline="0" dirty="0" smtClean="0"/>
                        <a:t> </a:t>
                      </a:r>
                      <a:r>
                        <a:rPr lang="en-US" sz="4000" baseline="0" dirty="0" err="1" smtClean="0"/>
                        <a:t>trong</a:t>
                      </a:r>
                      <a:r>
                        <a:rPr lang="en-US" sz="4000" baseline="0" dirty="0" smtClean="0"/>
                        <a:t> </a:t>
                      </a:r>
                      <a:r>
                        <a:rPr lang="en-US" sz="4000" baseline="0" dirty="0" err="1" smtClean="0"/>
                        <a:t>chăm</a:t>
                      </a:r>
                      <a:r>
                        <a:rPr lang="en-US" sz="4000" baseline="0" dirty="0" smtClean="0"/>
                        <a:t> </a:t>
                      </a:r>
                      <a:r>
                        <a:rPr lang="en-US" sz="4000" baseline="0" dirty="0" err="1" smtClean="0"/>
                        <a:t>sóc</a:t>
                      </a:r>
                      <a:endParaRPr lang="en-US" sz="4000" dirty="0"/>
                    </a:p>
                  </a:txBody>
                  <a:tcPr/>
                </a:tc>
                <a:extLst>
                  <a:ext uri="{0D108BD9-81ED-4DB2-BD59-A6C34878D82A}">
                    <a16:rowId xmlns:a16="http://schemas.microsoft.com/office/drawing/2014/main" val="1001076220"/>
                  </a:ext>
                </a:extLst>
              </a:tr>
              <a:tr h="656408">
                <a:tc>
                  <a:txBody>
                    <a:bodyPr/>
                    <a:lstStyle/>
                    <a:p>
                      <a:pPr marL="571500" indent="-571500" algn="just">
                        <a:buFont typeface="Wingdings" panose="05000000000000000000" pitchFamily="2" charset="2"/>
                        <a:buChar char="q"/>
                      </a:pPr>
                      <a:r>
                        <a:rPr lang="en-US" sz="3000" baseline="0" dirty="0" err="1" smtClean="0"/>
                        <a:t>Trẻ</a:t>
                      </a:r>
                      <a:r>
                        <a:rPr lang="en-US" sz="3000" baseline="0" dirty="0" smtClean="0"/>
                        <a:t> </a:t>
                      </a:r>
                      <a:r>
                        <a:rPr lang="en-US" sz="3000" baseline="0" dirty="0" err="1" smtClean="0"/>
                        <a:t>ít</a:t>
                      </a:r>
                      <a:r>
                        <a:rPr lang="en-US" sz="3000" baseline="0" dirty="0" smtClean="0"/>
                        <a:t> </a:t>
                      </a:r>
                      <a:r>
                        <a:rPr lang="en-US" sz="3000" baseline="0" dirty="0" err="1" smtClean="0"/>
                        <a:t>vận</a:t>
                      </a:r>
                      <a:r>
                        <a:rPr lang="en-US" sz="3000" baseline="0" dirty="0" smtClean="0"/>
                        <a:t> </a:t>
                      </a:r>
                      <a:r>
                        <a:rPr lang="en-US" sz="3000" baseline="0" dirty="0" err="1" smtClean="0"/>
                        <a:t>động</a:t>
                      </a:r>
                      <a:endParaRPr lang="en-US" sz="3000" baseline="0" dirty="0" smtClean="0"/>
                    </a:p>
                  </a:txBody>
                  <a:tcPr/>
                </a:tc>
                <a:extLst>
                  <a:ext uri="{0D108BD9-81ED-4DB2-BD59-A6C34878D82A}">
                    <a16:rowId xmlns:a16="http://schemas.microsoft.com/office/drawing/2014/main" val="2419521547"/>
                  </a:ext>
                </a:extLst>
              </a:tr>
              <a:tr h="609600">
                <a:tc>
                  <a:txBody>
                    <a:bodyPr/>
                    <a:lstStyle/>
                    <a:p>
                      <a:pPr marL="571500" marR="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vi-VN" sz="3000" baseline="0" dirty="0" smtClean="0">
                          <a:latin typeface="Calibri" panose="020F0502020204030204" pitchFamily="34" charset="0"/>
                          <a:cs typeface="Calibri" panose="020F0502020204030204" pitchFamily="34" charset="0"/>
                        </a:rPr>
                        <a:t>Trẻ không được tắm nắng đủ, hoặc không bổ sung Vitamin D</a:t>
                      </a:r>
                    </a:p>
                  </a:txBody>
                  <a:tcPr/>
                </a:tc>
                <a:extLst>
                  <a:ext uri="{0D108BD9-81ED-4DB2-BD59-A6C34878D82A}">
                    <a16:rowId xmlns:a16="http://schemas.microsoft.com/office/drawing/2014/main" val="1303186934"/>
                  </a:ext>
                </a:extLst>
              </a:tr>
              <a:tr h="822960">
                <a:tc>
                  <a:txBody>
                    <a:bodyPr/>
                    <a:lstStyle/>
                    <a:p>
                      <a:pPr marL="571500" marR="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3000" baseline="0" dirty="0" err="1" smtClean="0"/>
                        <a:t>Trẻ</a:t>
                      </a:r>
                      <a:r>
                        <a:rPr lang="en-US" sz="3000" baseline="0" dirty="0" smtClean="0"/>
                        <a:t> </a:t>
                      </a:r>
                      <a:r>
                        <a:rPr lang="en-US" sz="3000" baseline="0" dirty="0" err="1" smtClean="0"/>
                        <a:t>không</a:t>
                      </a:r>
                      <a:r>
                        <a:rPr lang="en-US" sz="3000" baseline="0" dirty="0" smtClean="0"/>
                        <a:t> </a:t>
                      </a:r>
                      <a:r>
                        <a:rPr lang="en-US" sz="3000" baseline="0" dirty="0" err="1" smtClean="0"/>
                        <a:t>đảm</a:t>
                      </a:r>
                      <a:r>
                        <a:rPr lang="en-US" sz="3000" baseline="0" dirty="0" smtClean="0"/>
                        <a:t> </a:t>
                      </a:r>
                      <a:r>
                        <a:rPr lang="en-US" sz="3000" baseline="0" dirty="0" err="1" smtClean="0"/>
                        <a:t>bảo</a:t>
                      </a:r>
                      <a:r>
                        <a:rPr lang="en-US" sz="3000" baseline="0" dirty="0" smtClean="0"/>
                        <a:t> </a:t>
                      </a:r>
                      <a:r>
                        <a:rPr lang="en-US" sz="3000" baseline="0" dirty="0" err="1" smtClean="0"/>
                        <a:t>giấc</a:t>
                      </a:r>
                      <a:r>
                        <a:rPr lang="en-US" sz="3000" baseline="0" dirty="0" smtClean="0"/>
                        <a:t> </a:t>
                      </a:r>
                      <a:r>
                        <a:rPr lang="en-US" sz="3000" baseline="0" dirty="0" err="1" smtClean="0"/>
                        <a:t>ngủ</a:t>
                      </a:r>
                      <a:endParaRPr lang="en-US" sz="3000" baseline="0" dirty="0" smtClean="0"/>
                    </a:p>
                  </a:txBody>
                  <a:tcPr/>
                </a:tc>
                <a:extLst>
                  <a:ext uri="{0D108BD9-81ED-4DB2-BD59-A6C34878D82A}">
                    <a16:rowId xmlns:a16="http://schemas.microsoft.com/office/drawing/2014/main" val="1988917995"/>
                  </a:ext>
                </a:extLst>
              </a:tr>
            </a:tbl>
          </a:graphicData>
        </a:graphic>
      </p:graphicFrame>
      <p:sp>
        <p:nvSpPr>
          <p:cNvPr id="34" name="Flowchart: Alternate Process 33"/>
          <p:cNvSpPr/>
          <p:nvPr/>
        </p:nvSpPr>
        <p:spPr>
          <a:xfrm>
            <a:off x="13483926" y="104003"/>
            <a:ext cx="3634347" cy="962018"/>
          </a:xfrm>
          <a:prstGeom prst="flowChartAlternateProcess">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5" name="TextBox 34"/>
          <p:cNvSpPr txBox="1"/>
          <p:nvPr/>
        </p:nvSpPr>
        <p:spPr>
          <a:xfrm>
            <a:off x="13566812" y="297004"/>
            <a:ext cx="3539096" cy="646331"/>
          </a:xfrm>
          <a:prstGeom prst="rect">
            <a:avLst/>
          </a:prstGeom>
          <a:noFill/>
        </p:spPr>
        <p:txBody>
          <a:bodyPr wrap="square" rtlCol="0">
            <a:spAutoFit/>
          </a:bodyPr>
          <a:lstStyle/>
          <a:p>
            <a:pPr algn="ctr"/>
            <a:r>
              <a:rPr lang="en-US" sz="3600" b="1" dirty="0" smtClean="0">
                <a:solidFill>
                  <a:srgbClr val="FFFF00"/>
                </a:solidFill>
              </a:rPr>
              <a:t>THAY ĐỔI ĐƯỢC</a:t>
            </a:r>
            <a:endParaRPr lang="en-US" sz="3600" b="1" dirty="0">
              <a:solidFill>
                <a:srgbClr val="FFFF00"/>
              </a:solidFill>
            </a:endParaRPr>
          </a:p>
        </p:txBody>
      </p:sp>
      <p:sp>
        <p:nvSpPr>
          <p:cNvPr id="3" name="7-Point Star 2"/>
          <p:cNvSpPr/>
          <p:nvPr/>
        </p:nvSpPr>
        <p:spPr>
          <a:xfrm>
            <a:off x="7237639" y="1776525"/>
            <a:ext cx="4419600" cy="3400515"/>
          </a:xfrm>
          <a:prstGeom prst="star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5" name="TextBox 4"/>
          <p:cNvSpPr txBox="1"/>
          <p:nvPr/>
        </p:nvSpPr>
        <p:spPr>
          <a:xfrm>
            <a:off x="7937206" y="3267160"/>
            <a:ext cx="3200400" cy="769441"/>
          </a:xfrm>
          <a:prstGeom prst="rect">
            <a:avLst/>
          </a:prstGeom>
          <a:noFill/>
        </p:spPr>
        <p:txBody>
          <a:bodyPr wrap="square" rtlCol="0">
            <a:spAutoFit/>
          </a:bodyPr>
          <a:lstStyle/>
          <a:p>
            <a:r>
              <a:rPr lang="en-US" sz="4400" b="1" dirty="0" smtClean="0">
                <a:solidFill>
                  <a:schemeClr val="bg1"/>
                </a:solidFill>
              </a:rPr>
              <a:t>SDD </a:t>
            </a:r>
            <a:r>
              <a:rPr lang="en-US" sz="4400" b="1" dirty="0" err="1" smtClean="0">
                <a:solidFill>
                  <a:schemeClr val="bg1"/>
                </a:solidFill>
              </a:rPr>
              <a:t>trẻ</a:t>
            </a:r>
            <a:r>
              <a:rPr lang="en-US" sz="4400" b="1" dirty="0" smtClean="0">
                <a:solidFill>
                  <a:schemeClr val="bg1"/>
                </a:solidFill>
              </a:rPr>
              <a:t> </a:t>
            </a:r>
            <a:r>
              <a:rPr lang="en-US" sz="4400" b="1" dirty="0" err="1" smtClean="0">
                <a:solidFill>
                  <a:schemeClr val="bg1"/>
                </a:solidFill>
              </a:rPr>
              <a:t>em</a:t>
            </a:r>
            <a:endParaRPr lang="en-US" sz="4400" b="1" dirty="0">
              <a:solidFill>
                <a:schemeClr val="bg1"/>
              </a:solidFill>
            </a:endParaRPr>
          </a:p>
        </p:txBody>
      </p:sp>
      <p:sp>
        <p:nvSpPr>
          <p:cNvPr id="6" name="Right Arrow 5"/>
          <p:cNvSpPr/>
          <p:nvPr/>
        </p:nvSpPr>
        <p:spPr>
          <a:xfrm>
            <a:off x="6553200" y="2686366"/>
            <a:ext cx="1066800" cy="11287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a:off x="9039225" y="5407161"/>
            <a:ext cx="999885" cy="118603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rot="1102315">
            <a:off x="11277600" y="4169038"/>
            <a:ext cx="1178379" cy="100800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480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solidFill>
                  <a:srgbClr val="002060"/>
                </a:solidFill>
              </a:rPr>
              <a:pPr algn="ctr"/>
              <a:t>17</a:t>
            </a:fld>
            <a:endParaRPr lang="en">
              <a:solidFill>
                <a:srgbClr val="002060"/>
              </a:solidFill>
            </a:endParaRPr>
          </a:p>
        </p:txBody>
      </p:sp>
      <p:sp>
        <p:nvSpPr>
          <p:cNvPr id="12" name="Google Shape;112;p20"/>
          <p:cNvSpPr txBox="1">
            <a:spLocks/>
          </p:cNvSpPr>
          <p:nvPr/>
        </p:nvSpPr>
        <p:spPr>
          <a:xfrm>
            <a:off x="-86700" y="114398"/>
            <a:ext cx="14041800" cy="1500600"/>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5600" b="1" dirty="0">
                <a:solidFill>
                  <a:schemeClr val="accent6">
                    <a:lumMod val="50000"/>
                  </a:schemeClr>
                </a:solidFill>
                <a:latin typeface="+mj-lt"/>
              </a:rPr>
              <a:t>Nguyên nhân SDD </a:t>
            </a:r>
            <a:r>
              <a:rPr lang="en-US" sz="5600" b="1" dirty="0" smtClean="0">
                <a:solidFill>
                  <a:schemeClr val="accent6">
                    <a:lumMod val="50000"/>
                  </a:schemeClr>
                </a:solidFill>
                <a:latin typeface="+mj-lt"/>
              </a:rPr>
              <a:t>ở </a:t>
            </a:r>
            <a:r>
              <a:rPr lang="en-US" sz="5600" b="1" dirty="0" err="1">
                <a:solidFill>
                  <a:schemeClr val="accent6">
                    <a:lumMod val="50000"/>
                  </a:schemeClr>
                </a:solidFill>
                <a:latin typeface="+mj-lt"/>
              </a:rPr>
              <a:t>trẻ</a:t>
            </a:r>
            <a:r>
              <a:rPr lang="en-US" sz="5600" b="1" dirty="0">
                <a:solidFill>
                  <a:schemeClr val="accent6">
                    <a:lumMod val="50000"/>
                  </a:schemeClr>
                </a:solidFill>
                <a:latin typeface="+mj-lt"/>
              </a:rPr>
              <a:t> </a:t>
            </a:r>
            <a:r>
              <a:rPr lang="en-US" sz="5600" b="1" dirty="0" err="1">
                <a:solidFill>
                  <a:schemeClr val="accent6">
                    <a:lumMod val="50000"/>
                  </a:schemeClr>
                </a:solidFill>
                <a:latin typeface="+mj-lt"/>
              </a:rPr>
              <a:t>em</a:t>
            </a:r>
            <a:endParaRPr lang="en-US" sz="5600" b="1" dirty="0">
              <a:solidFill>
                <a:schemeClr val="accent6">
                  <a:lumMod val="50000"/>
                </a:schemeClr>
              </a:solidFill>
              <a:latin typeface="+mj-lt"/>
            </a:endParaRPr>
          </a:p>
        </p:txBody>
      </p:sp>
      <p:graphicFrame>
        <p:nvGraphicFramePr>
          <p:cNvPr id="17" name="Table 16"/>
          <p:cNvGraphicFramePr>
            <a:graphicFrameLocks noGrp="1"/>
          </p:cNvGraphicFramePr>
          <p:nvPr>
            <p:extLst>
              <p:ext uri="{D42A27DB-BD31-4B8C-83A1-F6EECF244321}">
                <p14:modId xmlns:p14="http://schemas.microsoft.com/office/powerpoint/2010/main" val="1122583791"/>
              </p:ext>
            </p:extLst>
          </p:nvPr>
        </p:nvGraphicFramePr>
        <p:xfrm>
          <a:off x="10841449" y="2434152"/>
          <a:ext cx="7239000" cy="7205148"/>
        </p:xfrm>
        <a:graphic>
          <a:graphicData uri="http://schemas.openxmlformats.org/drawingml/2006/table">
            <a:tbl>
              <a:tblPr firstRow="1" bandRow="1">
                <a:tableStyleId>{912C8C85-51F0-491E-9774-3900AFEF0FD7}</a:tableStyleId>
              </a:tblPr>
              <a:tblGrid>
                <a:gridCol w="7239000">
                  <a:extLst>
                    <a:ext uri="{9D8B030D-6E8A-4147-A177-3AD203B41FA5}">
                      <a16:colId xmlns:a16="http://schemas.microsoft.com/office/drawing/2014/main" val="1313140113"/>
                    </a:ext>
                  </a:extLst>
                </a:gridCol>
              </a:tblGrid>
              <a:tr h="1176025">
                <a:tc>
                  <a:txBody>
                    <a:bodyPr/>
                    <a:lstStyle/>
                    <a:p>
                      <a:pPr algn="ctr"/>
                      <a:r>
                        <a:rPr lang="en-US" sz="4000" dirty="0" err="1" smtClean="0"/>
                        <a:t>Bệnh</a:t>
                      </a:r>
                      <a:r>
                        <a:rPr lang="en-US" sz="4000" baseline="0" dirty="0" smtClean="0"/>
                        <a:t> </a:t>
                      </a:r>
                      <a:r>
                        <a:rPr lang="en-US" sz="4000" baseline="0" dirty="0" err="1" smtClean="0"/>
                        <a:t>lý</a:t>
                      </a:r>
                      <a:endParaRPr lang="en-US" sz="4000" dirty="0"/>
                    </a:p>
                  </a:txBody>
                  <a:tcPr anchor="ctr"/>
                </a:tc>
                <a:extLst>
                  <a:ext uri="{0D108BD9-81ED-4DB2-BD59-A6C34878D82A}">
                    <a16:rowId xmlns:a16="http://schemas.microsoft.com/office/drawing/2014/main" val="1001076220"/>
                  </a:ext>
                </a:extLst>
              </a:tr>
              <a:tr h="6029123">
                <a:tc>
                  <a:txBody>
                    <a:bodyPr/>
                    <a:lstStyle/>
                    <a:p>
                      <a:pPr marL="571500" marR="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3200" baseline="0" dirty="0" err="1" smtClean="0"/>
                        <a:t>Bệnh</a:t>
                      </a:r>
                      <a:r>
                        <a:rPr lang="en-US" sz="3200" baseline="0" dirty="0" smtClean="0"/>
                        <a:t> </a:t>
                      </a:r>
                      <a:r>
                        <a:rPr lang="en-US" sz="3200" baseline="0" dirty="0" err="1" smtClean="0"/>
                        <a:t>không</a:t>
                      </a:r>
                      <a:r>
                        <a:rPr lang="en-US" sz="3200" baseline="0" dirty="0" smtClean="0"/>
                        <a:t> </a:t>
                      </a:r>
                      <a:r>
                        <a:rPr lang="en-US" sz="3200" baseline="0" dirty="0" err="1" smtClean="0"/>
                        <a:t>nhiễm</a:t>
                      </a:r>
                      <a:r>
                        <a:rPr lang="en-US" sz="3200" baseline="0" dirty="0" smtClean="0"/>
                        <a:t> </a:t>
                      </a:r>
                      <a:r>
                        <a:rPr lang="en-US" sz="3200" baseline="0" dirty="0" err="1" smtClean="0"/>
                        <a:t>trùng</a:t>
                      </a:r>
                      <a:r>
                        <a:rPr lang="en-US" sz="3200" baseline="0" dirty="0" smtClean="0"/>
                        <a:t>:</a:t>
                      </a:r>
                    </a:p>
                    <a:p>
                      <a:pPr marL="571500" marR="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i="1" baseline="0" dirty="0" smtClean="0"/>
                        <a:t>Bệnh </a:t>
                      </a:r>
                      <a:r>
                        <a:rPr lang="en-US" sz="3200" i="1" baseline="0" dirty="0" err="1" smtClean="0"/>
                        <a:t>tăng</a:t>
                      </a:r>
                      <a:r>
                        <a:rPr lang="en-US" sz="3200" i="1" baseline="0" dirty="0" smtClean="0"/>
                        <a:t> </a:t>
                      </a:r>
                      <a:r>
                        <a:rPr lang="en-US" sz="3200" i="1" baseline="0" dirty="0" err="1" smtClean="0"/>
                        <a:t>nhu</a:t>
                      </a:r>
                      <a:r>
                        <a:rPr lang="en-US" sz="3200" i="1" baseline="0" dirty="0" smtClean="0"/>
                        <a:t> cầu </a:t>
                      </a:r>
                      <a:r>
                        <a:rPr lang="en-US" sz="3200" i="1" baseline="0" dirty="0" err="1" smtClean="0"/>
                        <a:t>dinh</a:t>
                      </a:r>
                      <a:r>
                        <a:rPr lang="en-US" sz="3200" i="1" baseline="0" dirty="0" smtClean="0"/>
                        <a:t> dưỡng: </a:t>
                      </a:r>
                      <a:r>
                        <a:rPr lang="en-US" sz="3200" baseline="0" dirty="0" smtClean="0"/>
                        <a:t>cường </a:t>
                      </a:r>
                      <a:r>
                        <a:rPr lang="en-US" sz="3200" baseline="0" dirty="0" err="1" smtClean="0"/>
                        <a:t>giáp</a:t>
                      </a:r>
                      <a:r>
                        <a:rPr lang="en-US" sz="3200" baseline="0" dirty="0" smtClean="0"/>
                        <a:t>, </a:t>
                      </a:r>
                      <a:r>
                        <a:rPr lang="en-US" sz="3200" baseline="0" dirty="0" err="1" smtClean="0"/>
                        <a:t>bỏng</a:t>
                      </a:r>
                      <a:r>
                        <a:rPr lang="en-US" sz="3200" baseline="0" dirty="0" smtClean="0"/>
                        <a:t>, </a:t>
                      </a:r>
                      <a:r>
                        <a:rPr lang="en-US" sz="3200" baseline="0" dirty="0" err="1" smtClean="0"/>
                        <a:t>phẫu</a:t>
                      </a:r>
                      <a:r>
                        <a:rPr lang="en-US" sz="3200" baseline="0" dirty="0" smtClean="0"/>
                        <a:t> thuật, </a:t>
                      </a:r>
                      <a:r>
                        <a:rPr lang="en-US" sz="3200" baseline="0" dirty="0" err="1" smtClean="0"/>
                        <a:t>chấn</a:t>
                      </a:r>
                      <a:r>
                        <a:rPr lang="en-US" sz="3200" baseline="0" dirty="0" smtClean="0"/>
                        <a:t> </a:t>
                      </a:r>
                      <a:r>
                        <a:rPr lang="en-US" sz="3200" baseline="0" dirty="0" err="1" smtClean="0"/>
                        <a:t>thương</a:t>
                      </a:r>
                      <a:r>
                        <a:rPr lang="en-US" sz="3200" baseline="0" dirty="0" smtClean="0"/>
                        <a:t>, </a:t>
                      </a:r>
                      <a:r>
                        <a:rPr lang="en-US" sz="3200" baseline="0" dirty="0" err="1" smtClean="0"/>
                        <a:t>bệnh</a:t>
                      </a:r>
                      <a:r>
                        <a:rPr lang="en-US" sz="3200" baseline="0" dirty="0" smtClean="0"/>
                        <a:t> dùng corticoid,…</a:t>
                      </a:r>
                    </a:p>
                    <a:p>
                      <a:pPr marL="571500" marR="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i="1" baseline="0" dirty="0" err="1" smtClean="0"/>
                        <a:t>Bệnh</a:t>
                      </a:r>
                      <a:r>
                        <a:rPr lang="en-US" sz="3200" i="1" baseline="0" dirty="0" smtClean="0"/>
                        <a:t> </a:t>
                      </a:r>
                      <a:r>
                        <a:rPr lang="en-US" sz="3200" i="1" baseline="0" dirty="0" err="1" smtClean="0"/>
                        <a:t>làm</a:t>
                      </a:r>
                      <a:r>
                        <a:rPr lang="en-US" sz="3200" i="1" baseline="0" dirty="0" smtClean="0"/>
                        <a:t> </a:t>
                      </a:r>
                      <a:r>
                        <a:rPr lang="en-US" sz="3200" i="1" baseline="0" dirty="0" err="1" smtClean="0"/>
                        <a:t>mất</a:t>
                      </a:r>
                      <a:r>
                        <a:rPr lang="en-US" sz="3200" i="1" baseline="0" dirty="0" smtClean="0"/>
                        <a:t> </a:t>
                      </a:r>
                      <a:r>
                        <a:rPr lang="en-US" sz="3200" i="1" baseline="0" dirty="0" err="1" smtClean="0"/>
                        <a:t>chất</a:t>
                      </a:r>
                      <a:r>
                        <a:rPr lang="en-US" sz="3200" i="1" baseline="0" dirty="0" smtClean="0"/>
                        <a:t> </a:t>
                      </a:r>
                      <a:r>
                        <a:rPr lang="en-US" sz="3200" i="1" baseline="0" dirty="0" err="1" smtClean="0"/>
                        <a:t>dinh</a:t>
                      </a:r>
                      <a:r>
                        <a:rPr lang="en-US" sz="3200" i="1" baseline="0" dirty="0" smtClean="0"/>
                        <a:t> </a:t>
                      </a:r>
                      <a:r>
                        <a:rPr lang="en-US" sz="3200" i="1" baseline="0" dirty="0" err="1" smtClean="0"/>
                        <a:t>dưỡng</a:t>
                      </a:r>
                      <a:r>
                        <a:rPr lang="en-US" sz="3200" i="1" baseline="0" dirty="0" smtClean="0"/>
                        <a:t>: </a:t>
                      </a:r>
                      <a:r>
                        <a:rPr lang="en-US" sz="3200" baseline="0" dirty="0" err="1" smtClean="0"/>
                        <a:t>hội</a:t>
                      </a:r>
                      <a:r>
                        <a:rPr lang="en-US" sz="3200" baseline="0" dirty="0" smtClean="0"/>
                        <a:t> </a:t>
                      </a:r>
                      <a:r>
                        <a:rPr lang="en-US" sz="3200" baseline="0" dirty="0" err="1" smtClean="0"/>
                        <a:t>chứng</a:t>
                      </a:r>
                      <a:r>
                        <a:rPr lang="en-US" sz="3200" baseline="0" dirty="0" smtClean="0"/>
                        <a:t> </a:t>
                      </a:r>
                      <a:r>
                        <a:rPr lang="en-US" sz="3200" baseline="0" dirty="0" err="1" smtClean="0"/>
                        <a:t>ruột</a:t>
                      </a:r>
                      <a:r>
                        <a:rPr lang="en-US" sz="3200" baseline="0" dirty="0" smtClean="0"/>
                        <a:t> </a:t>
                      </a:r>
                      <a:r>
                        <a:rPr lang="en-US" sz="3200" baseline="0" dirty="0" err="1" smtClean="0"/>
                        <a:t>ngắn</a:t>
                      </a:r>
                      <a:r>
                        <a:rPr lang="en-US" sz="3200" baseline="0" dirty="0" smtClean="0"/>
                        <a:t>, </a:t>
                      </a:r>
                      <a:r>
                        <a:rPr lang="en-US" sz="3200" baseline="0" dirty="0" err="1" smtClean="0"/>
                        <a:t>cắt</a:t>
                      </a:r>
                      <a:r>
                        <a:rPr lang="en-US" sz="3200" baseline="0" dirty="0" smtClean="0"/>
                        <a:t> </a:t>
                      </a:r>
                      <a:r>
                        <a:rPr lang="en-US" sz="3200" baseline="0" dirty="0" err="1" smtClean="0"/>
                        <a:t>dạ</a:t>
                      </a:r>
                      <a:r>
                        <a:rPr lang="en-US" sz="3200" baseline="0" dirty="0" smtClean="0"/>
                        <a:t> </a:t>
                      </a:r>
                      <a:r>
                        <a:rPr lang="en-US" sz="3200" baseline="0" dirty="0" err="1" smtClean="0"/>
                        <a:t>dày</a:t>
                      </a:r>
                      <a:r>
                        <a:rPr lang="en-US" sz="3200" baseline="0" dirty="0" smtClean="0"/>
                        <a:t>, </a:t>
                      </a:r>
                      <a:r>
                        <a:rPr lang="en-US" sz="3200" baseline="0" dirty="0" err="1" smtClean="0"/>
                        <a:t>rò</a:t>
                      </a:r>
                      <a:r>
                        <a:rPr lang="en-US" sz="3200" baseline="0" dirty="0" smtClean="0"/>
                        <a:t> </a:t>
                      </a:r>
                      <a:r>
                        <a:rPr lang="en-US" sz="3200" baseline="0" dirty="0" err="1" smtClean="0"/>
                        <a:t>tiêu</a:t>
                      </a:r>
                      <a:r>
                        <a:rPr lang="en-US" sz="3200" baseline="0" dirty="0" smtClean="0"/>
                        <a:t> </a:t>
                      </a:r>
                      <a:r>
                        <a:rPr lang="en-US" sz="3200" baseline="0" dirty="0" err="1" smtClean="0"/>
                        <a:t>hóa</a:t>
                      </a:r>
                      <a:r>
                        <a:rPr lang="en-US" sz="3200" baseline="0" dirty="0" smtClean="0"/>
                        <a:t>, </a:t>
                      </a:r>
                      <a:r>
                        <a:rPr lang="en-US" sz="3200" baseline="0" dirty="0" err="1" smtClean="0"/>
                        <a:t>suy</a:t>
                      </a:r>
                      <a:r>
                        <a:rPr lang="en-US" sz="3200" baseline="0" dirty="0" smtClean="0"/>
                        <a:t> </a:t>
                      </a:r>
                      <a:r>
                        <a:rPr lang="en-US" sz="3200" baseline="0" dirty="0" err="1" smtClean="0"/>
                        <a:t>tụy</a:t>
                      </a:r>
                      <a:r>
                        <a:rPr lang="en-US" sz="3200" baseline="0" dirty="0" smtClean="0"/>
                        <a:t>, </a:t>
                      </a:r>
                      <a:r>
                        <a:rPr lang="en-US" sz="3200" baseline="0" dirty="0" err="1" smtClean="0"/>
                        <a:t>hội</a:t>
                      </a:r>
                      <a:r>
                        <a:rPr lang="en-US" sz="3200" baseline="0" dirty="0" smtClean="0"/>
                        <a:t> </a:t>
                      </a:r>
                      <a:r>
                        <a:rPr lang="en-US" sz="3200" baseline="0" dirty="0" err="1" smtClean="0"/>
                        <a:t>chứng</a:t>
                      </a:r>
                      <a:r>
                        <a:rPr lang="en-US" sz="3200" baseline="0" dirty="0" smtClean="0"/>
                        <a:t> </a:t>
                      </a:r>
                      <a:r>
                        <a:rPr lang="en-US" sz="3200" baseline="0" dirty="0" err="1" smtClean="0"/>
                        <a:t>thận</a:t>
                      </a:r>
                      <a:r>
                        <a:rPr lang="en-US" sz="3200" baseline="0" dirty="0" smtClean="0"/>
                        <a:t> </a:t>
                      </a:r>
                      <a:r>
                        <a:rPr lang="en-US" sz="3200" baseline="0" dirty="0" err="1" smtClean="0"/>
                        <a:t>hư</a:t>
                      </a:r>
                      <a:r>
                        <a:rPr lang="en-US" sz="3200" baseline="0" dirty="0" smtClean="0"/>
                        <a:t>,...</a:t>
                      </a:r>
                    </a:p>
                    <a:p>
                      <a:pPr marL="571500" marR="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i="1" dirty="0" smtClean="0"/>
                        <a:t>Bệnh</a:t>
                      </a:r>
                      <a:r>
                        <a:rPr lang="en-US" sz="3200" i="1" baseline="0" dirty="0" smtClean="0"/>
                        <a:t> mạn </a:t>
                      </a:r>
                      <a:r>
                        <a:rPr lang="en-US" sz="3200" i="1" baseline="0" dirty="0" err="1" smtClean="0"/>
                        <a:t>tính</a:t>
                      </a:r>
                      <a:r>
                        <a:rPr lang="en-US" sz="3200" i="1" baseline="0" dirty="0" smtClean="0"/>
                        <a:t>: </a:t>
                      </a:r>
                      <a:r>
                        <a:rPr lang="en-US" sz="3200" baseline="0" dirty="0" smtClean="0"/>
                        <a:t>suy </a:t>
                      </a:r>
                      <a:r>
                        <a:rPr lang="en-US" sz="3200" baseline="0" dirty="0" err="1" smtClean="0"/>
                        <a:t>tim</a:t>
                      </a:r>
                      <a:r>
                        <a:rPr lang="en-US" sz="3200" baseline="0" dirty="0" smtClean="0"/>
                        <a:t>, </a:t>
                      </a:r>
                      <a:r>
                        <a:rPr lang="en-US" sz="3200" baseline="0" dirty="0" err="1" smtClean="0"/>
                        <a:t>bệnh</a:t>
                      </a:r>
                      <a:r>
                        <a:rPr lang="en-US" sz="3200" baseline="0" dirty="0" smtClean="0"/>
                        <a:t> </a:t>
                      </a:r>
                      <a:r>
                        <a:rPr lang="en-US" sz="3200" baseline="0" dirty="0" err="1" smtClean="0"/>
                        <a:t>gan</a:t>
                      </a:r>
                      <a:r>
                        <a:rPr lang="en-US" sz="3200" baseline="0" dirty="0" smtClean="0"/>
                        <a:t> mạn, </a:t>
                      </a:r>
                      <a:r>
                        <a:rPr lang="en-US" sz="3200" baseline="0" dirty="0" err="1" smtClean="0"/>
                        <a:t>chậm</a:t>
                      </a:r>
                      <a:r>
                        <a:rPr lang="en-US" sz="3200" baseline="0" dirty="0" smtClean="0"/>
                        <a:t> </a:t>
                      </a:r>
                      <a:r>
                        <a:rPr lang="en-US" sz="3200" baseline="0" dirty="0" err="1" smtClean="0"/>
                        <a:t>phát</a:t>
                      </a:r>
                      <a:r>
                        <a:rPr lang="en-US" sz="3200" baseline="0" dirty="0" smtClean="0"/>
                        <a:t> </a:t>
                      </a:r>
                      <a:r>
                        <a:rPr lang="en-US" sz="3200" baseline="0" dirty="0" err="1" smtClean="0"/>
                        <a:t>triển</a:t>
                      </a:r>
                      <a:r>
                        <a:rPr lang="en-US" sz="3200" baseline="0" dirty="0" smtClean="0"/>
                        <a:t> </a:t>
                      </a:r>
                      <a:r>
                        <a:rPr lang="en-US" sz="3200" baseline="0" dirty="0" err="1" smtClean="0"/>
                        <a:t>tâm</a:t>
                      </a:r>
                      <a:r>
                        <a:rPr lang="en-US" sz="3200" baseline="0" dirty="0" smtClean="0"/>
                        <a:t> </a:t>
                      </a:r>
                      <a:r>
                        <a:rPr lang="en-US" sz="3200" baseline="0" dirty="0" err="1" smtClean="0"/>
                        <a:t>thần</a:t>
                      </a:r>
                      <a:r>
                        <a:rPr lang="en-US" sz="3200" baseline="0" dirty="0" smtClean="0"/>
                        <a:t> vận </a:t>
                      </a:r>
                      <a:r>
                        <a:rPr lang="en-US" sz="3200" baseline="0" dirty="0" err="1" smtClean="0"/>
                        <a:t>đông</a:t>
                      </a:r>
                      <a:r>
                        <a:rPr lang="en-US" sz="3200" baseline="0" dirty="0" smtClean="0"/>
                        <a:t>, </a:t>
                      </a:r>
                      <a:r>
                        <a:rPr lang="en-US" sz="3200" baseline="0" dirty="0" err="1" smtClean="0"/>
                        <a:t>dị</a:t>
                      </a:r>
                      <a:r>
                        <a:rPr lang="en-US" sz="3200" baseline="0" dirty="0" smtClean="0"/>
                        <a:t> </a:t>
                      </a:r>
                      <a:r>
                        <a:rPr lang="en-US" sz="3200" baseline="0" dirty="0" err="1" smtClean="0"/>
                        <a:t>tật</a:t>
                      </a:r>
                      <a:r>
                        <a:rPr lang="en-US" sz="3200" baseline="0" dirty="0" smtClean="0"/>
                        <a:t>, </a:t>
                      </a:r>
                      <a:r>
                        <a:rPr lang="en-US" sz="3200" baseline="0" dirty="0" err="1" smtClean="0"/>
                        <a:t>lùn</a:t>
                      </a:r>
                      <a:r>
                        <a:rPr lang="en-US" sz="3200" baseline="0" dirty="0" smtClean="0"/>
                        <a:t> tuyến </a:t>
                      </a:r>
                      <a:r>
                        <a:rPr lang="en-US" sz="3200" baseline="0" dirty="0" err="1" smtClean="0"/>
                        <a:t>yên</a:t>
                      </a:r>
                      <a:r>
                        <a:rPr lang="en-US" sz="3200" baseline="0" dirty="0" smtClean="0"/>
                        <a:t>…</a:t>
                      </a:r>
                      <a:endParaRPr lang="en-US" sz="3200" dirty="0" smtClean="0"/>
                    </a:p>
                  </a:txBody>
                  <a:tcPr/>
                </a:tc>
                <a:extLst>
                  <a:ext uri="{0D108BD9-81ED-4DB2-BD59-A6C34878D82A}">
                    <a16:rowId xmlns:a16="http://schemas.microsoft.com/office/drawing/2014/main" val="1010169906"/>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2167127685"/>
              </p:ext>
            </p:extLst>
          </p:nvPr>
        </p:nvGraphicFramePr>
        <p:xfrm>
          <a:off x="762000" y="1718336"/>
          <a:ext cx="7095632" cy="2335435"/>
        </p:xfrm>
        <a:graphic>
          <a:graphicData uri="http://schemas.openxmlformats.org/drawingml/2006/table">
            <a:tbl>
              <a:tblPr firstRow="1" bandRow="1">
                <a:tableStyleId>{912C8C85-51F0-491E-9774-3900AFEF0FD7}</a:tableStyleId>
              </a:tblPr>
              <a:tblGrid>
                <a:gridCol w="7095632">
                  <a:extLst>
                    <a:ext uri="{9D8B030D-6E8A-4147-A177-3AD203B41FA5}">
                      <a16:colId xmlns:a16="http://schemas.microsoft.com/office/drawing/2014/main" val="1313140113"/>
                    </a:ext>
                  </a:extLst>
                </a:gridCol>
              </a:tblGrid>
              <a:tr h="904197">
                <a:tc>
                  <a:txBody>
                    <a:bodyPr/>
                    <a:lstStyle/>
                    <a:p>
                      <a:pPr algn="ctr"/>
                      <a:r>
                        <a:rPr lang="en-US" sz="4000" dirty="0" smtClean="0"/>
                        <a:t>Di </a:t>
                      </a:r>
                      <a:r>
                        <a:rPr lang="en-US" sz="4000" dirty="0" err="1" smtClean="0"/>
                        <a:t>truyền</a:t>
                      </a:r>
                      <a:endParaRPr lang="en-US" sz="4000" dirty="0"/>
                    </a:p>
                  </a:txBody>
                  <a:tcPr anchor="ctr"/>
                </a:tc>
                <a:extLst>
                  <a:ext uri="{0D108BD9-81ED-4DB2-BD59-A6C34878D82A}">
                    <a16:rowId xmlns:a16="http://schemas.microsoft.com/office/drawing/2014/main" val="1001076220"/>
                  </a:ext>
                </a:extLst>
              </a:tr>
              <a:tr h="1431238">
                <a:tc>
                  <a:txBody>
                    <a:bodyPr/>
                    <a:lstStyle/>
                    <a:p>
                      <a:pPr marL="571500" indent="-571500" algn="just">
                        <a:buFont typeface="Wingdings" panose="05000000000000000000" pitchFamily="2" charset="2"/>
                        <a:buChar char="q"/>
                      </a:pPr>
                      <a:r>
                        <a:rPr lang="en-US" sz="3000" dirty="0" err="1" smtClean="0"/>
                        <a:t>Bố</a:t>
                      </a:r>
                      <a:r>
                        <a:rPr lang="en-US" sz="3000" baseline="0" dirty="0" smtClean="0"/>
                        <a:t> </a:t>
                      </a:r>
                      <a:r>
                        <a:rPr lang="en-US" sz="3000" baseline="0" dirty="0" err="1" smtClean="0"/>
                        <a:t>hoặc</a:t>
                      </a:r>
                      <a:r>
                        <a:rPr lang="en-US" sz="3000" baseline="0" dirty="0" smtClean="0"/>
                        <a:t> </a:t>
                      </a:r>
                      <a:r>
                        <a:rPr lang="en-US" sz="3000" baseline="0" dirty="0" err="1" smtClean="0"/>
                        <a:t>mẹ</a:t>
                      </a:r>
                      <a:r>
                        <a:rPr lang="en-US" sz="3000" baseline="0" dirty="0" smtClean="0"/>
                        <a:t> </a:t>
                      </a:r>
                      <a:r>
                        <a:rPr lang="en-US" sz="3000" baseline="0" dirty="0" err="1" smtClean="0"/>
                        <a:t>chiều</a:t>
                      </a:r>
                      <a:r>
                        <a:rPr lang="en-US" sz="3000" baseline="0" dirty="0" smtClean="0"/>
                        <a:t> </a:t>
                      </a:r>
                      <a:r>
                        <a:rPr lang="en-US" sz="3000" baseline="0" dirty="0" err="1" smtClean="0"/>
                        <a:t>cao</a:t>
                      </a:r>
                      <a:r>
                        <a:rPr lang="en-US" sz="3000" baseline="0" dirty="0" smtClean="0"/>
                        <a:t> </a:t>
                      </a:r>
                      <a:r>
                        <a:rPr lang="en-US" sz="3000" baseline="0" dirty="0" err="1" smtClean="0"/>
                        <a:t>thấp</a:t>
                      </a:r>
                      <a:endParaRPr lang="en-US" sz="3000" baseline="0" dirty="0" smtClean="0"/>
                    </a:p>
                  </a:txBody>
                  <a:tcPr/>
                </a:tc>
                <a:extLst>
                  <a:ext uri="{0D108BD9-81ED-4DB2-BD59-A6C34878D82A}">
                    <a16:rowId xmlns:a16="http://schemas.microsoft.com/office/drawing/2014/main" val="2419521547"/>
                  </a:ext>
                </a:extLst>
              </a:tr>
            </a:tbl>
          </a:graphicData>
        </a:graphic>
      </p:graphicFrame>
      <p:sp>
        <p:nvSpPr>
          <p:cNvPr id="18" name="Flowchart: Alternate Process 17"/>
          <p:cNvSpPr/>
          <p:nvPr/>
        </p:nvSpPr>
        <p:spPr>
          <a:xfrm>
            <a:off x="11277600" y="224692"/>
            <a:ext cx="5334000" cy="1526127"/>
          </a:xfrm>
          <a:prstGeom prst="flowChartAlternateProcess">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9" name="TextBox 18"/>
          <p:cNvSpPr txBox="1"/>
          <p:nvPr/>
        </p:nvSpPr>
        <p:spPr>
          <a:xfrm>
            <a:off x="11927280" y="414669"/>
            <a:ext cx="4034639" cy="1200329"/>
          </a:xfrm>
          <a:prstGeom prst="rect">
            <a:avLst/>
          </a:prstGeom>
          <a:noFill/>
        </p:spPr>
        <p:txBody>
          <a:bodyPr wrap="square" rtlCol="0">
            <a:spAutoFit/>
          </a:bodyPr>
          <a:lstStyle/>
          <a:p>
            <a:pPr algn="ctr"/>
            <a:r>
              <a:rPr lang="en-US" sz="3600" b="1" dirty="0" smtClean="0">
                <a:solidFill>
                  <a:srgbClr val="FFFF00"/>
                </a:solidFill>
              </a:rPr>
              <a:t>KHÔNG THAY ĐỔI ĐƯỢC</a:t>
            </a:r>
            <a:endParaRPr lang="en-US" sz="3600" b="1" dirty="0">
              <a:solidFill>
                <a:srgbClr val="FFFF00"/>
              </a:solidFill>
            </a:endParaRPr>
          </a:p>
        </p:txBody>
      </p:sp>
      <p:sp>
        <p:nvSpPr>
          <p:cNvPr id="20" name="7-Point Star 19"/>
          <p:cNvSpPr/>
          <p:nvPr/>
        </p:nvSpPr>
        <p:spPr>
          <a:xfrm>
            <a:off x="5256439" y="4257585"/>
            <a:ext cx="4419600" cy="3400515"/>
          </a:xfrm>
          <a:prstGeom prst="star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3" name="TextBox 22"/>
          <p:cNvSpPr txBox="1"/>
          <p:nvPr/>
        </p:nvSpPr>
        <p:spPr>
          <a:xfrm>
            <a:off x="5956006" y="5748220"/>
            <a:ext cx="3200400" cy="769441"/>
          </a:xfrm>
          <a:prstGeom prst="rect">
            <a:avLst/>
          </a:prstGeom>
          <a:noFill/>
        </p:spPr>
        <p:txBody>
          <a:bodyPr wrap="square" rtlCol="0">
            <a:spAutoFit/>
          </a:bodyPr>
          <a:lstStyle/>
          <a:p>
            <a:r>
              <a:rPr lang="en-US" sz="4400" b="1" dirty="0" smtClean="0">
                <a:solidFill>
                  <a:schemeClr val="bg1"/>
                </a:solidFill>
              </a:rPr>
              <a:t>SDD </a:t>
            </a:r>
            <a:r>
              <a:rPr lang="en-US" sz="4400" b="1" dirty="0" err="1" smtClean="0">
                <a:solidFill>
                  <a:schemeClr val="bg1"/>
                </a:solidFill>
              </a:rPr>
              <a:t>trẻ</a:t>
            </a:r>
            <a:r>
              <a:rPr lang="en-US" sz="4400" b="1" dirty="0" smtClean="0">
                <a:solidFill>
                  <a:schemeClr val="bg1"/>
                </a:solidFill>
              </a:rPr>
              <a:t> </a:t>
            </a:r>
            <a:r>
              <a:rPr lang="en-US" sz="4400" b="1" dirty="0" err="1" smtClean="0">
                <a:solidFill>
                  <a:schemeClr val="bg1"/>
                </a:solidFill>
              </a:rPr>
              <a:t>em</a:t>
            </a:r>
            <a:endParaRPr lang="en-US" sz="4400" b="1" dirty="0">
              <a:solidFill>
                <a:schemeClr val="bg1"/>
              </a:solidFill>
            </a:endParaRPr>
          </a:p>
        </p:txBody>
      </p:sp>
      <p:sp>
        <p:nvSpPr>
          <p:cNvPr id="25" name="Left Arrow 24"/>
          <p:cNvSpPr/>
          <p:nvPr/>
        </p:nvSpPr>
        <p:spPr>
          <a:xfrm>
            <a:off x="9296400" y="6650098"/>
            <a:ext cx="1178379" cy="100800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p:cNvSpPr/>
          <p:nvPr/>
        </p:nvSpPr>
        <p:spPr>
          <a:xfrm rot="19358415">
            <a:off x="4434745" y="3486804"/>
            <a:ext cx="1252784" cy="16452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776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18</a:t>
            </a:fld>
            <a:endParaRPr lang="en"/>
          </a:p>
        </p:txBody>
      </p:sp>
      <p:sp>
        <p:nvSpPr>
          <p:cNvPr id="3" name="Title 1"/>
          <p:cNvSpPr txBox="1">
            <a:spLocks/>
          </p:cNvSpPr>
          <p:nvPr/>
        </p:nvSpPr>
        <p:spPr>
          <a:xfrm>
            <a:off x="581526" y="458904"/>
            <a:ext cx="17678400" cy="1500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5600" b="1" dirty="0">
                <a:solidFill>
                  <a:srgbClr val="002060"/>
                </a:solidFill>
                <a:latin typeface="+mj-lt"/>
              </a:rPr>
              <a:t>Hậu quả </a:t>
            </a:r>
            <a:r>
              <a:rPr lang="en-US" sz="5600" b="1" dirty="0" smtClean="0">
                <a:solidFill>
                  <a:srgbClr val="002060"/>
                </a:solidFill>
                <a:latin typeface="+mj-lt"/>
              </a:rPr>
              <a:t>SDD thấp </a:t>
            </a:r>
            <a:r>
              <a:rPr lang="en-US" sz="5600" b="1" dirty="0" err="1" smtClean="0">
                <a:solidFill>
                  <a:srgbClr val="002060"/>
                </a:solidFill>
                <a:latin typeface="+mj-lt"/>
              </a:rPr>
              <a:t>còi</a:t>
            </a:r>
            <a:r>
              <a:rPr lang="en-US" sz="5600" b="1" dirty="0" smtClean="0">
                <a:solidFill>
                  <a:srgbClr val="002060"/>
                </a:solidFill>
                <a:latin typeface="+mj-lt"/>
              </a:rPr>
              <a:t> </a:t>
            </a:r>
            <a:r>
              <a:rPr lang="en-US" sz="5600" b="1" dirty="0" err="1">
                <a:solidFill>
                  <a:srgbClr val="002060"/>
                </a:solidFill>
                <a:latin typeface="+mj-lt"/>
              </a:rPr>
              <a:t>trẻ</a:t>
            </a:r>
            <a:r>
              <a:rPr lang="en-US" sz="5600" b="1" dirty="0">
                <a:solidFill>
                  <a:srgbClr val="002060"/>
                </a:solidFill>
                <a:latin typeface="+mj-lt"/>
              </a:rPr>
              <a:t> </a:t>
            </a:r>
            <a:r>
              <a:rPr lang="en-US" sz="5600" b="1" dirty="0" err="1" smtClean="0">
                <a:solidFill>
                  <a:srgbClr val="002060"/>
                </a:solidFill>
                <a:latin typeface="+mj-lt"/>
              </a:rPr>
              <a:t>em</a:t>
            </a:r>
            <a:r>
              <a:rPr lang="en-US" sz="5600" b="1" dirty="0" smtClean="0">
                <a:solidFill>
                  <a:srgbClr val="002060"/>
                </a:solidFill>
                <a:latin typeface="+mj-lt"/>
              </a:rPr>
              <a:t>: </a:t>
            </a:r>
            <a:r>
              <a:rPr lang="en-US" sz="5600" b="1" dirty="0" err="1" smtClean="0">
                <a:solidFill>
                  <a:srgbClr val="002060"/>
                </a:solidFill>
                <a:latin typeface="+mj-lt"/>
              </a:rPr>
              <a:t>đến</a:t>
            </a:r>
            <a:r>
              <a:rPr lang="en-US" sz="5600" b="1" dirty="0" smtClean="0">
                <a:solidFill>
                  <a:srgbClr val="002060"/>
                </a:solidFill>
                <a:latin typeface="+mj-lt"/>
              </a:rPr>
              <a:t> </a:t>
            </a:r>
            <a:r>
              <a:rPr lang="en-US" sz="5600" b="1" dirty="0" err="1" smtClean="0">
                <a:solidFill>
                  <a:srgbClr val="002060"/>
                </a:solidFill>
                <a:latin typeface="+mj-lt"/>
              </a:rPr>
              <a:t>chiều</a:t>
            </a:r>
            <a:r>
              <a:rPr lang="en-US" sz="5600" b="1" dirty="0" smtClean="0">
                <a:solidFill>
                  <a:srgbClr val="002060"/>
                </a:solidFill>
                <a:latin typeface="+mj-lt"/>
              </a:rPr>
              <a:t> </a:t>
            </a:r>
            <a:r>
              <a:rPr lang="en-US" sz="5600" b="1" dirty="0" err="1" smtClean="0">
                <a:solidFill>
                  <a:srgbClr val="002060"/>
                </a:solidFill>
                <a:latin typeface="+mj-lt"/>
              </a:rPr>
              <a:t>cao</a:t>
            </a:r>
            <a:r>
              <a:rPr lang="en-US" sz="5600" b="1" dirty="0" smtClean="0">
                <a:solidFill>
                  <a:srgbClr val="002060"/>
                </a:solidFill>
                <a:latin typeface="+mj-lt"/>
              </a:rPr>
              <a:t> </a:t>
            </a:r>
            <a:r>
              <a:rPr lang="en-US" sz="5600" b="1" dirty="0" err="1" smtClean="0">
                <a:solidFill>
                  <a:srgbClr val="002060"/>
                </a:solidFill>
                <a:latin typeface="+mj-lt"/>
              </a:rPr>
              <a:t>trưởng</a:t>
            </a:r>
            <a:r>
              <a:rPr lang="en-US" sz="5600" b="1" dirty="0" smtClean="0">
                <a:solidFill>
                  <a:srgbClr val="002060"/>
                </a:solidFill>
                <a:latin typeface="+mj-lt"/>
              </a:rPr>
              <a:t> </a:t>
            </a:r>
            <a:r>
              <a:rPr lang="en-US" sz="5600" b="1" dirty="0" err="1" smtClean="0">
                <a:solidFill>
                  <a:srgbClr val="002060"/>
                </a:solidFill>
                <a:latin typeface="+mj-lt"/>
              </a:rPr>
              <a:t>thành</a:t>
            </a:r>
            <a:endParaRPr lang="en-US" sz="5600" b="1" dirty="0">
              <a:solidFill>
                <a:srgbClr val="002060"/>
              </a:solidFill>
              <a:latin typeface="+mj-lt"/>
            </a:endParaRPr>
          </a:p>
        </p:txBody>
      </p:sp>
      <p:sp>
        <p:nvSpPr>
          <p:cNvPr id="4" name="Slide Number Placeholder 3"/>
          <p:cNvSpPr txBox="1">
            <a:spLocks/>
          </p:cNvSpPr>
          <p:nvPr/>
        </p:nvSpPr>
        <p:spPr>
          <a:xfrm>
            <a:off x="17190600" y="9679500"/>
            <a:ext cx="1097400" cy="6072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1pPr>
            <a:lvl2pPr marR="0" lvl="1"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2pPr>
            <a:lvl3pPr marR="0" lvl="2"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3pPr>
            <a:lvl4pPr marR="0" lvl="3"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4pPr>
            <a:lvl5pPr marR="0" lvl="4"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5pPr>
            <a:lvl6pPr marR="0" lvl="5"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6pPr>
            <a:lvl7pPr marR="0" lvl="6"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7pPr>
            <a:lvl8pPr marR="0" lvl="7"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8pPr>
            <a:lvl9pPr marR="0" lvl="8"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9pPr>
          </a:lstStyle>
          <a:p>
            <a:pPr algn="r"/>
            <a:fld id="{00000000-1234-1234-1234-123412341234}" type="slidenum">
              <a:rPr lang="en" sz="2400"/>
              <a:pPr algn="r"/>
              <a:t>18</a:t>
            </a:fld>
            <a:endParaRPr lang="en" sz="2400"/>
          </a:p>
        </p:txBody>
      </p:sp>
      <p:grpSp>
        <p:nvGrpSpPr>
          <p:cNvPr id="5" name="Group 14"/>
          <p:cNvGrpSpPr>
            <a:grpSpLocks/>
          </p:cNvGrpSpPr>
          <p:nvPr/>
        </p:nvGrpSpPr>
        <p:grpSpPr bwMode="auto">
          <a:xfrm>
            <a:off x="3323774" y="2286481"/>
            <a:ext cx="12026134" cy="6701350"/>
            <a:chOff x="1303506" y="1479698"/>
            <a:chExt cx="7675123" cy="3685688"/>
          </a:xfrm>
        </p:grpSpPr>
        <p:pic>
          <p:nvPicPr>
            <p:cNvPr id="6" name="Picture 2"/>
            <p:cNvPicPr>
              <a:picLocks noChangeAspect="1" noChangeArrowheads="1"/>
            </p:cNvPicPr>
            <p:nvPr/>
          </p:nvPicPr>
          <p:blipFill>
            <a:blip r:embed="rId2"/>
            <a:srcRect l="17793" t="29121" r="9920" b="30885"/>
            <a:stretch>
              <a:fillRect/>
            </a:stretch>
          </p:blipFill>
          <p:spPr bwMode="auto">
            <a:xfrm>
              <a:off x="1332688" y="1479698"/>
              <a:ext cx="7645941" cy="3384131"/>
            </a:xfrm>
            <a:prstGeom prst="rect">
              <a:avLst/>
            </a:prstGeom>
            <a:noFill/>
            <a:ln w="9525">
              <a:noFill/>
              <a:miter lim="800000"/>
              <a:headEnd/>
              <a:tailEnd/>
            </a:ln>
          </p:spPr>
        </p:pic>
        <p:sp>
          <p:nvSpPr>
            <p:cNvPr id="7" name="TextBox 4"/>
            <p:cNvSpPr txBox="1">
              <a:spLocks noChangeArrowheads="1"/>
            </p:cNvSpPr>
            <p:nvPr/>
          </p:nvSpPr>
          <p:spPr bwMode="auto">
            <a:xfrm>
              <a:off x="1381326" y="3365769"/>
              <a:ext cx="651882" cy="287767"/>
            </a:xfrm>
            <a:prstGeom prst="rect">
              <a:avLst/>
            </a:prstGeom>
            <a:noFill/>
            <a:ln w="9525">
              <a:noFill/>
              <a:miter lim="800000"/>
              <a:headEnd/>
              <a:tailEnd/>
            </a:ln>
          </p:spPr>
          <p:txBody>
            <a:bodyPr wrap="none">
              <a:spAutoFit/>
            </a:bodyPr>
            <a:lstStyle/>
            <a:p>
              <a:r>
                <a:rPr lang="en-US" sz="2800" dirty="0">
                  <a:solidFill>
                    <a:srgbClr val="4F6228"/>
                  </a:solidFill>
                  <a:latin typeface="Arial Black" pitchFamily="34" charset="0"/>
                  <a:cs typeface="Arial" charset="0"/>
                </a:rPr>
                <a:t>81,2</a:t>
              </a:r>
            </a:p>
          </p:txBody>
        </p:sp>
        <p:sp>
          <p:nvSpPr>
            <p:cNvPr id="8" name="Rectangle 7"/>
            <p:cNvSpPr/>
            <p:nvPr/>
          </p:nvSpPr>
          <p:spPr>
            <a:xfrm>
              <a:off x="1303506" y="4864361"/>
              <a:ext cx="1614395" cy="3010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srgbClr val="FFFFFF"/>
                  </a:solidFill>
                  <a:latin typeface="Calibri" charset="0"/>
                  <a:cs typeface="Arial" charset="0"/>
                </a:rPr>
                <a:t>Thấp còi nặng</a:t>
              </a:r>
            </a:p>
          </p:txBody>
        </p:sp>
        <p:sp>
          <p:nvSpPr>
            <p:cNvPr id="9" name="Rectangle 8"/>
            <p:cNvSpPr/>
            <p:nvPr/>
          </p:nvSpPr>
          <p:spPr>
            <a:xfrm>
              <a:off x="2905201" y="4864361"/>
              <a:ext cx="1638206" cy="3010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srgbClr val="FFFFFF"/>
                  </a:solidFill>
                  <a:latin typeface="Calibri" charset="0"/>
                  <a:cs typeface="Arial" charset="0"/>
                </a:rPr>
                <a:t>Thấp còi vừa</a:t>
              </a:r>
            </a:p>
          </p:txBody>
        </p:sp>
        <p:sp>
          <p:nvSpPr>
            <p:cNvPr id="10" name="Rectangle 9"/>
            <p:cNvSpPr/>
            <p:nvPr/>
          </p:nvSpPr>
          <p:spPr>
            <a:xfrm>
              <a:off x="4546583" y="4864361"/>
              <a:ext cx="2028709" cy="301025"/>
            </a:xfrm>
            <a:prstGeom prst="rect">
              <a:avLst/>
            </a:prstGeom>
            <a:solidFill>
              <a:schemeClr val="accent1">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srgbClr val="FFFFFF"/>
                  </a:solidFill>
                  <a:latin typeface="Calibri" charset="0"/>
                  <a:cs typeface="Arial" charset="0"/>
                </a:rPr>
                <a:t>Thấp còi nhẹ </a:t>
              </a:r>
            </a:p>
          </p:txBody>
        </p:sp>
        <p:sp>
          <p:nvSpPr>
            <p:cNvPr id="11" name="Rectangle 10"/>
            <p:cNvSpPr/>
            <p:nvPr/>
          </p:nvSpPr>
          <p:spPr>
            <a:xfrm>
              <a:off x="6575291" y="4864361"/>
              <a:ext cx="2400163" cy="30102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srgbClr val="FFFFFF"/>
                  </a:solidFill>
                  <a:latin typeface="Calibri" pitchFamily="34" charset="0"/>
                  <a:cs typeface="Arial" pitchFamily="34" charset="0"/>
                </a:rPr>
                <a:t>Phát triển tốt</a:t>
              </a:r>
            </a:p>
          </p:txBody>
        </p:sp>
      </p:grpSp>
      <p:sp>
        <p:nvSpPr>
          <p:cNvPr id="12" name="TextBox 11"/>
          <p:cNvSpPr txBox="1">
            <a:spLocks noChangeArrowheads="1"/>
          </p:cNvSpPr>
          <p:nvPr/>
        </p:nvSpPr>
        <p:spPr bwMode="auto">
          <a:xfrm>
            <a:off x="1094922" y="4955119"/>
            <a:ext cx="2228852" cy="1077218"/>
          </a:xfrm>
          <a:prstGeom prst="rect">
            <a:avLst/>
          </a:prstGeom>
          <a:noFill/>
          <a:ln w="9525">
            <a:noFill/>
            <a:miter lim="800000"/>
            <a:headEnd/>
            <a:tailEnd/>
          </a:ln>
        </p:spPr>
        <p:txBody>
          <a:bodyPr>
            <a:spAutoFit/>
          </a:bodyPr>
          <a:lstStyle/>
          <a:p>
            <a:r>
              <a:rPr lang="en-US" sz="3200" b="1" dirty="0" err="1">
                <a:solidFill>
                  <a:srgbClr val="002060"/>
                </a:solidFill>
                <a:latin typeface="Calibri" pitchFamily="34" charset="0"/>
                <a:cs typeface="Arial" charset="0"/>
              </a:rPr>
              <a:t>Chiều</a:t>
            </a:r>
            <a:r>
              <a:rPr lang="en-US" sz="3200" b="1" dirty="0">
                <a:solidFill>
                  <a:srgbClr val="002060"/>
                </a:solidFill>
                <a:latin typeface="Calibri" pitchFamily="34" charset="0"/>
                <a:cs typeface="Arial" charset="0"/>
              </a:rPr>
              <a:t> </a:t>
            </a:r>
            <a:r>
              <a:rPr lang="en-US" sz="3200" b="1" dirty="0" err="1">
                <a:solidFill>
                  <a:srgbClr val="002060"/>
                </a:solidFill>
                <a:latin typeface="Calibri" pitchFamily="34" charset="0"/>
                <a:cs typeface="Arial" charset="0"/>
              </a:rPr>
              <a:t>cao</a:t>
            </a:r>
            <a:r>
              <a:rPr lang="en-US" sz="3200" b="1" dirty="0">
                <a:solidFill>
                  <a:srgbClr val="002060"/>
                </a:solidFill>
                <a:latin typeface="Calibri" pitchFamily="34" charset="0"/>
                <a:cs typeface="Arial" charset="0"/>
              </a:rPr>
              <a:t> </a:t>
            </a:r>
            <a:r>
              <a:rPr lang="en-US" sz="3200" b="1" dirty="0" err="1">
                <a:solidFill>
                  <a:srgbClr val="002060"/>
                </a:solidFill>
                <a:latin typeface="Calibri" pitchFamily="34" charset="0"/>
                <a:cs typeface="Arial" charset="0"/>
              </a:rPr>
              <a:t>lúc</a:t>
            </a:r>
            <a:r>
              <a:rPr lang="en-US" sz="3200" b="1" dirty="0">
                <a:solidFill>
                  <a:srgbClr val="002060"/>
                </a:solidFill>
                <a:latin typeface="Calibri" pitchFamily="34" charset="0"/>
                <a:cs typeface="Arial" charset="0"/>
              </a:rPr>
              <a:t> 18 </a:t>
            </a:r>
            <a:r>
              <a:rPr lang="en-US" sz="3200" b="1" dirty="0" err="1">
                <a:solidFill>
                  <a:srgbClr val="002060"/>
                </a:solidFill>
                <a:latin typeface="Calibri" pitchFamily="34" charset="0"/>
                <a:cs typeface="Arial" charset="0"/>
              </a:rPr>
              <a:t>tuổi</a:t>
            </a:r>
            <a:r>
              <a:rPr lang="en-US" sz="3200" b="1" dirty="0">
                <a:solidFill>
                  <a:srgbClr val="002060"/>
                </a:solidFill>
                <a:latin typeface="Calibri" pitchFamily="34" charset="0"/>
                <a:cs typeface="Arial" charset="0"/>
              </a:rPr>
              <a:t> </a:t>
            </a:r>
          </a:p>
        </p:txBody>
      </p:sp>
      <p:sp>
        <p:nvSpPr>
          <p:cNvPr id="13" name="TextBox 12"/>
          <p:cNvSpPr txBox="1">
            <a:spLocks noChangeArrowheads="1"/>
          </p:cNvSpPr>
          <p:nvPr/>
        </p:nvSpPr>
        <p:spPr bwMode="auto">
          <a:xfrm>
            <a:off x="1094925" y="6600787"/>
            <a:ext cx="2228850" cy="1077218"/>
          </a:xfrm>
          <a:prstGeom prst="rect">
            <a:avLst/>
          </a:prstGeom>
          <a:noFill/>
          <a:ln w="9525">
            <a:noFill/>
            <a:miter lim="800000"/>
            <a:headEnd/>
            <a:tailEnd/>
          </a:ln>
        </p:spPr>
        <p:txBody>
          <a:bodyPr>
            <a:spAutoFit/>
          </a:bodyPr>
          <a:lstStyle/>
          <a:p>
            <a:r>
              <a:rPr lang="en-US" sz="3200" b="1" dirty="0" err="1">
                <a:solidFill>
                  <a:srgbClr val="002060"/>
                </a:solidFill>
                <a:latin typeface="Calibri" pitchFamily="34" charset="0"/>
                <a:cs typeface="Arial" charset="0"/>
              </a:rPr>
              <a:t>Chiều</a:t>
            </a:r>
            <a:r>
              <a:rPr lang="en-US" sz="3200" b="1" dirty="0">
                <a:solidFill>
                  <a:srgbClr val="002060"/>
                </a:solidFill>
                <a:latin typeface="Calibri" pitchFamily="34" charset="0"/>
                <a:cs typeface="Arial" charset="0"/>
              </a:rPr>
              <a:t> </a:t>
            </a:r>
            <a:r>
              <a:rPr lang="en-US" sz="3200" b="1" dirty="0" err="1">
                <a:solidFill>
                  <a:srgbClr val="002060"/>
                </a:solidFill>
                <a:latin typeface="Calibri" pitchFamily="34" charset="0"/>
                <a:cs typeface="Arial" charset="0"/>
              </a:rPr>
              <a:t>cao</a:t>
            </a:r>
            <a:r>
              <a:rPr lang="en-US" sz="3200" b="1" dirty="0">
                <a:solidFill>
                  <a:srgbClr val="002060"/>
                </a:solidFill>
                <a:latin typeface="Calibri" pitchFamily="34" charset="0"/>
                <a:cs typeface="Arial" charset="0"/>
              </a:rPr>
              <a:t> </a:t>
            </a:r>
            <a:r>
              <a:rPr lang="en-US" sz="3200" b="1" dirty="0" err="1">
                <a:solidFill>
                  <a:srgbClr val="002060"/>
                </a:solidFill>
                <a:latin typeface="Calibri" pitchFamily="34" charset="0"/>
                <a:cs typeface="Arial" charset="0"/>
              </a:rPr>
              <a:t>lúc</a:t>
            </a:r>
            <a:r>
              <a:rPr lang="en-US" sz="3200" b="1" dirty="0">
                <a:solidFill>
                  <a:srgbClr val="002060"/>
                </a:solidFill>
                <a:latin typeface="Calibri" pitchFamily="34" charset="0"/>
                <a:cs typeface="Arial" charset="0"/>
              </a:rPr>
              <a:t> 3 </a:t>
            </a:r>
            <a:r>
              <a:rPr lang="en-US" sz="3200" b="1" dirty="0" err="1">
                <a:solidFill>
                  <a:srgbClr val="002060"/>
                </a:solidFill>
                <a:latin typeface="Calibri" pitchFamily="34" charset="0"/>
                <a:cs typeface="Arial" charset="0"/>
              </a:rPr>
              <a:t>tuổi</a:t>
            </a:r>
            <a:r>
              <a:rPr lang="en-US" sz="3200" b="1" dirty="0">
                <a:solidFill>
                  <a:srgbClr val="002060"/>
                </a:solidFill>
                <a:latin typeface="Calibri" pitchFamily="34" charset="0"/>
                <a:cs typeface="Arial" charset="0"/>
              </a:rPr>
              <a:t> </a:t>
            </a:r>
          </a:p>
        </p:txBody>
      </p:sp>
      <p:sp>
        <p:nvSpPr>
          <p:cNvPr id="14" name="Rectangle 13"/>
          <p:cNvSpPr/>
          <p:nvPr/>
        </p:nvSpPr>
        <p:spPr>
          <a:xfrm>
            <a:off x="5636425" y="9243325"/>
            <a:ext cx="6979859" cy="646331"/>
          </a:xfrm>
          <a:prstGeom prst="rect">
            <a:avLst/>
          </a:prstGeom>
        </p:spPr>
        <p:txBody>
          <a:bodyPr wrap="none">
            <a:spAutoFit/>
          </a:bodyPr>
          <a:lstStyle/>
          <a:p>
            <a:pPr>
              <a:defRPr/>
            </a:pPr>
            <a:r>
              <a:rPr lang="en-US" sz="3600" i="1" spc="100" dirty="0">
                <a:ln w="11430"/>
                <a:solidFill>
                  <a:schemeClr val="accent5">
                    <a:lumMod val="50000"/>
                  </a:schemeClr>
                </a:solidFill>
                <a:cs typeface="Arial" pitchFamily="34" charset="0"/>
              </a:rPr>
              <a:t>(Guatemala, INCAP </a:t>
            </a:r>
            <a:r>
              <a:rPr lang="en-US" sz="3600" i="1" spc="100" dirty="0" err="1">
                <a:ln w="11430"/>
                <a:solidFill>
                  <a:schemeClr val="accent5">
                    <a:lumMod val="50000"/>
                  </a:schemeClr>
                </a:solidFill>
                <a:cs typeface="Arial" pitchFamily="34" charset="0"/>
              </a:rPr>
              <a:t>Oriente</a:t>
            </a:r>
            <a:r>
              <a:rPr lang="en-US" sz="3600" i="1" spc="100" dirty="0">
                <a:ln w="11430"/>
                <a:solidFill>
                  <a:schemeClr val="accent5">
                    <a:lumMod val="50000"/>
                  </a:schemeClr>
                </a:solidFill>
                <a:cs typeface="Arial" pitchFamily="34" charset="0"/>
              </a:rPr>
              <a:t> Study)</a:t>
            </a:r>
            <a:endParaRPr lang="en-US" sz="3600" i="1" dirty="0">
              <a:cs typeface="Arial" charset="0"/>
            </a:endParaRPr>
          </a:p>
        </p:txBody>
      </p:sp>
    </p:spTree>
    <p:extLst>
      <p:ext uri="{BB962C8B-B14F-4D97-AF65-F5344CB8AC3E}">
        <p14:creationId xmlns:p14="http://schemas.microsoft.com/office/powerpoint/2010/main" val="13489658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19</a:t>
            </a:fld>
            <a:endParaRPr lang="en"/>
          </a:p>
        </p:txBody>
      </p:sp>
      <p:pic>
        <p:nvPicPr>
          <p:cNvPr id="3" name="Picture 2"/>
          <p:cNvPicPr>
            <a:picLocks noChangeAspect="1"/>
          </p:cNvPicPr>
          <p:nvPr/>
        </p:nvPicPr>
        <p:blipFill rotWithShape="1">
          <a:blip r:embed="rId2"/>
          <a:srcRect t="16402"/>
          <a:stretch/>
        </p:blipFill>
        <p:spPr>
          <a:xfrm>
            <a:off x="99779" y="1257300"/>
            <a:ext cx="18188221" cy="8991600"/>
          </a:xfrm>
          <a:prstGeom prst="rect">
            <a:avLst/>
          </a:prstGeom>
        </p:spPr>
      </p:pic>
      <p:sp>
        <p:nvSpPr>
          <p:cNvPr id="5" name="Title 1"/>
          <p:cNvSpPr txBox="1">
            <a:spLocks/>
          </p:cNvSpPr>
          <p:nvPr/>
        </p:nvSpPr>
        <p:spPr>
          <a:xfrm>
            <a:off x="581526" y="458904"/>
            <a:ext cx="17678400" cy="1500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5600" b="1" dirty="0">
                <a:solidFill>
                  <a:srgbClr val="002060"/>
                </a:solidFill>
                <a:latin typeface="+mj-lt"/>
              </a:rPr>
              <a:t>Hậu quả </a:t>
            </a:r>
            <a:r>
              <a:rPr lang="en-US" sz="5600" b="1" dirty="0" smtClean="0">
                <a:solidFill>
                  <a:srgbClr val="002060"/>
                </a:solidFill>
                <a:latin typeface="+mj-lt"/>
              </a:rPr>
              <a:t>SDD thấp </a:t>
            </a:r>
            <a:r>
              <a:rPr lang="en-US" sz="5600" b="1" dirty="0" err="1" smtClean="0">
                <a:solidFill>
                  <a:srgbClr val="002060"/>
                </a:solidFill>
                <a:latin typeface="+mj-lt"/>
              </a:rPr>
              <a:t>còi</a:t>
            </a:r>
            <a:r>
              <a:rPr lang="en-US" sz="5600" b="1" dirty="0" smtClean="0">
                <a:solidFill>
                  <a:srgbClr val="002060"/>
                </a:solidFill>
                <a:latin typeface="+mj-lt"/>
              </a:rPr>
              <a:t> </a:t>
            </a:r>
            <a:r>
              <a:rPr lang="en-US" sz="5600" b="1" dirty="0" err="1">
                <a:solidFill>
                  <a:srgbClr val="002060"/>
                </a:solidFill>
                <a:latin typeface="+mj-lt"/>
              </a:rPr>
              <a:t>trẻ</a:t>
            </a:r>
            <a:r>
              <a:rPr lang="en-US" sz="5600" b="1" dirty="0">
                <a:solidFill>
                  <a:srgbClr val="002060"/>
                </a:solidFill>
                <a:latin typeface="+mj-lt"/>
              </a:rPr>
              <a:t> </a:t>
            </a:r>
            <a:r>
              <a:rPr lang="en-US" sz="5600" b="1" dirty="0" err="1" smtClean="0">
                <a:solidFill>
                  <a:srgbClr val="002060"/>
                </a:solidFill>
                <a:latin typeface="+mj-lt"/>
              </a:rPr>
              <a:t>em</a:t>
            </a:r>
            <a:r>
              <a:rPr lang="en-US" sz="5600" b="1" dirty="0" smtClean="0">
                <a:solidFill>
                  <a:srgbClr val="002060"/>
                </a:solidFill>
                <a:latin typeface="+mj-lt"/>
              </a:rPr>
              <a:t>: </a:t>
            </a:r>
            <a:r>
              <a:rPr lang="en-US" sz="5600" b="1" dirty="0" err="1" smtClean="0">
                <a:solidFill>
                  <a:srgbClr val="002060"/>
                </a:solidFill>
                <a:latin typeface="+mj-lt"/>
              </a:rPr>
              <a:t>đến</a:t>
            </a:r>
            <a:r>
              <a:rPr lang="en-US" sz="5600" b="1" dirty="0" smtClean="0">
                <a:solidFill>
                  <a:srgbClr val="002060"/>
                </a:solidFill>
                <a:latin typeface="+mj-lt"/>
              </a:rPr>
              <a:t> </a:t>
            </a:r>
            <a:r>
              <a:rPr lang="en-US" sz="5600" b="1" dirty="0" err="1" smtClean="0">
                <a:solidFill>
                  <a:srgbClr val="002060"/>
                </a:solidFill>
                <a:latin typeface="+mj-lt"/>
              </a:rPr>
              <a:t>chiều</a:t>
            </a:r>
            <a:r>
              <a:rPr lang="en-US" sz="5600" b="1" dirty="0" smtClean="0">
                <a:solidFill>
                  <a:srgbClr val="002060"/>
                </a:solidFill>
                <a:latin typeface="+mj-lt"/>
              </a:rPr>
              <a:t> </a:t>
            </a:r>
            <a:r>
              <a:rPr lang="en-US" sz="5600" b="1" dirty="0" err="1" smtClean="0">
                <a:solidFill>
                  <a:srgbClr val="002060"/>
                </a:solidFill>
                <a:latin typeface="+mj-lt"/>
              </a:rPr>
              <a:t>cao</a:t>
            </a:r>
            <a:r>
              <a:rPr lang="en-US" sz="5600" b="1" dirty="0" smtClean="0">
                <a:solidFill>
                  <a:srgbClr val="002060"/>
                </a:solidFill>
                <a:latin typeface="+mj-lt"/>
              </a:rPr>
              <a:t> </a:t>
            </a:r>
            <a:r>
              <a:rPr lang="en-US" sz="5600" b="1" dirty="0" err="1" smtClean="0">
                <a:solidFill>
                  <a:srgbClr val="002060"/>
                </a:solidFill>
                <a:latin typeface="+mj-lt"/>
              </a:rPr>
              <a:t>trưởng</a:t>
            </a:r>
            <a:r>
              <a:rPr lang="en-US" sz="5600" b="1" dirty="0" smtClean="0">
                <a:solidFill>
                  <a:srgbClr val="002060"/>
                </a:solidFill>
                <a:latin typeface="+mj-lt"/>
              </a:rPr>
              <a:t> </a:t>
            </a:r>
            <a:r>
              <a:rPr lang="en-US" sz="5600" b="1" dirty="0" err="1" smtClean="0">
                <a:solidFill>
                  <a:srgbClr val="002060"/>
                </a:solidFill>
                <a:latin typeface="+mj-lt"/>
              </a:rPr>
              <a:t>thành</a:t>
            </a:r>
            <a:endParaRPr lang="en-US" sz="5600" b="1" dirty="0">
              <a:solidFill>
                <a:srgbClr val="002060"/>
              </a:solidFill>
              <a:latin typeface="+mj-lt"/>
            </a:endParaRPr>
          </a:p>
        </p:txBody>
      </p:sp>
    </p:spTree>
    <p:extLst>
      <p:ext uri="{BB962C8B-B14F-4D97-AF65-F5344CB8AC3E}">
        <p14:creationId xmlns:p14="http://schemas.microsoft.com/office/powerpoint/2010/main" val="20740226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flipV="1">
            <a:off x="0" y="-536793"/>
            <a:ext cx="3892340" cy="4265647"/>
          </a:xfrm>
          <a:custGeom>
            <a:avLst/>
            <a:gdLst/>
            <a:ahLst/>
            <a:cxnLst/>
            <a:rect l="l" t="t" r="r" b="b"/>
            <a:pathLst>
              <a:path w="3892340" h="4265647">
                <a:moveTo>
                  <a:pt x="3892340" y="4265647"/>
                </a:moveTo>
                <a:lnTo>
                  <a:pt x="0" y="4265647"/>
                </a:lnTo>
                <a:lnTo>
                  <a:pt x="0" y="0"/>
                </a:lnTo>
                <a:lnTo>
                  <a:pt x="3892340" y="0"/>
                </a:lnTo>
                <a:lnTo>
                  <a:pt x="3892340" y="4265647"/>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1028700" y="1896173"/>
            <a:ext cx="9380067" cy="6479942"/>
            <a:chOff x="0" y="-434203"/>
            <a:chExt cx="2470470" cy="1706651"/>
          </a:xfrm>
        </p:grpSpPr>
        <p:sp>
          <p:nvSpPr>
            <p:cNvPr id="5" name="Freeform 5"/>
            <p:cNvSpPr/>
            <p:nvPr/>
          </p:nvSpPr>
          <p:spPr>
            <a:xfrm>
              <a:off x="188022" y="-434203"/>
              <a:ext cx="2282448" cy="1272448"/>
            </a:xfrm>
            <a:custGeom>
              <a:avLst/>
              <a:gdLst/>
              <a:ahLst/>
              <a:cxnLst/>
              <a:rect l="l" t="t" r="r" b="b"/>
              <a:pathLst>
                <a:path w="2282448" h="1272448">
                  <a:moveTo>
                    <a:pt x="62534" y="0"/>
                  </a:moveTo>
                  <a:lnTo>
                    <a:pt x="2219914" y="0"/>
                  </a:lnTo>
                  <a:cubicBezTo>
                    <a:pt x="2254451" y="0"/>
                    <a:pt x="2282448" y="27998"/>
                    <a:pt x="2282448" y="62534"/>
                  </a:cubicBezTo>
                  <a:lnTo>
                    <a:pt x="2282448" y="1209914"/>
                  </a:lnTo>
                  <a:cubicBezTo>
                    <a:pt x="2282448" y="1244451"/>
                    <a:pt x="2254451" y="1272448"/>
                    <a:pt x="2219914" y="1272448"/>
                  </a:cubicBezTo>
                  <a:lnTo>
                    <a:pt x="62534" y="1272448"/>
                  </a:lnTo>
                  <a:cubicBezTo>
                    <a:pt x="27998" y="1272448"/>
                    <a:pt x="0" y="1244451"/>
                    <a:pt x="0" y="1209914"/>
                  </a:cubicBezTo>
                  <a:lnTo>
                    <a:pt x="0" y="62534"/>
                  </a:lnTo>
                  <a:cubicBezTo>
                    <a:pt x="0" y="27998"/>
                    <a:pt x="27998" y="0"/>
                    <a:pt x="62534" y="0"/>
                  </a:cubicBezTo>
                  <a:close/>
                </a:path>
              </a:pathLst>
            </a:custGeom>
            <a:solidFill>
              <a:schemeClr val="accent6">
                <a:lumMod val="40000"/>
                <a:lumOff val="60000"/>
              </a:schemeClr>
            </a:solidFill>
          </p:spPr>
        </p:sp>
        <p:sp>
          <p:nvSpPr>
            <p:cNvPr id="6" name="TextBox 6"/>
            <p:cNvSpPr txBox="1"/>
            <p:nvPr/>
          </p:nvSpPr>
          <p:spPr>
            <a:xfrm>
              <a:off x="0" y="-38100"/>
              <a:ext cx="2282448" cy="1310548"/>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613904" y="9258300"/>
            <a:ext cx="19398061" cy="1289940"/>
            <a:chOff x="0" y="0"/>
            <a:chExt cx="5108954" cy="339737"/>
          </a:xfrm>
        </p:grpSpPr>
        <p:sp>
          <p:nvSpPr>
            <p:cNvPr id="8" name="Freeform 8"/>
            <p:cNvSpPr/>
            <p:nvPr/>
          </p:nvSpPr>
          <p:spPr>
            <a:xfrm>
              <a:off x="0" y="0"/>
              <a:ext cx="5108954" cy="339737"/>
            </a:xfrm>
            <a:custGeom>
              <a:avLst/>
              <a:gdLst/>
              <a:ahLst/>
              <a:cxnLst/>
              <a:rect l="l" t="t" r="r" b="b"/>
              <a:pathLst>
                <a:path w="5108954" h="339737">
                  <a:moveTo>
                    <a:pt x="20355" y="0"/>
                  </a:moveTo>
                  <a:lnTo>
                    <a:pt x="5088600" y="0"/>
                  </a:lnTo>
                  <a:cubicBezTo>
                    <a:pt x="5093998" y="0"/>
                    <a:pt x="5099176" y="2144"/>
                    <a:pt x="5102993" y="5962"/>
                  </a:cubicBezTo>
                  <a:cubicBezTo>
                    <a:pt x="5106810" y="9779"/>
                    <a:pt x="5108954" y="14956"/>
                    <a:pt x="5108954" y="20355"/>
                  </a:cubicBezTo>
                  <a:lnTo>
                    <a:pt x="5108954" y="319383"/>
                  </a:lnTo>
                  <a:cubicBezTo>
                    <a:pt x="5108954" y="324781"/>
                    <a:pt x="5106810" y="329958"/>
                    <a:pt x="5102993" y="333776"/>
                  </a:cubicBezTo>
                  <a:cubicBezTo>
                    <a:pt x="5099176" y="337593"/>
                    <a:pt x="5093998" y="339737"/>
                    <a:pt x="5088600" y="339737"/>
                  </a:cubicBezTo>
                  <a:lnTo>
                    <a:pt x="20355" y="339737"/>
                  </a:lnTo>
                  <a:cubicBezTo>
                    <a:pt x="9113" y="339737"/>
                    <a:pt x="0" y="330624"/>
                    <a:pt x="0" y="319383"/>
                  </a:cubicBezTo>
                  <a:lnTo>
                    <a:pt x="0" y="20355"/>
                  </a:lnTo>
                  <a:cubicBezTo>
                    <a:pt x="0" y="9113"/>
                    <a:pt x="9113" y="0"/>
                    <a:pt x="20355" y="0"/>
                  </a:cubicBezTo>
                  <a:close/>
                </a:path>
              </a:pathLst>
            </a:custGeom>
            <a:solidFill>
              <a:srgbClr val="C62E2E"/>
            </a:solidFill>
          </p:spPr>
        </p:sp>
        <p:sp>
          <p:nvSpPr>
            <p:cNvPr id="9" name="TextBox 9"/>
            <p:cNvSpPr txBox="1"/>
            <p:nvPr/>
          </p:nvSpPr>
          <p:spPr>
            <a:xfrm>
              <a:off x="0" y="-38100"/>
              <a:ext cx="5108954" cy="377837"/>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p:cNvSpPr txBox="1"/>
          <p:nvPr/>
        </p:nvSpPr>
        <p:spPr>
          <a:xfrm>
            <a:off x="3892340" y="607369"/>
            <a:ext cx="6671332" cy="1003935"/>
          </a:xfrm>
          <a:prstGeom prst="rect">
            <a:avLst/>
          </a:prstGeom>
        </p:spPr>
        <p:txBody>
          <a:bodyPr lIns="0" tIns="0" rIns="0" bIns="0" rtlCol="0" anchor="t">
            <a:spAutoFit/>
          </a:bodyPr>
          <a:lstStyle/>
          <a:p>
            <a:pPr algn="l">
              <a:lnSpc>
                <a:spcPts val="7769"/>
              </a:lnSpc>
            </a:pPr>
            <a:r>
              <a:rPr lang="en-US" sz="6999" b="1" spc="-20" dirty="0" smtClean="0">
                <a:solidFill>
                  <a:srgbClr val="000000"/>
                </a:solidFill>
                <a:latin typeface="Proxima Nova Condensed Bold"/>
                <a:ea typeface="Proxima Nova Condensed Bold"/>
                <a:cs typeface="Proxima Nova Condensed Bold"/>
                <a:sym typeface="Proxima Nova Condensed Bold"/>
              </a:rPr>
              <a:t>Đối </a:t>
            </a:r>
            <a:r>
              <a:rPr lang="en-US" sz="6999" b="1" spc="-20" dirty="0" err="1" smtClean="0">
                <a:solidFill>
                  <a:srgbClr val="000000"/>
                </a:solidFill>
                <a:latin typeface="Proxima Nova Condensed Bold"/>
                <a:ea typeface="Proxima Nova Condensed Bold"/>
                <a:cs typeface="Proxima Nova Condensed Bold"/>
                <a:sym typeface="Proxima Nova Condensed Bold"/>
              </a:rPr>
              <a:t>tượng</a:t>
            </a:r>
            <a:endParaRPr lang="en-US" sz="6999" b="1" spc="-20" dirty="0">
              <a:solidFill>
                <a:srgbClr val="000000"/>
              </a:solidFill>
              <a:latin typeface="Proxima Nova Condensed Bold"/>
              <a:ea typeface="Proxima Nova Condensed Bold"/>
              <a:cs typeface="Proxima Nova Condensed Bold"/>
              <a:sym typeface="Proxima Nova Condensed Bold"/>
            </a:endParaRPr>
          </a:p>
        </p:txBody>
      </p:sp>
      <p:sp>
        <p:nvSpPr>
          <p:cNvPr id="11" name="Freeform 11"/>
          <p:cNvSpPr/>
          <p:nvPr/>
        </p:nvSpPr>
        <p:spPr>
          <a:xfrm flipH="1">
            <a:off x="15654139" y="-94605"/>
            <a:ext cx="2763574" cy="2763574"/>
          </a:xfrm>
          <a:custGeom>
            <a:avLst/>
            <a:gdLst/>
            <a:ahLst/>
            <a:cxnLst/>
            <a:rect l="l" t="t" r="r" b="b"/>
            <a:pathLst>
              <a:path w="2763574" h="2763574">
                <a:moveTo>
                  <a:pt x="2763574" y="0"/>
                </a:moveTo>
                <a:lnTo>
                  <a:pt x="0" y="0"/>
                </a:lnTo>
                <a:lnTo>
                  <a:pt x="0" y="2763574"/>
                </a:lnTo>
                <a:lnTo>
                  <a:pt x="2763574" y="2763574"/>
                </a:lnTo>
                <a:lnTo>
                  <a:pt x="2763574"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2" name="Freeform 12"/>
          <p:cNvSpPr/>
          <p:nvPr/>
        </p:nvSpPr>
        <p:spPr>
          <a:xfrm>
            <a:off x="204190" y="8675945"/>
            <a:ext cx="1461456" cy="365364"/>
          </a:xfrm>
          <a:custGeom>
            <a:avLst/>
            <a:gdLst/>
            <a:ahLst/>
            <a:cxnLst/>
            <a:rect l="l" t="t" r="r" b="b"/>
            <a:pathLst>
              <a:path w="1461456" h="365364">
                <a:moveTo>
                  <a:pt x="0" y="0"/>
                </a:moveTo>
                <a:lnTo>
                  <a:pt x="1461456" y="0"/>
                </a:lnTo>
                <a:lnTo>
                  <a:pt x="1461456" y="365364"/>
                </a:lnTo>
                <a:lnTo>
                  <a:pt x="0" y="3653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a:off x="12452597" y="-1314945"/>
            <a:ext cx="3101891" cy="3101891"/>
          </a:xfrm>
          <a:custGeom>
            <a:avLst/>
            <a:gdLst/>
            <a:ahLst/>
            <a:cxnLst/>
            <a:rect l="l" t="t" r="r" b="b"/>
            <a:pathLst>
              <a:path w="3101891" h="3101891">
                <a:moveTo>
                  <a:pt x="0" y="0"/>
                </a:moveTo>
                <a:lnTo>
                  <a:pt x="3101891" y="0"/>
                </a:lnTo>
                <a:lnTo>
                  <a:pt x="3101891" y="3101892"/>
                </a:lnTo>
                <a:lnTo>
                  <a:pt x="0" y="310189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TextBox 14"/>
          <p:cNvSpPr txBox="1"/>
          <p:nvPr/>
        </p:nvSpPr>
        <p:spPr>
          <a:xfrm>
            <a:off x="2365940" y="2662603"/>
            <a:ext cx="7419481" cy="3147015"/>
          </a:xfrm>
          <a:prstGeom prst="rect">
            <a:avLst/>
          </a:prstGeom>
        </p:spPr>
        <p:txBody>
          <a:bodyPr lIns="0" tIns="0" rIns="0" bIns="0" rtlCol="0" anchor="t">
            <a:spAutoFit/>
          </a:bodyPr>
          <a:lstStyle/>
          <a:p>
            <a:pPr marL="457200" indent="-457200" algn="just">
              <a:lnSpc>
                <a:spcPct val="130000"/>
              </a:lnSpc>
              <a:spcBef>
                <a:spcPts val="1200"/>
              </a:spcBef>
              <a:spcAft>
                <a:spcPts val="1200"/>
              </a:spcAft>
              <a:buFont typeface="Wingdings" panose="05000000000000000000" pitchFamily="2" charset="2"/>
              <a:buChar char="v"/>
            </a:pPr>
            <a:r>
              <a:rPr lang="en-US" sz="3600" b="1" dirty="0" smtClean="0">
                <a:solidFill>
                  <a:srgbClr val="000000"/>
                </a:solidFill>
                <a:latin typeface="Nunito Sans Condensed"/>
                <a:ea typeface="Nunito Sans Condensed"/>
                <a:cs typeface="Nunito Sans Condensed"/>
                <a:sym typeface="Nunito Sans Condensed"/>
              </a:rPr>
              <a:t>Cán bộ </a:t>
            </a:r>
            <a:r>
              <a:rPr lang="en-US" sz="3600" b="1" dirty="0" err="1" smtClean="0">
                <a:solidFill>
                  <a:srgbClr val="000000"/>
                </a:solidFill>
                <a:latin typeface="Nunito Sans Condensed"/>
                <a:ea typeface="Nunito Sans Condensed"/>
                <a:cs typeface="Nunito Sans Condensed"/>
                <a:sym typeface="Nunito Sans Condensed"/>
              </a:rPr>
              <a:t>mạng</a:t>
            </a:r>
            <a:r>
              <a:rPr lang="en-US" sz="3600" b="1" dirty="0" smtClean="0">
                <a:solidFill>
                  <a:srgbClr val="000000"/>
                </a:solidFill>
                <a:latin typeface="Nunito Sans Condensed"/>
                <a:ea typeface="Nunito Sans Condensed"/>
                <a:cs typeface="Nunito Sans Condensed"/>
                <a:sym typeface="Nunito Sans Condensed"/>
              </a:rPr>
              <a:t> </a:t>
            </a:r>
            <a:r>
              <a:rPr lang="en-US" sz="3600" b="1" dirty="0" err="1" smtClean="0">
                <a:solidFill>
                  <a:srgbClr val="000000"/>
                </a:solidFill>
                <a:latin typeface="Nunito Sans Condensed"/>
                <a:ea typeface="Nunito Sans Condensed"/>
                <a:cs typeface="Nunito Sans Condensed"/>
                <a:sym typeface="Nunito Sans Condensed"/>
              </a:rPr>
              <a:t>lưới</a:t>
            </a:r>
            <a:r>
              <a:rPr lang="en-US" sz="3600" b="1" dirty="0" smtClean="0">
                <a:solidFill>
                  <a:srgbClr val="000000"/>
                </a:solidFill>
                <a:latin typeface="Nunito Sans Condensed"/>
                <a:ea typeface="Nunito Sans Condensed"/>
                <a:cs typeface="Nunito Sans Condensed"/>
                <a:sym typeface="Nunito Sans Condensed"/>
              </a:rPr>
              <a:t> </a:t>
            </a:r>
            <a:r>
              <a:rPr lang="en-US" sz="3600" b="1" dirty="0" err="1" smtClean="0">
                <a:solidFill>
                  <a:srgbClr val="000000"/>
                </a:solidFill>
                <a:latin typeface="Nunito Sans Condensed"/>
                <a:ea typeface="Nunito Sans Condensed"/>
                <a:cs typeface="Nunito Sans Condensed"/>
                <a:sym typeface="Nunito Sans Condensed"/>
              </a:rPr>
              <a:t>dinh</a:t>
            </a:r>
            <a:r>
              <a:rPr lang="en-US" sz="3600" b="1" dirty="0" smtClean="0">
                <a:solidFill>
                  <a:srgbClr val="000000"/>
                </a:solidFill>
                <a:latin typeface="Nunito Sans Condensed"/>
                <a:ea typeface="Nunito Sans Condensed"/>
                <a:cs typeface="Nunito Sans Condensed"/>
                <a:sym typeface="Nunito Sans Condensed"/>
              </a:rPr>
              <a:t> dưỡng tuyến </a:t>
            </a:r>
            <a:r>
              <a:rPr lang="en-US" sz="3600" b="1" dirty="0" err="1" smtClean="0">
                <a:solidFill>
                  <a:srgbClr val="000000"/>
                </a:solidFill>
                <a:latin typeface="Nunito Sans Condensed"/>
                <a:ea typeface="Nunito Sans Condensed"/>
                <a:cs typeface="Nunito Sans Condensed"/>
                <a:sym typeface="Nunito Sans Condensed"/>
              </a:rPr>
              <a:t>quận</a:t>
            </a:r>
            <a:r>
              <a:rPr lang="en-US" sz="3600" b="1" dirty="0" smtClean="0">
                <a:solidFill>
                  <a:srgbClr val="000000"/>
                </a:solidFill>
                <a:latin typeface="Nunito Sans Condensed"/>
                <a:ea typeface="Nunito Sans Condensed"/>
                <a:cs typeface="Nunito Sans Condensed"/>
                <a:sym typeface="Nunito Sans Condensed"/>
              </a:rPr>
              <a:t>, </a:t>
            </a:r>
            <a:r>
              <a:rPr lang="en-US" sz="3600" b="1" dirty="0" err="1" smtClean="0">
                <a:solidFill>
                  <a:srgbClr val="000000"/>
                </a:solidFill>
                <a:latin typeface="Nunito Sans Condensed"/>
                <a:ea typeface="Nunito Sans Condensed"/>
                <a:cs typeface="Nunito Sans Condensed"/>
                <a:sym typeface="Nunito Sans Condensed"/>
              </a:rPr>
              <a:t>huyện</a:t>
            </a:r>
            <a:r>
              <a:rPr lang="en-US" sz="3600" b="1" dirty="0" smtClean="0">
                <a:solidFill>
                  <a:srgbClr val="000000"/>
                </a:solidFill>
                <a:latin typeface="Nunito Sans Condensed"/>
                <a:ea typeface="Nunito Sans Condensed"/>
                <a:cs typeface="Nunito Sans Condensed"/>
                <a:sym typeface="Nunito Sans Condensed"/>
              </a:rPr>
              <a:t>, thị xã</a:t>
            </a:r>
          </a:p>
          <a:p>
            <a:pPr marL="457200" indent="-457200" algn="just">
              <a:lnSpc>
                <a:spcPct val="130000"/>
              </a:lnSpc>
              <a:spcBef>
                <a:spcPts val="1200"/>
              </a:spcBef>
              <a:spcAft>
                <a:spcPts val="1200"/>
              </a:spcAft>
              <a:buFont typeface="Wingdings" panose="05000000000000000000" pitchFamily="2" charset="2"/>
              <a:buChar char="v"/>
            </a:pPr>
            <a:r>
              <a:rPr lang="en-US" sz="3600" b="1" dirty="0">
                <a:solidFill>
                  <a:srgbClr val="000000"/>
                </a:solidFill>
                <a:latin typeface="Nunito Sans Condensed"/>
                <a:ea typeface="Nunito Sans Condensed"/>
                <a:cs typeface="Nunito Sans Condensed"/>
                <a:sym typeface="Nunito Sans Condensed"/>
              </a:rPr>
              <a:t>Cán bộ </a:t>
            </a:r>
            <a:r>
              <a:rPr lang="en-US" sz="3600" b="1" dirty="0" err="1">
                <a:solidFill>
                  <a:srgbClr val="000000"/>
                </a:solidFill>
                <a:latin typeface="Nunito Sans Condensed"/>
                <a:ea typeface="Nunito Sans Condensed"/>
                <a:cs typeface="Nunito Sans Condensed"/>
                <a:sym typeface="Nunito Sans Condensed"/>
              </a:rPr>
              <a:t>mạng</a:t>
            </a:r>
            <a:r>
              <a:rPr lang="en-US" sz="3600" b="1" dirty="0">
                <a:solidFill>
                  <a:srgbClr val="000000"/>
                </a:solidFill>
                <a:latin typeface="Nunito Sans Condensed"/>
                <a:ea typeface="Nunito Sans Condensed"/>
                <a:cs typeface="Nunito Sans Condensed"/>
                <a:sym typeface="Nunito Sans Condensed"/>
              </a:rPr>
              <a:t> </a:t>
            </a:r>
            <a:r>
              <a:rPr lang="en-US" sz="3600" b="1" dirty="0" err="1">
                <a:solidFill>
                  <a:srgbClr val="000000"/>
                </a:solidFill>
                <a:latin typeface="Nunito Sans Condensed"/>
                <a:ea typeface="Nunito Sans Condensed"/>
                <a:cs typeface="Nunito Sans Condensed"/>
                <a:sym typeface="Nunito Sans Condensed"/>
              </a:rPr>
              <a:t>lưới</a:t>
            </a:r>
            <a:r>
              <a:rPr lang="en-US" sz="3600" b="1" dirty="0">
                <a:solidFill>
                  <a:srgbClr val="000000"/>
                </a:solidFill>
                <a:latin typeface="Nunito Sans Condensed"/>
                <a:ea typeface="Nunito Sans Condensed"/>
                <a:cs typeface="Nunito Sans Condensed"/>
                <a:sym typeface="Nunito Sans Condensed"/>
              </a:rPr>
              <a:t> </a:t>
            </a:r>
            <a:r>
              <a:rPr lang="en-US" sz="3600" b="1" dirty="0" err="1">
                <a:solidFill>
                  <a:srgbClr val="000000"/>
                </a:solidFill>
                <a:latin typeface="Nunito Sans Condensed"/>
                <a:ea typeface="Nunito Sans Condensed"/>
                <a:cs typeface="Nunito Sans Condensed"/>
                <a:sym typeface="Nunito Sans Condensed"/>
              </a:rPr>
              <a:t>dinh</a:t>
            </a:r>
            <a:r>
              <a:rPr lang="en-US" sz="3600" b="1" dirty="0">
                <a:solidFill>
                  <a:srgbClr val="000000"/>
                </a:solidFill>
                <a:latin typeface="Nunito Sans Condensed"/>
                <a:ea typeface="Nunito Sans Condensed"/>
                <a:cs typeface="Nunito Sans Condensed"/>
                <a:sym typeface="Nunito Sans Condensed"/>
              </a:rPr>
              <a:t> dưỡng </a:t>
            </a:r>
            <a:r>
              <a:rPr lang="en-US" sz="3600" b="1" dirty="0" smtClean="0">
                <a:solidFill>
                  <a:srgbClr val="000000"/>
                </a:solidFill>
                <a:latin typeface="Nunito Sans Condensed"/>
                <a:ea typeface="Nunito Sans Condensed"/>
                <a:cs typeface="Nunito Sans Condensed"/>
                <a:sym typeface="Nunito Sans Condensed"/>
              </a:rPr>
              <a:t>tuyến xã, </a:t>
            </a:r>
            <a:r>
              <a:rPr lang="en-US" sz="3600" b="1" dirty="0" err="1" smtClean="0">
                <a:solidFill>
                  <a:srgbClr val="000000"/>
                </a:solidFill>
                <a:latin typeface="Nunito Sans Condensed"/>
                <a:ea typeface="Nunito Sans Condensed"/>
                <a:cs typeface="Nunito Sans Condensed"/>
                <a:sym typeface="Nunito Sans Condensed"/>
              </a:rPr>
              <a:t>phường</a:t>
            </a:r>
            <a:r>
              <a:rPr lang="en-US" sz="3600" b="1" dirty="0" smtClean="0">
                <a:solidFill>
                  <a:srgbClr val="000000"/>
                </a:solidFill>
                <a:latin typeface="Nunito Sans Condensed"/>
                <a:ea typeface="Nunito Sans Condensed"/>
                <a:cs typeface="Nunito Sans Condensed"/>
                <a:sym typeface="Nunito Sans Condensed"/>
              </a:rPr>
              <a:t>, thị </a:t>
            </a:r>
            <a:r>
              <a:rPr lang="en-US" sz="3600" b="1" dirty="0" err="1" smtClean="0">
                <a:solidFill>
                  <a:srgbClr val="000000"/>
                </a:solidFill>
                <a:latin typeface="Nunito Sans Condensed"/>
                <a:ea typeface="Nunito Sans Condensed"/>
                <a:cs typeface="Nunito Sans Condensed"/>
                <a:sym typeface="Nunito Sans Condensed"/>
              </a:rPr>
              <a:t>trấn</a:t>
            </a:r>
            <a:endParaRPr lang="en-US" sz="3600" b="1" dirty="0">
              <a:solidFill>
                <a:srgbClr val="000000"/>
              </a:solidFill>
              <a:latin typeface="Nunito Sans Condensed"/>
              <a:ea typeface="Nunito Sans Condensed"/>
              <a:cs typeface="Nunito Sans Condensed"/>
              <a:sym typeface="Nunito Sans Condensed"/>
            </a:endParaRPr>
          </a:p>
        </p:txBody>
      </p:sp>
      <p:sp>
        <p:nvSpPr>
          <p:cNvPr id="15" name="Freeform 12"/>
          <p:cNvSpPr/>
          <p:nvPr/>
        </p:nvSpPr>
        <p:spPr>
          <a:xfrm>
            <a:off x="11774472" y="2419245"/>
            <a:ext cx="6202832" cy="4511150"/>
          </a:xfrm>
          <a:custGeom>
            <a:avLst/>
            <a:gdLst/>
            <a:ahLst/>
            <a:cxnLst/>
            <a:rect l="l" t="t" r="r" b="b"/>
            <a:pathLst>
              <a:path w="6202832" h="4511150">
                <a:moveTo>
                  <a:pt x="0" y="0"/>
                </a:moveTo>
                <a:lnTo>
                  <a:pt x="6202831" y="0"/>
                </a:lnTo>
                <a:lnTo>
                  <a:pt x="6202831" y="4511150"/>
                </a:lnTo>
                <a:lnTo>
                  <a:pt x="0" y="451115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6" name="Freeform 18"/>
          <p:cNvSpPr/>
          <p:nvPr/>
        </p:nvSpPr>
        <p:spPr>
          <a:xfrm>
            <a:off x="17035926" y="-1436353"/>
            <a:ext cx="3032383" cy="3032383"/>
          </a:xfrm>
          <a:custGeom>
            <a:avLst/>
            <a:gdLst/>
            <a:ahLst/>
            <a:cxnLst/>
            <a:rect l="l" t="t" r="r" b="b"/>
            <a:pathLst>
              <a:path w="3032383" h="3032383">
                <a:moveTo>
                  <a:pt x="0" y="0"/>
                </a:moveTo>
                <a:lnTo>
                  <a:pt x="3032383" y="0"/>
                </a:lnTo>
                <a:lnTo>
                  <a:pt x="3032383" y="3032383"/>
                </a:lnTo>
                <a:lnTo>
                  <a:pt x="0" y="303238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20</a:t>
            </a:fld>
            <a:endParaRPr lang="en"/>
          </a:p>
        </p:txBody>
      </p:sp>
      <p:sp>
        <p:nvSpPr>
          <p:cNvPr id="3" name="Title 1"/>
          <p:cNvSpPr txBox="1">
            <a:spLocks/>
          </p:cNvSpPr>
          <p:nvPr/>
        </p:nvSpPr>
        <p:spPr>
          <a:xfrm>
            <a:off x="2054933" y="316506"/>
            <a:ext cx="14041800" cy="1500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5600" b="1" dirty="0">
                <a:solidFill>
                  <a:srgbClr val="002060"/>
                </a:solidFill>
                <a:latin typeface="+mj-lt"/>
              </a:rPr>
              <a:t>Hậu quả SDD </a:t>
            </a:r>
            <a:r>
              <a:rPr lang="en-US" sz="5600" b="1" dirty="0" smtClean="0">
                <a:solidFill>
                  <a:srgbClr val="002060"/>
                </a:solidFill>
                <a:latin typeface="+mj-lt"/>
              </a:rPr>
              <a:t>ở </a:t>
            </a:r>
            <a:r>
              <a:rPr lang="en-US" sz="5600" b="1" dirty="0" err="1" smtClean="0">
                <a:solidFill>
                  <a:srgbClr val="002060"/>
                </a:solidFill>
                <a:latin typeface="+mj-lt"/>
              </a:rPr>
              <a:t>trẻ</a:t>
            </a:r>
            <a:r>
              <a:rPr lang="en-US" sz="5600" b="1" dirty="0" smtClean="0">
                <a:solidFill>
                  <a:srgbClr val="002060"/>
                </a:solidFill>
                <a:latin typeface="+mj-lt"/>
              </a:rPr>
              <a:t> </a:t>
            </a:r>
            <a:r>
              <a:rPr lang="en-US" sz="5600" b="1" dirty="0" err="1" smtClean="0">
                <a:solidFill>
                  <a:srgbClr val="002060"/>
                </a:solidFill>
                <a:latin typeface="+mj-lt"/>
              </a:rPr>
              <a:t>em</a:t>
            </a:r>
            <a:r>
              <a:rPr lang="en-US" sz="5600" b="1" dirty="0" smtClean="0">
                <a:solidFill>
                  <a:srgbClr val="002060"/>
                </a:solidFill>
                <a:latin typeface="+mj-lt"/>
              </a:rPr>
              <a:t> </a:t>
            </a:r>
            <a:r>
              <a:rPr lang="en-US" sz="5600" b="1" dirty="0" err="1" smtClean="0">
                <a:solidFill>
                  <a:srgbClr val="002060"/>
                </a:solidFill>
                <a:latin typeface="+mj-lt"/>
              </a:rPr>
              <a:t>đến</a:t>
            </a:r>
            <a:r>
              <a:rPr lang="en-US" sz="5600" b="1" dirty="0" smtClean="0">
                <a:solidFill>
                  <a:srgbClr val="002060"/>
                </a:solidFill>
                <a:latin typeface="+mj-lt"/>
              </a:rPr>
              <a:t> </a:t>
            </a:r>
            <a:r>
              <a:rPr lang="en-US" sz="5600" b="1" dirty="0" err="1" smtClean="0">
                <a:solidFill>
                  <a:srgbClr val="002060"/>
                </a:solidFill>
                <a:latin typeface="+mj-lt"/>
              </a:rPr>
              <a:t>bản</a:t>
            </a:r>
            <a:r>
              <a:rPr lang="en-US" sz="5600" b="1" dirty="0" smtClean="0">
                <a:solidFill>
                  <a:srgbClr val="002060"/>
                </a:solidFill>
                <a:latin typeface="+mj-lt"/>
              </a:rPr>
              <a:t> </a:t>
            </a:r>
            <a:r>
              <a:rPr lang="en-US" sz="5600" b="1" dirty="0" err="1" smtClean="0">
                <a:solidFill>
                  <a:srgbClr val="002060"/>
                </a:solidFill>
                <a:latin typeface="+mj-lt"/>
              </a:rPr>
              <a:t>thân</a:t>
            </a:r>
            <a:r>
              <a:rPr lang="en-US" sz="5600" b="1" dirty="0" smtClean="0">
                <a:solidFill>
                  <a:srgbClr val="002060"/>
                </a:solidFill>
                <a:latin typeface="+mj-lt"/>
              </a:rPr>
              <a:t> </a:t>
            </a:r>
            <a:r>
              <a:rPr lang="en-US" sz="5600" b="1" dirty="0" err="1" smtClean="0">
                <a:solidFill>
                  <a:srgbClr val="002060"/>
                </a:solidFill>
                <a:latin typeface="+mj-lt"/>
              </a:rPr>
              <a:t>trẻ</a:t>
            </a:r>
            <a:endParaRPr lang="en-US" sz="5600" b="1" dirty="0">
              <a:solidFill>
                <a:srgbClr val="002060"/>
              </a:solidFill>
              <a:latin typeface="+mj-lt"/>
            </a:endParaRPr>
          </a:p>
        </p:txBody>
      </p:sp>
      <p:sp>
        <p:nvSpPr>
          <p:cNvPr id="4" name="Slide Number Placeholder 3"/>
          <p:cNvSpPr txBox="1">
            <a:spLocks/>
          </p:cNvSpPr>
          <p:nvPr/>
        </p:nvSpPr>
        <p:spPr>
          <a:xfrm>
            <a:off x="17190600" y="9679500"/>
            <a:ext cx="1097400" cy="6072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1pPr>
            <a:lvl2pPr marR="0" lvl="1"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2pPr>
            <a:lvl3pPr marR="0" lvl="2"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3pPr>
            <a:lvl4pPr marR="0" lvl="3"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4pPr>
            <a:lvl5pPr marR="0" lvl="4"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5pPr>
            <a:lvl6pPr marR="0" lvl="5"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6pPr>
            <a:lvl7pPr marR="0" lvl="6"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7pPr>
            <a:lvl8pPr marR="0" lvl="7"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8pPr>
            <a:lvl9pPr marR="0" lvl="8"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9pPr>
          </a:lstStyle>
          <a:p>
            <a:pPr algn="r"/>
            <a:fld id="{00000000-1234-1234-1234-123412341234}" type="slidenum">
              <a:rPr lang="en" sz="2400"/>
              <a:pPr algn="r"/>
              <a:t>20</a:t>
            </a:fld>
            <a:endParaRPr lang="en" sz="2400"/>
          </a:p>
        </p:txBody>
      </p:sp>
      <p:pic>
        <p:nvPicPr>
          <p:cNvPr id="5" name="Picture 4"/>
          <p:cNvPicPr>
            <a:picLocks noChangeAspect="1"/>
          </p:cNvPicPr>
          <p:nvPr/>
        </p:nvPicPr>
        <p:blipFill>
          <a:blip r:embed="rId2"/>
          <a:stretch>
            <a:fillRect/>
          </a:stretch>
        </p:blipFill>
        <p:spPr>
          <a:xfrm>
            <a:off x="1831698" y="1485704"/>
            <a:ext cx="14488270" cy="8915596"/>
          </a:xfrm>
          <a:prstGeom prst="rect">
            <a:avLst/>
          </a:prstGeom>
        </p:spPr>
      </p:pic>
    </p:spTree>
    <p:extLst>
      <p:ext uri="{BB962C8B-B14F-4D97-AF65-F5344CB8AC3E}">
        <p14:creationId xmlns:p14="http://schemas.microsoft.com/office/powerpoint/2010/main" val="13489146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224116047"/>
              </p:ext>
            </p:extLst>
          </p:nvPr>
        </p:nvGraphicFramePr>
        <p:xfrm>
          <a:off x="304800" y="2705100"/>
          <a:ext cx="17526000" cy="67638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339" name="TextBox 3"/>
          <p:cNvSpPr txBox="1">
            <a:spLocks noChangeArrowheads="1"/>
          </p:cNvSpPr>
          <p:nvPr/>
        </p:nvSpPr>
        <p:spPr bwMode="auto">
          <a:xfrm>
            <a:off x="2209800" y="292598"/>
            <a:ext cx="14325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None/>
            </a:pPr>
            <a:r>
              <a:rPr lang="en-US" sz="4800" b="1" dirty="0" err="1">
                <a:solidFill>
                  <a:srgbClr val="002060"/>
                </a:solidFill>
              </a:rPr>
              <a:t>Hậu</a:t>
            </a:r>
            <a:r>
              <a:rPr lang="en-US" sz="4800" b="1" dirty="0">
                <a:solidFill>
                  <a:srgbClr val="002060"/>
                </a:solidFill>
              </a:rPr>
              <a:t> </a:t>
            </a:r>
            <a:r>
              <a:rPr lang="en-US" sz="4800" b="1" dirty="0" err="1">
                <a:solidFill>
                  <a:srgbClr val="002060"/>
                </a:solidFill>
              </a:rPr>
              <a:t>quả</a:t>
            </a:r>
            <a:r>
              <a:rPr lang="en-US" sz="4800" b="1" dirty="0">
                <a:solidFill>
                  <a:srgbClr val="002060"/>
                </a:solidFill>
              </a:rPr>
              <a:t> SDD ở </a:t>
            </a:r>
            <a:r>
              <a:rPr lang="en-US" sz="4800" b="1" dirty="0" err="1">
                <a:solidFill>
                  <a:srgbClr val="002060"/>
                </a:solidFill>
              </a:rPr>
              <a:t>trẻ</a:t>
            </a:r>
            <a:r>
              <a:rPr lang="en-US" sz="4800" b="1" dirty="0">
                <a:solidFill>
                  <a:srgbClr val="002060"/>
                </a:solidFill>
              </a:rPr>
              <a:t> </a:t>
            </a:r>
            <a:r>
              <a:rPr lang="en-US" sz="4800" b="1" dirty="0" err="1" smtClean="0">
                <a:solidFill>
                  <a:srgbClr val="002060"/>
                </a:solidFill>
              </a:rPr>
              <a:t>em</a:t>
            </a:r>
            <a:r>
              <a:rPr lang="en-US" sz="4800" b="1" dirty="0" smtClean="0">
                <a:solidFill>
                  <a:srgbClr val="002060"/>
                </a:solidFill>
              </a:rPr>
              <a:t> </a:t>
            </a:r>
            <a:r>
              <a:rPr lang="en-US" sz="4800" b="1" dirty="0" err="1" smtClean="0">
                <a:solidFill>
                  <a:srgbClr val="002060"/>
                </a:solidFill>
              </a:rPr>
              <a:t>đến</a:t>
            </a:r>
            <a:r>
              <a:rPr lang="en-US" sz="4800" b="1" dirty="0" smtClean="0">
                <a:solidFill>
                  <a:srgbClr val="002060"/>
                </a:solidFill>
              </a:rPr>
              <a:t> </a:t>
            </a:r>
            <a:r>
              <a:rPr lang="en-US" sz="4800" b="1" dirty="0" err="1" smtClean="0">
                <a:solidFill>
                  <a:srgbClr val="002060"/>
                </a:solidFill>
              </a:rPr>
              <a:t>thế</a:t>
            </a:r>
            <a:r>
              <a:rPr lang="en-US" sz="4800" b="1" dirty="0" smtClean="0">
                <a:solidFill>
                  <a:srgbClr val="002060"/>
                </a:solidFill>
              </a:rPr>
              <a:t> </a:t>
            </a:r>
            <a:r>
              <a:rPr lang="en-US" sz="4800" b="1" dirty="0" err="1" smtClean="0">
                <a:solidFill>
                  <a:srgbClr val="002060"/>
                </a:solidFill>
              </a:rPr>
              <a:t>hệ</a:t>
            </a:r>
            <a:r>
              <a:rPr lang="en-US" sz="4800" b="1" dirty="0" smtClean="0">
                <a:solidFill>
                  <a:srgbClr val="002060"/>
                </a:solidFill>
              </a:rPr>
              <a:t> </a:t>
            </a:r>
            <a:r>
              <a:rPr lang="en-US" sz="4800" b="1" dirty="0" err="1" smtClean="0">
                <a:solidFill>
                  <a:srgbClr val="002060"/>
                </a:solidFill>
              </a:rPr>
              <a:t>trong</a:t>
            </a:r>
            <a:r>
              <a:rPr lang="en-US" sz="4800" b="1" dirty="0" smtClean="0">
                <a:solidFill>
                  <a:srgbClr val="002060"/>
                </a:solidFill>
              </a:rPr>
              <a:t> </a:t>
            </a:r>
            <a:r>
              <a:rPr lang="en-US" sz="4800" b="1" dirty="0" err="1" smtClean="0">
                <a:solidFill>
                  <a:srgbClr val="002060"/>
                </a:solidFill>
              </a:rPr>
              <a:t>vòng</a:t>
            </a:r>
            <a:r>
              <a:rPr lang="en-US" sz="4800" b="1" dirty="0" smtClean="0">
                <a:solidFill>
                  <a:srgbClr val="002060"/>
                </a:solidFill>
              </a:rPr>
              <a:t> </a:t>
            </a:r>
            <a:r>
              <a:rPr lang="en-US" sz="4800" b="1" dirty="0" err="1" smtClean="0">
                <a:solidFill>
                  <a:srgbClr val="002060"/>
                </a:solidFill>
              </a:rPr>
              <a:t>đời</a:t>
            </a:r>
            <a:endParaRPr lang="en-US" altLang="en-US" sz="4800" b="1" dirty="0">
              <a:solidFill>
                <a:srgbClr val="0070C0"/>
              </a:solidFill>
              <a:latin typeface="Arial" panose="020B0604020202020204" pitchFamily="34" charset="0"/>
            </a:endParaRPr>
          </a:p>
        </p:txBody>
      </p:sp>
      <p:pic>
        <p:nvPicPr>
          <p:cNvPr id="14340" name="Picture 2" descr="C:\Users\wb338490\AppData\Local\Microsoft\Windows\Temporary Internet Files\Content.IE5\QS779S0F\MC900336072[1].wm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6134099"/>
            <a:ext cx="355520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3" descr="C:\Users\wb338490\AppData\Local\Microsoft\Windows\Temporary Internet Files\Content.IE5\J4E0Y72N\MM900283634[1].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895600" y="4876800"/>
            <a:ext cx="2469357"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descr="C:\Users\wb338490\AppData\Local\Microsoft\Windows\Temporary Internet Files\Content.IE5\4UGWJHNM\MC900149386[1].wm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1200" y="3048000"/>
            <a:ext cx="274320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5" descr="C:\Users\wb338490\AppData\Local\Microsoft\Windows\Temporary Internet Files\Content.IE5\XMM319VU\MC900390778[1].wm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44001" y="2247899"/>
            <a:ext cx="237887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6" descr="C:\Users\wb338490\AppData\Local\Microsoft\Windows\Temporary Internet Files\Content.IE5\ZM0F0626\MC900154986[1].wm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973050" y="1031081"/>
            <a:ext cx="2352675" cy="275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Slide Number Placeholder 1"/>
          <p:cNvSpPr>
            <a:spLocks noGrp="1"/>
          </p:cNvSpPr>
          <p:nvPr>
            <p:ph type="sldNum" sz="quarter" idx="12"/>
          </p:nvPr>
        </p:nvSpPr>
        <p:spPr bwMode="auto">
          <a:xfrm>
            <a:off x="6553200" y="6432549"/>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500"/>
              </a:spcBef>
              <a:buFont typeface="Arial" panose="020B0604020202020204" pitchFamily="34" charset="0"/>
              <a:buChar char="•"/>
              <a:defRPr sz="4200">
                <a:solidFill>
                  <a:schemeClr val="tx1"/>
                </a:solidFill>
                <a:latin typeface="Calibri" panose="020F0502020204030204" pitchFamily="34" charset="0"/>
              </a:defRPr>
            </a:lvl1pPr>
            <a:lvl2pPr marL="1114425" indent="-428625">
              <a:lnSpc>
                <a:spcPct val="90000"/>
              </a:lnSpc>
              <a:spcBef>
                <a:spcPts val="750"/>
              </a:spcBef>
              <a:buFont typeface="Arial" panose="020B0604020202020204" pitchFamily="34" charset="0"/>
              <a:buChar char="•"/>
              <a:defRPr sz="3600">
                <a:solidFill>
                  <a:schemeClr val="tx1"/>
                </a:solidFill>
                <a:latin typeface="Calibri" panose="020F0502020204030204" pitchFamily="34" charset="0"/>
              </a:defRPr>
            </a:lvl2pPr>
            <a:lvl3pPr marL="1714500" indent="-342900">
              <a:lnSpc>
                <a:spcPct val="90000"/>
              </a:lnSpc>
              <a:spcBef>
                <a:spcPts val="750"/>
              </a:spcBef>
              <a:buFont typeface="Arial" panose="020B0604020202020204" pitchFamily="34" charset="0"/>
              <a:buChar char="•"/>
              <a:defRPr sz="3000">
                <a:solidFill>
                  <a:schemeClr val="tx1"/>
                </a:solidFill>
                <a:latin typeface="Calibri" panose="020F0502020204030204" pitchFamily="34" charset="0"/>
              </a:defRPr>
            </a:lvl3pPr>
            <a:lvl4pPr marL="2400300" indent="-342900">
              <a:lnSpc>
                <a:spcPct val="90000"/>
              </a:lnSpc>
              <a:spcBef>
                <a:spcPts val="750"/>
              </a:spcBef>
              <a:buFont typeface="Arial" panose="020B0604020202020204" pitchFamily="34" charset="0"/>
              <a:buChar char="•"/>
              <a:defRPr sz="3000">
                <a:solidFill>
                  <a:schemeClr val="tx1"/>
                </a:solidFill>
                <a:latin typeface="Calibri" panose="020F0502020204030204" pitchFamily="34" charset="0"/>
              </a:defRPr>
            </a:lvl4pPr>
            <a:lvl5pPr marL="3086100" indent="-342900">
              <a:lnSpc>
                <a:spcPct val="90000"/>
              </a:lnSpc>
              <a:spcBef>
                <a:spcPts val="750"/>
              </a:spcBef>
              <a:buFont typeface="Arial" panose="020B0604020202020204" pitchFamily="34" charset="0"/>
              <a:buChar char="•"/>
              <a:defRPr sz="3000">
                <a:solidFill>
                  <a:schemeClr val="tx1"/>
                </a:solidFill>
                <a:latin typeface="Calibri" panose="020F0502020204030204" pitchFamily="34" charset="0"/>
              </a:defRPr>
            </a:lvl5pPr>
            <a:lvl6pPr marL="3771900" indent="-342900" eaLnBrk="0" fontAlgn="base" hangingPunct="0">
              <a:lnSpc>
                <a:spcPct val="90000"/>
              </a:lnSpc>
              <a:spcBef>
                <a:spcPts val="750"/>
              </a:spcBef>
              <a:spcAft>
                <a:spcPct val="0"/>
              </a:spcAft>
              <a:buFont typeface="Arial" panose="020B0604020202020204" pitchFamily="34" charset="0"/>
              <a:buChar char="•"/>
              <a:defRPr sz="3000">
                <a:solidFill>
                  <a:schemeClr val="tx1"/>
                </a:solidFill>
                <a:latin typeface="Calibri" panose="020F0502020204030204" pitchFamily="34" charset="0"/>
              </a:defRPr>
            </a:lvl6pPr>
            <a:lvl7pPr marL="4457700" indent="-342900" eaLnBrk="0" fontAlgn="base" hangingPunct="0">
              <a:lnSpc>
                <a:spcPct val="90000"/>
              </a:lnSpc>
              <a:spcBef>
                <a:spcPts val="750"/>
              </a:spcBef>
              <a:spcAft>
                <a:spcPct val="0"/>
              </a:spcAft>
              <a:buFont typeface="Arial" panose="020B0604020202020204" pitchFamily="34" charset="0"/>
              <a:buChar char="•"/>
              <a:defRPr sz="3000">
                <a:solidFill>
                  <a:schemeClr val="tx1"/>
                </a:solidFill>
                <a:latin typeface="Calibri" panose="020F0502020204030204" pitchFamily="34" charset="0"/>
              </a:defRPr>
            </a:lvl7pPr>
            <a:lvl8pPr marL="5143500" indent="-342900" eaLnBrk="0" fontAlgn="base" hangingPunct="0">
              <a:lnSpc>
                <a:spcPct val="90000"/>
              </a:lnSpc>
              <a:spcBef>
                <a:spcPts val="750"/>
              </a:spcBef>
              <a:spcAft>
                <a:spcPct val="0"/>
              </a:spcAft>
              <a:buFont typeface="Arial" panose="020B0604020202020204" pitchFamily="34" charset="0"/>
              <a:buChar char="•"/>
              <a:defRPr sz="3000">
                <a:solidFill>
                  <a:schemeClr val="tx1"/>
                </a:solidFill>
                <a:latin typeface="Calibri" panose="020F0502020204030204" pitchFamily="34" charset="0"/>
              </a:defRPr>
            </a:lvl8pPr>
            <a:lvl9pPr marL="5829300" indent="-342900" eaLnBrk="0" fontAlgn="base" hangingPunct="0">
              <a:lnSpc>
                <a:spcPct val="90000"/>
              </a:lnSpc>
              <a:spcBef>
                <a:spcPts val="750"/>
              </a:spcBef>
              <a:spcAft>
                <a:spcPct val="0"/>
              </a:spcAft>
              <a:buFont typeface="Arial" panose="020B0604020202020204" pitchFamily="34" charset="0"/>
              <a:buChar char="•"/>
              <a:defRPr sz="3000">
                <a:solidFill>
                  <a:schemeClr val="tx1"/>
                </a:solidFill>
                <a:latin typeface="Calibri" panose="020F0502020204030204" pitchFamily="34" charset="0"/>
              </a:defRPr>
            </a:lvl9pPr>
          </a:lstStyle>
          <a:p>
            <a:pPr>
              <a:lnSpc>
                <a:spcPct val="100000"/>
              </a:lnSpc>
              <a:spcBef>
                <a:spcPct val="0"/>
              </a:spcBef>
              <a:buFontTx/>
              <a:buNone/>
            </a:pPr>
            <a:fld id="{10CC2CF2-BBD7-4926-83B0-8B00FDF1BAF6}" type="slidenum">
              <a:rPr lang="en-US" altLang="en-US" sz="1800">
                <a:solidFill>
                  <a:srgbClr val="898989"/>
                </a:solidFill>
              </a:rPr>
              <a:pPr>
                <a:lnSpc>
                  <a:spcPct val="100000"/>
                </a:lnSpc>
                <a:spcBef>
                  <a:spcPct val="0"/>
                </a:spcBef>
                <a:buFontTx/>
                <a:buNone/>
              </a:pPr>
              <a:t>21</a:t>
            </a:fld>
            <a:endParaRPr lang="en-US" altLang="en-US" sz="1800">
              <a:solidFill>
                <a:srgbClr val="898989"/>
              </a:solidFill>
            </a:endParaRPr>
          </a:p>
        </p:txBody>
      </p:sp>
      <p:sp>
        <p:nvSpPr>
          <p:cNvPr id="10" name="Curved Left Arrow 9"/>
          <p:cNvSpPr/>
          <p:nvPr/>
        </p:nvSpPr>
        <p:spPr>
          <a:xfrm rot="3672464">
            <a:off x="7846220" y="4352925"/>
            <a:ext cx="2012156" cy="840819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solidFill>
                <a:schemeClr val="tx1"/>
              </a:solidFill>
            </a:endParaRPr>
          </a:p>
        </p:txBody>
      </p:sp>
    </p:spTree>
    <p:extLst>
      <p:ext uri="{BB962C8B-B14F-4D97-AF65-F5344CB8AC3E}">
        <p14:creationId xmlns:p14="http://schemas.microsoft.com/office/powerpoint/2010/main" val="8831043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6299" y="8501709"/>
            <a:ext cx="19995906" cy="2046531"/>
            <a:chOff x="0" y="0"/>
            <a:chExt cx="5266411" cy="539004"/>
          </a:xfrm>
        </p:grpSpPr>
        <p:sp>
          <p:nvSpPr>
            <p:cNvPr id="3" name="Freeform 3"/>
            <p:cNvSpPr/>
            <p:nvPr/>
          </p:nvSpPr>
          <p:spPr>
            <a:xfrm>
              <a:off x="0" y="0"/>
              <a:ext cx="5266411" cy="539004"/>
            </a:xfrm>
            <a:custGeom>
              <a:avLst/>
              <a:gdLst/>
              <a:ahLst/>
              <a:cxnLst/>
              <a:rect l="l" t="t" r="r" b="b"/>
              <a:pathLst>
                <a:path w="5266411" h="539004">
                  <a:moveTo>
                    <a:pt x="19746" y="0"/>
                  </a:moveTo>
                  <a:lnTo>
                    <a:pt x="5246665" y="0"/>
                  </a:lnTo>
                  <a:cubicBezTo>
                    <a:pt x="5257571" y="0"/>
                    <a:pt x="5266411" y="8841"/>
                    <a:pt x="5266411" y="19746"/>
                  </a:cubicBezTo>
                  <a:lnTo>
                    <a:pt x="5266411" y="519258"/>
                  </a:lnTo>
                  <a:cubicBezTo>
                    <a:pt x="5266411" y="530164"/>
                    <a:pt x="5257571" y="539004"/>
                    <a:pt x="5246665" y="539004"/>
                  </a:cubicBezTo>
                  <a:lnTo>
                    <a:pt x="19746" y="539004"/>
                  </a:lnTo>
                  <a:cubicBezTo>
                    <a:pt x="8841" y="539004"/>
                    <a:pt x="0" y="530164"/>
                    <a:pt x="0" y="519258"/>
                  </a:cubicBezTo>
                  <a:lnTo>
                    <a:pt x="0" y="19746"/>
                  </a:lnTo>
                  <a:cubicBezTo>
                    <a:pt x="0" y="8841"/>
                    <a:pt x="8841" y="0"/>
                    <a:pt x="19746" y="0"/>
                  </a:cubicBezTo>
                  <a:close/>
                </a:path>
              </a:pathLst>
            </a:custGeom>
            <a:solidFill>
              <a:srgbClr val="C62E2E"/>
            </a:solidFill>
          </p:spPr>
        </p:sp>
        <p:sp>
          <p:nvSpPr>
            <p:cNvPr id="4" name="TextBox 4"/>
            <p:cNvSpPr txBox="1"/>
            <p:nvPr/>
          </p:nvSpPr>
          <p:spPr>
            <a:xfrm>
              <a:off x="0" y="-38100"/>
              <a:ext cx="5266411" cy="577104"/>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524000" y="2228200"/>
            <a:ext cx="14618283" cy="3642023"/>
          </a:xfrm>
          <a:prstGeom prst="rect">
            <a:avLst/>
          </a:prstGeom>
        </p:spPr>
        <p:txBody>
          <a:bodyPr wrap="square" lIns="0" tIns="0" rIns="0" bIns="0" rtlCol="0" anchor="t">
            <a:spAutoFit/>
          </a:bodyPr>
          <a:lstStyle/>
          <a:p>
            <a:pPr algn="ctr">
              <a:lnSpc>
                <a:spcPts val="14223"/>
              </a:lnSpc>
            </a:pPr>
            <a:r>
              <a:rPr lang="en-US" sz="8800" b="1" spc="-47" dirty="0" smtClean="0">
                <a:solidFill>
                  <a:srgbClr val="C62E2E"/>
                </a:solidFill>
                <a:latin typeface="Proxima Nova Condensed Bold"/>
                <a:ea typeface="Proxima Nova Condensed Bold"/>
                <a:cs typeface="Proxima Nova Condensed Bold"/>
                <a:sym typeface="Proxima Nova Condensed Bold"/>
              </a:rPr>
              <a:t>PHẦN </a:t>
            </a:r>
            <a:r>
              <a:rPr lang="en-US" sz="8800" b="1" spc="-47" dirty="0">
                <a:solidFill>
                  <a:srgbClr val="C62E2E"/>
                </a:solidFill>
                <a:latin typeface="Proxima Nova Condensed Bold"/>
                <a:ea typeface="Proxima Nova Condensed Bold"/>
                <a:cs typeface="Proxima Nova Condensed Bold"/>
                <a:sym typeface="Proxima Nova Condensed Bold"/>
              </a:rPr>
              <a:t>2</a:t>
            </a:r>
            <a:r>
              <a:rPr lang="en-US" sz="8800" b="1" spc="-47" dirty="0" smtClean="0">
                <a:solidFill>
                  <a:srgbClr val="C62E2E"/>
                </a:solidFill>
                <a:latin typeface="Proxima Nova Condensed Bold"/>
                <a:ea typeface="Proxima Nova Condensed Bold"/>
                <a:cs typeface="Proxima Nova Condensed Bold"/>
                <a:sym typeface="Proxima Nova Condensed Bold"/>
              </a:rPr>
              <a:t>: </a:t>
            </a:r>
            <a:r>
              <a:rPr lang="en-US" sz="8800" b="1" spc="-47" dirty="0" smtClean="0">
                <a:latin typeface="Proxima Nova Condensed Bold"/>
                <a:ea typeface="Proxima Nova Condensed Bold"/>
                <a:cs typeface="Proxima Nova Condensed Bold"/>
                <a:sym typeface="Proxima Nova Condensed Bold"/>
              </a:rPr>
              <a:t>SÀNG LỌC, PHÁT HIỆN SDD Ở TRẺ EM 6-11 TUỔI</a:t>
            </a:r>
            <a:endParaRPr lang="en-US" sz="8800" b="1" spc="-47" dirty="0">
              <a:latin typeface="Proxima Nova Condensed Bold"/>
              <a:ea typeface="Proxima Nova Condensed Bold"/>
              <a:cs typeface="Proxima Nova Condensed Bold"/>
              <a:sym typeface="Proxima Nova Condensed Bold"/>
            </a:endParaRPr>
          </a:p>
        </p:txBody>
      </p:sp>
      <p:sp>
        <p:nvSpPr>
          <p:cNvPr id="11" name="Freeform 11"/>
          <p:cNvSpPr/>
          <p:nvPr/>
        </p:nvSpPr>
        <p:spPr>
          <a:xfrm>
            <a:off x="-254567" y="-309835"/>
            <a:ext cx="3088866" cy="3088866"/>
          </a:xfrm>
          <a:custGeom>
            <a:avLst/>
            <a:gdLst/>
            <a:ahLst/>
            <a:cxnLst/>
            <a:rect l="l" t="t" r="r" b="b"/>
            <a:pathLst>
              <a:path w="3088866" h="3088866">
                <a:moveTo>
                  <a:pt x="0" y="0"/>
                </a:moveTo>
                <a:lnTo>
                  <a:pt x="3088866" y="0"/>
                </a:lnTo>
                <a:lnTo>
                  <a:pt x="3088866" y="3088866"/>
                </a:lnTo>
                <a:lnTo>
                  <a:pt x="0" y="308886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2" name="Freeform 12"/>
          <p:cNvSpPr/>
          <p:nvPr/>
        </p:nvSpPr>
        <p:spPr>
          <a:xfrm>
            <a:off x="7711906" y="-1569748"/>
            <a:ext cx="3139497" cy="3139497"/>
          </a:xfrm>
          <a:custGeom>
            <a:avLst/>
            <a:gdLst/>
            <a:ahLst/>
            <a:cxnLst/>
            <a:rect l="l" t="t" r="r" b="b"/>
            <a:pathLst>
              <a:path w="3139497" h="3139497">
                <a:moveTo>
                  <a:pt x="0" y="0"/>
                </a:moveTo>
                <a:lnTo>
                  <a:pt x="3139496" y="0"/>
                </a:lnTo>
                <a:lnTo>
                  <a:pt x="3139496" y="3139496"/>
                </a:lnTo>
                <a:lnTo>
                  <a:pt x="0" y="313949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32657" y="7779894"/>
            <a:ext cx="1993491" cy="498373"/>
          </a:xfrm>
          <a:custGeom>
            <a:avLst/>
            <a:gdLst/>
            <a:ahLst/>
            <a:cxnLst/>
            <a:rect l="l" t="t" r="r" b="b"/>
            <a:pathLst>
              <a:path w="1993491" h="498373">
                <a:moveTo>
                  <a:pt x="0" y="0"/>
                </a:moveTo>
                <a:lnTo>
                  <a:pt x="1993491" y="0"/>
                </a:lnTo>
                <a:lnTo>
                  <a:pt x="1993491" y="498373"/>
                </a:lnTo>
                <a:lnTo>
                  <a:pt x="0" y="49837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flipH="1">
            <a:off x="15390418" y="-231054"/>
            <a:ext cx="3088866" cy="3088866"/>
          </a:xfrm>
          <a:custGeom>
            <a:avLst/>
            <a:gdLst/>
            <a:ahLst/>
            <a:cxnLst/>
            <a:rect l="l" t="t" r="r" b="b"/>
            <a:pathLst>
              <a:path w="3088866" h="3088866">
                <a:moveTo>
                  <a:pt x="3088867" y="0"/>
                </a:moveTo>
                <a:lnTo>
                  <a:pt x="0" y="0"/>
                </a:lnTo>
                <a:lnTo>
                  <a:pt x="0" y="3088867"/>
                </a:lnTo>
                <a:lnTo>
                  <a:pt x="3088867" y="3088867"/>
                </a:lnTo>
                <a:lnTo>
                  <a:pt x="3088867"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5"/>
          <p:cNvSpPr/>
          <p:nvPr/>
        </p:nvSpPr>
        <p:spPr>
          <a:xfrm>
            <a:off x="14197962" y="5776273"/>
            <a:ext cx="3888642" cy="3651845"/>
          </a:xfrm>
          <a:custGeom>
            <a:avLst/>
            <a:gdLst/>
            <a:ahLst/>
            <a:cxnLst/>
            <a:rect l="l" t="t" r="r" b="b"/>
            <a:pathLst>
              <a:path w="5909636" h="6423517">
                <a:moveTo>
                  <a:pt x="0" y="0"/>
                </a:moveTo>
                <a:lnTo>
                  <a:pt x="5909636" y="0"/>
                </a:lnTo>
                <a:lnTo>
                  <a:pt x="5909636" y="6423517"/>
                </a:lnTo>
                <a:lnTo>
                  <a:pt x="0" y="6423517"/>
                </a:lnTo>
                <a:lnTo>
                  <a:pt x="0" y="0"/>
                </a:lnTo>
                <a:close/>
              </a:path>
            </a:pathLst>
          </a:custGeom>
          <a:blipFill>
            <a:blip r:embed="rId12">
              <a:extLst>
                <a:ext uri="{96DAC541-7B7A-43D3-8B79-37D633B846F1}">
                  <asvg:svgBlip xmlns="" xmlns:asvg="http://schemas.microsoft.com/office/drawing/2016/SVG/main" r:embed="rId3"/>
                </a:ext>
              </a:extLst>
            </a:blip>
            <a:stretch>
              <a:fillRect/>
            </a:stretch>
          </a:blipFill>
        </p:spPr>
      </p:sp>
    </p:spTree>
    <p:extLst>
      <p:ext uri="{BB962C8B-B14F-4D97-AF65-F5344CB8AC3E}">
        <p14:creationId xmlns:p14="http://schemas.microsoft.com/office/powerpoint/2010/main" val="40922833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6299" y="8501709"/>
            <a:ext cx="19995906" cy="2046531"/>
            <a:chOff x="0" y="0"/>
            <a:chExt cx="5266411" cy="539004"/>
          </a:xfrm>
        </p:grpSpPr>
        <p:sp>
          <p:nvSpPr>
            <p:cNvPr id="3" name="Freeform 3"/>
            <p:cNvSpPr/>
            <p:nvPr/>
          </p:nvSpPr>
          <p:spPr>
            <a:xfrm>
              <a:off x="0" y="0"/>
              <a:ext cx="5266411" cy="539004"/>
            </a:xfrm>
            <a:custGeom>
              <a:avLst/>
              <a:gdLst/>
              <a:ahLst/>
              <a:cxnLst/>
              <a:rect l="l" t="t" r="r" b="b"/>
              <a:pathLst>
                <a:path w="5266411" h="539004">
                  <a:moveTo>
                    <a:pt x="19746" y="0"/>
                  </a:moveTo>
                  <a:lnTo>
                    <a:pt x="5246665" y="0"/>
                  </a:lnTo>
                  <a:cubicBezTo>
                    <a:pt x="5257571" y="0"/>
                    <a:pt x="5266411" y="8841"/>
                    <a:pt x="5266411" y="19746"/>
                  </a:cubicBezTo>
                  <a:lnTo>
                    <a:pt x="5266411" y="519258"/>
                  </a:lnTo>
                  <a:cubicBezTo>
                    <a:pt x="5266411" y="530164"/>
                    <a:pt x="5257571" y="539004"/>
                    <a:pt x="5246665" y="539004"/>
                  </a:cubicBezTo>
                  <a:lnTo>
                    <a:pt x="19746" y="539004"/>
                  </a:lnTo>
                  <a:cubicBezTo>
                    <a:pt x="8841" y="539004"/>
                    <a:pt x="0" y="530164"/>
                    <a:pt x="0" y="519258"/>
                  </a:cubicBezTo>
                  <a:lnTo>
                    <a:pt x="0" y="19746"/>
                  </a:lnTo>
                  <a:cubicBezTo>
                    <a:pt x="0" y="8841"/>
                    <a:pt x="8841" y="0"/>
                    <a:pt x="19746" y="0"/>
                  </a:cubicBezTo>
                  <a:close/>
                </a:path>
              </a:pathLst>
            </a:custGeom>
            <a:solidFill>
              <a:srgbClr val="C62E2E"/>
            </a:solidFill>
          </p:spPr>
        </p:sp>
        <p:sp>
          <p:nvSpPr>
            <p:cNvPr id="4" name="TextBox 4"/>
            <p:cNvSpPr txBox="1"/>
            <p:nvPr/>
          </p:nvSpPr>
          <p:spPr>
            <a:xfrm>
              <a:off x="0" y="-38100"/>
              <a:ext cx="5266411" cy="577104"/>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524000" y="2228200"/>
            <a:ext cx="14618283" cy="3642023"/>
          </a:xfrm>
          <a:prstGeom prst="rect">
            <a:avLst/>
          </a:prstGeom>
        </p:spPr>
        <p:txBody>
          <a:bodyPr wrap="square" lIns="0" tIns="0" rIns="0" bIns="0" rtlCol="0" anchor="t">
            <a:spAutoFit/>
          </a:bodyPr>
          <a:lstStyle/>
          <a:p>
            <a:pPr algn="ctr">
              <a:lnSpc>
                <a:spcPts val="14223"/>
              </a:lnSpc>
            </a:pPr>
            <a:r>
              <a:rPr lang="en-US" sz="8800" b="1" spc="-47" dirty="0" smtClean="0">
                <a:solidFill>
                  <a:srgbClr val="C62E2E"/>
                </a:solidFill>
                <a:latin typeface="Proxima Nova Condensed Bold"/>
                <a:ea typeface="Proxima Nova Condensed Bold"/>
                <a:cs typeface="Proxima Nova Condensed Bold"/>
                <a:sym typeface="Proxima Nova Condensed Bold"/>
              </a:rPr>
              <a:t>2.1: ĐÁNH GIÁ TT </a:t>
            </a:r>
            <a:r>
              <a:rPr lang="en-US" sz="8800" b="1" spc="-47" dirty="0" smtClean="0">
                <a:latin typeface="Proxima Nova Condensed Bold"/>
                <a:ea typeface="Proxima Nova Condensed Bold"/>
                <a:cs typeface="Proxima Nova Condensed Bold"/>
                <a:sym typeface="Proxima Nova Condensed Bold"/>
              </a:rPr>
              <a:t>DINH DƯỠNG Ở </a:t>
            </a:r>
          </a:p>
          <a:p>
            <a:pPr algn="ctr">
              <a:lnSpc>
                <a:spcPts val="14223"/>
              </a:lnSpc>
            </a:pPr>
            <a:r>
              <a:rPr lang="en-US" sz="8800" b="1" spc="-47" dirty="0" smtClean="0">
                <a:latin typeface="Proxima Nova Condensed Bold"/>
                <a:ea typeface="Proxima Nova Condensed Bold"/>
                <a:cs typeface="Proxima Nova Condensed Bold"/>
                <a:sym typeface="Proxima Nova Condensed Bold"/>
              </a:rPr>
              <a:t>TRẺ EM 6-11 TUỔI</a:t>
            </a:r>
            <a:endParaRPr lang="en-US" sz="8800" b="1" spc="-47" dirty="0">
              <a:latin typeface="Proxima Nova Condensed Bold"/>
              <a:ea typeface="Proxima Nova Condensed Bold"/>
              <a:cs typeface="Proxima Nova Condensed Bold"/>
              <a:sym typeface="Proxima Nova Condensed Bold"/>
            </a:endParaRPr>
          </a:p>
        </p:txBody>
      </p:sp>
      <p:sp>
        <p:nvSpPr>
          <p:cNvPr id="11" name="Freeform 11"/>
          <p:cNvSpPr/>
          <p:nvPr/>
        </p:nvSpPr>
        <p:spPr>
          <a:xfrm>
            <a:off x="-254567" y="-309835"/>
            <a:ext cx="3088866" cy="3088866"/>
          </a:xfrm>
          <a:custGeom>
            <a:avLst/>
            <a:gdLst/>
            <a:ahLst/>
            <a:cxnLst/>
            <a:rect l="l" t="t" r="r" b="b"/>
            <a:pathLst>
              <a:path w="3088866" h="3088866">
                <a:moveTo>
                  <a:pt x="0" y="0"/>
                </a:moveTo>
                <a:lnTo>
                  <a:pt x="3088866" y="0"/>
                </a:lnTo>
                <a:lnTo>
                  <a:pt x="3088866" y="3088866"/>
                </a:lnTo>
                <a:lnTo>
                  <a:pt x="0" y="308886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2" name="Freeform 12"/>
          <p:cNvSpPr/>
          <p:nvPr/>
        </p:nvSpPr>
        <p:spPr>
          <a:xfrm>
            <a:off x="7711906" y="-1569748"/>
            <a:ext cx="3139497" cy="3139497"/>
          </a:xfrm>
          <a:custGeom>
            <a:avLst/>
            <a:gdLst/>
            <a:ahLst/>
            <a:cxnLst/>
            <a:rect l="l" t="t" r="r" b="b"/>
            <a:pathLst>
              <a:path w="3139497" h="3139497">
                <a:moveTo>
                  <a:pt x="0" y="0"/>
                </a:moveTo>
                <a:lnTo>
                  <a:pt x="3139496" y="0"/>
                </a:lnTo>
                <a:lnTo>
                  <a:pt x="3139496" y="3139496"/>
                </a:lnTo>
                <a:lnTo>
                  <a:pt x="0" y="313949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32657" y="7779894"/>
            <a:ext cx="1993491" cy="498373"/>
          </a:xfrm>
          <a:custGeom>
            <a:avLst/>
            <a:gdLst/>
            <a:ahLst/>
            <a:cxnLst/>
            <a:rect l="l" t="t" r="r" b="b"/>
            <a:pathLst>
              <a:path w="1993491" h="498373">
                <a:moveTo>
                  <a:pt x="0" y="0"/>
                </a:moveTo>
                <a:lnTo>
                  <a:pt x="1993491" y="0"/>
                </a:lnTo>
                <a:lnTo>
                  <a:pt x="1993491" y="498373"/>
                </a:lnTo>
                <a:lnTo>
                  <a:pt x="0" y="49837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flipH="1">
            <a:off x="15390418" y="-231054"/>
            <a:ext cx="3088866" cy="3088866"/>
          </a:xfrm>
          <a:custGeom>
            <a:avLst/>
            <a:gdLst/>
            <a:ahLst/>
            <a:cxnLst/>
            <a:rect l="l" t="t" r="r" b="b"/>
            <a:pathLst>
              <a:path w="3088866" h="3088866">
                <a:moveTo>
                  <a:pt x="3088867" y="0"/>
                </a:moveTo>
                <a:lnTo>
                  <a:pt x="0" y="0"/>
                </a:lnTo>
                <a:lnTo>
                  <a:pt x="0" y="3088867"/>
                </a:lnTo>
                <a:lnTo>
                  <a:pt x="3088867" y="3088867"/>
                </a:lnTo>
                <a:lnTo>
                  <a:pt x="3088867"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5"/>
          <p:cNvSpPr/>
          <p:nvPr/>
        </p:nvSpPr>
        <p:spPr>
          <a:xfrm>
            <a:off x="14197962" y="5776273"/>
            <a:ext cx="3888642" cy="3651845"/>
          </a:xfrm>
          <a:custGeom>
            <a:avLst/>
            <a:gdLst/>
            <a:ahLst/>
            <a:cxnLst/>
            <a:rect l="l" t="t" r="r" b="b"/>
            <a:pathLst>
              <a:path w="5909636" h="6423517">
                <a:moveTo>
                  <a:pt x="0" y="0"/>
                </a:moveTo>
                <a:lnTo>
                  <a:pt x="5909636" y="0"/>
                </a:lnTo>
                <a:lnTo>
                  <a:pt x="5909636" y="6423517"/>
                </a:lnTo>
                <a:lnTo>
                  <a:pt x="0" y="6423517"/>
                </a:lnTo>
                <a:lnTo>
                  <a:pt x="0" y="0"/>
                </a:lnTo>
                <a:close/>
              </a:path>
            </a:pathLst>
          </a:custGeom>
          <a:blipFill>
            <a:blip r:embed="rId12">
              <a:extLst>
                <a:ext uri="{96DAC541-7B7A-43D3-8B79-37D633B846F1}">
                  <asvg:svgBlip xmlns="" xmlns:asvg="http://schemas.microsoft.com/office/drawing/2016/SVG/main" r:embed="rId3"/>
                </a:ext>
              </a:extLst>
            </a:blip>
            <a:stretch>
              <a:fillRect/>
            </a:stretch>
          </a:blipFill>
        </p:spPr>
      </p:sp>
    </p:spTree>
    <p:extLst>
      <p:ext uri="{BB962C8B-B14F-4D97-AF65-F5344CB8AC3E}">
        <p14:creationId xmlns:p14="http://schemas.microsoft.com/office/powerpoint/2010/main" val="2827959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C3D1-74C4-C780-4E44-0CCFA55EA819}"/>
              </a:ext>
            </a:extLst>
          </p:cNvPr>
          <p:cNvSpPr>
            <a:spLocks noGrp="1"/>
          </p:cNvSpPr>
          <p:nvPr>
            <p:ph type="title"/>
          </p:nvPr>
        </p:nvSpPr>
        <p:spPr>
          <a:xfrm>
            <a:off x="662940" y="15098"/>
            <a:ext cx="18029682" cy="1988345"/>
          </a:xfrm>
        </p:spPr>
        <p:txBody>
          <a:bodyPr>
            <a:normAutofit/>
          </a:bodyPr>
          <a:lstStyle/>
          <a:p>
            <a:r>
              <a:rPr lang="en-US" sz="6300" b="1" dirty="0"/>
              <a:t>Đánh </a:t>
            </a:r>
            <a:r>
              <a:rPr lang="en-US" sz="6300" b="1" dirty="0" err="1"/>
              <a:t>giá</a:t>
            </a:r>
            <a:r>
              <a:rPr lang="en-US" sz="6300" b="1" dirty="0"/>
              <a:t> TTDD </a:t>
            </a:r>
            <a:r>
              <a:rPr lang="en-US" sz="6300" b="1" dirty="0" err="1"/>
              <a:t>theo</a:t>
            </a:r>
            <a:r>
              <a:rPr lang="en-US" sz="6300" b="1" dirty="0"/>
              <a:t> chuẩn </a:t>
            </a:r>
            <a:r>
              <a:rPr lang="en-US" sz="6300" b="1" dirty="0" err="1"/>
              <a:t>tăng</a:t>
            </a:r>
            <a:r>
              <a:rPr lang="en-US" sz="6300" b="1" dirty="0"/>
              <a:t> </a:t>
            </a:r>
            <a:r>
              <a:rPr lang="en-US" sz="6300" b="1" dirty="0" err="1"/>
              <a:t>trưởng</a:t>
            </a:r>
            <a:r>
              <a:rPr lang="en-US" sz="6300" b="1" dirty="0"/>
              <a:t> của WHO</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3FD7CE1-19A4-277F-AB30-336A6A7AEC93}"/>
                  </a:ext>
                </a:extLst>
              </p:cNvPr>
              <p:cNvSpPr>
                <a:spLocks noGrp="1"/>
              </p:cNvSpPr>
              <p:nvPr>
                <p:ph idx="1"/>
              </p:nvPr>
            </p:nvSpPr>
            <p:spPr>
              <a:xfrm>
                <a:off x="1219200" y="1562100"/>
                <a:ext cx="16128125" cy="8107751"/>
              </a:xfrm>
            </p:spPr>
            <p:txBody>
              <a:bodyPr>
                <a:noAutofit/>
              </a:bodyPr>
              <a:lstStyle/>
              <a:p>
                <a:pPr marL="0" indent="0" algn="just">
                  <a:buNone/>
                </a:pPr>
                <a:endParaRPr lang="en-US" b="0" i="1" dirty="0">
                  <a:latin typeface="Cambria Math" panose="02040503050406030204" pitchFamily="18" charset="0"/>
                </a:endParaRPr>
              </a:p>
              <a:p>
                <a:pPr marL="514350" indent="-514350" algn="just">
                  <a:lnSpc>
                    <a:spcPct val="150000"/>
                  </a:lnSpc>
                  <a:buFontTx/>
                  <a:buAutoNum type="arabicPeriod"/>
                </a:pPr>
                <a:r>
                  <a:rPr lang="en-US" sz="3600" dirty="0" err="1" smtClean="0">
                    <a:latin typeface="Arial" charset="0"/>
                    <a:cs typeface="Arial" charset="0"/>
                  </a:rPr>
                  <a:t>Bảng</a:t>
                </a:r>
                <a:r>
                  <a:rPr lang="en-US" sz="3600" dirty="0" smtClean="0">
                    <a:latin typeface="Arial" charset="0"/>
                    <a:cs typeface="Arial" charset="0"/>
                  </a:rPr>
                  <a:t> </a:t>
                </a:r>
                <a:r>
                  <a:rPr lang="en-US" sz="3600" dirty="0" err="1">
                    <a:latin typeface="Arial" charset="0"/>
                    <a:cs typeface="Arial" charset="0"/>
                  </a:rPr>
                  <a:t>tra</a:t>
                </a:r>
                <a:r>
                  <a:rPr lang="en-US" sz="3600" dirty="0">
                    <a:latin typeface="Arial" charset="0"/>
                    <a:cs typeface="Arial" charset="0"/>
                  </a:rPr>
                  <a:t> </a:t>
                </a:r>
                <a:r>
                  <a:rPr lang="en-US" sz="3600" b="1" dirty="0">
                    <a:solidFill>
                      <a:srgbClr val="FF0000"/>
                    </a:solidFill>
                    <a:latin typeface="Arial" charset="0"/>
                    <a:cs typeface="Arial" charset="0"/>
                  </a:rPr>
                  <a:t>Z-score BMI </a:t>
                </a:r>
                <a:r>
                  <a:rPr lang="en-US" sz="3600" b="1" dirty="0" err="1">
                    <a:solidFill>
                      <a:srgbClr val="FF0000"/>
                    </a:solidFill>
                    <a:latin typeface="Arial" charset="0"/>
                    <a:cs typeface="Arial" charset="0"/>
                  </a:rPr>
                  <a:t>theo</a:t>
                </a:r>
                <a:r>
                  <a:rPr lang="en-US" sz="3600" b="1" dirty="0">
                    <a:solidFill>
                      <a:srgbClr val="FF0000"/>
                    </a:solidFill>
                    <a:latin typeface="Arial" charset="0"/>
                    <a:cs typeface="Arial" charset="0"/>
                  </a:rPr>
                  <a:t> tuổi</a:t>
                </a:r>
                <a:r>
                  <a:rPr lang="en-US" sz="3600" dirty="0">
                    <a:latin typeface="Arial" charset="0"/>
                    <a:cs typeface="Arial" charset="0"/>
                  </a:rPr>
                  <a:t>: </a:t>
                </a:r>
                <a:r>
                  <a:rPr lang="en-US" sz="3600" dirty="0" err="1">
                    <a:latin typeface="Arial" charset="0"/>
                    <a:cs typeface="Arial" charset="0"/>
                  </a:rPr>
                  <a:t>nam</a:t>
                </a:r>
                <a:r>
                  <a:rPr lang="en-US" sz="3600" dirty="0">
                    <a:latin typeface="Arial" charset="0"/>
                    <a:cs typeface="Arial" charset="0"/>
                  </a:rPr>
                  <a:t>, </a:t>
                </a:r>
                <a:r>
                  <a:rPr lang="en-US" sz="3600" dirty="0" err="1">
                    <a:latin typeface="Arial" charset="0"/>
                    <a:cs typeface="Arial" charset="0"/>
                  </a:rPr>
                  <a:t>nữ</a:t>
                </a:r>
                <a:endParaRPr lang="en-US" sz="3600" dirty="0">
                  <a:latin typeface="Arial" charset="0"/>
                  <a:cs typeface="Arial" charset="0"/>
                </a:endParaRPr>
              </a:p>
              <a:p>
                <a:pPr marL="514350" indent="-514350" algn="just">
                  <a:lnSpc>
                    <a:spcPct val="150000"/>
                  </a:lnSpc>
                  <a:spcAft>
                    <a:spcPts val="1800"/>
                  </a:spcAft>
                  <a:buAutoNum type="arabicPeriod"/>
                </a:pPr>
                <a:r>
                  <a:rPr lang="en-US" sz="3600" dirty="0" err="1">
                    <a:latin typeface="Arial" charset="0"/>
                    <a:cs typeface="Arial" charset="0"/>
                  </a:rPr>
                  <a:t>Bảng</a:t>
                </a:r>
                <a:r>
                  <a:rPr lang="en-US" sz="3600" dirty="0">
                    <a:latin typeface="Arial" charset="0"/>
                    <a:cs typeface="Arial" charset="0"/>
                  </a:rPr>
                  <a:t> </a:t>
                </a:r>
                <a:r>
                  <a:rPr lang="en-US" sz="3600" dirty="0" err="1">
                    <a:latin typeface="Arial" charset="0"/>
                    <a:cs typeface="Arial" charset="0"/>
                  </a:rPr>
                  <a:t>tra</a:t>
                </a:r>
                <a:r>
                  <a:rPr lang="en-US" sz="3600" dirty="0">
                    <a:latin typeface="Arial" charset="0"/>
                    <a:cs typeface="Arial" charset="0"/>
                  </a:rPr>
                  <a:t> </a:t>
                </a:r>
                <a:r>
                  <a:rPr lang="en-US" sz="3600" b="1" dirty="0">
                    <a:solidFill>
                      <a:srgbClr val="0070C0"/>
                    </a:solidFill>
                    <a:latin typeface="Arial" charset="0"/>
                    <a:cs typeface="Arial" charset="0"/>
                  </a:rPr>
                  <a:t>chiều </a:t>
                </a:r>
                <a:r>
                  <a:rPr lang="en-US" sz="3600" b="1" dirty="0" err="1">
                    <a:solidFill>
                      <a:srgbClr val="0070C0"/>
                    </a:solidFill>
                    <a:latin typeface="Arial" charset="0"/>
                    <a:cs typeface="Arial" charset="0"/>
                  </a:rPr>
                  <a:t>cao</a:t>
                </a:r>
                <a:r>
                  <a:rPr lang="en-US" sz="3600" b="1" dirty="0">
                    <a:solidFill>
                      <a:srgbClr val="0070C0"/>
                    </a:solidFill>
                    <a:latin typeface="Arial" charset="0"/>
                    <a:cs typeface="Arial" charset="0"/>
                  </a:rPr>
                  <a:t> </a:t>
                </a:r>
                <a:r>
                  <a:rPr lang="en-US" sz="3600" b="1" dirty="0" err="1">
                    <a:solidFill>
                      <a:srgbClr val="0070C0"/>
                    </a:solidFill>
                    <a:latin typeface="Arial" charset="0"/>
                    <a:cs typeface="Arial" charset="0"/>
                  </a:rPr>
                  <a:t>theo</a:t>
                </a:r>
                <a:r>
                  <a:rPr lang="en-US" sz="3600" b="1" dirty="0">
                    <a:solidFill>
                      <a:srgbClr val="0070C0"/>
                    </a:solidFill>
                    <a:latin typeface="Arial" charset="0"/>
                    <a:cs typeface="Arial" charset="0"/>
                  </a:rPr>
                  <a:t> tuổi</a:t>
                </a:r>
                <a:r>
                  <a:rPr lang="en-US" sz="3600" dirty="0">
                    <a:latin typeface="Arial" charset="0"/>
                    <a:cs typeface="Arial" charset="0"/>
                  </a:rPr>
                  <a:t>: </a:t>
                </a:r>
                <a:r>
                  <a:rPr lang="en-US" sz="3600" dirty="0" err="1">
                    <a:latin typeface="Arial" charset="0"/>
                    <a:cs typeface="Arial" charset="0"/>
                  </a:rPr>
                  <a:t>nam</a:t>
                </a:r>
                <a:r>
                  <a:rPr lang="en-US" sz="3600" dirty="0">
                    <a:latin typeface="Arial" charset="0"/>
                    <a:cs typeface="Arial" charset="0"/>
                  </a:rPr>
                  <a:t>, </a:t>
                </a:r>
                <a:r>
                  <a:rPr lang="en-US" sz="3600" dirty="0" err="1">
                    <a:latin typeface="Arial" charset="0"/>
                    <a:cs typeface="Arial" charset="0"/>
                  </a:rPr>
                  <a:t>nữ</a:t>
                </a:r>
                <a:endParaRPr lang="en-US" b="0" i="1" dirty="0" smtClean="0">
                  <a:latin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r>
                        <a:rPr lang="en-US" b="0" i="1">
                          <a:latin typeface="Cambria Math" panose="02040503050406030204" pitchFamily="18" charset="0"/>
                        </a:rPr>
                        <m:t>𝑍</m:t>
                      </m:r>
                      <m:r>
                        <a:rPr lang="en-US" b="0" i="1">
                          <a:latin typeface="Cambria Math" panose="02040503050406030204" pitchFamily="18" charset="0"/>
                        </a:rPr>
                        <m:t>−</m:t>
                      </m:r>
                      <m:r>
                        <a:rPr lang="en-US" b="0" i="1">
                          <a:latin typeface="Cambria Math" panose="02040503050406030204" pitchFamily="18" charset="0"/>
                        </a:rPr>
                        <m:t>𝑠𝑐𝑜𝑟𝑒</m:t>
                      </m:r>
                      <m:r>
                        <a:rPr lang="en-US" b="0" i="1">
                          <a:latin typeface="Cambria Math" panose="02040503050406030204" pitchFamily="18" charset="0"/>
                        </a:rPr>
                        <m:t>=</m:t>
                      </m:r>
                      <m:f>
                        <m:fPr>
                          <m:ctrlPr>
                            <a:rPr lang="en-US" i="1">
                              <a:latin typeface="Cambria Math" panose="02040503050406030204" pitchFamily="18" charset="0"/>
                            </a:rPr>
                          </m:ctrlPr>
                        </m:fPr>
                        <m:num>
                          <m:r>
                            <m:rPr>
                              <m:sty m:val="p"/>
                            </m:rPr>
                            <a:rPr lang="en-US" b="0" i="0">
                              <a:latin typeface="Cambria Math" panose="02040503050406030204" pitchFamily="18" charset="0"/>
                            </a:rPr>
                            <m:t>K</m:t>
                          </m:r>
                          <m:r>
                            <a:rPr lang="en-US" b="0" i="0">
                              <a:latin typeface="Cambria Math" panose="02040503050406030204" pitchFamily="18" charset="0"/>
                            </a:rPr>
                            <m:t>í</m:t>
                          </m:r>
                          <m:r>
                            <m:rPr>
                              <m:sty m:val="p"/>
                            </m:rPr>
                            <a:rPr lang="en-US" b="0" i="0">
                              <a:latin typeface="Cambria Math" panose="02040503050406030204" pitchFamily="18" charset="0"/>
                            </a:rPr>
                            <m:t>ch</m:t>
                          </m:r>
                          <m:r>
                            <a:rPr lang="en-US" b="0" i="0">
                              <a:latin typeface="Cambria Math" panose="02040503050406030204" pitchFamily="18" charset="0"/>
                            </a:rPr>
                            <m:t> </m:t>
                          </m:r>
                          <m:r>
                            <m:rPr>
                              <m:sty m:val="p"/>
                            </m:rPr>
                            <a:rPr lang="en-US" b="0" i="0">
                              <a:latin typeface="Cambria Math" panose="02040503050406030204" pitchFamily="18" charset="0"/>
                            </a:rPr>
                            <m:t>th</m:t>
                          </m:r>
                          <m:r>
                            <a:rPr lang="en-US" b="0" i="0">
                              <a:latin typeface="Cambria Math" panose="02040503050406030204" pitchFamily="18" charset="0"/>
                            </a:rPr>
                            <m:t>ướ</m:t>
                          </m:r>
                          <m:r>
                            <m:rPr>
                              <m:sty m:val="p"/>
                            </m:rPr>
                            <a:rPr lang="en-US" b="0" i="0">
                              <a:latin typeface="Cambria Math" panose="02040503050406030204" pitchFamily="18" charset="0"/>
                            </a:rPr>
                            <m:t>c</m:t>
                          </m:r>
                          <m:r>
                            <a:rPr lang="en-US" b="0" i="0">
                              <a:latin typeface="Cambria Math" panose="02040503050406030204" pitchFamily="18" charset="0"/>
                            </a:rPr>
                            <m:t> đ</m:t>
                          </m:r>
                          <m:r>
                            <m:rPr>
                              <m:sty m:val="p"/>
                            </m:rPr>
                            <a:rPr lang="en-US" b="0" i="0">
                              <a:latin typeface="Cambria Math" panose="02040503050406030204" pitchFamily="18" charset="0"/>
                            </a:rPr>
                            <m:t>o</m:t>
                          </m:r>
                          <m:r>
                            <a:rPr lang="en-US" b="0" i="0">
                              <a:latin typeface="Cambria Math" panose="02040503050406030204" pitchFamily="18" charset="0"/>
                            </a:rPr>
                            <m:t> đượ</m:t>
                          </m:r>
                          <m:r>
                            <m:rPr>
                              <m:sty m:val="p"/>
                            </m:rPr>
                            <a:rPr lang="en-US" b="0" i="0">
                              <a:latin typeface="Cambria Math" panose="02040503050406030204" pitchFamily="18" charset="0"/>
                            </a:rPr>
                            <m:t>c</m:t>
                          </m:r>
                          <m:r>
                            <a:rPr lang="en-US" b="0" i="0">
                              <a:latin typeface="Cambria Math" panose="02040503050406030204" pitchFamily="18" charset="0"/>
                            </a:rPr>
                            <m:t> −</m:t>
                          </m:r>
                          <m:r>
                            <m:rPr>
                              <m:sty m:val="p"/>
                            </m:rPr>
                            <a:rPr lang="en-US" b="0" i="0">
                              <a:latin typeface="Cambria Math" panose="02040503050406030204" pitchFamily="18" charset="0"/>
                            </a:rPr>
                            <m:t>TB</m:t>
                          </m:r>
                          <m:r>
                            <a:rPr lang="en-US" b="0" i="0">
                              <a:latin typeface="Cambria Math" panose="02040503050406030204" pitchFamily="18" charset="0"/>
                            </a:rPr>
                            <m:t> </m:t>
                          </m:r>
                          <m:r>
                            <m:rPr>
                              <m:sty m:val="p"/>
                            </m:rPr>
                            <a:rPr lang="en-US" b="0" i="0">
                              <a:latin typeface="Cambria Math" panose="02040503050406030204" pitchFamily="18" charset="0"/>
                            </a:rPr>
                            <m:t>qu</m:t>
                          </m:r>
                          <m:r>
                            <a:rPr lang="en-US" b="0" i="0">
                              <a:latin typeface="Cambria Math" panose="02040503050406030204" pitchFamily="18" charset="0"/>
                            </a:rPr>
                            <m:t>ầ</m:t>
                          </m:r>
                          <m:r>
                            <m:rPr>
                              <m:sty m:val="p"/>
                            </m:rPr>
                            <a:rPr lang="en-US" b="0" i="0">
                              <a:latin typeface="Cambria Math" panose="02040503050406030204" pitchFamily="18" charset="0"/>
                            </a:rPr>
                            <m:t>n</m:t>
                          </m:r>
                          <m:r>
                            <a:rPr lang="en-US" b="0" i="0">
                              <a:latin typeface="Cambria Math" panose="02040503050406030204" pitchFamily="18" charset="0"/>
                            </a:rPr>
                            <m:t> </m:t>
                          </m:r>
                          <m:r>
                            <m:rPr>
                              <m:sty m:val="p"/>
                            </m:rPr>
                            <a:rPr lang="en-US" b="0" i="0">
                              <a:latin typeface="Cambria Math" panose="02040503050406030204" pitchFamily="18" charset="0"/>
                            </a:rPr>
                            <m:t>th</m:t>
                          </m:r>
                          <m:r>
                            <a:rPr lang="en-US" b="0" i="0">
                              <a:latin typeface="Cambria Math" panose="02040503050406030204" pitchFamily="18" charset="0"/>
                            </a:rPr>
                            <m:t>ể </m:t>
                          </m:r>
                          <m:r>
                            <m:rPr>
                              <m:sty m:val="p"/>
                            </m:rPr>
                            <a:rPr lang="en-US" b="0" i="0">
                              <a:latin typeface="Cambria Math" panose="02040503050406030204" pitchFamily="18" charset="0"/>
                            </a:rPr>
                            <m:t>chu</m:t>
                          </m:r>
                          <m:r>
                            <a:rPr lang="en-US" b="0" i="0">
                              <a:latin typeface="Cambria Math" panose="02040503050406030204" pitchFamily="18" charset="0"/>
                            </a:rPr>
                            <m:t>ẩ</m:t>
                          </m:r>
                          <m:r>
                            <m:rPr>
                              <m:sty m:val="p"/>
                            </m:rPr>
                            <a:rPr lang="en-US" b="0" i="0">
                              <a:latin typeface="Cambria Math" panose="02040503050406030204" pitchFamily="18" charset="0"/>
                            </a:rPr>
                            <m:t>n</m:t>
                          </m:r>
                        </m:num>
                        <m:den>
                          <m:r>
                            <a:rPr lang="en-US" b="0" i="0">
                              <a:latin typeface="Cambria Math" panose="02040503050406030204" pitchFamily="18" charset="0"/>
                            </a:rPr>
                            <m:t>Đ</m:t>
                          </m:r>
                          <m:r>
                            <m:rPr>
                              <m:sty m:val="p"/>
                            </m:rPr>
                            <a:rPr lang="en-US" b="0" i="0">
                              <a:latin typeface="Cambria Math" panose="02040503050406030204" pitchFamily="18" charset="0"/>
                            </a:rPr>
                            <m:t>LC</m:t>
                          </m:r>
                          <m:r>
                            <a:rPr lang="en-US" b="0" i="0">
                              <a:latin typeface="Cambria Math" panose="02040503050406030204" pitchFamily="18" charset="0"/>
                            </a:rPr>
                            <m:t> </m:t>
                          </m:r>
                          <m:r>
                            <m:rPr>
                              <m:sty m:val="p"/>
                            </m:rPr>
                            <a:rPr lang="en-US" b="0" i="0">
                              <a:latin typeface="Cambria Math" panose="02040503050406030204" pitchFamily="18" charset="0"/>
                            </a:rPr>
                            <m:t>c</m:t>
                          </m:r>
                          <m:r>
                            <a:rPr lang="en-US" b="0" i="0">
                              <a:latin typeface="Cambria Math" panose="02040503050406030204" pitchFamily="18" charset="0"/>
                            </a:rPr>
                            <m:t>ủ</m:t>
                          </m:r>
                          <m:r>
                            <m:rPr>
                              <m:sty m:val="p"/>
                            </m:rPr>
                            <a:rPr lang="en-US" b="0" i="0">
                              <a:latin typeface="Cambria Math" panose="02040503050406030204" pitchFamily="18" charset="0"/>
                            </a:rPr>
                            <m:t>a</m:t>
                          </m:r>
                          <m:r>
                            <a:rPr lang="en-US" b="0" i="0">
                              <a:latin typeface="Cambria Math" panose="02040503050406030204" pitchFamily="18" charset="0"/>
                            </a:rPr>
                            <m:t> </m:t>
                          </m:r>
                          <m:r>
                            <m:rPr>
                              <m:sty m:val="p"/>
                            </m:rPr>
                            <a:rPr lang="en-US" b="0" i="0">
                              <a:latin typeface="Cambria Math" panose="02040503050406030204" pitchFamily="18" charset="0"/>
                            </a:rPr>
                            <m:t>qu</m:t>
                          </m:r>
                          <m:r>
                            <a:rPr lang="en-US" b="0" i="0">
                              <a:latin typeface="Cambria Math" panose="02040503050406030204" pitchFamily="18" charset="0"/>
                            </a:rPr>
                            <m:t>ầ</m:t>
                          </m:r>
                          <m:r>
                            <m:rPr>
                              <m:sty m:val="p"/>
                            </m:rPr>
                            <a:rPr lang="en-US" b="0" i="0">
                              <a:latin typeface="Cambria Math" panose="02040503050406030204" pitchFamily="18" charset="0"/>
                            </a:rPr>
                            <m:t>n</m:t>
                          </m:r>
                          <m:r>
                            <a:rPr lang="en-US" b="0" i="0">
                              <a:latin typeface="Cambria Math" panose="02040503050406030204" pitchFamily="18" charset="0"/>
                            </a:rPr>
                            <m:t> </m:t>
                          </m:r>
                          <m:r>
                            <m:rPr>
                              <m:sty m:val="p"/>
                            </m:rPr>
                            <a:rPr lang="en-US" b="0" i="0">
                              <a:latin typeface="Cambria Math" panose="02040503050406030204" pitchFamily="18" charset="0"/>
                            </a:rPr>
                            <m:t>th</m:t>
                          </m:r>
                          <m:r>
                            <a:rPr lang="en-US" b="0" i="0">
                              <a:latin typeface="Cambria Math" panose="02040503050406030204" pitchFamily="18" charset="0"/>
                            </a:rPr>
                            <m:t>ể </m:t>
                          </m:r>
                          <m:r>
                            <m:rPr>
                              <m:sty m:val="p"/>
                            </m:rPr>
                            <a:rPr lang="en-US" b="0" i="0">
                              <a:latin typeface="Cambria Math" panose="02040503050406030204" pitchFamily="18" charset="0"/>
                            </a:rPr>
                            <m:t>chu</m:t>
                          </m:r>
                          <m:r>
                            <a:rPr lang="en-US" b="0" i="0">
                              <a:latin typeface="Cambria Math" panose="02040503050406030204" pitchFamily="18" charset="0"/>
                            </a:rPr>
                            <m:t>ẩ</m:t>
                          </m:r>
                          <m:r>
                            <m:rPr>
                              <m:sty m:val="p"/>
                            </m:rPr>
                            <a:rPr lang="en-US" b="0" i="0">
                              <a:latin typeface="Cambria Math" panose="02040503050406030204" pitchFamily="18" charset="0"/>
                            </a:rPr>
                            <m:t>n</m:t>
                          </m:r>
                        </m:den>
                      </m:f>
                    </m:oMath>
                  </m:oMathPara>
                </a14:m>
                <a:endParaRPr lang="en-US" dirty="0"/>
              </a:p>
              <a:p>
                <a:pPr marL="0" indent="0" algn="just">
                  <a:buNone/>
                </a:pPr>
                <a:endParaRPr lang="en-US" dirty="0"/>
              </a:p>
              <a:p>
                <a:pPr algn="just"/>
                <a:r>
                  <a:rPr lang="en-US" dirty="0"/>
                  <a:t>SDD </a:t>
                </a:r>
                <a:r>
                  <a:rPr lang="en-US" dirty="0" err="1"/>
                  <a:t>nhẹ</a:t>
                </a:r>
                <a:r>
                  <a:rPr lang="en-US" dirty="0"/>
                  <a:t> </a:t>
                </a:r>
                <a:r>
                  <a:rPr lang="en-US" dirty="0" err="1"/>
                  <a:t>cân</a:t>
                </a:r>
                <a:r>
                  <a:rPr lang="en-US" dirty="0"/>
                  <a:t>: </a:t>
                </a:r>
                <a:r>
                  <a:rPr lang="en-US" dirty="0" err="1"/>
                  <a:t>đánh</a:t>
                </a:r>
                <a:r>
                  <a:rPr lang="en-US" dirty="0"/>
                  <a:t> </a:t>
                </a:r>
                <a:r>
                  <a:rPr lang="en-US" dirty="0" err="1"/>
                  <a:t>giá</a:t>
                </a:r>
                <a:r>
                  <a:rPr lang="en-US" dirty="0"/>
                  <a:t> </a:t>
                </a:r>
                <a:r>
                  <a:rPr lang="en-US" dirty="0" err="1"/>
                  <a:t>bằng</a:t>
                </a:r>
                <a:r>
                  <a:rPr lang="en-US" dirty="0"/>
                  <a:t> Z-score </a:t>
                </a:r>
                <a:r>
                  <a:rPr lang="en-US" dirty="0" err="1"/>
                  <a:t>cân</a:t>
                </a:r>
                <a:r>
                  <a:rPr lang="en-US" dirty="0"/>
                  <a:t> </a:t>
                </a:r>
                <a:r>
                  <a:rPr lang="en-US" dirty="0" err="1"/>
                  <a:t>nặng</a:t>
                </a:r>
                <a:r>
                  <a:rPr lang="en-US" dirty="0"/>
                  <a:t> </a:t>
                </a:r>
                <a:r>
                  <a:rPr lang="en-US" dirty="0" err="1"/>
                  <a:t>theo</a:t>
                </a:r>
                <a:r>
                  <a:rPr lang="en-US" dirty="0"/>
                  <a:t> </a:t>
                </a:r>
                <a:r>
                  <a:rPr lang="en-US" dirty="0" err="1"/>
                  <a:t>tuổi</a:t>
                </a:r>
                <a:r>
                  <a:rPr lang="en-US" dirty="0"/>
                  <a:t> (WAZ)</a:t>
                </a:r>
              </a:p>
              <a:p>
                <a:pPr algn="just"/>
                <a:r>
                  <a:rPr lang="en-US" dirty="0"/>
                  <a:t>SDD </a:t>
                </a:r>
                <a:r>
                  <a:rPr lang="en-US" dirty="0" err="1"/>
                  <a:t>thấp</a:t>
                </a:r>
                <a:r>
                  <a:rPr lang="en-US" dirty="0"/>
                  <a:t> </a:t>
                </a:r>
                <a:r>
                  <a:rPr lang="en-US" dirty="0" err="1"/>
                  <a:t>còi</a:t>
                </a:r>
                <a:r>
                  <a:rPr lang="en-US" dirty="0"/>
                  <a:t>: </a:t>
                </a:r>
                <a:r>
                  <a:rPr lang="en-US" dirty="0" err="1"/>
                  <a:t>đánh</a:t>
                </a:r>
                <a:r>
                  <a:rPr lang="en-US" dirty="0"/>
                  <a:t> </a:t>
                </a:r>
                <a:r>
                  <a:rPr lang="en-US" dirty="0" err="1"/>
                  <a:t>giá</a:t>
                </a:r>
                <a:r>
                  <a:rPr lang="en-US" dirty="0"/>
                  <a:t> </a:t>
                </a:r>
                <a:r>
                  <a:rPr lang="en-US" dirty="0" err="1"/>
                  <a:t>bằng</a:t>
                </a:r>
                <a:r>
                  <a:rPr lang="en-US" dirty="0"/>
                  <a:t> Z-score </a:t>
                </a:r>
                <a:r>
                  <a:rPr lang="en-US" dirty="0" err="1"/>
                  <a:t>chiều</a:t>
                </a:r>
                <a:r>
                  <a:rPr lang="en-US" dirty="0"/>
                  <a:t> </a:t>
                </a:r>
                <a:r>
                  <a:rPr lang="en-US" dirty="0" err="1"/>
                  <a:t>cao</a:t>
                </a:r>
                <a:r>
                  <a:rPr lang="en-US" dirty="0"/>
                  <a:t> </a:t>
                </a:r>
                <a:r>
                  <a:rPr lang="en-US" dirty="0" err="1"/>
                  <a:t>theo</a:t>
                </a:r>
                <a:r>
                  <a:rPr lang="en-US" dirty="0"/>
                  <a:t> </a:t>
                </a:r>
                <a:r>
                  <a:rPr lang="en-US" dirty="0" err="1"/>
                  <a:t>tuổi</a:t>
                </a:r>
                <a:r>
                  <a:rPr lang="en-US" dirty="0"/>
                  <a:t> (HAZ)</a:t>
                </a:r>
              </a:p>
              <a:p>
                <a:pPr algn="just"/>
                <a:r>
                  <a:rPr lang="en-US" dirty="0"/>
                  <a:t>SDD </a:t>
                </a:r>
                <a:r>
                  <a:rPr lang="en-US" dirty="0" err="1"/>
                  <a:t>gày</a:t>
                </a:r>
                <a:r>
                  <a:rPr lang="en-US" dirty="0"/>
                  <a:t> còm và Thừa cân-</a:t>
                </a:r>
                <a:r>
                  <a:rPr lang="en-US" dirty="0" err="1"/>
                  <a:t>béo</a:t>
                </a:r>
                <a:r>
                  <a:rPr lang="en-US" dirty="0"/>
                  <a:t> phì: </a:t>
                </a:r>
                <a:r>
                  <a:rPr lang="en-US" dirty="0" err="1"/>
                  <a:t>đánh</a:t>
                </a:r>
                <a:r>
                  <a:rPr lang="en-US" dirty="0"/>
                  <a:t> </a:t>
                </a:r>
                <a:r>
                  <a:rPr lang="en-US" dirty="0" err="1"/>
                  <a:t>giá</a:t>
                </a:r>
                <a:r>
                  <a:rPr lang="en-US" dirty="0"/>
                  <a:t> bằng </a:t>
                </a:r>
                <a:endParaRPr lang="en-US" dirty="0" smtClean="0"/>
              </a:p>
              <a:p>
                <a:pPr marL="0" indent="0" algn="just">
                  <a:buNone/>
                </a:pPr>
                <a:r>
                  <a:rPr lang="en-US" dirty="0"/>
                  <a:t> </a:t>
                </a:r>
                <a:r>
                  <a:rPr lang="en-US" dirty="0" smtClean="0"/>
                  <a:t>                                 Z-score BMI </a:t>
                </a:r>
                <a:r>
                  <a:rPr lang="en-US" dirty="0" err="1" smtClean="0"/>
                  <a:t>theo</a:t>
                </a:r>
                <a:r>
                  <a:rPr lang="en-US" dirty="0" smtClean="0"/>
                  <a:t> </a:t>
                </a:r>
                <a:r>
                  <a:rPr lang="en-US" dirty="0"/>
                  <a:t>tuổi (</a:t>
                </a:r>
                <a:r>
                  <a:rPr lang="en-US" dirty="0" smtClean="0"/>
                  <a:t>BAZ</a:t>
                </a:r>
                <a:r>
                  <a:rPr lang="en-US" dirty="0"/>
                  <a:t>)</a:t>
                </a:r>
              </a:p>
              <a:p>
                <a:pPr algn="just"/>
                <a:endParaRPr lang="en-US" sz="3000" dirty="0"/>
              </a:p>
            </p:txBody>
          </p:sp>
        </mc:Choice>
        <mc:Fallback xmlns="">
          <p:sp>
            <p:nvSpPr>
              <p:cNvPr id="3" name="Content Placeholder 2">
                <a:extLst>
                  <a:ext uri="{FF2B5EF4-FFF2-40B4-BE49-F238E27FC236}">
                    <a16:creationId xmlns:a16="http://schemas.microsoft.com/office/drawing/2014/main" id="{13FD7CE1-19A4-277F-AB30-336A6A7AEC93}"/>
                  </a:ext>
                </a:extLst>
              </p:cNvPr>
              <p:cNvSpPr>
                <a:spLocks noGrp="1" noRot="1" noChangeAspect="1" noMove="1" noResize="1" noEditPoints="1" noAdjustHandles="1" noChangeArrowheads="1" noChangeShapeType="1" noTextEdit="1"/>
              </p:cNvSpPr>
              <p:nvPr>
                <p:ph idx="1"/>
              </p:nvPr>
            </p:nvSpPr>
            <p:spPr>
              <a:xfrm>
                <a:off x="1219200" y="1562100"/>
                <a:ext cx="16128125" cy="8107751"/>
              </a:xfrm>
              <a:blipFill>
                <a:blip r:embed="rId2"/>
                <a:stretch>
                  <a:fillRect l="-1020"/>
                </a:stretch>
              </a:blipFill>
            </p:spPr>
            <p:txBody>
              <a:bodyPr/>
              <a:lstStyle/>
              <a:p>
                <a:r>
                  <a:rPr lang="en-US">
                    <a:noFill/>
                  </a:rPr>
                  <a:t> </a:t>
                </a:r>
              </a:p>
            </p:txBody>
          </p:sp>
        </mc:Fallback>
      </mc:AlternateContent>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21183" y="5219699"/>
            <a:ext cx="6114417" cy="445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txBox="1">
            <a:spLocks noChangeArrowheads="1"/>
          </p:cNvSpPr>
          <p:nvPr/>
        </p:nvSpPr>
        <p:spPr bwMode="auto">
          <a:xfrm>
            <a:off x="11949011" y="8769445"/>
            <a:ext cx="6776268" cy="183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108857" tIns="54429" rIns="108857" bIns="54429" numCol="1" rtlCol="0" anchor="ctr" anchorCtr="0" compatLnSpc="1">
            <a:prstTxWarp prst="textNoShape">
              <a:avLst/>
            </a:prstTxWarp>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544285" algn="ctr" defTabSz="1088570" fontAlgn="base">
              <a:spcBef>
                <a:spcPct val="0"/>
              </a:spcBef>
              <a:spcAft>
                <a:spcPct val="0"/>
              </a:spcAft>
              <a:buFont typeface="Arial" pitchFamily="34" charset="0"/>
              <a:buNone/>
            </a:pPr>
            <a:endParaRPr lang="en-US" b="1" dirty="0" smtClean="0">
              <a:solidFill>
                <a:srgbClr val="C00000"/>
              </a:solidFill>
              <a:latin typeface="+mj-lt"/>
              <a:ea typeface="Calibri" pitchFamily="34" charset="0"/>
              <a:cs typeface="Times New Roman" pitchFamily="18" charset="0"/>
            </a:endParaRPr>
          </a:p>
          <a:p>
            <a:pPr marL="0" indent="544285" algn="ctr" defTabSz="1088570" fontAlgn="base">
              <a:spcBef>
                <a:spcPct val="0"/>
              </a:spcBef>
              <a:spcAft>
                <a:spcPct val="0"/>
              </a:spcAft>
              <a:buFont typeface="Arial" pitchFamily="34" charset="0"/>
              <a:buNone/>
            </a:pPr>
            <a:r>
              <a:rPr lang="en-US" sz="4800" b="1" dirty="0" smtClean="0">
                <a:solidFill>
                  <a:srgbClr val="C00000"/>
                </a:solidFill>
                <a:latin typeface="+mj-lt"/>
                <a:ea typeface="Calibri" pitchFamily="34" charset="0"/>
                <a:cs typeface="Times New Roman" pitchFamily="18" charset="0"/>
              </a:rPr>
              <a:t>Cách </a:t>
            </a:r>
            <a:r>
              <a:rPr lang="en-US" sz="4800" b="1" dirty="0" err="1" smtClean="0">
                <a:solidFill>
                  <a:srgbClr val="C00000"/>
                </a:solidFill>
                <a:latin typeface="+mj-lt"/>
                <a:ea typeface="Calibri" pitchFamily="34" charset="0"/>
                <a:cs typeface="Times New Roman" pitchFamily="18" charset="0"/>
              </a:rPr>
              <a:t>tính</a:t>
            </a:r>
            <a:r>
              <a:rPr lang="en-US" sz="4800" b="1" dirty="0" smtClean="0">
                <a:solidFill>
                  <a:srgbClr val="C00000"/>
                </a:solidFill>
                <a:latin typeface="+mj-lt"/>
                <a:ea typeface="Calibri" pitchFamily="34" charset="0"/>
                <a:cs typeface="Times New Roman" pitchFamily="18" charset="0"/>
              </a:rPr>
              <a:t> BMI</a:t>
            </a:r>
            <a:endParaRPr lang="en-US" sz="4000" b="1" dirty="0" smtClean="0">
              <a:solidFill>
                <a:srgbClr val="C00000"/>
              </a:solidFill>
              <a:latin typeface="+mj-lt"/>
              <a:ea typeface="Calibri" pitchFamily="34" charset="0"/>
              <a:cs typeface="Times New Roman" pitchFamily="18" charset="0"/>
            </a:endParaRPr>
          </a:p>
          <a:p>
            <a:pPr marL="0" indent="544285" algn="ctr" defTabSz="1088570" fontAlgn="base">
              <a:spcBef>
                <a:spcPct val="0"/>
              </a:spcBef>
              <a:spcAft>
                <a:spcPct val="0"/>
              </a:spcAft>
              <a:buFont typeface="Arial" pitchFamily="34" charset="0"/>
              <a:buNone/>
            </a:pPr>
            <a:r>
              <a:rPr lang="en-US" b="1" dirty="0" smtClean="0">
                <a:solidFill>
                  <a:srgbClr val="C00000"/>
                </a:solidFill>
                <a:latin typeface="+mj-lt"/>
                <a:ea typeface="Calibri" pitchFamily="34" charset="0"/>
                <a:cs typeface="Times New Roman" pitchFamily="18" charset="0"/>
              </a:rPr>
              <a:t> </a:t>
            </a:r>
            <a:endParaRPr lang="en-US" sz="4000" dirty="0">
              <a:solidFill>
                <a:srgbClr val="C00000"/>
              </a:solidFill>
              <a:latin typeface="+mj-lt"/>
              <a:cs typeface="Arial" pitchFamily="34" charset="0"/>
            </a:endParaRPr>
          </a:p>
        </p:txBody>
      </p:sp>
    </p:spTree>
    <p:extLst>
      <p:ext uri="{BB962C8B-B14F-4D97-AF65-F5344CB8AC3E}">
        <p14:creationId xmlns:p14="http://schemas.microsoft.com/office/powerpoint/2010/main" val="13876419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9255287" y="3167766"/>
            <a:ext cx="7772400" cy="6057900"/>
          </a:xfrm>
          <a:prstGeom prst="roundRect">
            <a:avLst/>
          </a:prstGeom>
          <a:solidFill>
            <a:srgbClr val="92D050"/>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a:p>
        </p:txBody>
      </p:sp>
      <p:sp>
        <p:nvSpPr>
          <p:cNvPr id="12" name="Title 1">
            <a:extLst>
              <a:ext uri="{FF2B5EF4-FFF2-40B4-BE49-F238E27FC236}">
                <a16:creationId xmlns:a16="http://schemas.microsoft.com/office/drawing/2014/main" id="{185F27AC-66D5-0C96-C749-6AA050D63D5C}"/>
              </a:ext>
            </a:extLst>
          </p:cNvPr>
          <p:cNvSpPr txBox="1">
            <a:spLocks/>
          </p:cNvSpPr>
          <p:nvPr/>
        </p:nvSpPr>
        <p:spPr>
          <a:xfrm>
            <a:off x="-231030" y="1"/>
            <a:ext cx="18592800" cy="1015781"/>
          </a:xfrm>
          <a:prstGeom prst="rect">
            <a:avLst/>
          </a:prstGeom>
          <a:noFill/>
        </p:spPr>
        <p:txBody>
          <a:bodyPr anchor="b">
            <a:noAutofit/>
          </a:bodyPr>
          <a:lstStyle>
            <a:lvl1pPr eaLnBrk="1" hangingPunct="1">
              <a:defRPr>
                <a:latin typeface="+mj-lt"/>
                <a:ea typeface="+mj-ea"/>
                <a:cs typeface="+mj-cs"/>
              </a:defRPr>
            </a:lvl1pPr>
          </a:lstStyle>
          <a:p>
            <a:pPr algn="ctr"/>
            <a:r>
              <a:rPr lang="en-US" sz="4800" b="1" dirty="0"/>
              <a:t>Các loại </a:t>
            </a:r>
            <a:r>
              <a:rPr lang="en-US" sz="4800" b="1" dirty="0" err="1"/>
              <a:t>bảng</a:t>
            </a:r>
            <a:r>
              <a:rPr lang="en-US" sz="4800" b="1" dirty="0"/>
              <a:t> </a:t>
            </a:r>
            <a:r>
              <a:rPr lang="en-US" sz="4800" b="1" dirty="0" err="1"/>
              <a:t>tra</a:t>
            </a:r>
            <a:r>
              <a:rPr lang="en-US" sz="4800" b="1" dirty="0"/>
              <a:t> </a:t>
            </a:r>
            <a:r>
              <a:rPr lang="en-US" sz="4800" b="1" dirty="0" err="1"/>
              <a:t>đánh</a:t>
            </a:r>
            <a:r>
              <a:rPr lang="en-US" sz="4800" b="1" dirty="0"/>
              <a:t> </a:t>
            </a:r>
            <a:r>
              <a:rPr lang="en-US" sz="4800" b="1" dirty="0" err="1"/>
              <a:t>giá</a:t>
            </a:r>
            <a:r>
              <a:rPr lang="en-US" sz="4800" b="1" dirty="0"/>
              <a:t> </a:t>
            </a:r>
            <a:r>
              <a:rPr lang="en-US" sz="4800" b="1" dirty="0" err="1"/>
              <a:t>tình</a:t>
            </a:r>
            <a:r>
              <a:rPr lang="en-US" sz="4800" b="1" dirty="0"/>
              <a:t> trạng </a:t>
            </a:r>
            <a:r>
              <a:rPr lang="en-US" sz="4800" b="1" dirty="0" err="1"/>
              <a:t>dinh</a:t>
            </a:r>
            <a:r>
              <a:rPr lang="en-US" sz="4800" b="1" dirty="0"/>
              <a:t> dưỡng </a:t>
            </a:r>
            <a:r>
              <a:rPr lang="en-US" sz="4800" b="1" dirty="0" err="1"/>
              <a:t>trẻ</a:t>
            </a:r>
            <a:r>
              <a:rPr lang="en-US" sz="4800" b="1" dirty="0"/>
              <a:t> </a:t>
            </a:r>
            <a:r>
              <a:rPr lang="en-US" sz="4800" b="1" dirty="0" smtClean="0"/>
              <a:t>6-11 </a:t>
            </a:r>
            <a:r>
              <a:rPr lang="en-US" sz="4800" b="1" dirty="0"/>
              <a:t>tuổi</a:t>
            </a:r>
          </a:p>
        </p:txBody>
      </p:sp>
      <p:sp>
        <p:nvSpPr>
          <p:cNvPr id="4" name="Rounded Rectangle 3"/>
          <p:cNvSpPr/>
          <p:nvPr/>
        </p:nvSpPr>
        <p:spPr>
          <a:xfrm>
            <a:off x="1156316" y="3314700"/>
            <a:ext cx="7772400" cy="6057900"/>
          </a:xfrm>
          <a:prstGeom prst="roundRect">
            <a:avLst/>
          </a:prstGeom>
          <a:solidFill>
            <a:schemeClr val="accent4">
              <a:lumMod val="40000"/>
              <a:lumOff val="60000"/>
            </a:schemeClr>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a:p>
        </p:txBody>
      </p:sp>
      <p:graphicFrame>
        <p:nvGraphicFramePr>
          <p:cNvPr id="5" name="Diagram 4"/>
          <p:cNvGraphicFramePr/>
          <p:nvPr>
            <p:extLst>
              <p:ext uri="{D42A27DB-BD31-4B8C-83A1-F6EECF244321}">
                <p14:modId xmlns:p14="http://schemas.microsoft.com/office/powerpoint/2010/main" val="1869544861"/>
              </p:ext>
            </p:extLst>
          </p:nvPr>
        </p:nvGraphicFramePr>
        <p:xfrm>
          <a:off x="-472946" y="1015782"/>
          <a:ext cx="18823830" cy="7836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11353800" y="1711995"/>
            <a:ext cx="6550770" cy="1384995"/>
          </a:xfrm>
          <a:prstGeom prst="rect">
            <a:avLst/>
          </a:prstGeom>
          <a:noFill/>
        </p:spPr>
        <p:txBody>
          <a:bodyPr wrap="square" rtlCol="0">
            <a:spAutoFit/>
          </a:bodyPr>
          <a:lstStyle/>
          <a:p>
            <a:pPr algn="just"/>
            <a:r>
              <a:rPr lang="en-US" sz="2800" i="1" dirty="0" err="1" smtClean="0"/>
              <a:t>Chú</a:t>
            </a:r>
            <a:r>
              <a:rPr lang="en-US" sz="2800" i="1" dirty="0" smtClean="0"/>
              <a:t> ý: </a:t>
            </a:r>
            <a:r>
              <a:rPr lang="en-US" sz="2800" i="1" dirty="0" err="1" smtClean="0"/>
              <a:t>Bảng</a:t>
            </a:r>
            <a:r>
              <a:rPr lang="en-US" sz="2800" i="1" dirty="0" smtClean="0"/>
              <a:t> </a:t>
            </a:r>
            <a:r>
              <a:rPr lang="en-US" sz="2800" i="1" dirty="0" err="1" smtClean="0"/>
              <a:t>tra</a:t>
            </a:r>
            <a:r>
              <a:rPr lang="en-US" sz="2800" i="1" dirty="0" smtClean="0"/>
              <a:t> cân nặng </a:t>
            </a:r>
            <a:r>
              <a:rPr lang="en-US" sz="2800" i="1" dirty="0" err="1" smtClean="0"/>
              <a:t>theo</a:t>
            </a:r>
            <a:r>
              <a:rPr lang="en-US" sz="2800" i="1" dirty="0" smtClean="0"/>
              <a:t> tuổi có thể </a:t>
            </a:r>
            <a:r>
              <a:rPr lang="en-US" sz="2800" i="1" dirty="0" err="1" smtClean="0"/>
              <a:t>sử</a:t>
            </a:r>
            <a:r>
              <a:rPr lang="en-US" sz="2800" i="1" dirty="0" smtClean="0"/>
              <a:t> dụng </a:t>
            </a:r>
            <a:r>
              <a:rPr lang="en-US" sz="2800" i="1" dirty="0" err="1" smtClean="0"/>
              <a:t>cho</a:t>
            </a:r>
            <a:r>
              <a:rPr lang="en-US" sz="2800" i="1" dirty="0" smtClean="0"/>
              <a:t> </a:t>
            </a:r>
            <a:r>
              <a:rPr lang="en-US" sz="2800" i="1" dirty="0" err="1" smtClean="0"/>
              <a:t>trẻ</a:t>
            </a:r>
            <a:r>
              <a:rPr lang="en-US" sz="2800" i="1" dirty="0" smtClean="0"/>
              <a:t> dưới 10 tuổi nhưng </a:t>
            </a:r>
            <a:r>
              <a:rPr lang="en-US" sz="2800" i="1" dirty="0" err="1" smtClean="0"/>
              <a:t>không</a:t>
            </a:r>
            <a:r>
              <a:rPr lang="en-US" sz="2800" i="1" dirty="0" smtClean="0"/>
              <a:t> có ý </a:t>
            </a:r>
            <a:r>
              <a:rPr lang="en-US" sz="2800" i="1" dirty="0" err="1" smtClean="0"/>
              <a:t>nghĩa</a:t>
            </a:r>
            <a:r>
              <a:rPr lang="en-US" sz="2800" i="1" dirty="0" smtClean="0"/>
              <a:t> </a:t>
            </a:r>
            <a:r>
              <a:rPr lang="en-US" sz="2800" i="1" dirty="0" err="1" smtClean="0"/>
              <a:t>khi</a:t>
            </a:r>
            <a:r>
              <a:rPr lang="en-US" sz="2800" i="1" dirty="0" smtClean="0"/>
              <a:t> </a:t>
            </a:r>
            <a:r>
              <a:rPr lang="en-US" sz="2800" i="1" dirty="0" err="1" smtClean="0"/>
              <a:t>đánh</a:t>
            </a:r>
            <a:r>
              <a:rPr lang="en-US" sz="2800" i="1" dirty="0" smtClean="0"/>
              <a:t> </a:t>
            </a:r>
            <a:r>
              <a:rPr lang="en-US" sz="2800" i="1" dirty="0" err="1" smtClean="0"/>
              <a:t>giá</a:t>
            </a:r>
            <a:r>
              <a:rPr lang="en-US" sz="2800" i="1" dirty="0" smtClean="0"/>
              <a:t> cá thể</a:t>
            </a:r>
            <a:endParaRPr lang="en-US" sz="2800" i="1" dirty="0"/>
          </a:p>
        </p:txBody>
      </p:sp>
      <p:sp>
        <p:nvSpPr>
          <p:cNvPr id="7" name="Text Placeholder 1"/>
          <p:cNvSpPr txBox="1">
            <a:spLocks/>
          </p:cNvSpPr>
          <p:nvPr/>
        </p:nvSpPr>
        <p:spPr>
          <a:xfrm>
            <a:off x="657819" y="6461609"/>
            <a:ext cx="16541793" cy="6812628"/>
          </a:xfrm>
          <a:prstGeom prst="rect">
            <a:avLst/>
          </a:prstGeom>
        </p:spPr>
        <p:txBody>
          <a:bodyPr vert="horz" lIns="137160" tIns="68580" rIns="137160" bIns="6858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Link </a:t>
            </a:r>
            <a:r>
              <a:rPr lang="en-US" sz="3200" b="1" dirty="0" err="1"/>
              <a:t>đầy</a:t>
            </a:r>
            <a:r>
              <a:rPr lang="en-US" sz="3200" b="1" dirty="0"/>
              <a:t> đủ: </a:t>
            </a:r>
            <a:r>
              <a:rPr lang="en-US" sz="3200" dirty="0">
                <a:hlinkClick r:id="rId8"/>
              </a:rPr>
              <a:t>https://</a:t>
            </a:r>
            <a:r>
              <a:rPr lang="en-US" sz="3200" dirty="0" smtClean="0">
                <a:hlinkClick r:id="rId8"/>
              </a:rPr>
              <a:t>viendinhduong.vn/vi/suy-dinh-duong-tre-em/cac-bang-bieu-danh-gia-tinh-trang-dinh-duong-tre-em-tu-5-den-19-tuoi-dua-vao-z-score-606.html</a:t>
            </a:r>
            <a:endParaRPr lang="en-US" sz="3200" dirty="0"/>
          </a:p>
        </p:txBody>
      </p:sp>
    </p:spTree>
    <p:extLst>
      <p:ext uri="{BB962C8B-B14F-4D97-AF65-F5344CB8AC3E}">
        <p14:creationId xmlns:p14="http://schemas.microsoft.com/office/powerpoint/2010/main" val="23743343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096000" y="4728295"/>
            <a:ext cx="4278086" cy="4953000"/>
          </a:xfrm>
          <a:prstGeom prst="roundRect">
            <a:avLst/>
          </a:prstGeom>
          <a:solidFill>
            <a:schemeClr val="accent5">
              <a:lumMod val="40000"/>
              <a:lumOff val="60000"/>
            </a:schemeClr>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a:p>
        </p:txBody>
      </p:sp>
      <p:sp>
        <p:nvSpPr>
          <p:cNvPr id="12" name="Title 1">
            <a:extLst>
              <a:ext uri="{FF2B5EF4-FFF2-40B4-BE49-F238E27FC236}">
                <a16:creationId xmlns:a16="http://schemas.microsoft.com/office/drawing/2014/main" id="{185F27AC-66D5-0C96-C749-6AA050D63D5C}"/>
              </a:ext>
            </a:extLst>
          </p:cNvPr>
          <p:cNvSpPr txBox="1">
            <a:spLocks/>
          </p:cNvSpPr>
          <p:nvPr/>
        </p:nvSpPr>
        <p:spPr>
          <a:xfrm>
            <a:off x="2286001" y="409379"/>
            <a:ext cx="13566238" cy="894366"/>
          </a:xfrm>
          <a:prstGeom prst="rect">
            <a:avLst/>
          </a:prstGeom>
          <a:noFill/>
        </p:spPr>
        <p:txBody>
          <a:bodyPr anchor="b">
            <a:noAutofit/>
          </a:bodyPr>
          <a:lstStyle>
            <a:lvl1pPr eaLnBrk="1" hangingPunct="1">
              <a:defRPr>
                <a:latin typeface="+mj-lt"/>
                <a:ea typeface="+mj-ea"/>
                <a:cs typeface="+mj-cs"/>
              </a:defRPr>
            </a:lvl1pPr>
          </a:lstStyle>
          <a:p>
            <a:pPr algn="ctr"/>
            <a:r>
              <a:rPr lang="en-US" sz="4800" b="1" dirty="0"/>
              <a:t>Đánh </a:t>
            </a:r>
            <a:r>
              <a:rPr lang="en-US" sz="4800" b="1" dirty="0" err="1"/>
              <a:t>giá</a:t>
            </a:r>
            <a:r>
              <a:rPr lang="en-US" sz="4800" b="1" dirty="0"/>
              <a:t> </a:t>
            </a:r>
            <a:r>
              <a:rPr lang="en-US" sz="4800" b="1" dirty="0" err="1"/>
              <a:t>tình</a:t>
            </a:r>
            <a:r>
              <a:rPr lang="en-US" sz="4800" b="1" dirty="0"/>
              <a:t> trạng </a:t>
            </a:r>
            <a:r>
              <a:rPr lang="en-US" sz="4800" b="1" dirty="0" err="1"/>
              <a:t>dinh</a:t>
            </a:r>
            <a:r>
              <a:rPr lang="en-US" sz="4800" b="1" dirty="0"/>
              <a:t> dưỡng </a:t>
            </a:r>
            <a:r>
              <a:rPr lang="en-US" sz="4800" b="1" dirty="0" err="1"/>
              <a:t>trẻ</a:t>
            </a:r>
            <a:r>
              <a:rPr lang="en-US" sz="4800" b="1" dirty="0"/>
              <a:t> </a:t>
            </a:r>
            <a:r>
              <a:rPr lang="en-US" sz="4800" b="1" dirty="0" smtClean="0"/>
              <a:t>6-11 </a:t>
            </a:r>
            <a:r>
              <a:rPr lang="en-US" sz="4800" b="1" dirty="0"/>
              <a:t>tuổi</a:t>
            </a:r>
          </a:p>
        </p:txBody>
      </p:sp>
      <p:sp>
        <p:nvSpPr>
          <p:cNvPr id="2" name="Rounded Rectangle 1"/>
          <p:cNvSpPr/>
          <p:nvPr/>
        </p:nvSpPr>
        <p:spPr>
          <a:xfrm>
            <a:off x="1371600" y="3924300"/>
            <a:ext cx="4572000" cy="5756995"/>
          </a:xfrm>
          <a:prstGeom prst="roundRect">
            <a:avLst/>
          </a:prstGeom>
          <a:solidFill>
            <a:schemeClr val="accent6">
              <a:lumMod val="40000"/>
              <a:lumOff val="6000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a:p>
        </p:txBody>
      </p:sp>
      <p:graphicFrame>
        <p:nvGraphicFramePr>
          <p:cNvPr id="5" name="Diagram 4"/>
          <p:cNvGraphicFramePr/>
          <p:nvPr>
            <p:extLst/>
          </p:nvPr>
        </p:nvGraphicFramePr>
        <p:xfrm>
          <a:off x="762000" y="1879140"/>
          <a:ext cx="17170520" cy="7226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3255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399" y="723900"/>
            <a:ext cx="17845090" cy="1086370"/>
          </a:xfrm>
        </p:spPr>
        <p:txBody>
          <a:bodyPr>
            <a:noAutofit/>
          </a:bodyPr>
          <a:lstStyle/>
          <a:p>
            <a:r>
              <a:rPr lang="en-US" sz="5400" b="1" dirty="0">
                <a:solidFill>
                  <a:schemeClr val="tx1"/>
                </a:solidFill>
                <a:latin typeface="Arial" charset="0"/>
                <a:ea typeface="ＭＳ Ｐゴシック" pitchFamily="34" charset="-128"/>
                <a:cs typeface="Arial" charset="0"/>
              </a:rPr>
              <a:t>ĐÁNH GIÁ CHIỀU CAO THEO TUỔI </a:t>
            </a:r>
          </a:p>
          <a:p>
            <a:r>
              <a:rPr lang="en-US" sz="5400" b="1" dirty="0">
                <a:solidFill>
                  <a:schemeClr val="tx1"/>
                </a:solidFill>
                <a:latin typeface="Arial" charset="0"/>
                <a:ea typeface="ＭＳ Ｐゴシック" pitchFamily="34" charset="-128"/>
                <a:cs typeface="Arial" charset="0"/>
              </a:rPr>
              <a:t>Ở TRẺ </a:t>
            </a:r>
            <a:r>
              <a:rPr lang="en-US" sz="5400" b="1" dirty="0" smtClean="0">
                <a:solidFill>
                  <a:schemeClr val="tx1"/>
                </a:solidFill>
                <a:latin typeface="Arial" charset="0"/>
                <a:ea typeface="ＭＳ Ｐゴシック" pitchFamily="34" charset="-128"/>
                <a:cs typeface="Arial" charset="0"/>
              </a:rPr>
              <a:t>6-11TUỔI</a:t>
            </a:r>
            <a:endParaRPr lang="en-US" sz="5400" b="1" dirty="0">
              <a:solidFill>
                <a:schemeClr val="tx1"/>
              </a:solidFill>
            </a:endParaRPr>
          </a:p>
        </p:txBody>
      </p:sp>
      <p:sp>
        <p:nvSpPr>
          <p:cNvPr id="3" name="Rectangle 2"/>
          <p:cNvSpPr/>
          <p:nvPr/>
        </p:nvSpPr>
        <p:spPr>
          <a:xfrm>
            <a:off x="1143000" y="2628900"/>
            <a:ext cx="16390516" cy="5632311"/>
          </a:xfrm>
          <a:prstGeom prst="rect">
            <a:avLst/>
          </a:prstGeom>
        </p:spPr>
        <p:txBody>
          <a:bodyPr wrap="square">
            <a:spAutoFit/>
          </a:bodyPr>
          <a:lstStyle/>
          <a:p>
            <a:pPr marL="857250" indent="-857250">
              <a:lnSpc>
                <a:spcPct val="120000"/>
              </a:lnSpc>
              <a:buFont typeface="Wingdings" panose="05000000000000000000" pitchFamily="2" charset="2"/>
              <a:buChar char="v"/>
            </a:pPr>
            <a:r>
              <a:rPr lang="en-US" sz="6000" dirty="0" err="1">
                <a:latin typeface="Arial" charset="0"/>
                <a:cs typeface="Arial" charset="0"/>
              </a:rPr>
              <a:t>Bình</a:t>
            </a:r>
            <a:r>
              <a:rPr lang="en-US" sz="6000" dirty="0">
                <a:latin typeface="Arial" charset="0"/>
                <a:cs typeface="Arial" charset="0"/>
              </a:rPr>
              <a:t> </a:t>
            </a:r>
            <a:r>
              <a:rPr lang="en-US" sz="6000" dirty="0" err="1">
                <a:latin typeface="Arial" charset="0"/>
                <a:cs typeface="Arial" charset="0"/>
              </a:rPr>
              <a:t>thường</a:t>
            </a:r>
            <a:r>
              <a:rPr lang="en-US" sz="6000" dirty="0">
                <a:latin typeface="Arial" charset="0"/>
                <a:cs typeface="Arial" charset="0"/>
              </a:rPr>
              <a:t>: z-score CC/T ≥ -2SD</a:t>
            </a:r>
          </a:p>
          <a:p>
            <a:pPr marL="857250" indent="-857250">
              <a:lnSpc>
                <a:spcPct val="120000"/>
              </a:lnSpc>
              <a:buFont typeface="Wingdings" panose="05000000000000000000" pitchFamily="2" charset="2"/>
              <a:buChar char="v"/>
            </a:pPr>
            <a:r>
              <a:rPr lang="en-US" sz="6000" dirty="0" err="1">
                <a:latin typeface="Arial" charset="0"/>
                <a:cs typeface="Arial" charset="0"/>
              </a:rPr>
              <a:t>Suy</a:t>
            </a:r>
            <a:r>
              <a:rPr lang="en-US" sz="6000" dirty="0">
                <a:latin typeface="Arial" charset="0"/>
                <a:cs typeface="Arial" charset="0"/>
              </a:rPr>
              <a:t> </a:t>
            </a:r>
            <a:r>
              <a:rPr lang="en-US" sz="6000" dirty="0" err="1">
                <a:latin typeface="Arial" charset="0"/>
                <a:cs typeface="Arial" charset="0"/>
              </a:rPr>
              <a:t>dinh</a:t>
            </a:r>
            <a:r>
              <a:rPr lang="en-US" sz="6000" dirty="0">
                <a:latin typeface="Arial" charset="0"/>
                <a:cs typeface="Arial" charset="0"/>
              </a:rPr>
              <a:t> </a:t>
            </a:r>
            <a:r>
              <a:rPr lang="en-US" sz="6000" dirty="0" err="1">
                <a:latin typeface="Arial" charset="0"/>
                <a:cs typeface="Arial" charset="0"/>
              </a:rPr>
              <a:t>dưỡng</a:t>
            </a:r>
            <a:r>
              <a:rPr lang="en-US" sz="6000" dirty="0">
                <a:latin typeface="Arial" charset="0"/>
                <a:cs typeface="Arial" charset="0"/>
              </a:rPr>
              <a:t> </a:t>
            </a:r>
            <a:r>
              <a:rPr lang="en-US" sz="6000" dirty="0" err="1">
                <a:latin typeface="Arial" charset="0"/>
                <a:cs typeface="Arial" charset="0"/>
              </a:rPr>
              <a:t>thấp</a:t>
            </a:r>
            <a:r>
              <a:rPr lang="en-US" sz="6000" dirty="0">
                <a:latin typeface="Arial" charset="0"/>
                <a:cs typeface="Arial" charset="0"/>
              </a:rPr>
              <a:t> </a:t>
            </a:r>
            <a:r>
              <a:rPr lang="en-US" sz="6000" dirty="0" err="1">
                <a:latin typeface="Arial" charset="0"/>
                <a:cs typeface="Arial" charset="0"/>
              </a:rPr>
              <a:t>còi</a:t>
            </a:r>
            <a:r>
              <a:rPr lang="en-US" sz="6000" dirty="0">
                <a:latin typeface="Arial" charset="0"/>
                <a:cs typeface="Arial" charset="0"/>
              </a:rPr>
              <a:t> </a:t>
            </a:r>
            <a:r>
              <a:rPr lang="en-US" sz="6000" dirty="0" err="1">
                <a:latin typeface="Arial" charset="0"/>
                <a:cs typeface="Arial" charset="0"/>
              </a:rPr>
              <a:t>vừa</a:t>
            </a:r>
            <a:r>
              <a:rPr lang="en-US" sz="6000" dirty="0">
                <a:latin typeface="Arial" charset="0"/>
                <a:cs typeface="Arial" charset="0"/>
              </a:rPr>
              <a:t>: </a:t>
            </a:r>
          </a:p>
          <a:p>
            <a:pPr>
              <a:lnSpc>
                <a:spcPct val="120000"/>
              </a:lnSpc>
            </a:pPr>
            <a:r>
              <a:rPr lang="en-US" sz="6000" dirty="0">
                <a:latin typeface="Arial" charset="0"/>
                <a:cs typeface="Arial" charset="0"/>
              </a:rPr>
              <a:t>                  -3SD </a:t>
            </a:r>
            <a:r>
              <a:rPr lang="en-US" sz="6000" dirty="0">
                <a:latin typeface="Arial" charset="0"/>
                <a:ea typeface="ＭＳ Ｐゴシック" pitchFamily="34" charset="-128"/>
              </a:rPr>
              <a:t>≤ </a:t>
            </a:r>
            <a:r>
              <a:rPr lang="en-US" sz="6000" dirty="0">
                <a:latin typeface="Arial" charset="0"/>
                <a:cs typeface="Arial" charset="0"/>
              </a:rPr>
              <a:t>z-score CC/T</a:t>
            </a:r>
            <a:r>
              <a:rPr lang="en-US" sz="6000" dirty="0">
                <a:latin typeface="Arial" charset="0"/>
                <a:ea typeface="ＭＳ Ｐゴシック" pitchFamily="34" charset="-128"/>
              </a:rPr>
              <a:t> &lt; -2SD </a:t>
            </a:r>
          </a:p>
          <a:p>
            <a:pPr marL="857250" indent="-857250">
              <a:lnSpc>
                <a:spcPct val="120000"/>
              </a:lnSpc>
              <a:buFont typeface="Wingdings" panose="05000000000000000000" pitchFamily="2" charset="2"/>
              <a:buChar char="v"/>
            </a:pPr>
            <a:r>
              <a:rPr lang="en-US" sz="6000" dirty="0" err="1">
                <a:latin typeface="Arial" charset="0"/>
                <a:ea typeface="ＭＳ Ｐゴシック" pitchFamily="34" charset="-128"/>
              </a:rPr>
              <a:t>Suy</a:t>
            </a:r>
            <a:r>
              <a:rPr lang="en-US" sz="6000" dirty="0">
                <a:latin typeface="Arial" charset="0"/>
                <a:ea typeface="ＭＳ Ｐゴシック" pitchFamily="34" charset="-128"/>
              </a:rPr>
              <a:t> </a:t>
            </a:r>
            <a:r>
              <a:rPr lang="en-US" sz="6000" dirty="0" err="1">
                <a:latin typeface="Arial" charset="0"/>
                <a:ea typeface="ＭＳ Ｐゴシック" pitchFamily="34" charset="-128"/>
              </a:rPr>
              <a:t>dinh</a:t>
            </a:r>
            <a:r>
              <a:rPr lang="en-US" sz="6000" dirty="0">
                <a:latin typeface="Arial" charset="0"/>
                <a:ea typeface="ＭＳ Ｐゴシック" pitchFamily="34" charset="-128"/>
              </a:rPr>
              <a:t> </a:t>
            </a:r>
            <a:r>
              <a:rPr lang="en-US" sz="6000" dirty="0" err="1">
                <a:latin typeface="Arial" charset="0"/>
                <a:ea typeface="ＭＳ Ｐゴシック" pitchFamily="34" charset="-128"/>
              </a:rPr>
              <a:t>dưỡng</a:t>
            </a:r>
            <a:r>
              <a:rPr lang="en-US" sz="6000" dirty="0">
                <a:latin typeface="Arial" charset="0"/>
                <a:ea typeface="ＭＳ Ｐゴシック" pitchFamily="34" charset="-128"/>
              </a:rPr>
              <a:t> </a:t>
            </a:r>
            <a:r>
              <a:rPr lang="en-US" sz="6000" dirty="0" err="1">
                <a:latin typeface="Arial" charset="0"/>
                <a:ea typeface="ＭＳ Ｐゴシック" pitchFamily="34" charset="-128"/>
              </a:rPr>
              <a:t>thấp</a:t>
            </a:r>
            <a:r>
              <a:rPr lang="en-US" sz="6000" dirty="0">
                <a:latin typeface="Arial" charset="0"/>
                <a:ea typeface="ＭＳ Ｐゴシック" pitchFamily="34" charset="-128"/>
              </a:rPr>
              <a:t> </a:t>
            </a:r>
            <a:r>
              <a:rPr lang="en-US" sz="6000" dirty="0" err="1">
                <a:latin typeface="Arial" charset="0"/>
                <a:ea typeface="ＭＳ Ｐゴシック" pitchFamily="34" charset="-128"/>
              </a:rPr>
              <a:t>còi</a:t>
            </a:r>
            <a:r>
              <a:rPr lang="en-US" sz="6000" dirty="0">
                <a:latin typeface="Arial" charset="0"/>
                <a:ea typeface="ＭＳ Ｐゴシック" pitchFamily="34" charset="-128"/>
              </a:rPr>
              <a:t> </a:t>
            </a:r>
            <a:r>
              <a:rPr lang="en-US" sz="6000" dirty="0" err="1">
                <a:latin typeface="Arial" charset="0"/>
                <a:ea typeface="ＭＳ Ｐゴシック" pitchFamily="34" charset="-128"/>
              </a:rPr>
              <a:t>nặng</a:t>
            </a:r>
            <a:r>
              <a:rPr lang="en-US" sz="6000" dirty="0">
                <a:latin typeface="Arial" charset="0"/>
                <a:ea typeface="ＭＳ Ｐゴシック" pitchFamily="34" charset="-128"/>
              </a:rPr>
              <a:t>:</a:t>
            </a:r>
          </a:p>
          <a:p>
            <a:pPr>
              <a:lnSpc>
                <a:spcPct val="120000"/>
              </a:lnSpc>
            </a:pPr>
            <a:r>
              <a:rPr lang="en-US" sz="6000" dirty="0">
                <a:latin typeface="Arial" charset="0"/>
                <a:ea typeface="ＭＳ Ｐゴシック" pitchFamily="34" charset="-128"/>
              </a:rPr>
              <a:t>                             z-score </a:t>
            </a:r>
            <a:r>
              <a:rPr lang="en-US" sz="6000" dirty="0">
                <a:latin typeface="Arial" charset="0"/>
                <a:cs typeface="Arial" charset="0"/>
              </a:rPr>
              <a:t>CC/T</a:t>
            </a:r>
            <a:r>
              <a:rPr lang="en-US" sz="6000" dirty="0">
                <a:latin typeface="Arial" charset="0"/>
                <a:ea typeface="ＭＳ Ｐゴシック" pitchFamily="34" charset="-128"/>
              </a:rPr>
              <a:t> &lt; -3SD</a:t>
            </a:r>
            <a:endParaRPr lang="en-US" sz="6000" dirty="0">
              <a:latin typeface="Arial" charset="0"/>
              <a:cs typeface="Arial" charset="0"/>
            </a:endParaRPr>
          </a:p>
        </p:txBody>
      </p:sp>
    </p:spTree>
    <p:extLst>
      <p:ext uri="{BB962C8B-B14F-4D97-AF65-F5344CB8AC3E}">
        <p14:creationId xmlns:p14="http://schemas.microsoft.com/office/powerpoint/2010/main" val="21273250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399" y="723900"/>
            <a:ext cx="17845090" cy="1086370"/>
          </a:xfrm>
        </p:spPr>
        <p:txBody>
          <a:bodyPr>
            <a:noAutofit/>
          </a:bodyPr>
          <a:lstStyle/>
          <a:p>
            <a:r>
              <a:rPr lang="en-US" sz="5400" b="1" dirty="0">
                <a:solidFill>
                  <a:schemeClr val="tx1"/>
                </a:solidFill>
                <a:latin typeface="Arial" charset="0"/>
                <a:ea typeface="ＭＳ Ｐゴシック" pitchFamily="34" charset="-128"/>
                <a:cs typeface="Arial" charset="0"/>
              </a:rPr>
              <a:t>ĐÁNH GIÁ </a:t>
            </a:r>
            <a:r>
              <a:rPr lang="en-US" sz="5400" b="1" dirty="0" smtClean="0">
                <a:solidFill>
                  <a:schemeClr val="tx1"/>
                </a:solidFill>
                <a:latin typeface="Arial" charset="0"/>
                <a:ea typeface="ＭＳ Ｐゴシック" pitchFamily="34" charset="-128"/>
                <a:cs typeface="Arial" charset="0"/>
              </a:rPr>
              <a:t>BMI THEO </a:t>
            </a:r>
            <a:r>
              <a:rPr lang="en-US" sz="5400" b="1" dirty="0">
                <a:solidFill>
                  <a:schemeClr val="tx1"/>
                </a:solidFill>
                <a:latin typeface="Arial" charset="0"/>
                <a:ea typeface="ＭＳ Ｐゴシック" pitchFamily="34" charset="-128"/>
                <a:cs typeface="Arial" charset="0"/>
              </a:rPr>
              <a:t>TUỔI </a:t>
            </a:r>
          </a:p>
          <a:p>
            <a:r>
              <a:rPr lang="en-US" sz="5400" b="1" dirty="0">
                <a:solidFill>
                  <a:schemeClr val="tx1"/>
                </a:solidFill>
                <a:latin typeface="Arial" charset="0"/>
                <a:ea typeface="ＭＳ Ｐゴシック" pitchFamily="34" charset="-128"/>
                <a:cs typeface="Arial" charset="0"/>
              </a:rPr>
              <a:t>Ở TRẺ </a:t>
            </a:r>
            <a:r>
              <a:rPr lang="en-US" sz="5400" b="1" dirty="0" smtClean="0">
                <a:solidFill>
                  <a:schemeClr val="tx1"/>
                </a:solidFill>
                <a:latin typeface="Arial" charset="0"/>
                <a:ea typeface="ＭＳ Ｐゴシック" pitchFamily="34" charset="-128"/>
                <a:cs typeface="Arial" charset="0"/>
              </a:rPr>
              <a:t>6-11TUỔI</a:t>
            </a:r>
            <a:endParaRPr lang="en-US" sz="5400" b="1" dirty="0">
              <a:solidFill>
                <a:schemeClr val="tx1"/>
              </a:solidFill>
            </a:endParaRPr>
          </a:p>
        </p:txBody>
      </p:sp>
      <p:sp>
        <p:nvSpPr>
          <p:cNvPr id="3" name="Rectangle 2"/>
          <p:cNvSpPr/>
          <p:nvPr/>
        </p:nvSpPr>
        <p:spPr>
          <a:xfrm>
            <a:off x="1143000" y="2628900"/>
            <a:ext cx="16390516" cy="5632311"/>
          </a:xfrm>
          <a:prstGeom prst="rect">
            <a:avLst/>
          </a:prstGeom>
        </p:spPr>
        <p:txBody>
          <a:bodyPr wrap="square">
            <a:spAutoFit/>
          </a:bodyPr>
          <a:lstStyle/>
          <a:p>
            <a:pPr marL="857250" indent="-857250">
              <a:lnSpc>
                <a:spcPct val="120000"/>
              </a:lnSpc>
              <a:buFont typeface="Wingdings" panose="05000000000000000000" pitchFamily="2" charset="2"/>
              <a:buChar char="v"/>
            </a:pPr>
            <a:r>
              <a:rPr lang="en-US" sz="6000" dirty="0">
                <a:latin typeface="Arial" charset="0"/>
                <a:cs typeface="Arial" charset="0"/>
              </a:rPr>
              <a:t>Bình </a:t>
            </a:r>
            <a:r>
              <a:rPr lang="en-US" sz="6000" dirty="0" err="1">
                <a:latin typeface="Arial" charset="0"/>
                <a:cs typeface="Arial" charset="0"/>
              </a:rPr>
              <a:t>thường</a:t>
            </a:r>
            <a:r>
              <a:rPr lang="en-US" sz="6000" dirty="0">
                <a:latin typeface="Arial" charset="0"/>
                <a:cs typeface="Arial" charset="0"/>
              </a:rPr>
              <a:t>: z-score </a:t>
            </a:r>
            <a:r>
              <a:rPr lang="en-US" sz="6000" dirty="0" smtClean="0">
                <a:latin typeface="Arial" charset="0"/>
                <a:cs typeface="Arial" charset="0"/>
              </a:rPr>
              <a:t>BMI/T </a:t>
            </a:r>
            <a:r>
              <a:rPr lang="en-US" sz="6000" dirty="0">
                <a:latin typeface="Arial" charset="0"/>
                <a:cs typeface="Arial" charset="0"/>
              </a:rPr>
              <a:t>≥ -2SD</a:t>
            </a:r>
          </a:p>
          <a:p>
            <a:pPr marL="857250" indent="-857250">
              <a:lnSpc>
                <a:spcPct val="120000"/>
              </a:lnSpc>
              <a:buFont typeface="Wingdings" panose="05000000000000000000" pitchFamily="2" charset="2"/>
              <a:buChar char="v"/>
            </a:pPr>
            <a:r>
              <a:rPr lang="en-US" sz="6000" dirty="0">
                <a:latin typeface="Arial" charset="0"/>
                <a:cs typeface="Arial" charset="0"/>
              </a:rPr>
              <a:t>Suy </a:t>
            </a:r>
            <a:r>
              <a:rPr lang="en-US" sz="6000" dirty="0" err="1">
                <a:latin typeface="Arial" charset="0"/>
                <a:cs typeface="Arial" charset="0"/>
              </a:rPr>
              <a:t>dinh</a:t>
            </a:r>
            <a:r>
              <a:rPr lang="en-US" sz="6000" dirty="0">
                <a:latin typeface="Arial" charset="0"/>
                <a:cs typeface="Arial" charset="0"/>
              </a:rPr>
              <a:t> dưỡng </a:t>
            </a:r>
            <a:r>
              <a:rPr lang="en-US" sz="6000" dirty="0" smtClean="0">
                <a:latin typeface="Arial" charset="0"/>
                <a:cs typeface="Arial" charset="0"/>
              </a:rPr>
              <a:t>gầy còm vừa</a:t>
            </a:r>
            <a:r>
              <a:rPr lang="en-US" sz="6000" dirty="0">
                <a:latin typeface="Arial" charset="0"/>
                <a:cs typeface="Arial" charset="0"/>
              </a:rPr>
              <a:t>: </a:t>
            </a:r>
          </a:p>
          <a:p>
            <a:pPr>
              <a:lnSpc>
                <a:spcPct val="120000"/>
              </a:lnSpc>
            </a:pPr>
            <a:r>
              <a:rPr lang="en-US" sz="6000" dirty="0">
                <a:latin typeface="Arial" charset="0"/>
                <a:cs typeface="Arial" charset="0"/>
              </a:rPr>
              <a:t>                  -3SD </a:t>
            </a:r>
            <a:r>
              <a:rPr lang="en-US" sz="6000" dirty="0">
                <a:latin typeface="Arial" charset="0"/>
                <a:ea typeface="ＭＳ Ｐゴシック" pitchFamily="34" charset="-128"/>
              </a:rPr>
              <a:t>≤ </a:t>
            </a:r>
            <a:r>
              <a:rPr lang="en-US" sz="6000" dirty="0">
                <a:latin typeface="Arial" charset="0"/>
                <a:cs typeface="Arial" charset="0"/>
              </a:rPr>
              <a:t>z-score </a:t>
            </a:r>
            <a:r>
              <a:rPr lang="en-US" sz="6000" dirty="0" smtClean="0">
                <a:latin typeface="Arial" charset="0"/>
                <a:cs typeface="Arial" charset="0"/>
              </a:rPr>
              <a:t>BMI/T</a:t>
            </a:r>
            <a:r>
              <a:rPr lang="en-US" sz="6000" dirty="0" smtClean="0">
                <a:latin typeface="Arial" charset="0"/>
                <a:ea typeface="ＭＳ Ｐゴシック" pitchFamily="34" charset="-128"/>
              </a:rPr>
              <a:t> </a:t>
            </a:r>
            <a:r>
              <a:rPr lang="en-US" sz="6000" dirty="0">
                <a:latin typeface="Arial" charset="0"/>
                <a:ea typeface="ＭＳ Ｐゴシック" pitchFamily="34" charset="-128"/>
              </a:rPr>
              <a:t>&lt; -2SD </a:t>
            </a:r>
          </a:p>
          <a:p>
            <a:pPr marL="857250" indent="-857250">
              <a:lnSpc>
                <a:spcPct val="120000"/>
              </a:lnSpc>
              <a:buFont typeface="Wingdings" panose="05000000000000000000" pitchFamily="2" charset="2"/>
              <a:buChar char="v"/>
            </a:pPr>
            <a:r>
              <a:rPr lang="en-US" sz="6000" dirty="0">
                <a:latin typeface="Arial" charset="0"/>
                <a:ea typeface="ＭＳ Ｐゴシック" pitchFamily="34" charset="-128"/>
              </a:rPr>
              <a:t>Suy </a:t>
            </a:r>
            <a:r>
              <a:rPr lang="en-US" sz="6000" dirty="0" err="1">
                <a:latin typeface="Arial" charset="0"/>
                <a:ea typeface="ＭＳ Ｐゴシック" pitchFamily="34" charset="-128"/>
              </a:rPr>
              <a:t>dinh</a:t>
            </a:r>
            <a:r>
              <a:rPr lang="en-US" sz="6000" dirty="0">
                <a:latin typeface="Arial" charset="0"/>
                <a:ea typeface="ＭＳ Ｐゴシック" pitchFamily="34" charset="-128"/>
              </a:rPr>
              <a:t> dưỡng </a:t>
            </a:r>
            <a:r>
              <a:rPr lang="en-US" sz="6000" dirty="0" smtClean="0">
                <a:latin typeface="Arial" charset="0"/>
                <a:ea typeface="ＭＳ Ｐゴシック" pitchFamily="34" charset="-128"/>
              </a:rPr>
              <a:t>gầy còm nặng</a:t>
            </a:r>
            <a:r>
              <a:rPr lang="en-US" sz="6000" dirty="0">
                <a:latin typeface="Arial" charset="0"/>
                <a:ea typeface="ＭＳ Ｐゴシック" pitchFamily="34" charset="-128"/>
              </a:rPr>
              <a:t>:</a:t>
            </a:r>
          </a:p>
          <a:p>
            <a:pPr>
              <a:lnSpc>
                <a:spcPct val="120000"/>
              </a:lnSpc>
            </a:pPr>
            <a:r>
              <a:rPr lang="en-US" sz="6000" dirty="0">
                <a:latin typeface="Arial" charset="0"/>
                <a:ea typeface="ＭＳ Ｐゴシック" pitchFamily="34" charset="-128"/>
              </a:rPr>
              <a:t>                             z-score </a:t>
            </a:r>
            <a:r>
              <a:rPr lang="en-US" sz="6000" dirty="0" smtClean="0">
                <a:latin typeface="Arial" charset="0"/>
                <a:cs typeface="Arial" charset="0"/>
              </a:rPr>
              <a:t>BMI/T</a:t>
            </a:r>
            <a:r>
              <a:rPr lang="en-US" sz="6000" dirty="0" smtClean="0">
                <a:latin typeface="Arial" charset="0"/>
                <a:ea typeface="ＭＳ Ｐゴシック" pitchFamily="34" charset="-128"/>
              </a:rPr>
              <a:t> </a:t>
            </a:r>
            <a:r>
              <a:rPr lang="en-US" sz="6000" dirty="0">
                <a:latin typeface="Arial" charset="0"/>
                <a:ea typeface="ＭＳ Ｐゴシック" pitchFamily="34" charset="-128"/>
              </a:rPr>
              <a:t>&lt; -3SD</a:t>
            </a:r>
            <a:endParaRPr lang="en-US" sz="6000" dirty="0">
              <a:latin typeface="Arial" charset="0"/>
              <a:cs typeface="Arial" charset="0"/>
            </a:endParaRPr>
          </a:p>
        </p:txBody>
      </p:sp>
    </p:spTree>
    <p:extLst>
      <p:ext uri="{BB962C8B-B14F-4D97-AF65-F5344CB8AC3E}">
        <p14:creationId xmlns:p14="http://schemas.microsoft.com/office/powerpoint/2010/main" val="3561788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18599155"/>
              </p:ext>
            </p:extLst>
          </p:nvPr>
        </p:nvGraphicFramePr>
        <p:xfrm>
          <a:off x="558512" y="2247900"/>
          <a:ext cx="17373596" cy="6858000"/>
        </p:xfrm>
        <a:graphic>
          <a:graphicData uri="http://schemas.openxmlformats.org/drawingml/2006/table">
            <a:tbl>
              <a:tblPr firstRow="1" firstCol="1" bandRow="1">
                <a:tableStyleId>{16D9F66E-5EB9-4882-86FB-DCBF35E3C3E4}</a:tableStyleId>
              </a:tblPr>
              <a:tblGrid>
                <a:gridCol w="2901828">
                  <a:extLst>
                    <a:ext uri="{9D8B030D-6E8A-4147-A177-3AD203B41FA5}">
                      <a16:colId xmlns:a16="http://schemas.microsoft.com/office/drawing/2014/main" val="20000"/>
                    </a:ext>
                  </a:extLst>
                </a:gridCol>
                <a:gridCol w="2355868">
                  <a:extLst>
                    <a:ext uri="{9D8B030D-6E8A-4147-A177-3AD203B41FA5}">
                      <a16:colId xmlns:a16="http://schemas.microsoft.com/office/drawing/2014/main" val="20001"/>
                    </a:ext>
                  </a:extLst>
                </a:gridCol>
                <a:gridCol w="2355868">
                  <a:extLst>
                    <a:ext uri="{9D8B030D-6E8A-4147-A177-3AD203B41FA5}">
                      <a16:colId xmlns:a16="http://schemas.microsoft.com/office/drawing/2014/main" val="20002"/>
                    </a:ext>
                  </a:extLst>
                </a:gridCol>
                <a:gridCol w="2355868">
                  <a:extLst>
                    <a:ext uri="{9D8B030D-6E8A-4147-A177-3AD203B41FA5}">
                      <a16:colId xmlns:a16="http://schemas.microsoft.com/office/drawing/2014/main" val="20003"/>
                    </a:ext>
                  </a:extLst>
                </a:gridCol>
                <a:gridCol w="2355868">
                  <a:extLst>
                    <a:ext uri="{9D8B030D-6E8A-4147-A177-3AD203B41FA5}">
                      <a16:colId xmlns:a16="http://schemas.microsoft.com/office/drawing/2014/main" val="20004"/>
                    </a:ext>
                  </a:extLst>
                </a:gridCol>
                <a:gridCol w="2524148">
                  <a:extLst>
                    <a:ext uri="{9D8B030D-6E8A-4147-A177-3AD203B41FA5}">
                      <a16:colId xmlns:a16="http://schemas.microsoft.com/office/drawing/2014/main" val="20005"/>
                    </a:ext>
                  </a:extLst>
                </a:gridCol>
                <a:gridCol w="2524148">
                  <a:extLst>
                    <a:ext uri="{9D8B030D-6E8A-4147-A177-3AD203B41FA5}">
                      <a16:colId xmlns:a16="http://schemas.microsoft.com/office/drawing/2014/main" val="20006"/>
                    </a:ext>
                  </a:extLst>
                </a:gridCol>
              </a:tblGrid>
              <a:tr h="857250">
                <a:tc rowSpan="2">
                  <a:txBody>
                    <a:bodyPr/>
                    <a:lstStyle/>
                    <a:p>
                      <a:pPr algn="ctr">
                        <a:lnSpc>
                          <a:spcPct val="130000"/>
                        </a:lnSpc>
                        <a:spcAft>
                          <a:spcPts val="0"/>
                        </a:spcAft>
                      </a:pPr>
                      <a:r>
                        <a:rPr lang="vi-VN" sz="4000" b="1" dirty="0">
                          <a:solidFill>
                            <a:schemeClr val="tx1"/>
                          </a:solidFill>
                          <a:effectLst/>
                        </a:rPr>
                        <a:t>Tuổi</a:t>
                      </a:r>
                      <a:endParaRPr lang="en-US" sz="4000" b="1" dirty="0">
                        <a:solidFill>
                          <a:schemeClr val="tx1"/>
                        </a:solidFill>
                        <a:effectLst/>
                        <a:latin typeface="Times New Roman"/>
                        <a:ea typeface="Calibri"/>
                        <a:cs typeface="Times New Roman"/>
                      </a:endParaRPr>
                    </a:p>
                  </a:txBody>
                  <a:tcPr marL="31064" marR="31064" marT="0" marB="0" anchor="ctr"/>
                </a:tc>
                <a:tc gridSpan="3">
                  <a:txBody>
                    <a:bodyPr/>
                    <a:lstStyle/>
                    <a:p>
                      <a:pPr algn="ctr">
                        <a:lnSpc>
                          <a:spcPct val="130000"/>
                        </a:lnSpc>
                        <a:spcAft>
                          <a:spcPts val="0"/>
                        </a:spcAft>
                      </a:pPr>
                      <a:r>
                        <a:rPr lang="vi-VN" sz="4000" b="1" dirty="0">
                          <a:solidFill>
                            <a:schemeClr val="tx1"/>
                          </a:solidFill>
                          <a:effectLst/>
                        </a:rPr>
                        <a:t>Nam</a:t>
                      </a:r>
                      <a:endParaRPr lang="en-US" sz="4000" b="1" dirty="0">
                        <a:solidFill>
                          <a:schemeClr val="tx1"/>
                        </a:solidFill>
                        <a:effectLst/>
                        <a:latin typeface="Times New Roman"/>
                        <a:ea typeface="Calibri"/>
                        <a:cs typeface="Times New Roman"/>
                      </a:endParaRPr>
                    </a:p>
                  </a:txBody>
                  <a:tcPr marL="31064" marR="31064" marT="0" marB="0"/>
                </a:tc>
                <a:tc hMerge="1">
                  <a:txBody>
                    <a:bodyPr/>
                    <a:lstStyle/>
                    <a:p>
                      <a:endParaRPr lang="en-US"/>
                    </a:p>
                  </a:txBody>
                  <a:tcPr/>
                </a:tc>
                <a:tc hMerge="1">
                  <a:txBody>
                    <a:bodyPr/>
                    <a:lstStyle/>
                    <a:p>
                      <a:endParaRPr lang="en-US"/>
                    </a:p>
                  </a:txBody>
                  <a:tcPr/>
                </a:tc>
                <a:tc gridSpan="3">
                  <a:txBody>
                    <a:bodyPr/>
                    <a:lstStyle/>
                    <a:p>
                      <a:pPr algn="ctr">
                        <a:lnSpc>
                          <a:spcPct val="130000"/>
                        </a:lnSpc>
                        <a:spcAft>
                          <a:spcPts val="0"/>
                        </a:spcAft>
                      </a:pPr>
                      <a:r>
                        <a:rPr lang="vi-VN" sz="4000" b="1" dirty="0">
                          <a:solidFill>
                            <a:schemeClr val="tx1"/>
                          </a:solidFill>
                          <a:effectLst/>
                        </a:rPr>
                        <a:t>Nữ</a:t>
                      </a:r>
                      <a:endParaRPr lang="en-US" sz="4000" b="1" dirty="0">
                        <a:solidFill>
                          <a:schemeClr val="tx1"/>
                        </a:solidFill>
                        <a:effectLst/>
                        <a:latin typeface="Times New Roman"/>
                        <a:ea typeface="Calibri"/>
                        <a:cs typeface="Times New Roman"/>
                      </a:endParaRPr>
                    </a:p>
                  </a:txBody>
                  <a:tcPr marL="31064" marR="31064"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57250">
                <a:tc vMerge="1">
                  <a:txBody>
                    <a:bodyPr/>
                    <a:lstStyle/>
                    <a:p>
                      <a:endParaRPr lang="en-US"/>
                    </a:p>
                  </a:txBody>
                  <a:tcPr/>
                </a:tc>
                <a:tc>
                  <a:txBody>
                    <a:bodyPr/>
                    <a:lstStyle/>
                    <a:p>
                      <a:pPr algn="ctr">
                        <a:lnSpc>
                          <a:spcPct val="130000"/>
                        </a:lnSpc>
                        <a:spcAft>
                          <a:spcPts val="0"/>
                        </a:spcAft>
                      </a:pPr>
                      <a:r>
                        <a:rPr lang="en-US" sz="4000" b="1" dirty="0" smtClean="0">
                          <a:solidFill>
                            <a:schemeClr val="tx1"/>
                          </a:solidFill>
                          <a:effectLst/>
                        </a:rPr>
                        <a:t>-2</a:t>
                      </a:r>
                      <a:r>
                        <a:rPr lang="vi-VN" sz="4000" b="1" dirty="0" smtClean="0">
                          <a:solidFill>
                            <a:schemeClr val="tx1"/>
                          </a:solidFill>
                          <a:effectLst/>
                        </a:rPr>
                        <a:t> </a:t>
                      </a:r>
                      <a:r>
                        <a:rPr lang="vi-VN" sz="4000" b="1" dirty="0">
                          <a:solidFill>
                            <a:schemeClr val="tx1"/>
                          </a:solidFill>
                          <a:effectLst/>
                        </a:rPr>
                        <a:t>SD</a:t>
                      </a:r>
                      <a:endParaRPr lang="en-US" sz="4000" b="1" dirty="0">
                        <a:solidFill>
                          <a:schemeClr val="tx1"/>
                        </a:solidFill>
                        <a:effectLst/>
                        <a:latin typeface="Times New Roman"/>
                        <a:ea typeface="Calibri"/>
                        <a:cs typeface="Times New Roman"/>
                      </a:endParaRPr>
                    </a:p>
                  </a:txBody>
                  <a:tcPr marL="31064" marR="31064" marT="0" marB="0"/>
                </a:tc>
                <a:tc>
                  <a:txBody>
                    <a:bodyPr/>
                    <a:lstStyle/>
                    <a:p>
                      <a:pPr algn="ctr">
                        <a:lnSpc>
                          <a:spcPct val="130000"/>
                        </a:lnSpc>
                        <a:spcAft>
                          <a:spcPts val="0"/>
                        </a:spcAft>
                      </a:pPr>
                      <a:r>
                        <a:rPr lang="en-US" sz="4000" b="1" dirty="0" smtClean="0">
                          <a:solidFill>
                            <a:schemeClr val="tx1"/>
                          </a:solidFill>
                          <a:effectLst/>
                        </a:rPr>
                        <a:t>-1</a:t>
                      </a:r>
                      <a:r>
                        <a:rPr lang="vi-VN" sz="4000" b="1" dirty="0" smtClean="0">
                          <a:solidFill>
                            <a:schemeClr val="tx1"/>
                          </a:solidFill>
                          <a:effectLst/>
                        </a:rPr>
                        <a:t> </a:t>
                      </a:r>
                      <a:r>
                        <a:rPr lang="vi-VN" sz="4000" b="1" dirty="0">
                          <a:solidFill>
                            <a:schemeClr val="tx1"/>
                          </a:solidFill>
                          <a:effectLst/>
                        </a:rPr>
                        <a:t>SD</a:t>
                      </a:r>
                      <a:endParaRPr lang="en-US" sz="4000" b="1" dirty="0">
                        <a:solidFill>
                          <a:schemeClr val="tx1"/>
                        </a:solidFill>
                        <a:effectLst/>
                        <a:latin typeface="Times New Roman"/>
                        <a:ea typeface="Calibri"/>
                        <a:cs typeface="Times New Roman"/>
                      </a:endParaRPr>
                    </a:p>
                  </a:txBody>
                  <a:tcPr marL="31064" marR="31064" marT="0" marB="0"/>
                </a:tc>
                <a:tc>
                  <a:txBody>
                    <a:bodyPr/>
                    <a:lstStyle/>
                    <a:p>
                      <a:pPr algn="ctr">
                        <a:lnSpc>
                          <a:spcPct val="130000"/>
                        </a:lnSpc>
                        <a:spcAft>
                          <a:spcPts val="0"/>
                        </a:spcAft>
                      </a:pPr>
                      <a:r>
                        <a:rPr lang="vi-VN" sz="4000" b="1" dirty="0" smtClean="0">
                          <a:solidFill>
                            <a:schemeClr val="tx1"/>
                          </a:solidFill>
                          <a:effectLst/>
                        </a:rPr>
                        <a:t>Median</a:t>
                      </a:r>
                      <a:endParaRPr lang="en-US" sz="4000" b="1" dirty="0">
                        <a:solidFill>
                          <a:schemeClr val="tx1"/>
                        </a:solidFill>
                        <a:effectLst/>
                        <a:latin typeface="Times New Roman"/>
                        <a:ea typeface="Calibri"/>
                        <a:cs typeface="Times New Roman"/>
                      </a:endParaRPr>
                    </a:p>
                  </a:txBody>
                  <a:tcPr marL="31064" marR="31064" marT="0" marB="0"/>
                </a:tc>
                <a:tc>
                  <a:txBody>
                    <a:bodyPr/>
                    <a:lstStyle/>
                    <a:p>
                      <a:pPr algn="ctr">
                        <a:lnSpc>
                          <a:spcPct val="130000"/>
                        </a:lnSpc>
                        <a:spcAft>
                          <a:spcPts val="0"/>
                        </a:spcAft>
                      </a:pPr>
                      <a:r>
                        <a:rPr lang="en-US" sz="4000" b="1" dirty="0" smtClean="0">
                          <a:solidFill>
                            <a:schemeClr val="tx1"/>
                          </a:solidFill>
                          <a:effectLst/>
                        </a:rPr>
                        <a:t>-2</a:t>
                      </a:r>
                      <a:r>
                        <a:rPr lang="vi-VN" sz="4000" b="1" dirty="0" smtClean="0">
                          <a:solidFill>
                            <a:schemeClr val="tx1"/>
                          </a:solidFill>
                          <a:effectLst/>
                        </a:rPr>
                        <a:t> </a:t>
                      </a:r>
                      <a:r>
                        <a:rPr lang="vi-VN" sz="4000" b="1" dirty="0">
                          <a:solidFill>
                            <a:schemeClr val="tx1"/>
                          </a:solidFill>
                          <a:effectLst/>
                        </a:rPr>
                        <a:t>SD</a:t>
                      </a:r>
                      <a:endParaRPr lang="en-US" sz="4000" b="1" dirty="0">
                        <a:solidFill>
                          <a:schemeClr val="tx1"/>
                        </a:solidFill>
                        <a:effectLst/>
                        <a:latin typeface="Times New Roman"/>
                        <a:ea typeface="Calibri"/>
                        <a:cs typeface="Times New Roman"/>
                      </a:endParaRPr>
                    </a:p>
                  </a:txBody>
                  <a:tcPr marL="31064" marR="31064" marT="0" marB="0"/>
                </a:tc>
                <a:tc>
                  <a:txBody>
                    <a:bodyPr/>
                    <a:lstStyle/>
                    <a:p>
                      <a:pPr algn="ctr">
                        <a:lnSpc>
                          <a:spcPct val="130000"/>
                        </a:lnSpc>
                        <a:spcAft>
                          <a:spcPts val="0"/>
                        </a:spcAft>
                      </a:pPr>
                      <a:r>
                        <a:rPr lang="en-US" sz="4000" b="1" dirty="0" smtClean="0">
                          <a:solidFill>
                            <a:schemeClr val="tx1"/>
                          </a:solidFill>
                          <a:effectLst/>
                        </a:rPr>
                        <a:t>-1</a:t>
                      </a:r>
                      <a:r>
                        <a:rPr lang="vi-VN" sz="4000" b="1" dirty="0" smtClean="0">
                          <a:solidFill>
                            <a:schemeClr val="tx1"/>
                          </a:solidFill>
                          <a:effectLst/>
                        </a:rPr>
                        <a:t> </a:t>
                      </a:r>
                      <a:r>
                        <a:rPr lang="vi-VN" sz="4000" b="1" dirty="0">
                          <a:solidFill>
                            <a:schemeClr val="tx1"/>
                          </a:solidFill>
                          <a:effectLst/>
                        </a:rPr>
                        <a:t>SD</a:t>
                      </a:r>
                      <a:endParaRPr lang="en-US" sz="4000" b="1" dirty="0">
                        <a:solidFill>
                          <a:schemeClr val="tx1"/>
                        </a:solidFill>
                        <a:effectLst/>
                        <a:latin typeface="Times New Roman"/>
                        <a:ea typeface="Calibri"/>
                        <a:cs typeface="Times New Roman"/>
                      </a:endParaRPr>
                    </a:p>
                  </a:txBody>
                  <a:tcPr marL="31064" marR="31064" marT="0" marB="0"/>
                </a:tc>
                <a:tc>
                  <a:txBody>
                    <a:bodyPr/>
                    <a:lstStyle/>
                    <a:p>
                      <a:pPr algn="ctr">
                        <a:lnSpc>
                          <a:spcPct val="130000"/>
                        </a:lnSpc>
                        <a:spcAft>
                          <a:spcPts val="0"/>
                        </a:spcAft>
                      </a:pPr>
                      <a:r>
                        <a:rPr lang="vi-VN" sz="4000" b="1" dirty="0" smtClean="0">
                          <a:solidFill>
                            <a:schemeClr val="tx1"/>
                          </a:solidFill>
                          <a:effectLst/>
                        </a:rPr>
                        <a:t>Median</a:t>
                      </a:r>
                      <a:endParaRPr lang="en-US" sz="4000" b="1" dirty="0">
                        <a:solidFill>
                          <a:schemeClr val="tx1"/>
                        </a:solidFill>
                        <a:effectLst/>
                        <a:latin typeface="Times New Roman"/>
                        <a:ea typeface="Calibri"/>
                        <a:cs typeface="Times New Roman"/>
                      </a:endParaRPr>
                    </a:p>
                  </a:txBody>
                  <a:tcPr marL="31064" marR="31064" marT="0" marB="0"/>
                </a:tc>
                <a:extLst>
                  <a:ext uri="{0D108BD9-81ED-4DB2-BD59-A6C34878D82A}">
                    <a16:rowId xmlns:a16="http://schemas.microsoft.com/office/drawing/2014/main" val="10001"/>
                  </a:ext>
                </a:extLst>
              </a:tr>
              <a:tr h="857250">
                <a:tc>
                  <a:txBody>
                    <a:bodyPr/>
                    <a:lstStyle/>
                    <a:p>
                      <a:pPr algn="ctr">
                        <a:lnSpc>
                          <a:spcPct val="130000"/>
                        </a:lnSpc>
                        <a:spcAft>
                          <a:spcPts val="0"/>
                        </a:spcAft>
                      </a:pPr>
                      <a:r>
                        <a:rPr lang="vi-VN" sz="4000" b="1" dirty="0">
                          <a:solidFill>
                            <a:schemeClr val="tx1"/>
                          </a:solidFill>
                          <a:effectLst/>
                        </a:rPr>
                        <a:t>6</a:t>
                      </a:r>
                      <a:endParaRPr lang="en-US" sz="4000" b="1" dirty="0">
                        <a:solidFill>
                          <a:schemeClr val="tx1"/>
                        </a:solidFill>
                        <a:effectLst/>
                        <a:latin typeface="Times New Roman"/>
                        <a:ea typeface="Calibri"/>
                        <a:cs typeface="Times New Roman"/>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106,1</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111,0</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116,0</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104,9</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110,0</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115,1</a:t>
                      </a:r>
                      <a:endParaRPr lang="en-US" sz="3600" b="1" dirty="0">
                        <a:solidFill>
                          <a:schemeClr val="tx1"/>
                        </a:solidFill>
                        <a:effectLst/>
                        <a:latin typeface="+mn-lt"/>
                        <a:ea typeface="+mn-ea"/>
                        <a:cs typeface="+mn-cs"/>
                      </a:endParaRPr>
                    </a:p>
                  </a:txBody>
                  <a:tcPr marL="31064" marR="31064" marT="0" marB="0"/>
                </a:tc>
                <a:extLst>
                  <a:ext uri="{0D108BD9-81ED-4DB2-BD59-A6C34878D82A}">
                    <a16:rowId xmlns:a16="http://schemas.microsoft.com/office/drawing/2014/main" val="10002"/>
                  </a:ext>
                </a:extLst>
              </a:tr>
              <a:tr h="857250">
                <a:tc>
                  <a:txBody>
                    <a:bodyPr/>
                    <a:lstStyle/>
                    <a:p>
                      <a:pPr algn="ctr">
                        <a:lnSpc>
                          <a:spcPct val="130000"/>
                        </a:lnSpc>
                        <a:spcAft>
                          <a:spcPts val="0"/>
                        </a:spcAft>
                      </a:pPr>
                      <a:r>
                        <a:rPr lang="vi-VN" sz="4000" b="1" dirty="0">
                          <a:solidFill>
                            <a:schemeClr val="tx1"/>
                          </a:solidFill>
                          <a:effectLst/>
                        </a:rPr>
                        <a:t>7</a:t>
                      </a:r>
                      <a:endParaRPr lang="en-US" sz="4000" b="1" dirty="0">
                        <a:solidFill>
                          <a:schemeClr val="tx1"/>
                        </a:solidFill>
                        <a:effectLst/>
                        <a:latin typeface="Times New Roman"/>
                        <a:ea typeface="Calibri"/>
                        <a:cs typeface="Times New Roman"/>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111,2</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116,4</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121,7</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109,9</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115,3</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120,8</a:t>
                      </a:r>
                      <a:endParaRPr lang="en-US" sz="3600" b="1" dirty="0">
                        <a:solidFill>
                          <a:schemeClr val="tx1"/>
                        </a:solidFill>
                        <a:effectLst/>
                        <a:latin typeface="+mn-lt"/>
                        <a:ea typeface="+mn-ea"/>
                        <a:cs typeface="+mn-cs"/>
                      </a:endParaRPr>
                    </a:p>
                  </a:txBody>
                  <a:tcPr marL="31064" marR="31064" marT="0" marB="0"/>
                </a:tc>
                <a:extLst>
                  <a:ext uri="{0D108BD9-81ED-4DB2-BD59-A6C34878D82A}">
                    <a16:rowId xmlns:a16="http://schemas.microsoft.com/office/drawing/2014/main" val="10003"/>
                  </a:ext>
                </a:extLst>
              </a:tr>
              <a:tr h="857250">
                <a:tc>
                  <a:txBody>
                    <a:bodyPr/>
                    <a:lstStyle/>
                    <a:p>
                      <a:pPr algn="ctr">
                        <a:lnSpc>
                          <a:spcPct val="130000"/>
                        </a:lnSpc>
                        <a:spcAft>
                          <a:spcPts val="0"/>
                        </a:spcAft>
                      </a:pPr>
                      <a:r>
                        <a:rPr lang="vi-VN" sz="4000" b="1" dirty="0">
                          <a:solidFill>
                            <a:schemeClr val="tx1"/>
                          </a:solidFill>
                          <a:effectLst/>
                        </a:rPr>
                        <a:t>8</a:t>
                      </a:r>
                      <a:endParaRPr lang="en-US" sz="4000" b="1" dirty="0">
                        <a:solidFill>
                          <a:schemeClr val="tx1"/>
                        </a:solidFill>
                        <a:effectLst/>
                        <a:latin typeface="Times New Roman"/>
                        <a:ea typeface="Calibri"/>
                        <a:cs typeface="Times New Roman"/>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116,0</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121,6</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127,3</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115,0</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120,8</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126,6</a:t>
                      </a:r>
                      <a:endParaRPr lang="en-US" sz="3600" b="1" dirty="0">
                        <a:solidFill>
                          <a:schemeClr val="tx1"/>
                        </a:solidFill>
                        <a:effectLst/>
                        <a:latin typeface="+mn-lt"/>
                        <a:ea typeface="+mn-ea"/>
                        <a:cs typeface="+mn-cs"/>
                      </a:endParaRPr>
                    </a:p>
                  </a:txBody>
                  <a:tcPr marL="31064" marR="31064" marT="0" marB="0"/>
                </a:tc>
                <a:extLst>
                  <a:ext uri="{0D108BD9-81ED-4DB2-BD59-A6C34878D82A}">
                    <a16:rowId xmlns:a16="http://schemas.microsoft.com/office/drawing/2014/main" val="10004"/>
                  </a:ext>
                </a:extLst>
              </a:tr>
              <a:tr h="857250">
                <a:tc>
                  <a:txBody>
                    <a:bodyPr/>
                    <a:lstStyle/>
                    <a:p>
                      <a:pPr algn="ctr">
                        <a:lnSpc>
                          <a:spcPct val="130000"/>
                        </a:lnSpc>
                        <a:spcAft>
                          <a:spcPts val="0"/>
                        </a:spcAft>
                      </a:pPr>
                      <a:r>
                        <a:rPr lang="vi-VN" sz="4000" b="1" dirty="0">
                          <a:solidFill>
                            <a:schemeClr val="tx1"/>
                          </a:solidFill>
                          <a:effectLst/>
                        </a:rPr>
                        <a:t>9</a:t>
                      </a:r>
                      <a:endParaRPr lang="en-US" sz="4000" b="1" dirty="0">
                        <a:solidFill>
                          <a:schemeClr val="tx1"/>
                        </a:solidFill>
                        <a:effectLst/>
                        <a:latin typeface="Times New Roman"/>
                        <a:ea typeface="Calibri"/>
                        <a:cs typeface="Times New Roman"/>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120,5</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126,6</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132,6</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120,3</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126,4</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132,5</a:t>
                      </a:r>
                      <a:endParaRPr lang="en-US" sz="3600" b="1" dirty="0">
                        <a:solidFill>
                          <a:schemeClr val="tx1"/>
                        </a:solidFill>
                        <a:effectLst/>
                        <a:latin typeface="+mn-lt"/>
                        <a:ea typeface="+mn-ea"/>
                        <a:cs typeface="+mn-cs"/>
                      </a:endParaRPr>
                    </a:p>
                  </a:txBody>
                  <a:tcPr marL="31064" marR="31064" marT="0" marB="0"/>
                </a:tc>
                <a:extLst>
                  <a:ext uri="{0D108BD9-81ED-4DB2-BD59-A6C34878D82A}">
                    <a16:rowId xmlns:a16="http://schemas.microsoft.com/office/drawing/2014/main" val="10005"/>
                  </a:ext>
                </a:extLst>
              </a:tr>
              <a:tr h="857250">
                <a:tc>
                  <a:txBody>
                    <a:bodyPr/>
                    <a:lstStyle/>
                    <a:p>
                      <a:pPr algn="ctr">
                        <a:lnSpc>
                          <a:spcPct val="130000"/>
                        </a:lnSpc>
                        <a:spcAft>
                          <a:spcPts val="0"/>
                        </a:spcAft>
                      </a:pPr>
                      <a:r>
                        <a:rPr lang="vi-VN" sz="4000" b="1" dirty="0">
                          <a:solidFill>
                            <a:schemeClr val="tx1"/>
                          </a:solidFill>
                          <a:effectLst/>
                        </a:rPr>
                        <a:t>10</a:t>
                      </a:r>
                      <a:endParaRPr lang="en-US" sz="4000" b="1" dirty="0">
                        <a:solidFill>
                          <a:schemeClr val="tx1"/>
                        </a:solidFill>
                        <a:effectLst/>
                        <a:latin typeface="Times New Roman"/>
                        <a:ea typeface="Calibri"/>
                        <a:cs typeface="Times New Roman"/>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125,0</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131,4</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137,8</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125,8</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132,2</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138,6</a:t>
                      </a:r>
                      <a:endParaRPr lang="en-US" sz="3600" b="1" dirty="0">
                        <a:solidFill>
                          <a:schemeClr val="tx1"/>
                        </a:solidFill>
                        <a:effectLst/>
                        <a:latin typeface="+mn-lt"/>
                        <a:ea typeface="+mn-ea"/>
                        <a:cs typeface="+mn-cs"/>
                      </a:endParaRPr>
                    </a:p>
                  </a:txBody>
                  <a:tcPr marL="31064" marR="31064" marT="0" marB="0"/>
                </a:tc>
                <a:extLst>
                  <a:ext uri="{0D108BD9-81ED-4DB2-BD59-A6C34878D82A}">
                    <a16:rowId xmlns:a16="http://schemas.microsoft.com/office/drawing/2014/main" val="10006"/>
                  </a:ext>
                </a:extLst>
              </a:tr>
              <a:tr h="857250">
                <a:tc>
                  <a:txBody>
                    <a:bodyPr/>
                    <a:lstStyle/>
                    <a:p>
                      <a:pPr algn="ctr">
                        <a:lnSpc>
                          <a:spcPct val="130000"/>
                        </a:lnSpc>
                        <a:spcAft>
                          <a:spcPts val="0"/>
                        </a:spcAft>
                      </a:pPr>
                      <a:r>
                        <a:rPr lang="vi-VN" sz="4000" b="1" dirty="0">
                          <a:solidFill>
                            <a:schemeClr val="tx1"/>
                          </a:solidFill>
                          <a:effectLst/>
                        </a:rPr>
                        <a:t>11</a:t>
                      </a:r>
                      <a:endParaRPr lang="en-US" sz="4000" b="1" dirty="0">
                        <a:solidFill>
                          <a:schemeClr val="tx1"/>
                        </a:solidFill>
                        <a:effectLst/>
                        <a:latin typeface="Times New Roman"/>
                        <a:ea typeface="Calibri"/>
                        <a:cs typeface="Times New Roman"/>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129,7</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136,4</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143,1</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131,7</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138,3</a:t>
                      </a:r>
                      <a:endParaRPr lang="en-US" sz="3600" b="1" dirty="0">
                        <a:solidFill>
                          <a:schemeClr val="tx1"/>
                        </a:solidFill>
                        <a:effectLst/>
                        <a:latin typeface="+mn-lt"/>
                        <a:ea typeface="+mn-ea"/>
                        <a:cs typeface="+mn-cs"/>
                      </a:endParaRPr>
                    </a:p>
                  </a:txBody>
                  <a:tcPr marL="31064" marR="31064" marT="0" marB="0"/>
                </a:tc>
                <a:tc>
                  <a:txBody>
                    <a:bodyPr/>
                    <a:lstStyle/>
                    <a:p>
                      <a:pPr algn="ctr">
                        <a:lnSpc>
                          <a:spcPct val="130000"/>
                        </a:lnSpc>
                        <a:spcAft>
                          <a:spcPts val="0"/>
                        </a:spcAft>
                      </a:pPr>
                      <a:r>
                        <a:rPr lang="en-US" sz="3600" b="1" dirty="0" smtClean="0">
                          <a:solidFill>
                            <a:schemeClr val="tx1"/>
                          </a:solidFill>
                          <a:effectLst/>
                        </a:rPr>
                        <a:t>145,0</a:t>
                      </a:r>
                      <a:endParaRPr lang="en-US" sz="3600" b="1" dirty="0">
                        <a:solidFill>
                          <a:schemeClr val="tx1"/>
                        </a:solidFill>
                        <a:effectLst/>
                        <a:latin typeface="+mn-lt"/>
                        <a:ea typeface="+mn-ea"/>
                        <a:cs typeface="+mn-cs"/>
                      </a:endParaRPr>
                    </a:p>
                  </a:txBody>
                  <a:tcPr marL="31064" marR="31064" marT="0" marB="0"/>
                </a:tc>
                <a:extLst>
                  <a:ext uri="{0D108BD9-81ED-4DB2-BD59-A6C34878D82A}">
                    <a16:rowId xmlns:a16="http://schemas.microsoft.com/office/drawing/2014/main" val="10007"/>
                  </a:ext>
                </a:extLst>
              </a:tr>
            </a:tbl>
          </a:graphicData>
        </a:graphic>
      </p:graphicFrame>
      <p:sp>
        <p:nvSpPr>
          <p:cNvPr id="12" name="Title 1">
            <a:extLst>
              <a:ext uri="{FF2B5EF4-FFF2-40B4-BE49-F238E27FC236}">
                <a16:creationId xmlns:a16="http://schemas.microsoft.com/office/drawing/2014/main" id="{185F27AC-66D5-0C96-C749-6AA050D63D5C}"/>
              </a:ext>
            </a:extLst>
          </p:cNvPr>
          <p:cNvSpPr txBox="1">
            <a:spLocks/>
          </p:cNvSpPr>
          <p:nvPr/>
        </p:nvSpPr>
        <p:spPr>
          <a:xfrm>
            <a:off x="2286000" y="800100"/>
            <a:ext cx="15240000" cy="894094"/>
          </a:xfrm>
          <a:prstGeom prst="rect">
            <a:avLst/>
          </a:prstGeom>
          <a:noFill/>
        </p:spPr>
        <p:txBody>
          <a:bodyPr anchor="b">
            <a:noAutofit/>
          </a:bodyPr>
          <a:lstStyle>
            <a:lvl1pPr eaLnBrk="1" hangingPunct="1">
              <a:defRPr>
                <a:latin typeface="+mj-lt"/>
                <a:ea typeface="+mj-ea"/>
                <a:cs typeface="+mj-cs"/>
              </a:defRPr>
            </a:lvl1pPr>
          </a:lstStyle>
          <a:p>
            <a:pPr algn="ctr"/>
            <a:r>
              <a:rPr lang="en-US" sz="4800" b="1" dirty="0" err="1"/>
              <a:t>Bảng</a:t>
            </a:r>
            <a:r>
              <a:rPr lang="en-US" sz="4800" b="1" dirty="0"/>
              <a:t> </a:t>
            </a:r>
            <a:r>
              <a:rPr lang="en-US" sz="4800" b="1" dirty="0" err="1"/>
              <a:t>tra</a:t>
            </a:r>
            <a:r>
              <a:rPr lang="en-US" sz="4800" b="1" dirty="0"/>
              <a:t> chiều </a:t>
            </a:r>
            <a:r>
              <a:rPr lang="en-US" sz="4800" b="1" dirty="0" err="1"/>
              <a:t>cao</a:t>
            </a:r>
            <a:r>
              <a:rPr lang="en-US" sz="4800" b="1" dirty="0"/>
              <a:t> </a:t>
            </a:r>
            <a:r>
              <a:rPr lang="en-US" sz="4800" b="1" dirty="0" err="1"/>
              <a:t>theo</a:t>
            </a:r>
            <a:r>
              <a:rPr lang="en-US" sz="4800" b="1" dirty="0"/>
              <a:t> tuổi </a:t>
            </a:r>
            <a:r>
              <a:rPr lang="en-US" sz="4800" b="1" dirty="0" err="1"/>
              <a:t>đánh</a:t>
            </a:r>
            <a:r>
              <a:rPr lang="en-US" sz="4800" b="1" dirty="0"/>
              <a:t> </a:t>
            </a:r>
            <a:r>
              <a:rPr lang="en-US" sz="4800" b="1" dirty="0" err="1"/>
              <a:t>giá</a:t>
            </a:r>
            <a:r>
              <a:rPr lang="en-US" sz="4800" b="1" dirty="0"/>
              <a:t> TTDD </a:t>
            </a:r>
            <a:r>
              <a:rPr lang="en-US" sz="4800" b="1" dirty="0" err="1"/>
              <a:t>trẻ</a:t>
            </a:r>
            <a:r>
              <a:rPr lang="en-US" sz="4800" b="1" dirty="0"/>
              <a:t> </a:t>
            </a:r>
            <a:r>
              <a:rPr lang="en-US" sz="4800" b="1" dirty="0" smtClean="0"/>
              <a:t>6-11 </a:t>
            </a:r>
            <a:r>
              <a:rPr lang="en-US" sz="4800" b="1" dirty="0"/>
              <a:t>tuổi</a:t>
            </a:r>
          </a:p>
        </p:txBody>
      </p:sp>
    </p:spTree>
    <p:extLst>
      <p:ext uri="{BB962C8B-B14F-4D97-AF65-F5344CB8AC3E}">
        <p14:creationId xmlns:p14="http://schemas.microsoft.com/office/powerpoint/2010/main" val="41979206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flipV="1">
            <a:off x="0" y="-536793"/>
            <a:ext cx="3892340" cy="4265647"/>
          </a:xfrm>
          <a:custGeom>
            <a:avLst/>
            <a:gdLst/>
            <a:ahLst/>
            <a:cxnLst/>
            <a:rect l="l" t="t" r="r" b="b"/>
            <a:pathLst>
              <a:path w="3892340" h="4265647">
                <a:moveTo>
                  <a:pt x="3892340" y="4265647"/>
                </a:moveTo>
                <a:lnTo>
                  <a:pt x="0" y="4265647"/>
                </a:lnTo>
                <a:lnTo>
                  <a:pt x="0" y="0"/>
                </a:lnTo>
                <a:lnTo>
                  <a:pt x="3892340" y="0"/>
                </a:lnTo>
                <a:lnTo>
                  <a:pt x="3892340" y="4265647"/>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13904" y="9258300"/>
            <a:ext cx="19398061" cy="1289940"/>
            <a:chOff x="0" y="0"/>
            <a:chExt cx="5108954" cy="339737"/>
          </a:xfrm>
        </p:grpSpPr>
        <p:sp>
          <p:nvSpPr>
            <p:cNvPr id="8" name="Freeform 8"/>
            <p:cNvSpPr/>
            <p:nvPr/>
          </p:nvSpPr>
          <p:spPr>
            <a:xfrm>
              <a:off x="0" y="0"/>
              <a:ext cx="5108954" cy="339737"/>
            </a:xfrm>
            <a:custGeom>
              <a:avLst/>
              <a:gdLst/>
              <a:ahLst/>
              <a:cxnLst/>
              <a:rect l="l" t="t" r="r" b="b"/>
              <a:pathLst>
                <a:path w="5108954" h="339737">
                  <a:moveTo>
                    <a:pt x="20355" y="0"/>
                  </a:moveTo>
                  <a:lnTo>
                    <a:pt x="5088600" y="0"/>
                  </a:lnTo>
                  <a:cubicBezTo>
                    <a:pt x="5093998" y="0"/>
                    <a:pt x="5099176" y="2144"/>
                    <a:pt x="5102993" y="5962"/>
                  </a:cubicBezTo>
                  <a:cubicBezTo>
                    <a:pt x="5106810" y="9779"/>
                    <a:pt x="5108954" y="14956"/>
                    <a:pt x="5108954" y="20355"/>
                  </a:cubicBezTo>
                  <a:lnTo>
                    <a:pt x="5108954" y="319383"/>
                  </a:lnTo>
                  <a:cubicBezTo>
                    <a:pt x="5108954" y="324781"/>
                    <a:pt x="5106810" y="329958"/>
                    <a:pt x="5102993" y="333776"/>
                  </a:cubicBezTo>
                  <a:cubicBezTo>
                    <a:pt x="5099176" y="337593"/>
                    <a:pt x="5093998" y="339737"/>
                    <a:pt x="5088600" y="339737"/>
                  </a:cubicBezTo>
                  <a:lnTo>
                    <a:pt x="20355" y="339737"/>
                  </a:lnTo>
                  <a:cubicBezTo>
                    <a:pt x="9113" y="339737"/>
                    <a:pt x="0" y="330624"/>
                    <a:pt x="0" y="319383"/>
                  </a:cubicBezTo>
                  <a:lnTo>
                    <a:pt x="0" y="20355"/>
                  </a:lnTo>
                  <a:cubicBezTo>
                    <a:pt x="0" y="9113"/>
                    <a:pt x="9113" y="0"/>
                    <a:pt x="20355" y="0"/>
                  </a:cubicBezTo>
                  <a:close/>
                </a:path>
              </a:pathLst>
            </a:custGeom>
            <a:solidFill>
              <a:srgbClr val="C62E2E"/>
            </a:solidFill>
          </p:spPr>
        </p:sp>
        <p:sp>
          <p:nvSpPr>
            <p:cNvPr id="9" name="TextBox 9"/>
            <p:cNvSpPr txBox="1"/>
            <p:nvPr/>
          </p:nvSpPr>
          <p:spPr>
            <a:xfrm>
              <a:off x="0" y="-38100"/>
              <a:ext cx="5108954" cy="377837"/>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p:cNvSpPr txBox="1"/>
          <p:nvPr/>
        </p:nvSpPr>
        <p:spPr>
          <a:xfrm>
            <a:off x="3158776" y="1208926"/>
            <a:ext cx="10726942" cy="1000274"/>
          </a:xfrm>
          <a:prstGeom prst="rect">
            <a:avLst/>
          </a:prstGeom>
        </p:spPr>
        <p:txBody>
          <a:bodyPr wrap="square" lIns="0" tIns="0" rIns="0" bIns="0" rtlCol="0" anchor="t">
            <a:spAutoFit/>
          </a:bodyPr>
          <a:lstStyle/>
          <a:p>
            <a:pPr algn="l">
              <a:lnSpc>
                <a:spcPts val="7769"/>
              </a:lnSpc>
            </a:pPr>
            <a:r>
              <a:rPr lang="en-US" sz="6999" b="1" spc="-20" dirty="0" smtClean="0">
                <a:solidFill>
                  <a:srgbClr val="000000"/>
                </a:solidFill>
                <a:latin typeface="Proxima Nova Condensed Bold"/>
                <a:ea typeface="Proxima Nova Condensed Bold"/>
                <a:cs typeface="Proxima Nova Condensed Bold"/>
                <a:sym typeface="Proxima Nova Condensed Bold"/>
              </a:rPr>
              <a:t>Bài </a:t>
            </a:r>
            <a:r>
              <a:rPr lang="en-US" sz="6999" b="1" spc="-20" dirty="0" err="1" smtClean="0">
                <a:solidFill>
                  <a:srgbClr val="000000"/>
                </a:solidFill>
                <a:latin typeface="Proxima Nova Condensed Bold"/>
                <a:ea typeface="Proxima Nova Condensed Bold"/>
                <a:cs typeface="Proxima Nova Condensed Bold"/>
                <a:sym typeface="Proxima Nova Condensed Bold"/>
              </a:rPr>
              <a:t>kiểm</a:t>
            </a:r>
            <a:r>
              <a:rPr lang="en-US" sz="6999" b="1" spc="-20" dirty="0" smtClean="0">
                <a:solidFill>
                  <a:srgbClr val="000000"/>
                </a:solidFill>
                <a:latin typeface="Proxima Nova Condensed Bold"/>
                <a:ea typeface="Proxima Nova Condensed Bold"/>
                <a:cs typeface="Proxima Nova Condensed Bold"/>
                <a:sym typeface="Proxima Nova Condensed Bold"/>
              </a:rPr>
              <a:t> </a:t>
            </a:r>
            <a:r>
              <a:rPr lang="en-US" sz="6999" b="1" spc="-20" dirty="0" err="1" smtClean="0">
                <a:solidFill>
                  <a:srgbClr val="000000"/>
                </a:solidFill>
                <a:latin typeface="Proxima Nova Condensed Bold"/>
                <a:ea typeface="Proxima Nova Condensed Bold"/>
                <a:cs typeface="Proxima Nova Condensed Bold"/>
                <a:sym typeface="Proxima Nova Condensed Bold"/>
              </a:rPr>
              <a:t>tra</a:t>
            </a:r>
            <a:r>
              <a:rPr lang="en-US" sz="6999" b="1" spc="-20" dirty="0" smtClean="0">
                <a:solidFill>
                  <a:srgbClr val="000000"/>
                </a:solidFill>
                <a:latin typeface="Proxima Nova Condensed Bold"/>
                <a:ea typeface="Proxima Nova Condensed Bold"/>
                <a:cs typeface="Proxima Nova Condensed Bold"/>
                <a:sym typeface="Proxima Nova Condensed Bold"/>
              </a:rPr>
              <a:t> </a:t>
            </a:r>
            <a:r>
              <a:rPr lang="en-US" sz="6999" b="1" spc="-20" dirty="0" err="1" smtClean="0">
                <a:solidFill>
                  <a:srgbClr val="000000"/>
                </a:solidFill>
                <a:latin typeface="Proxima Nova Condensed Bold"/>
                <a:ea typeface="Proxima Nova Condensed Bold"/>
                <a:cs typeface="Proxima Nova Condensed Bold"/>
                <a:sym typeface="Proxima Nova Condensed Bold"/>
              </a:rPr>
              <a:t>trước</a:t>
            </a:r>
            <a:r>
              <a:rPr lang="en-US" sz="6999" b="1" spc="-20" dirty="0" smtClean="0">
                <a:solidFill>
                  <a:srgbClr val="000000"/>
                </a:solidFill>
                <a:latin typeface="Proxima Nova Condensed Bold"/>
                <a:ea typeface="Proxima Nova Condensed Bold"/>
                <a:cs typeface="Proxima Nova Condensed Bold"/>
                <a:sym typeface="Proxima Nova Condensed Bold"/>
              </a:rPr>
              <a:t> tập </a:t>
            </a:r>
            <a:r>
              <a:rPr lang="en-US" sz="6999" b="1" spc="-20" dirty="0" err="1" smtClean="0">
                <a:solidFill>
                  <a:srgbClr val="000000"/>
                </a:solidFill>
                <a:latin typeface="Proxima Nova Condensed Bold"/>
                <a:ea typeface="Proxima Nova Condensed Bold"/>
                <a:cs typeface="Proxima Nova Condensed Bold"/>
                <a:sym typeface="Proxima Nova Condensed Bold"/>
              </a:rPr>
              <a:t>huấn</a:t>
            </a:r>
            <a:endParaRPr lang="en-US" sz="6999" b="1" spc="-20" dirty="0">
              <a:solidFill>
                <a:srgbClr val="000000"/>
              </a:solidFill>
              <a:latin typeface="Proxima Nova Condensed Bold"/>
              <a:ea typeface="Proxima Nova Condensed Bold"/>
              <a:cs typeface="Proxima Nova Condensed Bold"/>
              <a:sym typeface="Proxima Nova Condensed Bold"/>
            </a:endParaRPr>
          </a:p>
        </p:txBody>
      </p:sp>
      <p:sp>
        <p:nvSpPr>
          <p:cNvPr id="11" name="Freeform 11"/>
          <p:cNvSpPr/>
          <p:nvPr/>
        </p:nvSpPr>
        <p:spPr>
          <a:xfrm flipH="1">
            <a:off x="15654139" y="-94605"/>
            <a:ext cx="2763574" cy="2763574"/>
          </a:xfrm>
          <a:custGeom>
            <a:avLst/>
            <a:gdLst/>
            <a:ahLst/>
            <a:cxnLst/>
            <a:rect l="l" t="t" r="r" b="b"/>
            <a:pathLst>
              <a:path w="2763574" h="2763574">
                <a:moveTo>
                  <a:pt x="2763574" y="0"/>
                </a:moveTo>
                <a:lnTo>
                  <a:pt x="0" y="0"/>
                </a:lnTo>
                <a:lnTo>
                  <a:pt x="0" y="2763574"/>
                </a:lnTo>
                <a:lnTo>
                  <a:pt x="2763574" y="2763574"/>
                </a:lnTo>
                <a:lnTo>
                  <a:pt x="2763574"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2" name="Freeform 12"/>
          <p:cNvSpPr/>
          <p:nvPr/>
        </p:nvSpPr>
        <p:spPr>
          <a:xfrm>
            <a:off x="204190" y="8675945"/>
            <a:ext cx="1461456" cy="365364"/>
          </a:xfrm>
          <a:custGeom>
            <a:avLst/>
            <a:gdLst/>
            <a:ahLst/>
            <a:cxnLst/>
            <a:rect l="l" t="t" r="r" b="b"/>
            <a:pathLst>
              <a:path w="1461456" h="365364">
                <a:moveTo>
                  <a:pt x="0" y="0"/>
                </a:moveTo>
                <a:lnTo>
                  <a:pt x="1461456" y="0"/>
                </a:lnTo>
                <a:lnTo>
                  <a:pt x="1461456" y="365364"/>
                </a:lnTo>
                <a:lnTo>
                  <a:pt x="0" y="3653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a:off x="12452597" y="-1314945"/>
            <a:ext cx="3101891" cy="3101891"/>
          </a:xfrm>
          <a:custGeom>
            <a:avLst/>
            <a:gdLst/>
            <a:ahLst/>
            <a:cxnLst/>
            <a:rect l="l" t="t" r="r" b="b"/>
            <a:pathLst>
              <a:path w="3101891" h="3101891">
                <a:moveTo>
                  <a:pt x="0" y="0"/>
                </a:moveTo>
                <a:lnTo>
                  <a:pt x="3101891" y="0"/>
                </a:lnTo>
                <a:lnTo>
                  <a:pt x="3101891" y="3101892"/>
                </a:lnTo>
                <a:lnTo>
                  <a:pt x="0" y="310189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12"/>
          <p:cNvSpPr/>
          <p:nvPr/>
        </p:nvSpPr>
        <p:spPr>
          <a:xfrm>
            <a:off x="11774472" y="2419245"/>
            <a:ext cx="6202832" cy="4511150"/>
          </a:xfrm>
          <a:custGeom>
            <a:avLst/>
            <a:gdLst/>
            <a:ahLst/>
            <a:cxnLst/>
            <a:rect l="l" t="t" r="r" b="b"/>
            <a:pathLst>
              <a:path w="6202832" h="4511150">
                <a:moveTo>
                  <a:pt x="0" y="0"/>
                </a:moveTo>
                <a:lnTo>
                  <a:pt x="6202831" y="0"/>
                </a:lnTo>
                <a:lnTo>
                  <a:pt x="6202831" y="4511150"/>
                </a:lnTo>
                <a:lnTo>
                  <a:pt x="0" y="451115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6" name="Freeform 18"/>
          <p:cNvSpPr/>
          <p:nvPr/>
        </p:nvSpPr>
        <p:spPr>
          <a:xfrm>
            <a:off x="17035926" y="-1436353"/>
            <a:ext cx="3032383" cy="3032383"/>
          </a:xfrm>
          <a:custGeom>
            <a:avLst/>
            <a:gdLst/>
            <a:ahLst/>
            <a:cxnLst/>
            <a:rect l="l" t="t" r="r" b="b"/>
            <a:pathLst>
              <a:path w="3032383" h="3032383">
                <a:moveTo>
                  <a:pt x="0" y="0"/>
                </a:moveTo>
                <a:lnTo>
                  <a:pt x="3032383" y="0"/>
                </a:lnTo>
                <a:lnTo>
                  <a:pt x="3032383" y="3032383"/>
                </a:lnTo>
                <a:lnTo>
                  <a:pt x="0" y="303238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pic>
        <p:nvPicPr>
          <p:cNvPr id="17" name="Picture 16"/>
          <p:cNvPicPr/>
          <p:nvPr/>
        </p:nvPicPr>
        <p:blipFill>
          <a:blip r:embed="rId16" cstate="print">
            <a:extLst>
              <a:ext uri="{28A0092B-C50C-407E-A947-70E740481C1C}">
                <a14:useLocalDpi xmlns:a14="http://schemas.microsoft.com/office/drawing/2010/main" val="0"/>
              </a:ext>
            </a:extLst>
          </a:blip>
          <a:stretch>
            <a:fillRect/>
          </a:stretch>
        </p:blipFill>
        <p:spPr>
          <a:xfrm>
            <a:off x="3429000" y="2511419"/>
            <a:ext cx="6694876" cy="5832481"/>
          </a:xfrm>
          <a:prstGeom prst="rect">
            <a:avLst/>
          </a:prstGeom>
        </p:spPr>
      </p:pic>
    </p:spTree>
    <p:extLst>
      <p:ext uri="{BB962C8B-B14F-4D97-AF65-F5344CB8AC3E}">
        <p14:creationId xmlns:p14="http://schemas.microsoft.com/office/powerpoint/2010/main" val="7144070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5294" y="3"/>
            <a:ext cx="17359796" cy="1181094"/>
          </a:xfrm>
        </p:spPr>
        <p:txBody>
          <a:bodyPr>
            <a:noAutofit/>
          </a:bodyPr>
          <a:lstStyle/>
          <a:p>
            <a:r>
              <a:rPr lang="en-US" sz="4800" b="1" dirty="0" err="1">
                <a:solidFill>
                  <a:schemeClr val="tx1"/>
                </a:solidFill>
              </a:rPr>
              <a:t>Bảng</a:t>
            </a:r>
            <a:r>
              <a:rPr lang="en-US" sz="4800" b="1" dirty="0">
                <a:solidFill>
                  <a:schemeClr val="tx1"/>
                </a:solidFill>
              </a:rPr>
              <a:t> </a:t>
            </a:r>
            <a:r>
              <a:rPr lang="en-US" sz="4800" b="1" dirty="0" err="1">
                <a:solidFill>
                  <a:schemeClr val="tx1"/>
                </a:solidFill>
              </a:rPr>
              <a:t>tra</a:t>
            </a:r>
            <a:r>
              <a:rPr lang="en-US" sz="4800" b="1" dirty="0">
                <a:solidFill>
                  <a:schemeClr val="tx1"/>
                </a:solidFill>
              </a:rPr>
              <a:t> chiều </a:t>
            </a:r>
            <a:r>
              <a:rPr lang="en-US" sz="4800" b="1" dirty="0" err="1">
                <a:solidFill>
                  <a:schemeClr val="tx1"/>
                </a:solidFill>
              </a:rPr>
              <a:t>cao</a:t>
            </a:r>
            <a:r>
              <a:rPr lang="en-US" sz="4800" b="1" dirty="0">
                <a:solidFill>
                  <a:schemeClr val="tx1"/>
                </a:solidFill>
              </a:rPr>
              <a:t> </a:t>
            </a:r>
            <a:r>
              <a:rPr lang="en-US" sz="4800" b="1" dirty="0" err="1">
                <a:solidFill>
                  <a:schemeClr val="tx1"/>
                </a:solidFill>
              </a:rPr>
              <a:t>theo</a:t>
            </a:r>
            <a:r>
              <a:rPr lang="en-US" sz="4800" b="1" dirty="0">
                <a:solidFill>
                  <a:schemeClr val="tx1"/>
                </a:solidFill>
              </a:rPr>
              <a:t> tháng tuổi (</a:t>
            </a:r>
            <a:r>
              <a:rPr lang="en-US" sz="4800" b="1" dirty="0" err="1">
                <a:solidFill>
                  <a:schemeClr val="tx1"/>
                </a:solidFill>
              </a:rPr>
              <a:t>trẻ</a:t>
            </a:r>
            <a:r>
              <a:rPr lang="en-US" sz="4800" b="1" dirty="0">
                <a:solidFill>
                  <a:schemeClr val="tx1"/>
                </a:solidFill>
              </a:rPr>
              <a:t> </a:t>
            </a:r>
            <a:r>
              <a:rPr lang="en-US" sz="4800" b="1" dirty="0" err="1">
                <a:solidFill>
                  <a:schemeClr val="tx1"/>
                </a:solidFill>
              </a:rPr>
              <a:t>nam</a:t>
            </a:r>
            <a:r>
              <a:rPr lang="en-US" sz="4800" b="1" dirty="0">
                <a:solidFill>
                  <a:schemeClr val="tx1"/>
                </a:solidFill>
              </a:rPr>
              <a:t>)</a:t>
            </a:r>
          </a:p>
        </p:txBody>
      </p:sp>
      <p:pic>
        <p:nvPicPr>
          <p:cNvPr id="4" name="Picture 3"/>
          <p:cNvPicPr>
            <a:picLocks noChangeAspect="1"/>
          </p:cNvPicPr>
          <p:nvPr/>
        </p:nvPicPr>
        <p:blipFill>
          <a:blip r:embed="rId2"/>
          <a:stretch>
            <a:fillRect/>
          </a:stretch>
        </p:blipFill>
        <p:spPr>
          <a:xfrm>
            <a:off x="1962808" y="1181099"/>
            <a:ext cx="14378152" cy="9105902"/>
          </a:xfrm>
          <a:prstGeom prst="rect">
            <a:avLst/>
          </a:prstGeom>
        </p:spPr>
      </p:pic>
    </p:spTree>
    <p:extLst>
      <p:ext uri="{BB962C8B-B14F-4D97-AF65-F5344CB8AC3E}">
        <p14:creationId xmlns:p14="http://schemas.microsoft.com/office/powerpoint/2010/main" val="19727797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5994" y="68783"/>
            <a:ext cx="17359796" cy="1086370"/>
          </a:xfrm>
        </p:spPr>
        <p:txBody>
          <a:bodyPr>
            <a:noAutofit/>
          </a:bodyPr>
          <a:lstStyle/>
          <a:p>
            <a:r>
              <a:rPr lang="en-US" sz="4800" b="1" dirty="0" err="1">
                <a:solidFill>
                  <a:schemeClr val="tx1"/>
                </a:solidFill>
              </a:rPr>
              <a:t>Bảng</a:t>
            </a:r>
            <a:r>
              <a:rPr lang="en-US" sz="4800" b="1" dirty="0">
                <a:solidFill>
                  <a:schemeClr val="tx1"/>
                </a:solidFill>
              </a:rPr>
              <a:t> </a:t>
            </a:r>
            <a:r>
              <a:rPr lang="en-US" sz="4800" b="1" dirty="0" err="1">
                <a:solidFill>
                  <a:schemeClr val="tx1"/>
                </a:solidFill>
              </a:rPr>
              <a:t>tra</a:t>
            </a:r>
            <a:r>
              <a:rPr lang="en-US" sz="4800" b="1" dirty="0">
                <a:solidFill>
                  <a:schemeClr val="tx1"/>
                </a:solidFill>
              </a:rPr>
              <a:t> chiều </a:t>
            </a:r>
            <a:r>
              <a:rPr lang="en-US" sz="4800" b="1" dirty="0" err="1">
                <a:solidFill>
                  <a:schemeClr val="tx1"/>
                </a:solidFill>
              </a:rPr>
              <a:t>cao</a:t>
            </a:r>
            <a:r>
              <a:rPr lang="en-US" sz="4800" b="1" dirty="0">
                <a:solidFill>
                  <a:schemeClr val="tx1"/>
                </a:solidFill>
              </a:rPr>
              <a:t> </a:t>
            </a:r>
            <a:r>
              <a:rPr lang="en-US" sz="4800" b="1" dirty="0" err="1">
                <a:solidFill>
                  <a:schemeClr val="tx1"/>
                </a:solidFill>
              </a:rPr>
              <a:t>theo</a:t>
            </a:r>
            <a:r>
              <a:rPr lang="en-US" sz="4800" b="1" dirty="0">
                <a:solidFill>
                  <a:schemeClr val="tx1"/>
                </a:solidFill>
              </a:rPr>
              <a:t> tháng tuổi (</a:t>
            </a:r>
            <a:r>
              <a:rPr lang="en-US" sz="4800" b="1" dirty="0" err="1">
                <a:solidFill>
                  <a:schemeClr val="tx1"/>
                </a:solidFill>
              </a:rPr>
              <a:t>trẻ</a:t>
            </a:r>
            <a:r>
              <a:rPr lang="en-US" sz="4800" b="1" dirty="0">
                <a:solidFill>
                  <a:schemeClr val="tx1"/>
                </a:solidFill>
              </a:rPr>
              <a:t> </a:t>
            </a:r>
            <a:r>
              <a:rPr lang="en-US" sz="4800" b="1" dirty="0" err="1">
                <a:solidFill>
                  <a:schemeClr val="tx1"/>
                </a:solidFill>
              </a:rPr>
              <a:t>nữ</a:t>
            </a:r>
            <a:r>
              <a:rPr lang="en-US" sz="4800" b="1" dirty="0">
                <a:solidFill>
                  <a:schemeClr val="tx1"/>
                </a:solidFill>
              </a:rPr>
              <a:t>)</a:t>
            </a:r>
          </a:p>
        </p:txBody>
      </p:sp>
      <p:pic>
        <p:nvPicPr>
          <p:cNvPr id="3" name="Picture 2"/>
          <p:cNvPicPr>
            <a:picLocks noChangeAspect="1"/>
          </p:cNvPicPr>
          <p:nvPr/>
        </p:nvPicPr>
        <p:blipFill>
          <a:blip r:embed="rId2"/>
          <a:stretch>
            <a:fillRect/>
          </a:stretch>
        </p:blipFill>
        <p:spPr>
          <a:xfrm>
            <a:off x="1939159" y="1101192"/>
            <a:ext cx="14307206" cy="9185808"/>
          </a:xfrm>
          <a:prstGeom prst="rect">
            <a:avLst/>
          </a:prstGeom>
        </p:spPr>
      </p:pic>
    </p:spTree>
    <p:extLst>
      <p:ext uri="{BB962C8B-B14F-4D97-AF65-F5344CB8AC3E}">
        <p14:creationId xmlns:p14="http://schemas.microsoft.com/office/powerpoint/2010/main" val="14394768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49200" y="292696"/>
            <a:ext cx="17359796" cy="1086371"/>
          </a:xfrm>
        </p:spPr>
        <p:txBody>
          <a:bodyPr>
            <a:normAutofit lnSpcReduction="10000"/>
          </a:bodyPr>
          <a:lstStyle/>
          <a:p>
            <a:r>
              <a:rPr lang="en-US" sz="7200" dirty="0" err="1">
                <a:solidFill>
                  <a:schemeClr val="tx1"/>
                </a:solidFill>
              </a:rPr>
              <a:t>Cách</a:t>
            </a:r>
            <a:r>
              <a:rPr lang="en-US" sz="7200" dirty="0">
                <a:solidFill>
                  <a:schemeClr val="tx1"/>
                </a:solidFill>
              </a:rPr>
              <a:t> </a:t>
            </a:r>
            <a:r>
              <a:rPr lang="en-US" sz="7200" dirty="0" err="1">
                <a:solidFill>
                  <a:schemeClr val="tx1"/>
                </a:solidFill>
              </a:rPr>
              <a:t>sử</a:t>
            </a:r>
            <a:r>
              <a:rPr lang="en-US" sz="7200" dirty="0">
                <a:solidFill>
                  <a:schemeClr val="tx1"/>
                </a:solidFill>
              </a:rPr>
              <a:t> </a:t>
            </a:r>
            <a:r>
              <a:rPr lang="en-US" sz="7200" dirty="0" err="1">
                <a:solidFill>
                  <a:schemeClr val="tx1"/>
                </a:solidFill>
              </a:rPr>
              <a:t>dụng</a:t>
            </a:r>
            <a:r>
              <a:rPr lang="en-US" sz="7200" dirty="0">
                <a:solidFill>
                  <a:schemeClr val="tx1"/>
                </a:solidFill>
              </a:rPr>
              <a:t> </a:t>
            </a:r>
            <a:r>
              <a:rPr lang="en-US" sz="7200" dirty="0" err="1">
                <a:solidFill>
                  <a:schemeClr val="tx1"/>
                </a:solidFill>
              </a:rPr>
              <a:t>bảng</a:t>
            </a:r>
            <a:r>
              <a:rPr lang="en-US" sz="7200" dirty="0">
                <a:solidFill>
                  <a:schemeClr val="tx1"/>
                </a:solidFill>
              </a:rPr>
              <a:t> </a:t>
            </a:r>
            <a:r>
              <a:rPr lang="en-US" sz="7200" dirty="0" err="1">
                <a:solidFill>
                  <a:schemeClr val="tx1"/>
                </a:solidFill>
              </a:rPr>
              <a:t>tra</a:t>
            </a:r>
            <a:r>
              <a:rPr lang="en-US" sz="7200" dirty="0">
                <a:solidFill>
                  <a:schemeClr val="tx1"/>
                </a:solidFill>
              </a:rPr>
              <a:t> BMI </a:t>
            </a:r>
            <a:r>
              <a:rPr lang="en-US" sz="7200" dirty="0" err="1">
                <a:solidFill>
                  <a:schemeClr val="tx1"/>
                </a:solidFill>
              </a:rPr>
              <a:t>theo</a:t>
            </a:r>
            <a:r>
              <a:rPr lang="en-US" sz="7200" dirty="0">
                <a:solidFill>
                  <a:schemeClr val="tx1"/>
                </a:solidFill>
              </a:rPr>
              <a:t> </a:t>
            </a:r>
            <a:r>
              <a:rPr lang="en-US" sz="7200" dirty="0" err="1">
                <a:solidFill>
                  <a:schemeClr val="tx1"/>
                </a:solidFill>
              </a:rPr>
              <a:t>tuổi</a:t>
            </a:r>
            <a:endParaRPr lang="en-US" sz="7200" dirty="0">
              <a:solidFill>
                <a:schemeClr val="tx1"/>
              </a:solidFill>
            </a:endParaRPr>
          </a:p>
        </p:txBody>
      </p:sp>
      <p:sp>
        <p:nvSpPr>
          <p:cNvPr id="3" name="Rectangle 2"/>
          <p:cNvSpPr/>
          <p:nvPr/>
        </p:nvSpPr>
        <p:spPr>
          <a:xfrm>
            <a:off x="449199" y="1734428"/>
            <a:ext cx="17159928" cy="8058232"/>
          </a:xfrm>
          <a:prstGeom prst="rect">
            <a:avLst/>
          </a:prstGeom>
        </p:spPr>
        <p:txBody>
          <a:bodyPr wrap="square">
            <a:spAutoFit/>
          </a:bodyPr>
          <a:lstStyle/>
          <a:p>
            <a:pPr indent="685800" algn="just">
              <a:lnSpc>
                <a:spcPct val="107000"/>
              </a:lnSpc>
              <a:spcBef>
                <a:spcPts val="450"/>
              </a:spcBef>
              <a:spcAft>
                <a:spcPts val="450"/>
              </a:spcAft>
            </a:pPr>
            <a:r>
              <a:rPr lang="en-US" sz="4200" b="1" dirty="0" err="1">
                <a:latin typeface="+mj-lt"/>
                <a:ea typeface="Calibri" panose="020F0502020204030204" pitchFamily="34" charset="0"/>
              </a:rPr>
              <a:t>Bước</a:t>
            </a:r>
            <a:r>
              <a:rPr lang="en-US" sz="4200" b="1" dirty="0">
                <a:latin typeface="+mj-lt"/>
                <a:ea typeface="Calibri" panose="020F0502020204030204" pitchFamily="34" charset="0"/>
              </a:rPr>
              <a:t> 1: </a:t>
            </a:r>
            <a:r>
              <a:rPr lang="en-US" sz="4200" dirty="0">
                <a:latin typeface="+mj-lt"/>
                <a:ea typeface="Calibri" panose="020F0502020204030204" pitchFamily="34" charset="0"/>
              </a:rPr>
              <a:t> </a:t>
            </a:r>
            <a:r>
              <a:rPr lang="en-US" sz="4200" dirty="0" err="1">
                <a:latin typeface="+mj-lt"/>
                <a:ea typeface="Calibri" panose="020F0502020204030204" pitchFamily="34" charset="0"/>
              </a:rPr>
              <a:t>Tính</a:t>
            </a:r>
            <a:r>
              <a:rPr lang="en-US" sz="4200" dirty="0">
                <a:latin typeface="+mj-lt"/>
                <a:ea typeface="Calibri" panose="020F0502020204030204" pitchFamily="34" charset="0"/>
              </a:rPr>
              <a:t> BMI </a:t>
            </a:r>
            <a:r>
              <a:rPr lang="en-US" sz="4200" dirty="0" err="1">
                <a:latin typeface="+mj-lt"/>
                <a:ea typeface="Calibri" panose="020F0502020204030204" pitchFamily="34" charset="0"/>
              </a:rPr>
              <a:t>thực</a:t>
            </a:r>
            <a:r>
              <a:rPr lang="en-US" sz="4200" dirty="0">
                <a:latin typeface="+mj-lt"/>
                <a:ea typeface="Calibri" panose="020F0502020204030204" pitchFamily="34" charset="0"/>
              </a:rPr>
              <a:t> </a:t>
            </a:r>
            <a:r>
              <a:rPr lang="en-US" sz="4200" dirty="0" err="1">
                <a:latin typeface="+mj-lt"/>
                <a:ea typeface="Calibri" panose="020F0502020204030204" pitchFamily="34" charset="0"/>
              </a:rPr>
              <a:t>tế</a:t>
            </a:r>
            <a:r>
              <a:rPr lang="en-US" sz="4200" dirty="0">
                <a:latin typeface="+mj-lt"/>
                <a:ea typeface="Calibri" panose="020F0502020204030204" pitchFamily="34" charset="0"/>
              </a:rPr>
              <a:t> </a:t>
            </a:r>
            <a:r>
              <a:rPr lang="en-US" sz="4200" dirty="0" err="1">
                <a:latin typeface="+mj-lt"/>
                <a:ea typeface="Calibri" panose="020F0502020204030204" pitchFamily="34" charset="0"/>
              </a:rPr>
              <a:t>của</a:t>
            </a:r>
            <a:r>
              <a:rPr lang="en-US" sz="4200" dirty="0">
                <a:latin typeface="+mj-lt"/>
                <a:ea typeface="Calibri" panose="020F0502020204030204" pitchFamily="34" charset="0"/>
              </a:rPr>
              <a:t> </a:t>
            </a:r>
            <a:r>
              <a:rPr lang="en-US" sz="4200" dirty="0" err="1">
                <a:latin typeface="+mj-lt"/>
                <a:ea typeface="Calibri" panose="020F0502020204030204" pitchFamily="34" charset="0"/>
              </a:rPr>
              <a:t>trẻ</a:t>
            </a:r>
            <a:r>
              <a:rPr lang="en-US" sz="4200" dirty="0">
                <a:latin typeface="+mj-lt"/>
                <a:ea typeface="Calibri" panose="020F0502020204030204" pitchFamily="34" charset="0"/>
              </a:rPr>
              <a:t> </a:t>
            </a:r>
            <a:r>
              <a:rPr lang="en-US" sz="4200" dirty="0" err="1">
                <a:latin typeface="+mj-lt"/>
                <a:ea typeface="Calibri" panose="020F0502020204030204" pitchFamily="34" charset="0"/>
              </a:rPr>
              <a:t>theo</a:t>
            </a:r>
            <a:r>
              <a:rPr lang="en-US" sz="4200" dirty="0">
                <a:latin typeface="+mj-lt"/>
                <a:ea typeface="Calibri" panose="020F0502020204030204" pitchFamily="34" charset="0"/>
              </a:rPr>
              <a:t> </a:t>
            </a:r>
            <a:r>
              <a:rPr lang="en-US" sz="4200" dirty="0" err="1">
                <a:latin typeface="+mj-lt"/>
                <a:ea typeface="Calibri" panose="020F0502020204030204" pitchFamily="34" charset="0"/>
              </a:rPr>
              <a:t>công</a:t>
            </a:r>
            <a:r>
              <a:rPr lang="en-US" sz="4200" dirty="0">
                <a:latin typeface="+mj-lt"/>
                <a:ea typeface="Calibri" panose="020F0502020204030204" pitchFamily="34" charset="0"/>
              </a:rPr>
              <a:t> </a:t>
            </a:r>
            <a:r>
              <a:rPr lang="en-US" sz="4200" dirty="0" err="1">
                <a:latin typeface="+mj-lt"/>
                <a:ea typeface="Calibri" panose="020F0502020204030204" pitchFamily="34" charset="0"/>
              </a:rPr>
              <a:t>thức</a:t>
            </a:r>
            <a:r>
              <a:rPr lang="en-US" sz="4200" dirty="0">
                <a:latin typeface="+mj-lt"/>
                <a:ea typeface="Calibri" panose="020F0502020204030204" pitchFamily="34" charset="0"/>
              </a:rPr>
              <a:t> ở </a:t>
            </a:r>
            <a:r>
              <a:rPr lang="en-US" sz="4200" dirty="0" err="1">
                <a:latin typeface="+mj-lt"/>
                <a:ea typeface="Calibri" panose="020F0502020204030204" pitchFamily="34" charset="0"/>
              </a:rPr>
              <a:t>trên</a:t>
            </a:r>
            <a:r>
              <a:rPr lang="en-US" sz="4200" dirty="0">
                <a:latin typeface="+mj-lt"/>
                <a:ea typeface="Calibri" panose="020F0502020204030204" pitchFamily="34" charset="0"/>
              </a:rPr>
              <a:t>;</a:t>
            </a:r>
          </a:p>
          <a:p>
            <a:pPr indent="685800" algn="just">
              <a:lnSpc>
                <a:spcPct val="107000"/>
              </a:lnSpc>
              <a:spcBef>
                <a:spcPts val="450"/>
              </a:spcBef>
              <a:spcAft>
                <a:spcPts val="450"/>
              </a:spcAft>
            </a:pPr>
            <a:r>
              <a:rPr lang="en-US" sz="4200" b="1" dirty="0" err="1">
                <a:latin typeface="+mj-lt"/>
                <a:ea typeface="Calibri" panose="020F0502020204030204" pitchFamily="34" charset="0"/>
              </a:rPr>
              <a:t>Bước</a:t>
            </a:r>
            <a:r>
              <a:rPr lang="en-US" sz="4200" b="1" dirty="0">
                <a:latin typeface="+mj-lt"/>
                <a:ea typeface="Calibri" panose="020F0502020204030204" pitchFamily="34" charset="0"/>
              </a:rPr>
              <a:t> 2: </a:t>
            </a:r>
            <a:r>
              <a:rPr lang="en-US" sz="4200" dirty="0" err="1">
                <a:latin typeface="+mj-lt"/>
                <a:ea typeface="Calibri" panose="020F0502020204030204" pitchFamily="34" charset="0"/>
              </a:rPr>
              <a:t>Tính</a:t>
            </a:r>
            <a:r>
              <a:rPr lang="en-US" sz="4200" dirty="0">
                <a:latin typeface="+mj-lt"/>
                <a:ea typeface="Calibri" panose="020F0502020204030204" pitchFamily="34" charset="0"/>
              </a:rPr>
              <a:t> </a:t>
            </a:r>
            <a:r>
              <a:rPr lang="en-US" sz="4200" dirty="0" err="1">
                <a:latin typeface="+mj-lt"/>
                <a:ea typeface="Calibri" panose="020F0502020204030204" pitchFamily="34" charset="0"/>
              </a:rPr>
              <a:t>tuổi</a:t>
            </a:r>
            <a:r>
              <a:rPr lang="en-US" sz="4200" dirty="0">
                <a:latin typeface="+mj-lt"/>
                <a:ea typeface="Calibri" panose="020F0502020204030204" pitchFamily="34" charset="0"/>
              </a:rPr>
              <a:t> </a:t>
            </a:r>
            <a:r>
              <a:rPr lang="en-US" sz="4200" dirty="0" err="1">
                <a:latin typeface="+mj-lt"/>
                <a:ea typeface="Calibri" panose="020F0502020204030204" pitchFamily="34" charset="0"/>
              </a:rPr>
              <a:t>trẻ</a:t>
            </a:r>
            <a:r>
              <a:rPr lang="en-US" sz="4200" dirty="0">
                <a:latin typeface="+mj-lt"/>
                <a:ea typeface="Calibri" panose="020F0502020204030204" pitchFamily="34" charset="0"/>
              </a:rPr>
              <a:t>. VD: </a:t>
            </a:r>
            <a:r>
              <a:rPr lang="en-US" sz="4200" dirty="0" err="1">
                <a:latin typeface="+mj-lt"/>
                <a:ea typeface="Calibri" panose="020F0502020204030204" pitchFamily="34" charset="0"/>
              </a:rPr>
              <a:t>ngày</a:t>
            </a:r>
            <a:r>
              <a:rPr lang="en-US" sz="4200" dirty="0">
                <a:latin typeface="+mj-lt"/>
                <a:ea typeface="Calibri" panose="020F0502020204030204" pitchFamily="34" charset="0"/>
              </a:rPr>
              <a:t> </a:t>
            </a:r>
            <a:r>
              <a:rPr lang="en-US" sz="4200" dirty="0" err="1">
                <a:latin typeface="+mj-lt"/>
                <a:ea typeface="Calibri" panose="020F0502020204030204" pitchFamily="34" charset="0"/>
              </a:rPr>
              <a:t>điều</a:t>
            </a:r>
            <a:r>
              <a:rPr lang="en-US" sz="4200" dirty="0">
                <a:latin typeface="+mj-lt"/>
                <a:ea typeface="Calibri" panose="020F0502020204030204" pitchFamily="34" charset="0"/>
              </a:rPr>
              <a:t> </a:t>
            </a:r>
            <a:r>
              <a:rPr lang="en-US" sz="4200" dirty="0" err="1">
                <a:latin typeface="+mj-lt"/>
                <a:ea typeface="Calibri" panose="020F0502020204030204" pitchFamily="34" charset="0"/>
              </a:rPr>
              <a:t>tra</a:t>
            </a:r>
            <a:r>
              <a:rPr lang="en-US" sz="4200" dirty="0">
                <a:latin typeface="+mj-lt"/>
                <a:ea typeface="Calibri" panose="020F0502020204030204" pitchFamily="34" charset="0"/>
              </a:rPr>
              <a:t> </a:t>
            </a:r>
            <a:r>
              <a:rPr lang="en-US" sz="4200" dirty="0" err="1">
                <a:latin typeface="+mj-lt"/>
                <a:ea typeface="Calibri" panose="020F0502020204030204" pitchFamily="34" charset="0"/>
              </a:rPr>
              <a:t>là</a:t>
            </a:r>
            <a:r>
              <a:rPr lang="en-US" sz="4200" dirty="0">
                <a:latin typeface="+mj-lt"/>
                <a:ea typeface="Calibri" panose="020F0502020204030204" pitchFamily="34" charset="0"/>
              </a:rPr>
              <a:t> 20/8/2024; </a:t>
            </a:r>
            <a:r>
              <a:rPr lang="en-US" sz="4200" dirty="0" err="1">
                <a:latin typeface="+mj-lt"/>
                <a:ea typeface="Calibri" panose="020F0502020204030204" pitchFamily="34" charset="0"/>
              </a:rPr>
              <a:t>trẻ</a:t>
            </a:r>
            <a:r>
              <a:rPr lang="en-US" sz="4200" dirty="0">
                <a:latin typeface="+mj-lt"/>
                <a:ea typeface="Calibri" panose="020F0502020204030204" pitchFamily="34" charset="0"/>
              </a:rPr>
              <a:t> </a:t>
            </a:r>
            <a:r>
              <a:rPr lang="en-US" sz="4200" dirty="0" err="1">
                <a:latin typeface="+mj-lt"/>
                <a:ea typeface="Calibri" panose="020F0502020204030204" pitchFamily="34" charset="0"/>
              </a:rPr>
              <a:t>sinh</a:t>
            </a:r>
            <a:r>
              <a:rPr lang="en-US" sz="4200" dirty="0">
                <a:latin typeface="+mj-lt"/>
                <a:ea typeface="Calibri" panose="020F0502020204030204" pitchFamily="34" charset="0"/>
              </a:rPr>
              <a:t> </a:t>
            </a:r>
            <a:r>
              <a:rPr lang="en-US" sz="4200" dirty="0" err="1">
                <a:latin typeface="+mj-lt"/>
                <a:ea typeface="Calibri" panose="020F0502020204030204" pitchFamily="34" charset="0"/>
              </a:rPr>
              <a:t>ngày</a:t>
            </a:r>
            <a:r>
              <a:rPr lang="en-US" sz="4200" dirty="0">
                <a:latin typeface="+mj-lt"/>
                <a:ea typeface="Calibri" panose="020F0502020204030204" pitchFamily="34" charset="0"/>
              </a:rPr>
              <a:t> 10/5/2014 </a:t>
            </a:r>
            <a:r>
              <a:rPr lang="en-US" sz="4200" dirty="0">
                <a:latin typeface="+mj-lt"/>
                <a:ea typeface="Calibri" panose="020F0502020204030204" pitchFamily="34" charset="0"/>
                <a:sym typeface="Wingdings" pitchFamily="2" charset="2"/>
              </a:rPr>
              <a:t> </a:t>
            </a:r>
            <a:r>
              <a:rPr lang="en-US" sz="4200" dirty="0" err="1">
                <a:latin typeface="+mj-lt"/>
                <a:ea typeface="Calibri" panose="020F0502020204030204" pitchFamily="34" charset="0"/>
                <a:sym typeface="Wingdings" pitchFamily="2" charset="2"/>
              </a:rPr>
              <a:t>Năm</a:t>
            </a:r>
            <a:r>
              <a:rPr lang="en-US" sz="4200" dirty="0">
                <a:latin typeface="+mj-lt"/>
                <a:ea typeface="Calibri" panose="020F0502020204030204" pitchFamily="34" charset="0"/>
                <a:sym typeface="Wingdings" pitchFamily="2" charset="2"/>
              </a:rPr>
              <a:t> = 2024 – 2014 = 10 </a:t>
            </a:r>
            <a:r>
              <a:rPr lang="en-US" sz="4200" dirty="0" err="1">
                <a:latin typeface="+mj-lt"/>
                <a:ea typeface="Calibri" panose="020F0502020204030204" pitchFamily="34" charset="0"/>
                <a:sym typeface="Wingdings" pitchFamily="2" charset="2"/>
              </a:rPr>
              <a:t>tuổi</a:t>
            </a:r>
            <a:r>
              <a:rPr lang="en-US" sz="4200" dirty="0">
                <a:latin typeface="+mj-lt"/>
                <a:ea typeface="Calibri" panose="020F0502020204030204" pitchFamily="34" charset="0"/>
                <a:sym typeface="Wingdings" pitchFamily="2" charset="2"/>
              </a:rPr>
              <a:t>; </a:t>
            </a:r>
            <a:r>
              <a:rPr lang="en-US" sz="4200" dirty="0" err="1">
                <a:latin typeface="+mj-lt"/>
                <a:ea typeface="Calibri" panose="020F0502020204030204" pitchFamily="34" charset="0"/>
                <a:sym typeface="Wingdings" pitchFamily="2" charset="2"/>
              </a:rPr>
              <a:t>tháng</a:t>
            </a:r>
            <a:r>
              <a:rPr lang="en-US" sz="4200" dirty="0">
                <a:latin typeface="+mj-lt"/>
                <a:ea typeface="Calibri" panose="020F0502020204030204" pitchFamily="34" charset="0"/>
                <a:sym typeface="Wingdings" pitchFamily="2" charset="2"/>
              </a:rPr>
              <a:t> = 8-5 = 3 </a:t>
            </a:r>
            <a:r>
              <a:rPr lang="en-US" sz="4200" dirty="0" err="1">
                <a:latin typeface="+mj-lt"/>
                <a:ea typeface="Calibri" panose="020F0502020204030204" pitchFamily="34" charset="0"/>
                <a:sym typeface="Wingdings" pitchFamily="2" charset="2"/>
              </a:rPr>
              <a:t>tháng</a:t>
            </a:r>
            <a:r>
              <a:rPr lang="en-US" sz="4200" dirty="0">
                <a:latin typeface="+mj-lt"/>
                <a:ea typeface="Calibri" panose="020F0502020204030204" pitchFamily="34" charset="0"/>
                <a:sym typeface="Wingdings" pitchFamily="2" charset="2"/>
              </a:rPr>
              <a:t>  </a:t>
            </a:r>
            <a:r>
              <a:rPr lang="en-US" sz="4200" dirty="0" err="1">
                <a:latin typeface="+mj-lt"/>
                <a:ea typeface="Calibri" panose="020F0502020204030204" pitchFamily="34" charset="0"/>
                <a:sym typeface="Wingdings" pitchFamily="2" charset="2"/>
              </a:rPr>
              <a:t>trẻ</a:t>
            </a:r>
            <a:r>
              <a:rPr lang="en-US" sz="4200" dirty="0">
                <a:latin typeface="+mj-lt"/>
                <a:ea typeface="Calibri" panose="020F0502020204030204" pitchFamily="34" charset="0"/>
                <a:sym typeface="Wingdings" pitchFamily="2" charset="2"/>
              </a:rPr>
              <a:t> </a:t>
            </a:r>
            <a:r>
              <a:rPr lang="en-US" sz="4200" dirty="0" err="1">
                <a:latin typeface="+mj-lt"/>
                <a:ea typeface="Calibri" panose="020F0502020204030204" pitchFamily="34" charset="0"/>
                <a:sym typeface="Wingdings" pitchFamily="2" charset="2"/>
              </a:rPr>
              <a:t>được</a:t>
            </a:r>
            <a:r>
              <a:rPr lang="en-US" sz="4200" dirty="0">
                <a:latin typeface="+mj-lt"/>
                <a:ea typeface="Calibri" panose="020F0502020204030204" pitchFamily="34" charset="0"/>
                <a:sym typeface="Wingdings" pitchFamily="2" charset="2"/>
              </a:rPr>
              <a:t> 10 </a:t>
            </a:r>
            <a:r>
              <a:rPr lang="en-US" sz="4200" dirty="0" err="1">
                <a:latin typeface="+mj-lt"/>
                <a:ea typeface="Calibri" panose="020F0502020204030204" pitchFamily="34" charset="0"/>
                <a:sym typeface="Wingdings" pitchFamily="2" charset="2"/>
              </a:rPr>
              <a:t>tuổi</a:t>
            </a:r>
            <a:r>
              <a:rPr lang="en-US" sz="4200" dirty="0">
                <a:latin typeface="+mj-lt"/>
                <a:ea typeface="Calibri" panose="020F0502020204030204" pitchFamily="34" charset="0"/>
                <a:sym typeface="Wingdings" pitchFamily="2" charset="2"/>
              </a:rPr>
              <a:t> 3 </a:t>
            </a:r>
            <a:r>
              <a:rPr lang="en-US" sz="4200" dirty="0" err="1">
                <a:latin typeface="+mj-lt"/>
                <a:ea typeface="Calibri" panose="020F0502020204030204" pitchFamily="34" charset="0"/>
                <a:sym typeface="Wingdings" pitchFamily="2" charset="2"/>
              </a:rPr>
              <a:t>tháng</a:t>
            </a:r>
            <a:endParaRPr lang="en-US" sz="4200" b="1" dirty="0">
              <a:latin typeface="+mj-lt"/>
              <a:ea typeface="Calibri" panose="020F0502020204030204" pitchFamily="34" charset="0"/>
            </a:endParaRPr>
          </a:p>
          <a:p>
            <a:pPr indent="685800" algn="just">
              <a:lnSpc>
                <a:spcPct val="107000"/>
              </a:lnSpc>
              <a:spcBef>
                <a:spcPts val="450"/>
              </a:spcBef>
              <a:spcAft>
                <a:spcPts val="450"/>
              </a:spcAft>
            </a:pPr>
            <a:r>
              <a:rPr lang="en-US" sz="4200" b="1" dirty="0" err="1">
                <a:latin typeface="+mj-lt"/>
                <a:ea typeface="Calibri" panose="020F0502020204030204" pitchFamily="34" charset="0"/>
              </a:rPr>
              <a:t>Bước</a:t>
            </a:r>
            <a:r>
              <a:rPr lang="en-US" sz="4200" b="1" dirty="0">
                <a:latin typeface="+mj-lt"/>
                <a:ea typeface="Calibri" panose="020F0502020204030204" pitchFamily="34" charset="0"/>
              </a:rPr>
              <a:t> 2:</a:t>
            </a:r>
            <a:r>
              <a:rPr lang="en-US" sz="4200" dirty="0">
                <a:latin typeface="+mj-lt"/>
                <a:ea typeface="Calibri" panose="020F0502020204030204" pitchFamily="34" charset="0"/>
              </a:rPr>
              <a:t> </a:t>
            </a:r>
            <a:r>
              <a:rPr lang="en-US" sz="4200" dirty="0" err="1">
                <a:latin typeface="+mj-lt"/>
                <a:ea typeface="Calibri" panose="020F0502020204030204" pitchFamily="34" charset="0"/>
              </a:rPr>
              <a:t>Dựa</a:t>
            </a:r>
            <a:r>
              <a:rPr lang="en-US" sz="4200" dirty="0">
                <a:latin typeface="+mj-lt"/>
                <a:ea typeface="Calibri" panose="020F0502020204030204" pitchFamily="34" charset="0"/>
              </a:rPr>
              <a:t> </a:t>
            </a:r>
            <a:r>
              <a:rPr lang="en-US" sz="4200" dirty="0" err="1">
                <a:latin typeface="+mj-lt"/>
                <a:ea typeface="Calibri" panose="020F0502020204030204" pitchFamily="34" charset="0"/>
              </a:rPr>
              <a:t>vào</a:t>
            </a:r>
            <a:r>
              <a:rPr lang="en-US" sz="4200" dirty="0">
                <a:latin typeface="+mj-lt"/>
                <a:ea typeface="Calibri" panose="020F0502020204030204" pitchFamily="34" charset="0"/>
              </a:rPr>
              <a:t> </a:t>
            </a:r>
            <a:r>
              <a:rPr lang="en-US" sz="4200" dirty="0" err="1">
                <a:latin typeface="+mj-lt"/>
                <a:ea typeface="Calibri" panose="020F0502020204030204" pitchFamily="34" charset="0"/>
              </a:rPr>
              <a:t>giới</a:t>
            </a:r>
            <a:r>
              <a:rPr lang="en-US" sz="4200" dirty="0">
                <a:latin typeface="+mj-lt"/>
                <a:ea typeface="Calibri" panose="020F0502020204030204" pitchFamily="34" charset="0"/>
              </a:rPr>
              <a:t> </a:t>
            </a:r>
            <a:r>
              <a:rPr lang="en-US" sz="4200" dirty="0" err="1">
                <a:latin typeface="+mj-lt"/>
                <a:ea typeface="Calibri" panose="020F0502020204030204" pitchFamily="34" charset="0"/>
              </a:rPr>
              <a:t>tính</a:t>
            </a:r>
            <a:r>
              <a:rPr lang="en-US" sz="4200" dirty="0">
                <a:latin typeface="+mj-lt"/>
                <a:ea typeface="Calibri" panose="020F0502020204030204" pitchFamily="34" charset="0"/>
              </a:rPr>
              <a:t> </a:t>
            </a:r>
            <a:r>
              <a:rPr lang="en-US" sz="4200" dirty="0" err="1">
                <a:latin typeface="+mj-lt"/>
                <a:ea typeface="Calibri" panose="020F0502020204030204" pitchFamily="34" charset="0"/>
              </a:rPr>
              <a:t>trẻ</a:t>
            </a:r>
            <a:r>
              <a:rPr lang="en-US" sz="4200" dirty="0">
                <a:latin typeface="+mj-lt"/>
                <a:ea typeface="Calibri" panose="020F0502020204030204" pitchFamily="34" charset="0"/>
              </a:rPr>
              <a:t> </a:t>
            </a:r>
            <a:r>
              <a:rPr lang="en-US" sz="4200" dirty="0" err="1">
                <a:latin typeface="+mj-lt"/>
                <a:ea typeface="Calibri" panose="020F0502020204030204" pitchFamily="34" charset="0"/>
              </a:rPr>
              <a:t>là</a:t>
            </a:r>
            <a:r>
              <a:rPr lang="en-US" sz="4200" dirty="0">
                <a:latin typeface="+mj-lt"/>
                <a:ea typeface="Calibri" panose="020F0502020204030204" pitchFamily="34" charset="0"/>
              </a:rPr>
              <a:t> </a:t>
            </a:r>
            <a:r>
              <a:rPr lang="en-US" sz="4200" dirty="0" err="1">
                <a:latin typeface="+mj-lt"/>
                <a:ea typeface="Calibri" panose="020F0502020204030204" pitchFamily="34" charset="0"/>
              </a:rPr>
              <a:t>trẻ</a:t>
            </a:r>
            <a:r>
              <a:rPr lang="en-US" sz="4200" dirty="0">
                <a:latin typeface="+mj-lt"/>
                <a:ea typeface="Calibri" panose="020F0502020204030204" pitchFamily="34" charset="0"/>
              </a:rPr>
              <a:t> </a:t>
            </a:r>
            <a:r>
              <a:rPr lang="en-US" sz="4200" dirty="0" err="1">
                <a:latin typeface="+mj-lt"/>
                <a:ea typeface="Calibri" panose="020F0502020204030204" pitchFamily="34" charset="0"/>
              </a:rPr>
              <a:t>nam</a:t>
            </a:r>
            <a:r>
              <a:rPr lang="en-US" sz="4200" dirty="0">
                <a:latin typeface="+mj-lt"/>
                <a:ea typeface="Calibri" panose="020F0502020204030204" pitchFamily="34" charset="0"/>
              </a:rPr>
              <a:t> hay </a:t>
            </a:r>
            <a:r>
              <a:rPr lang="en-US" sz="4200" dirty="0" err="1">
                <a:latin typeface="+mj-lt"/>
                <a:ea typeface="Calibri" panose="020F0502020204030204" pitchFamily="34" charset="0"/>
              </a:rPr>
              <a:t>nữ</a:t>
            </a:r>
            <a:r>
              <a:rPr lang="en-US" sz="4200" dirty="0">
                <a:latin typeface="+mj-lt"/>
                <a:ea typeface="Calibri" panose="020F0502020204030204" pitchFamily="34" charset="0"/>
              </a:rPr>
              <a:t> </a:t>
            </a:r>
            <a:r>
              <a:rPr lang="en-US" sz="4200" dirty="0" err="1">
                <a:latin typeface="+mj-lt"/>
                <a:ea typeface="Calibri" panose="020F0502020204030204" pitchFamily="34" charset="0"/>
              </a:rPr>
              <a:t>để</a:t>
            </a:r>
            <a:r>
              <a:rPr lang="en-US" sz="4200" dirty="0">
                <a:latin typeface="+mj-lt"/>
                <a:ea typeface="Calibri" panose="020F0502020204030204" pitchFamily="34" charset="0"/>
              </a:rPr>
              <a:t> </a:t>
            </a:r>
            <a:r>
              <a:rPr lang="en-US" sz="4200" dirty="0" err="1">
                <a:latin typeface="+mj-lt"/>
                <a:ea typeface="Calibri" panose="020F0502020204030204" pitchFamily="34" charset="0"/>
              </a:rPr>
              <a:t>sử</a:t>
            </a:r>
            <a:r>
              <a:rPr lang="en-US" sz="4200" dirty="0">
                <a:latin typeface="+mj-lt"/>
                <a:ea typeface="Calibri" panose="020F0502020204030204" pitchFamily="34" charset="0"/>
              </a:rPr>
              <a:t> </a:t>
            </a:r>
            <a:r>
              <a:rPr lang="en-US" sz="4200" dirty="0" err="1">
                <a:latin typeface="+mj-lt"/>
                <a:ea typeface="Calibri" panose="020F0502020204030204" pitchFamily="34" charset="0"/>
              </a:rPr>
              <a:t>dụng</a:t>
            </a:r>
            <a:r>
              <a:rPr lang="en-US" sz="4200" dirty="0">
                <a:latin typeface="+mj-lt"/>
                <a:ea typeface="Calibri" panose="020F0502020204030204" pitchFamily="34" charset="0"/>
              </a:rPr>
              <a:t> </a:t>
            </a:r>
            <a:r>
              <a:rPr lang="en-US" sz="4200" dirty="0" err="1">
                <a:latin typeface="+mj-lt"/>
                <a:ea typeface="Calibri" panose="020F0502020204030204" pitchFamily="34" charset="0"/>
              </a:rPr>
              <a:t>bảng</a:t>
            </a:r>
            <a:r>
              <a:rPr lang="en-US" sz="4200" dirty="0">
                <a:latin typeface="+mj-lt"/>
                <a:ea typeface="Calibri" panose="020F0502020204030204" pitchFamily="34" charset="0"/>
              </a:rPr>
              <a:t> </a:t>
            </a:r>
            <a:r>
              <a:rPr lang="en-US" sz="4200" dirty="0" err="1">
                <a:latin typeface="+mj-lt"/>
                <a:ea typeface="Calibri" panose="020F0502020204030204" pitchFamily="34" charset="0"/>
              </a:rPr>
              <a:t>tra</a:t>
            </a:r>
            <a:r>
              <a:rPr lang="en-US" sz="4200" dirty="0">
                <a:latin typeface="+mj-lt"/>
                <a:ea typeface="Calibri" panose="020F0502020204030204" pitchFamily="34" charset="0"/>
              </a:rPr>
              <a:t> </a:t>
            </a:r>
            <a:r>
              <a:rPr lang="en-US" sz="4200" dirty="0" err="1">
                <a:latin typeface="+mj-lt"/>
                <a:ea typeface="Calibri" panose="020F0502020204030204" pitchFamily="34" charset="0"/>
              </a:rPr>
              <a:t>cho</a:t>
            </a:r>
            <a:r>
              <a:rPr lang="en-US" sz="4200" dirty="0">
                <a:latin typeface="+mj-lt"/>
                <a:ea typeface="Calibri" panose="020F0502020204030204" pitchFamily="34" charset="0"/>
              </a:rPr>
              <a:t> </a:t>
            </a:r>
            <a:r>
              <a:rPr lang="en-US" sz="4200" dirty="0" err="1">
                <a:latin typeface="+mj-lt"/>
                <a:ea typeface="Calibri" panose="020F0502020204030204" pitchFamily="34" charset="0"/>
              </a:rPr>
              <a:t>phù</a:t>
            </a:r>
            <a:r>
              <a:rPr lang="en-US" sz="4200" dirty="0">
                <a:latin typeface="+mj-lt"/>
                <a:ea typeface="Calibri" panose="020F0502020204030204" pitchFamily="34" charset="0"/>
              </a:rPr>
              <a:t> </a:t>
            </a:r>
            <a:r>
              <a:rPr lang="en-US" sz="4200" dirty="0" err="1">
                <a:latin typeface="+mj-lt"/>
                <a:ea typeface="Calibri" panose="020F0502020204030204" pitchFamily="34" charset="0"/>
              </a:rPr>
              <a:t>hợp</a:t>
            </a:r>
            <a:r>
              <a:rPr lang="en-US" sz="4200" dirty="0">
                <a:latin typeface="+mj-lt"/>
                <a:ea typeface="Calibri" panose="020F0502020204030204" pitchFamily="34" charset="0"/>
              </a:rPr>
              <a:t> (</a:t>
            </a:r>
            <a:r>
              <a:rPr lang="en-US" sz="4200" dirty="0" err="1">
                <a:latin typeface="+mj-lt"/>
                <a:ea typeface="Calibri" panose="020F0502020204030204" pitchFamily="34" charset="0"/>
              </a:rPr>
              <a:t>bảng</a:t>
            </a:r>
            <a:r>
              <a:rPr lang="en-US" sz="4200" dirty="0">
                <a:latin typeface="+mj-lt"/>
                <a:ea typeface="Calibri" panose="020F0502020204030204" pitchFamily="34" charset="0"/>
              </a:rPr>
              <a:t> </a:t>
            </a:r>
            <a:r>
              <a:rPr lang="en-US" sz="4200" dirty="0" err="1">
                <a:latin typeface="+mj-lt"/>
                <a:ea typeface="Calibri" panose="020F0502020204030204" pitchFamily="34" charset="0"/>
              </a:rPr>
              <a:t>tra</a:t>
            </a:r>
            <a:r>
              <a:rPr lang="en-US" sz="4200" dirty="0">
                <a:latin typeface="+mj-lt"/>
                <a:ea typeface="Calibri" panose="020F0502020204030204" pitchFamily="34" charset="0"/>
              </a:rPr>
              <a:t> BMI </a:t>
            </a:r>
            <a:r>
              <a:rPr lang="en-US" sz="4200" dirty="0" err="1">
                <a:latin typeface="+mj-lt"/>
                <a:ea typeface="Calibri" panose="020F0502020204030204" pitchFamily="34" charset="0"/>
              </a:rPr>
              <a:t>theo</a:t>
            </a:r>
            <a:r>
              <a:rPr lang="en-US" sz="4200" dirty="0">
                <a:latin typeface="+mj-lt"/>
                <a:ea typeface="Calibri" panose="020F0502020204030204" pitchFamily="34" charset="0"/>
              </a:rPr>
              <a:t> </a:t>
            </a:r>
            <a:r>
              <a:rPr lang="en-US" sz="4200" dirty="0" err="1">
                <a:latin typeface="+mj-lt"/>
                <a:ea typeface="Calibri" panose="020F0502020204030204" pitchFamily="34" charset="0"/>
              </a:rPr>
              <a:t>tuổi</a:t>
            </a:r>
            <a:r>
              <a:rPr lang="en-US" sz="4200" dirty="0">
                <a:latin typeface="+mj-lt"/>
                <a:ea typeface="Calibri" panose="020F0502020204030204" pitchFamily="34" charset="0"/>
              </a:rPr>
              <a:t> </a:t>
            </a:r>
            <a:r>
              <a:rPr lang="en-US" sz="4200" dirty="0" err="1">
                <a:latin typeface="+mj-lt"/>
                <a:ea typeface="Calibri" panose="020F0502020204030204" pitchFamily="34" charset="0"/>
              </a:rPr>
              <a:t>của</a:t>
            </a:r>
            <a:r>
              <a:rPr lang="en-US" sz="4200" dirty="0">
                <a:latin typeface="+mj-lt"/>
                <a:ea typeface="Calibri" panose="020F0502020204030204" pitchFamily="34" charset="0"/>
              </a:rPr>
              <a:t> </a:t>
            </a:r>
            <a:r>
              <a:rPr lang="en-US" sz="4200" dirty="0" err="1">
                <a:latin typeface="+mj-lt"/>
                <a:ea typeface="Calibri" panose="020F0502020204030204" pitchFamily="34" charset="0"/>
              </a:rPr>
              <a:t>nam</a:t>
            </a:r>
            <a:r>
              <a:rPr lang="en-US" sz="4200" dirty="0">
                <a:latin typeface="+mj-lt"/>
                <a:ea typeface="Calibri" panose="020F0502020204030204" pitchFamily="34" charset="0"/>
              </a:rPr>
              <a:t> hay </a:t>
            </a:r>
            <a:r>
              <a:rPr lang="en-US" sz="4200" dirty="0" err="1">
                <a:latin typeface="+mj-lt"/>
                <a:ea typeface="Calibri" panose="020F0502020204030204" pitchFamily="34" charset="0"/>
              </a:rPr>
              <a:t>bảng</a:t>
            </a:r>
            <a:r>
              <a:rPr lang="en-US" sz="4200" dirty="0">
                <a:latin typeface="+mj-lt"/>
                <a:ea typeface="Calibri" panose="020F0502020204030204" pitchFamily="34" charset="0"/>
              </a:rPr>
              <a:t> </a:t>
            </a:r>
            <a:r>
              <a:rPr lang="en-US" sz="4200" dirty="0" err="1">
                <a:latin typeface="+mj-lt"/>
                <a:ea typeface="Calibri" panose="020F0502020204030204" pitchFamily="34" charset="0"/>
              </a:rPr>
              <a:t>tra</a:t>
            </a:r>
            <a:r>
              <a:rPr lang="en-US" sz="4200" dirty="0">
                <a:latin typeface="+mj-lt"/>
                <a:ea typeface="Calibri" panose="020F0502020204030204" pitchFamily="34" charset="0"/>
              </a:rPr>
              <a:t> BMI </a:t>
            </a:r>
            <a:r>
              <a:rPr lang="en-US" sz="4200" dirty="0" err="1">
                <a:latin typeface="+mj-lt"/>
                <a:ea typeface="Calibri" panose="020F0502020204030204" pitchFamily="34" charset="0"/>
              </a:rPr>
              <a:t>theo</a:t>
            </a:r>
            <a:r>
              <a:rPr lang="en-US" sz="4200" dirty="0">
                <a:latin typeface="+mj-lt"/>
                <a:ea typeface="Calibri" panose="020F0502020204030204" pitchFamily="34" charset="0"/>
              </a:rPr>
              <a:t> </a:t>
            </a:r>
            <a:r>
              <a:rPr lang="en-US" sz="4200" dirty="0" err="1">
                <a:latin typeface="+mj-lt"/>
                <a:ea typeface="Calibri" panose="020F0502020204030204" pitchFamily="34" charset="0"/>
              </a:rPr>
              <a:t>tuổi</a:t>
            </a:r>
            <a:r>
              <a:rPr lang="en-US" sz="4200" dirty="0">
                <a:latin typeface="+mj-lt"/>
                <a:ea typeface="Calibri" panose="020F0502020204030204" pitchFamily="34" charset="0"/>
              </a:rPr>
              <a:t> </a:t>
            </a:r>
            <a:r>
              <a:rPr lang="en-US" sz="4200" dirty="0" err="1">
                <a:latin typeface="+mj-lt"/>
                <a:ea typeface="Calibri" panose="020F0502020204030204" pitchFamily="34" charset="0"/>
              </a:rPr>
              <a:t>của</a:t>
            </a:r>
            <a:r>
              <a:rPr lang="en-US" sz="4200" dirty="0">
                <a:latin typeface="+mj-lt"/>
                <a:ea typeface="Calibri" panose="020F0502020204030204" pitchFamily="34" charset="0"/>
              </a:rPr>
              <a:t> </a:t>
            </a:r>
            <a:r>
              <a:rPr lang="en-US" sz="4200" dirty="0" err="1">
                <a:latin typeface="+mj-lt"/>
                <a:ea typeface="Calibri" panose="020F0502020204030204" pitchFamily="34" charset="0"/>
              </a:rPr>
              <a:t>nữ</a:t>
            </a:r>
            <a:r>
              <a:rPr lang="en-US" sz="4200" dirty="0">
                <a:latin typeface="+mj-lt"/>
                <a:ea typeface="Calibri" panose="020F0502020204030204" pitchFamily="34" charset="0"/>
              </a:rPr>
              <a:t> </a:t>
            </a:r>
            <a:r>
              <a:rPr lang="en-US" sz="4200" dirty="0" err="1">
                <a:latin typeface="+mj-lt"/>
                <a:ea typeface="Calibri" panose="020F0502020204030204" pitchFamily="34" charset="0"/>
              </a:rPr>
              <a:t>theo</a:t>
            </a:r>
            <a:r>
              <a:rPr lang="en-US" sz="4200" dirty="0">
                <a:latin typeface="+mj-lt"/>
                <a:ea typeface="Calibri" panose="020F0502020204030204" pitchFamily="34" charset="0"/>
              </a:rPr>
              <a:t> WHO);</a:t>
            </a:r>
          </a:p>
          <a:p>
            <a:pPr indent="685800" algn="just">
              <a:lnSpc>
                <a:spcPct val="107000"/>
              </a:lnSpc>
              <a:spcBef>
                <a:spcPts val="450"/>
              </a:spcBef>
              <a:spcAft>
                <a:spcPts val="450"/>
              </a:spcAft>
            </a:pPr>
            <a:r>
              <a:rPr lang="en-US" sz="4200" b="1" dirty="0" err="1">
                <a:latin typeface="+mj-lt"/>
                <a:ea typeface="Calibri" panose="020F0502020204030204" pitchFamily="34" charset="0"/>
              </a:rPr>
              <a:t>Bước</a:t>
            </a:r>
            <a:r>
              <a:rPr lang="en-US" sz="4200" b="1" dirty="0">
                <a:latin typeface="+mj-lt"/>
                <a:ea typeface="Calibri" panose="020F0502020204030204" pitchFamily="34" charset="0"/>
              </a:rPr>
              <a:t> 3:</a:t>
            </a:r>
            <a:r>
              <a:rPr lang="en-US" sz="4200" dirty="0">
                <a:latin typeface="+mj-lt"/>
                <a:ea typeface="Calibri" panose="020F0502020204030204" pitchFamily="34" charset="0"/>
              </a:rPr>
              <a:t> </a:t>
            </a:r>
            <a:r>
              <a:rPr lang="en-US" sz="4200" dirty="0" err="1">
                <a:latin typeface="+mj-lt"/>
                <a:ea typeface="Calibri" panose="020F0502020204030204" pitchFamily="34" charset="0"/>
              </a:rPr>
              <a:t>Tìm</a:t>
            </a:r>
            <a:r>
              <a:rPr lang="en-US" sz="4200" dirty="0">
                <a:latin typeface="+mj-lt"/>
                <a:ea typeface="Calibri" panose="020F0502020204030204" pitchFamily="34" charset="0"/>
              </a:rPr>
              <a:t> </a:t>
            </a:r>
            <a:r>
              <a:rPr lang="en-US" sz="4200" dirty="0" err="1">
                <a:latin typeface="+mj-lt"/>
                <a:ea typeface="Calibri" panose="020F0502020204030204" pitchFamily="34" charset="0"/>
              </a:rPr>
              <a:t>kiếm</a:t>
            </a:r>
            <a:r>
              <a:rPr lang="en-US" sz="4200" dirty="0">
                <a:latin typeface="+mj-lt"/>
                <a:ea typeface="Calibri" panose="020F0502020204030204" pitchFamily="34" charset="0"/>
              </a:rPr>
              <a:t> </a:t>
            </a:r>
            <a:r>
              <a:rPr lang="en-US" sz="4200" dirty="0" err="1">
                <a:latin typeface="+mj-lt"/>
                <a:ea typeface="Calibri" panose="020F0502020204030204" pitchFamily="34" charset="0"/>
              </a:rPr>
              <a:t>giá</a:t>
            </a:r>
            <a:r>
              <a:rPr lang="en-US" sz="4200" dirty="0">
                <a:latin typeface="+mj-lt"/>
                <a:ea typeface="Calibri" panose="020F0502020204030204" pitchFamily="34" charset="0"/>
              </a:rPr>
              <a:t> </a:t>
            </a:r>
            <a:r>
              <a:rPr lang="en-US" sz="4200" dirty="0" err="1">
                <a:latin typeface="+mj-lt"/>
                <a:ea typeface="Calibri" panose="020F0502020204030204" pitchFamily="34" charset="0"/>
              </a:rPr>
              <a:t>trị</a:t>
            </a:r>
            <a:r>
              <a:rPr lang="en-US" sz="4200" dirty="0">
                <a:latin typeface="+mj-lt"/>
                <a:ea typeface="Calibri" panose="020F0502020204030204" pitchFamily="34" charset="0"/>
              </a:rPr>
              <a:t> </a:t>
            </a:r>
            <a:r>
              <a:rPr lang="en-US" sz="4200" dirty="0" err="1">
                <a:latin typeface="+mj-lt"/>
                <a:ea typeface="Calibri" panose="020F0502020204030204" pitchFamily="34" charset="0"/>
              </a:rPr>
              <a:t>năm</a:t>
            </a:r>
            <a:r>
              <a:rPr lang="en-US" sz="4200" dirty="0">
                <a:latin typeface="+mj-lt"/>
                <a:ea typeface="Calibri" panose="020F0502020204030204" pitchFamily="34" charset="0"/>
              </a:rPr>
              <a:t> - </a:t>
            </a:r>
            <a:r>
              <a:rPr lang="en-US" sz="4200" dirty="0" err="1">
                <a:latin typeface="+mj-lt"/>
                <a:ea typeface="Calibri" panose="020F0502020204030204" pitchFamily="34" charset="0"/>
              </a:rPr>
              <a:t>tháng</a:t>
            </a:r>
            <a:r>
              <a:rPr lang="en-US" sz="4200" dirty="0">
                <a:latin typeface="+mj-lt"/>
                <a:ea typeface="Calibri" panose="020F0502020204030204" pitchFamily="34" charset="0"/>
              </a:rPr>
              <a:t>, </a:t>
            </a:r>
            <a:r>
              <a:rPr lang="en-US" sz="4200" dirty="0" err="1">
                <a:latin typeface="+mj-lt"/>
                <a:ea typeface="Calibri" panose="020F0502020204030204" pitchFamily="34" charset="0"/>
              </a:rPr>
              <a:t>tuổi</a:t>
            </a:r>
            <a:r>
              <a:rPr lang="en-US" sz="4200" dirty="0">
                <a:latin typeface="+mj-lt"/>
                <a:ea typeface="Calibri" panose="020F0502020204030204" pitchFamily="34" charset="0"/>
              </a:rPr>
              <a:t> </a:t>
            </a:r>
            <a:r>
              <a:rPr lang="en-US" sz="4200" dirty="0" err="1">
                <a:latin typeface="+mj-lt"/>
                <a:ea typeface="Calibri" panose="020F0502020204030204" pitchFamily="34" charset="0"/>
              </a:rPr>
              <a:t>của</a:t>
            </a:r>
            <a:r>
              <a:rPr lang="en-US" sz="4200" dirty="0">
                <a:latin typeface="+mj-lt"/>
                <a:ea typeface="Calibri" panose="020F0502020204030204" pitchFamily="34" charset="0"/>
              </a:rPr>
              <a:t> </a:t>
            </a:r>
            <a:r>
              <a:rPr lang="en-US" sz="4200" dirty="0" err="1">
                <a:latin typeface="+mj-lt"/>
                <a:ea typeface="Calibri" panose="020F0502020204030204" pitchFamily="34" charset="0"/>
              </a:rPr>
              <a:t>trẻ</a:t>
            </a:r>
            <a:r>
              <a:rPr lang="en-US" sz="4200" dirty="0">
                <a:latin typeface="+mj-lt"/>
                <a:ea typeface="Calibri" panose="020F0502020204030204" pitchFamily="34" charset="0"/>
              </a:rPr>
              <a:t> </a:t>
            </a:r>
            <a:r>
              <a:rPr lang="en-US" sz="4200" dirty="0" err="1">
                <a:latin typeface="+mj-lt"/>
                <a:ea typeface="Calibri" panose="020F0502020204030204" pitchFamily="34" charset="0"/>
              </a:rPr>
              <a:t>tại</a:t>
            </a:r>
            <a:r>
              <a:rPr lang="en-US" sz="4200" dirty="0">
                <a:latin typeface="+mj-lt"/>
                <a:ea typeface="Calibri" panose="020F0502020204030204" pitchFamily="34" charset="0"/>
              </a:rPr>
              <a:t> </a:t>
            </a:r>
            <a:r>
              <a:rPr lang="en-US" sz="4200" dirty="0" err="1">
                <a:latin typeface="+mj-lt"/>
                <a:ea typeface="Calibri" panose="020F0502020204030204" pitchFamily="34" charset="0"/>
              </a:rPr>
              <a:t>cột</a:t>
            </a:r>
            <a:r>
              <a:rPr lang="en-US" sz="4200" dirty="0">
                <a:latin typeface="+mj-lt"/>
                <a:ea typeface="Calibri" panose="020F0502020204030204" pitchFamily="34" charset="0"/>
              </a:rPr>
              <a:t> </a:t>
            </a:r>
            <a:r>
              <a:rPr lang="en-US" sz="4200" dirty="0" err="1">
                <a:latin typeface="+mj-lt"/>
                <a:ea typeface="Calibri" panose="020F0502020204030204" pitchFamily="34" charset="0"/>
              </a:rPr>
              <a:t>năm</a:t>
            </a:r>
            <a:r>
              <a:rPr lang="en-US" sz="4200" dirty="0">
                <a:latin typeface="+mj-lt"/>
                <a:ea typeface="Calibri" panose="020F0502020204030204" pitchFamily="34" charset="0"/>
              </a:rPr>
              <a:t>, </a:t>
            </a:r>
            <a:r>
              <a:rPr lang="en-US" sz="4200" dirty="0" err="1">
                <a:latin typeface="+mj-lt"/>
                <a:ea typeface="Calibri" panose="020F0502020204030204" pitchFamily="34" charset="0"/>
              </a:rPr>
              <a:t>tuổi</a:t>
            </a:r>
            <a:r>
              <a:rPr lang="en-US" sz="4200" dirty="0">
                <a:latin typeface="+mj-lt"/>
                <a:ea typeface="Calibri" panose="020F0502020204030204" pitchFamily="34" charset="0"/>
              </a:rPr>
              <a:t> </a:t>
            </a:r>
            <a:r>
              <a:rPr lang="en-US" sz="4200" dirty="0" err="1">
                <a:latin typeface="+mj-lt"/>
                <a:ea typeface="Calibri" panose="020F0502020204030204" pitchFamily="34" charset="0"/>
              </a:rPr>
              <a:t>trong</a:t>
            </a:r>
            <a:r>
              <a:rPr lang="en-US" sz="4200" dirty="0">
                <a:latin typeface="+mj-lt"/>
                <a:ea typeface="Calibri" panose="020F0502020204030204" pitchFamily="34" charset="0"/>
              </a:rPr>
              <a:t> </a:t>
            </a:r>
            <a:r>
              <a:rPr lang="en-US" sz="4200" dirty="0" err="1">
                <a:latin typeface="+mj-lt"/>
                <a:ea typeface="Calibri" panose="020F0502020204030204" pitchFamily="34" charset="0"/>
              </a:rPr>
              <a:t>bảng</a:t>
            </a:r>
            <a:r>
              <a:rPr lang="en-US" sz="4200" dirty="0">
                <a:latin typeface="+mj-lt"/>
                <a:ea typeface="Calibri" panose="020F0502020204030204" pitchFamily="34" charset="0"/>
              </a:rPr>
              <a:t> </a:t>
            </a:r>
            <a:r>
              <a:rPr lang="en-US" sz="4200" dirty="0" err="1">
                <a:latin typeface="+mj-lt"/>
                <a:ea typeface="Calibri" panose="020F0502020204030204" pitchFamily="34" charset="0"/>
              </a:rPr>
              <a:t>tra</a:t>
            </a:r>
            <a:r>
              <a:rPr lang="en-US" sz="4200" dirty="0">
                <a:latin typeface="+mj-lt"/>
                <a:ea typeface="Calibri" panose="020F0502020204030204" pitchFamily="34" charset="0"/>
              </a:rPr>
              <a:t> (</a:t>
            </a:r>
            <a:r>
              <a:rPr lang="en-US" sz="4200" dirty="0" err="1">
                <a:latin typeface="+mj-lt"/>
                <a:ea typeface="Calibri" panose="020F0502020204030204" pitchFamily="34" charset="0"/>
              </a:rPr>
              <a:t>cột</a:t>
            </a:r>
            <a:r>
              <a:rPr lang="en-US" sz="4200" dirty="0">
                <a:latin typeface="+mj-lt"/>
                <a:ea typeface="Calibri" panose="020F0502020204030204" pitchFamily="34" charset="0"/>
              </a:rPr>
              <a:t> </a:t>
            </a:r>
            <a:r>
              <a:rPr lang="en-US" sz="4200" dirty="0" err="1">
                <a:latin typeface="+mj-lt"/>
                <a:ea typeface="Calibri" panose="020F0502020204030204" pitchFamily="34" charset="0"/>
              </a:rPr>
              <a:t>đầu</a:t>
            </a:r>
            <a:r>
              <a:rPr lang="en-US" sz="4200" dirty="0">
                <a:latin typeface="+mj-lt"/>
                <a:ea typeface="Calibri" panose="020F0502020204030204" pitchFamily="34" charset="0"/>
              </a:rPr>
              <a:t> </a:t>
            </a:r>
            <a:r>
              <a:rPr lang="en-US" sz="4200" dirty="0" err="1">
                <a:latin typeface="+mj-lt"/>
                <a:ea typeface="Calibri" panose="020F0502020204030204" pitchFamily="34" charset="0"/>
              </a:rPr>
              <a:t>tiên</a:t>
            </a:r>
            <a:r>
              <a:rPr lang="en-US" sz="4200" dirty="0">
                <a:latin typeface="+mj-lt"/>
                <a:ea typeface="Calibri" panose="020F0502020204030204" pitchFamily="34" charset="0"/>
              </a:rPr>
              <a:t> </a:t>
            </a:r>
            <a:r>
              <a:rPr lang="en-US" sz="4200" dirty="0" err="1">
                <a:latin typeface="+mj-lt"/>
                <a:ea typeface="Calibri" panose="020F0502020204030204" pitchFamily="34" charset="0"/>
              </a:rPr>
              <a:t>bên</a:t>
            </a:r>
            <a:r>
              <a:rPr lang="en-US" sz="4200" dirty="0">
                <a:latin typeface="+mj-lt"/>
                <a:ea typeface="Calibri" panose="020F0502020204030204" pitchFamily="34" charset="0"/>
              </a:rPr>
              <a:t> </a:t>
            </a:r>
            <a:r>
              <a:rPr lang="en-US" sz="4200" dirty="0" err="1">
                <a:latin typeface="+mj-lt"/>
                <a:ea typeface="Calibri" panose="020F0502020204030204" pitchFamily="34" charset="0"/>
              </a:rPr>
              <a:t>trái</a:t>
            </a:r>
            <a:r>
              <a:rPr lang="en-US" sz="4200" dirty="0">
                <a:latin typeface="+mj-lt"/>
                <a:ea typeface="Calibri" panose="020F0502020204030204" pitchFamily="34" charset="0"/>
              </a:rPr>
              <a:t>);</a:t>
            </a:r>
          </a:p>
          <a:p>
            <a:r>
              <a:rPr lang="en-US" sz="4200" b="1" dirty="0">
                <a:latin typeface="+mj-lt"/>
                <a:ea typeface="Calibri" panose="020F0502020204030204" pitchFamily="34" charset="0"/>
              </a:rPr>
              <a:t>      </a:t>
            </a:r>
            <a:r>
              <a:rPr lang="en-US" sz="4200" b="1" dirty="0" err="1">
                <a:latin typeface="+mj-lt"/>
                <a:ea typeface="Calibri" panose="020F0502020204030204" pitchFamily="34" charset="0"/>
              </a:rPr>
              <a:t>Bước</a:t>
            </a:r>
            <a:r>
              <a:rPr lang="en-US" sz="4200" b="1" dirty="0">
                <a:latin typeface="+mj-lt"/>
                <a:ea typeface="Calibri" panose="020F0502020204030204" pitchFamily="34" charset="0"/>
              </a:rPr>
              <a:t>  4:</a:t>
            </a:r>
            <a:r>
              <a:rPr lang="en-US" sz="4200" dirty="0">
                <a:latin typeface="+mj-lt"/>
                <a:ea typeface="Calibri" panose="020F0502020204030204" pitchFamily="34" charset="0"/>
              </a:rPr>
              <a:t> So </a:t>
            </a:r>
            <a:r>
              <a:rPr lang="en-US" sz="4200" dirty="0" err="1">
                <a:latin typeface="+mj-lt"/>
                <a:ea typeface="Calibri" panose="020F0502020204030204" pitchFamily="34" charset="0"/>
              </a:rPr>
              <a:t>sánh</a:t>
            </a:r>
            <a:r>
              <a:rPr lang="en-US" sz="4200" dirty="0">
                <a:latin typeface="+mj-lt"/>
                <a:ea typeface="Calibri" panose="020F0502020204030204" pitchFamily="34" charset="0"/>
              </a:rPr>
              <a:t> BMI </a:t>
            </a:r>
            <a:r>
              <a:rPr lang="en-US" sz="4200" dirty="0" err="1">
                <a:latin typeface="+mj-lt"/>
                <a:ea typeface="Calibri" panose="020F0502020204030204" pitchFamily="34" charset="0"/>
              </a:rPr>
              <a:t>thực</a:t>
            </a:r>
            <a:r>
              <a:rPr lang="en-US" sz="4200" dirty="0">
                <a:latin typeface="+mj-lt"/>
                <a:ea typeface="Calibri" panose="020F0502020204030204" pitchFamily="34" charset="0"/>
              </a:rPr>
              <a:t> </a:t>
            </a:r>
            <a:r>
              <a:rPr lang="en-US" sz="4200" dirty="0" err="1">
                <a:latin typeface="+mj-lt"/>
                <a:ea typeface="Calibri" panose="020F0502020204030204" pitchFamily="34" charset="0"/>
              </a:rPr>
              <a:t>tế</a:t>
            </a:r>
            <a:r>
              <a:rPr lang="en-US" sz="4200" dirty="0">
                <a:latin typeface="+mj-lt"/>
                <a:ea typeface="Calibri" panose="020F0502020204030204" pitchFamily="34" charset="0"/>
              </a:rPr>
              <a:t> </a:t>
            </a:r>
            <a:r>
              <a:rPr lang="en-US" sz="4200" dirty="0" err="1">
                <a:latin typeface="+mj-lt"/>
                <a:ea typeface="Calibri" panose="020F0502020204030204" pitchFamily="34" charset="0"/>
              </a:rPr>
              <a:t>của</a:t>
            </a:r>
            <a:r>
              <a:rPr lang="en-US" sz="4200" dirty="0">
                <a:latin typeface="+mj-lt"/>
                <a:ea typeface="Calibri" panose="020F0502020204030204" pitchFamily="34" charset="0"/>
              </a:rPr>
              <a:t> </a:t>
            </a:r>
            <a:r>
              <a:rPr lang="en-US" sz="4200" dirty="0" err="1">
                <a:latin typeface="+mj-lt"/>
                <a:ea typeface="Calibri" panose="020F0502020204030204" pitchFamily="34" charset="0"/>
              </a:rPr>
              <a:t>trẻ</a:t>
            </a:r>
            <a:r>
              <a:rPr lang="en-US" sz="4200" dirty="0">
                <a:latin typeface="+mj-lt"/>
                <a:ea typeface="Calibri" panose="020F0502020204030204" pitchFamily="34" charset="0"/>
              </a:rPr>
              <a:t> (</a:t>
            </a:r>
            <a:r>
              <a:rPr lang="en-US" sz="4200" dirty="0" err="1">
                <a:latin typeface="+mj-lt"/>
                <a:ea typeface="Calibri" panose="020F0502020204030204" pitchFamily="34" charset="0"/>
              </a:rPr>
              <a:t>đã</a:t>
            </a:r>
            <a:r>
              <a:rPr lang="en-US" sz="4200" dirty="0">
                <a:latin typeface="+mj-lt"/>
                <a:ea typeface="Calibri" panose="020F0502020204030204" pitchFamily="34" charset="0"/>
              </a:rPr>
              <a:t> </a:t>
            </a:r>
            <a:r>
              <a:rPr lang="en-US" sz="4200" dirty="0" err="1">
                <a:latin typeface="+mj-lt"/>
                <a:ea typeface="Calibri" panose="020F0502020204030204" pitchFamily="34" charset="0"/>
              </a:rPr>
              <a:t>tính</a:t>
            </a:r>
            <a:r>
              <a:rPr lang="en-US" sz="4200" dirty="0">
                <a:latin typeface="+mj-lt"/>
                <a:ea typeface="Calibri" panose="020F0502020204030204" pitchFamily="34" charset="0"/>
              </a:rPr>
              <a:t> </a:t>
            </a:r>
            <a:r>
              <a:rPr lang="en-US" sz="4200" dirty="0" err="1">
                <a:latin typeface="+mj-lt"/>
                <a:ea typeface="Calibri" panose="020F0502020204030204" pitchFamily="34" charset="0"/>
              </a:rPr>
              <a:t>được</a:t>
            </a:r>
            <a:r>
              <a:rPr lang="en-US" sz="4200" dirty="0">
                <a:latin typeface="+mj-lt"/>
                <a:ea typeface="Calibri" panose="020F0502020204030204" pitchFamily="34" charset="0"/>
              </a:rPr>
              <a:t> ở </a:t>
            </a:r>
            <a:r>
              <a:rPr lang="en-US" sz="4200" dirty="0" err="1">
                <a:latin typeface="+mj-lt"/>
                <a:ea typeface="Calibri" panose="020F0502020204030204" pitchFamily="34" charset="0"/>
              </a:rPr>
              <a:t>bước</a:t>
            </a:r>
            <a:r>
              <a:rPr lang="en-US" sz="4200" dirty="0">
                <a:latin typeface="+mj-lt"/>
                <a:ea typeface="Calibri" panose="020F0502020204030204" pitchFamily="34" charset="0"/>
              </a:rPr>
              <a:t> 2) </a:t>
            </a:r>
            <a:r>
              <a:rPr lang="en-US" sz="4200" dirty="0" err="1">
                <a:latin typeface="+mj-lt"/>
                <a:ea typeface="Calibri" panose="020F0502020204030204" pitchFamily="34" charset="0"/>
              </a:rPr>
              <a:t>với</a:t>
            </a:r>
            <a:r>
              <a:rPr lang="en-US" sz="4200" dirty="0">
                <a:latin typeface="+mj-lt"/>
                <a:ea typeface="Calibri" panose="020F0502020204030204" pitchFamily="34" charset="0"/>
              </a:rPr>
              <a:t> </a:t>
            </a:r>
            <a:r>
              <a:rPr lang="en-US" sz="4200" dirty="0" err="1">
                <a:latin typeface="+mj-lt"/>
                <a:ea typeface="Calibri" panose="020F0502020204030204" pitchFamily="34" charset="0"/>
              </a:rPr>
              <a:t>các</a:t>
            </a:r>
            <a:r>
              <a:rPr lang="en-US" sz="4200" dirty="0">
                <a:latin typeface="+mj-lt"/>
                <a:ea typeface="Calibri" panose="020F0502020204030204" pitchFamily="34" charset="0"/>
              </a:rPr>
              <a:t> </a:t>
            </a:r>
            <a:r>
              <a:rPr lang="en-US" sz="4200" dirty="0" err="1">
                <a:latin typeface="+mj-lt"/>
                <a:ea typeface="Calibri" panose="020F0502020204030204" pitchFamily="34" charset="0"/>
              </a:rPr>
              <a:t>giá</a:t>
            </a:r>
            <a:r>
              <a:rPr lang="en-US" sz="4200" dirty="0">
                <a:latin typeface="+mj-lt"/>
                <a:ea typeface="Calibri" panose="020F0502020204030204" pitchFamily="34" charset="0"/>
              </a:rPr>
              <a:t> </a:t>
            </a:r>
            <a:r>
              <a:rPr lang="en-US" sz="4200" dirty="0" err="1">
                <a:latin typeface="+mj-lt"/>
                <a:ea typeface="Calibri" panose="020F0502020204030204" pitchFamily="34" charset="0"/>
              </a:rPr>
              <a:t>trị</a:t>
            </a:r>
            <a:r>
              <a:rPr lang="en-US" sz="4200" dirty="0">
                <a:latin typeface="+mj-lt"/>
                <a:ea typeface="Calibri" panose="020F0502020204030204" pitchFamily="34" charset="0"/>
              </a:rPr>
              <a:t> ở </a:t>
            </a:r>
            <a:r>
              <a:rPr lang="en-US" sz="4200" dirty="0" err="1">
                <a:latin typeface="+mj-lt"/>
                <a:ea typeface="Calibri" panose="020F0502020204030204" pitchFamily="34" charset="0"/>
              </a:rPr>
              <a:t>các</a:t>
            </a:r>
            <a:r>
              <a:rPr lang="en-US" sz="4200" dirty="0">
                <a:latin typeface="+mj-lt"/>
                <a:ea typeface="Calibri" panose="020F0502020204030204" pitchFamily="34" charset="0"/>
              </a:rPr>
              <a:t> </a:t>
            </a:r>
            <a:r>
              <a:rPr lang="en-US" sz="4200" dirty="0" err="1">
                <a:latin typeface="+mj-lt"/>
                <a:ea typeface="Calibri" panose="020F0502020204030204" pitchFamily="34" charset="0"/>
              </a:rPr>
              <a:t>cột</a:t>
            </a:r>
            <a:r>
              <a:rPr lang="en-US" sz="4200" dirty="0">
                <a:latin typeface="+mj-lt"/>
                <a:ea typeface="Calibri" panose="020F0502020204030204" pitchFamily="34" charset="0"/>
              </a:rPr>
              <a:t> </a:t>
            </a:r>
            <a:r>
              <a:rPr lang="en-US" sz="4200" dirty="0" err="1">
                <a:latin typeface="+mj-lt"/>
                <a:ea typeface="Calibri" panose="020F0502020204030204" pitchFamily="34" charset="0"/>
              </a:rPr>
              <a:t>theo</a:t>
            </a:r>
            <a:r>
              <a:rPr lang="en-US" sz="4200" dirty="0">
                <a:latin typeface="+mj-lt"/>
                <a:ea typeface="Calibri" panose="020F0502020204030204" pitchFamily="34" charset="0"/>
              </a:rPr>
              <a:t> </a:t>
            </a:r>
            <a:r>
              <a:rPr lang="en-US" sz="4200" dirty="0" err="1">
                <a:latin typeface="+mj-lt"/>
                <a:ea typeface="Calibri" panose="020F0502020204030204" pitchFamily="34" charset="0"/>
              </a:rPr>
              <a:t>hàng</a:t>
            </a:r>
            <a:r>
              <a:rPr lang="en-US" sz="4200" dirty="0">
                <a:latin typeface="+mj-lt"/>
                <a:ea typeface="Calibri" panose="020F0502020204030204" pitchFamily="34" charset="0"/>
              </a:rPr>
              <a:t> </a:t>
            </a:r>
            <a:r>
              <a:rPr lang="en-US" sz="4200" dirty="0" err="1">
                <a:latin typeface="+mj-lt"/>
                <a:ea typeface="Calibri" panose="020F0502020204030204" pitchFamily="34" charset="0"/>
              </a:rPr>
              <a:t>và</a:t>
            </a:r>
            <a:r>
              <a:rPr lang="en-US" sz="4200" dirty="0">
                <a:latin typeface="+mj-lt"/>
                <a:ea typeface="Calibri" panose="020F0502020204030204" pitchFamily="34" charset="0"/>
              </a:rPr>
              <a:t> </a:t>
            </a:r>
            <a:r>
              <a:rPr lang="en-US" sz="4200" dirty="0" err="1">
                <a:latin typeface="+mj-lt"/>
                <a:ea typeface="Calibri" panose="020F0502020204030204" pitchFamily="34" charset="0"/>
              </a:rPr>
              <a:t>đánh</a:t>
            </a:r>
            <a:r>
              <a:rPr lang="en-US" sz="4200" dirty="0">
                <a:latin typeface="+mj-lt"/>
                <a:ea typeface="Calibri" panose="020F0502020204030204" pitchFamily="34" charset="0"/>
              </a:rPr>
              <a:t> </a:t>
            </a:r>
            <a:r>
              <a:rPr lang="en-US" sz="4200" dirty="0" err="1">
                <a:latin typeface="+mj-lt"/>
                <a:ea typeface="Calibri" panose="020F0502020204030204" pitchFamily="34" charset="0"/>
              </a:rPr>
              <a:t>giá</a:t>
            </a:r>
            <a:endParaRPr lang="en-US" sz="4200" dirty="0">
              <a:latin typeface="+mj-lt"/>
            </a:endParaRPr>
          </a:p>
        </p:txBody>
      </p:sp>
    </p:spTree>
    <p:extLst>
      <p:ext uri="{BB962C8B-B14F-4D97-AF65-F5344CB8AC3E}">
        <p14:creationId xmlns:p14="http://schemas.microsoft.com/office/powerpoint/2010/main" val="35672172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1645" y="1"/>
            <a:ext cx="17359796" cy="1086371"/>
          </a:xfrm>
        </p:spPr>
        <p:txBody>
          <a:bodyPr>
            <a:normAutofit fontScale="92500" lnSpcReduction="20000"/>
          </a:bodyPr>
          <a:lstStyle/>
          <a:p>
            <a:r>
              <a:rPr lang="en-US" b="1" dirty="0" err="1" smtClean="0"/>
              <a:t>Bảng</a:t>
            </a:r>
            <a:r>
              <a:rPr lang="en-US" b="1" dirty="0" smtClean="0"/>
              <a:t> </a:t>
            </a:r>
            <a:r>
              <a:rPr lang="en-US" b="1" dirty="0" err="1" smtClean="0"/>
              <a:t>tra</a:t>
            </a:r>
            <a:r>
              <a:rPr lang="en-US" b="1" dirty="0" smtClean="0"/>
              <a:t> BMI </a:t>
            </a:r>
            <a:r>
              <a:rPr lang="en-US" b="1" dirty="0" err="1" smtClean="0"/>
              <a:t>theo</a:t>
            </a:r>
            <a:r>
              <a:rPr lang="en-US" b="1" dirty="0" smtClean="0"/>
              <a:t> tuổi (</a:t>
            </a:r>
            <a:r>
              <a:rPr lang="en-US" b="1" dirty="0" err="1" smtClean="0"/>
              <a:t>trẻ</a:t>
            </a:r>
            <a:r>
              <a:rPr lang="en-US" b="1" dirty="0" smtClean="0"/>
              <a:t> </a:t>
            </a:r>
            <a:r>
              <a:rPr lang="en-US" b="1" dirty="0" err="1" smtClean="0"/>
              <a:t>nam</a:t>
            </a:r>
            <a:r>
              <a:rPr lang="en-US" b="1" dirty="0" smtClean="0"/>
              <a:t>)</a:t>
            </a:r>
            <a:endParaRPr lang="en-US" b="1" dirty="0"/>
          </a:p>
        </p:txBody>
      </p:sp>
      <p:pic>
        <p:nvPicPr>
          <p:cNvPr id="4" name="Picture 3"/>
          <p:cNvPicPr>
            <a:picLocks noChangeAspect="1"/>
          </p:cNvPicPr>
          <p:nvPr/>
        </p:nvPicPr>
        <p:blipFill>
          <a:blip r:embed="rId2"/>
          <a:stretch>
            <a:fillRect/>
          </a:stretch>
        </p:blipFill>
        <p:spPr>
          <a:xfrm>
            <a:off x="2530365" y="992402"/>
            <a:ext cx="12935607" cy="9294599"/>
          </a:xfrm>
          <a:prstGeom prst="rect">
            <a:avLst/>
          </a:prstGeom>
        </p:spPr>
      </p:pic>
    </p:spTree>
    <p:extLst>
      <p:ext uri="{BB962C8B-B14F-4D97-AF65-F5344CB8AC3E}">
        <p14:creationId xmlns:p14="http://schemas.microsoft.com/office/powerpoint/2010/main" val="38524876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27618" y="68782"/>
            <a:ext cx="17359796" cy="1086371"/>
          </a:xfrm>
        </p:spPr>
        <p:txBody>
          <a:bodyPr>
            <a:normAutofit fontScale="92500" lnSpcReduction="20000"/>
          </a:bodyPr>
          <a:lstStyle/>
          <a:p>
            <a:r>
              <a:rPr lang="en-US" b="1" dirty="0" err="1"/>
              <a:t>Bảng</a:t>
            </a:r>
            <a:r>
              <a:rPr lang="en-US" b="1" dirty="0"/>
              <a:t> </a:t>
            </a:r>
            <a:r>
              <a:rPr lang="en-US" b="1" dirty="0" err="1"/>
              <a:t>tra</a:t>
            </a:r>
            <a:r>
              <a:rPr lang="en-US" b="1" dirty="0"/>
              <a:t> </a:t>
            </a:r>
            <a:r>
              <a:rPr lang="en-US" b="1" dirty="0" smtClean="0"/>
              <a:t>BMI </a:t>
            </a:r>
            <a:r>
              <a:rPr lang="en-US" b="1" dirty="0" err="1" smtClean="0"/>
              <a:t>theo</a:t>
            </a:r>
            <a:r>
              <a:rPr lang="en-US" b="1" dirty="0" smtClean="0"/>
              <a:t> </a:t>
            </a:r>
            <a:r>
              <a:rPr lang="en-US" b="1" dirty="0"/>
              <a:t>tuổi (</a:t>
            </a:r>
            <a:r>
              <a:rPr lang="en-US" b="1" dirty="0" err="1"/>
              <a:t>trẻ</a:t>
            </a:r>
            <a:r>
              <a:rPr lang="en-US" b="1" dirty="0"/>
              <a:t> </a:t>
            </a:r>
            <a:r>
              <a:rPr lang="en-US" b="1" dirty="0" err="1" smtClean="0"/>
              <a:t>nữ</a:t>
            </a:r>
            <a:r>
              <a:rPr lang="en-US" b="1" dirty="0" smtClean="0"/>
              <a:t>)</a:t>
            </a:r>
            <a:endParaRPr lang="en-US" b="1" dirty="0"/>
          </a:p>
        </p:txBody>
      </p:sp>
      <p:pic>
        <p:nvPicPr>
          <p:cNvPr id="5" name="Picture 4"/>
          <p:cNvPicPr>
            <a:picLocks noChangeAspect="1"/>
          </p:cNvPicPr>
          <p:nvPr/>
        </p:nvPicPr>
        <p:blipFill>
          <a:blip r:embed="rId2"/>
          <a:stretch>
            <a:fillRect/>
          </a:stretch>
        </p:blipFill>
        <p:spPr>
          <a:xfrm>
            <a:off x="2652545" y="915019"/>
            <a:ext cx="13475579" cy="9537521"/>
          </a:xfrm>
          <a:prstGeom prst="rect">
            <a:avLst/>
          </a:prstGeom>
        </p:spPr>
      </p:pic>
    </p:spTree>
    <p:extLst>
      <p:ext uri="{BB962C8B-B14F-4D97-AF65-F5344CB8AC3E}">
        <p14:creationId xmlns:p14="http://schemas.microsoft.com/office/powerpoint/2010/main" val="32603716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716F8-5605-43E8-A489-46A718E39056}"/>
              </a:ext>
            </a:extLst>
          </p:cNvPr>
          <p:cNvSpPr>
            <a:spLocks noGrp="1"/>
          </p:cNvSpPr>
          <p:nvPr>
            <p:ph type="title"/>
          </p:nvPr>
        </p:nvSpPr>
        <p:spPr>
          <a:xfrm>
            <a:off x="2779295" y="572006"/>
            <a:ext cx="15508706" cy="1685691"/>
          </a:xfrm>
        </p:spPr>
        <p:txBody>
          <a:bodyPr>
            <a:noAutofit/>
          </a:bodyPr>
          <a:lstStyle/>
          <a:p>
            <a:pPr algn="ctr"/>
            <a:r>
              <a:rPr lang="en-US" sz="4800" b="1" dirty="0">
                <a:solidFill>
                  <a:srgbClr val="0000FF"/>
                </a:solidFill>
                <a:latin typeface="Arial" panose="020B0604020202020204" pitchFamily="34" charset="0"/>
                <a:cs typeface="Arial" panose="020B0604020202020204" pitchFamily="34" charset="0"/>
              </a:rPr>
              <a:t>THỰC HÀNH </a:t>
            </a:r>
            <a:br>
              <a:rPr lang="en-US" sz="4800" b="1" dirty="0">
                <a:solidFill>
                  <a:srgbClr val="0000FF"/>
                </a:solidFill>
                <a:latin typeface="Arial" panose="020B0604020202020204" pitchFamily="34" charset="0"/>
                <a:cs typeface="Arial" panose="020B0604020202020204" pitchFamily="34" charset="0"/>
              </a:rPr>
            </a:br>
            <a:r>
              <a:rPr lang="en-US" sz="4800" b="1" dirty="0">
                <a:solidFill>
                  <a:srgbClr val="0000FF"/>
                </a:solidFill>
                <a:latin typeface="Arial" panose="020B0604020202020204" pitchFamily="34" charset="0"/>
                <a:cs typeface="Arial" panose="020B0604020202020204" pitchFamily="34" charset="0"/>
              </a:rPr>
              <a:t>Đánh </a:t>
            </a:r>
            <a:r>
              <a:rPr lang="en-US" sz="4800" b="1" dirty="0" err="1">
                <a:solidFill>
                  <a:srgbClr val="0000FF"/>
                </a:solidFill>
                <a:latin typeface="Arial" panose="020B0604020202020204" pitchFamily="34" charset="0"/>
                <a:cs typeface="Arial" panose="020B0604020202020204" pitchFamily="34" charset="0"/>
              </a:rPr>
              <a:t>giá</a:t>
            </a:r>
            <a:r>
              <a:rPr lang="en-US" sz="4800" b="1" dirty="0">
                <a:solidFill>
                  <a:srgbClr val="0000FF"/>
                </a:solidFill>
                <a:latin typeface="Arial" panose="020B0604020202020204" pitchFamily="34" charset="0"/>
                <a:cs typeface="Arial" panose="020B0604020202020204" pitchFamily="34" charset="0"/>
              </a:rPr>
              <a:t> </a:t>
            </a:r>
            <a:r>
              <a:rPr lang="en-US" sz="4800" b="1" dirty="0" err="1">
                <a:solidFill>
                  <a:srgbClr val="0000FF"/>
                </a:solidFill>
                <a:latin typeface="Arial" panose="020B0604020202020204" pitchFamily="34" charset="0"/>
                <a:cs typeface="Arial" panose="020B0604020202020204" pitchFamily="34" charset="0"/>
              </a:rPr>
              <a:t>tình</a:t>
            </a:r>
            <a:r>
              <a:rPr lang="en-US" sz="4800" b="1" dirty="0">
                <a:solidFill>
                  <a:srgbClr val="0000FF"/>
                </a:solidFill>
                <a:latin typeface="Arial" panose="020B0604020202020204" pitchFamily="34" charset="0"/>
                <a:cs typeface="Arial" panose="020B0604020202020204" pitchFamily="34" charset="0"/>
              </a:rPr>
              <a:t> trạng DD của </a:t>
            </a:r>
            <a:r>
              <a:rPr lang="en-US" sz="4800" b="1" dirty="0" err="1">
                <a:solidFill>
                  <a:srgbClr val="0000FF"/>
                </a:solidFill>
                <a:latin typeface="Arial" panose="020B0604020202020204" pitchFamily="34" charset="0"/>
                <a:cs typeface="Arial" panose="020B0604020202020204" pitchFamily="34" charset="0"/>
              </a:rPr>
              <a:t>trẻ</a:t>
            </a:r>
            <a:r>
              <a:rPr lang="en-US" sz="4800" b="1" dirty="0">
                <a:solidFill>
                  <a:srgbClr val="0000FF"/>
                </a:solidFill>
                <a:latin typeface="Arial" panose="020B0604020202020204" pitchFamily="34" charset="0"/>
                <a:cs typeface="Arial" panose="020B0604020202020204" pitchFamily="34" charset="0"/>
              </a:rPr>
              <a:t> </a:t>
            </a:r>
            <a:r>
              <a:rPr lang="en-US" sz="4800" b="1" dirty="0" err="1">
                <a:solidFill>
                  <a:srgbClr val="0000FF"/>
                </a:solidFill>
                <a:latin typeface="Arial" panose="020B0604020202020204" pitchFamily="34" charset="0"/>
                <a:cs typeface="Arial" panose="020B0604020202020204" pitchFamily="34" charset="0"/>
              </a:rPr>
              <a:t>em</a:t>
            </a:r>
            <a:r>
              <a:rPr lang="en-US" sz="4800" b="1" dirty="0">
                <a:solidFill>
                  <a:srgbClr val="0000FF"/>
                </a:solidFill>
                <a:latin typeface="Arial" panose="020B0604020202020204" pitchFamily="34" charset="0"/>
                <a:cs typeface="Arial" panose="020B0604020202020204" pitchFamily="34" charset="0"/>
              </a:rPr>
              <a:t> </a:t>
            </a:r>
            <a:r>
              <a:rPr lang="en-US" sz="4800" b="1" dirty="0" err="1">
                <a:solidFill>
                  <a:srgbClr val="0000FF"/>
                </a:solidFill>
                <a:latin typeface="Arial" panose="020B0604020202020204" pitchFamily="34" charset="0"/>
                <a:cs typeface="Arial" panose="020B0604020202020204" pitchFamily="34" charset="0"/>
              </a:rPr>
              <a:t>từ</a:t>
            </a:r>
            <a:r>
              <a:rPr lang="en-US" sz="4800" b="1" dirty="0">
                <a:solidFill>
                  <a:srgbClr val="0000FF"/>
                </a:solidFill>
                <a:latin typeface="Arial" panose="020B0604020202020204" pitchFamily="34" charset="0"/>
                <a:cs typeface="Arial" panose="020B0604020202020204" pitchFamily="34" charset="0"/>
              </a:rPr>
              <a:t> </a:t>
            </a:r>
            <a:r>
              <a:rPr lang="en-US" sz="4800" b="1" dirty="0" smtClean="0">
                <a:solidFill>
                  <a:srgbClr val="0000FF"/>
                </a:solidFill>
                <a:latin typeface="Arial" panose="020B0604020202020204" pitchFamily="34" charset="0"/>
                <a:cs typeface="Arial" panose="020B0604020202020204" pitchFamily="34" charset="0"/>
              </a:rPr>
              <a:t>6 </a:t>
            </a:r>
            <a:r>
              <a:rPr lang="en-US" sz="4800" b="1" dirty="0">
                <a:solidFill>
                  <a:srgbClr val="0000FF"/>
                </a:solidFill>
                <a:latin typeface="Arial" panose="020B0604020202020204" pitchFamily="34" charset="0"/>
                <a:cs typeface="Arial" panose="020B0604020202020204" pitchFamily="34" charset="0"/>
              </a:rPr>
              <a:t>– </a:t>
            </a:r>
            <a:r>
              <a:rPr lang="en-US" sz="4800" b="1" dirty="0" smtClean="0">
                <a:solidFill>
                  <a:srgbClr val="0000FF"/>
                </a:solidFill>
                <a:latin typeface="Arial" panose="020B0604020202020204" pitchFamily="34" charset="0"/>
                <a:cs typeface="Arial" panose="020B0604020202020204" pitchFamily="34" charset="0"/>
              </a:rPr>
              <a:t>11 </a:t>
            </a:r>
            <a:r>
              <a:rPr lang="en-US" sz="4800" b="1" dirty="0">
                <a:solidFill>
                  <a:srgbClr val="0000FF"/>
                </a:solidFill>
                <a:latin typeface="Arial" panose="020B0604020202020204" pitchFamily="34" charset="0"/>
                <a:cs typeface="Arial" panose="020B0604020202020204" pitchFamily="34" charset="0"/>
              </a:rPr>
              <a:t>tuổi</a:t>
            </a:r>
          </a:p>
        </p:txBody>
      </p:sp>
      <p:sp>
        <p:nvSpPr>
          <p:cNvPr id="4" name="Content Placeholder 3">
            <a:extLst>
              <a:ext uri="{FF2B5EF4-FFF2-40B4-BE49-F238E27FC236}">
                <a16:creationId xmlns:a16="http://schemas.microsoft.com/office/drawing/2014/main" id="{610D15E1-1A2A-4A1E-A9AC-6543C223DD0C}"/>
              </a:ext>
            </a:extLst>
          </p:cNvPr>
          <p:cNvSpPr>
            <a:spLocks noGrp="1"/>
          </p:cNvSpPr>
          <p:nvPr>
            <p:ph idx="1"/>
          </p:nvPr>
        </p:nvSpPr>
        <p:spPr>
          <a:xfrm>
            <a:off x="1796603" y="2629406"/>
            <a:ext cx="15862748" cy="7085589"/>
          </a:xfrm>
        </p:spPr>
        <p:txBody>
          <a:bodyPr>
            <a:normAutofit/>
          </a:bodyPr>
          <a:lstStyle/>
          <a:p>
            <a:pPr marL="0" indent="0">
              <a:buNone/>
            </a:pPr>
            <a:r>
              <a:rPr lang="vi-VN" sz="4800" b="1" u="sng" dirty="0">
                <a:solidFill>
                  <a:srgbClr val="0000FF"/>
                </a:solidFill>
              </a:rPr>
              <a:t>Ví dụ</a:t>
            </a:r>
            <a:r>
              <a:rPr lang="vi-VN" sz="4800" b="1" dirty="0"/>
              <a:t>: </a:t>
            </a:r>
            <a:r>
              <a:rPr lang="vi-VN" sz="4800" dirty="0"/>
              <a:t>Bé gái A 8 tuổi 5 tháng có cân nặng là 19,1 kg, chiều cao là </a:t>
            </a:r>
            <a:r>
              <a:rPr lang="vi-VN" sz="4800"/>
              <a:t>110,1 cm</a:t>
            </a:r>
            <a:r>
              <a:rPr lang="en-US" sz="4800"/>
              <a:t> (= 1,101 m)</a:t>
            </a:r>
            <a:r>
              <a:rPr lang="vi-VN" sz="4800"/>
              <a:t>. </a:t>
            </a:r>
            <a:r>
              <a:rPr lang="vi-VN" sz="4800" dirty="0"/>
              <a:t>Hãy đánh giá tình trạng dinh dưỡng của bé</a:t>
            </a:r>
            <a:endParaRPr lang="en-US" sz="4800" dirty="0"/>
          </a:p>
          <a:p>
            <a:pPr marL="0" indent="0">
              <a:buNone/>
            </a:pPr>
            <a:r>
              <a:rPr lang="vi-VN" sz="4800" b="1" u="sng" dirty="0">
                <a:solidFill>
                  <a:srgbClr val="0000FF"/>
                </a:solidFill>
              </a:rPr>
              <a:t>Trả lời</a:t>
            </a:r>
            <a:r>
              <a:rPr lang="vi-VN" sz="4800" b="1" dirty="0"/>
              <a:t>:</a:t>
            </a:r>
          </a:p>
          <a:p>
            <a:pPr marL="771525" indent="-771525">
              <a:buFont typeface="+mj-lt"/>
              <a:buAutoNum type="arabicPeriod"/>
            </a:pPr>
            <a:r>
              <a:rPr lang="vi-VN" sz="4800" b="1" dirty="0">
                <a:solidFill>
                  <a:srgbClr val="0000FF"/>
                </a:solidFill>
              </a:rPr>
              <a:t>Bước 1: Tính BMI của trẻ</a:t>
            </a:r>
            <a:endParaRPr lang="en-US" sz="4800" b="1" dirty="0">
              <a:solidFill>
                <a:srgbClr val="0000FF"/>
              </a:solidFill>
            </a:endParaRPr>
          </a:p>
          <a:p>
            <a:pPr marL="0" indent="0">
              <a:buNone/>
            </a:pPr>
            <a:endParaRPr lang="vi-VN" sz="4800" dirty="0"/>
          </a:p>
        </p:txBody>
      </p:sp>
      <p:pic>
        <p:nvPicPr>
          <p:cNvPr id="7" name="Picture 6">
            <a:extLst>
              <a:ext uri="{FF2B5EF4-FFF2-40B4-BE49-F238E27FC236}">
                <a16:creationId xmlns:a16="http://schemas.microsoft.com/office/drawing/2014/main" id="{A1B4A5AC-1D19-4365-9EDA-86BE5A9F9A17}"/>
              </a:ext>
            </a:extLst>
          </p:cNvPr>
          <p:cNvPicPr>
            <a:picLocks noChangeAspect="1"/>
          </p:cNvPicPr>
          <p:nvPr/>
        </p:nvPicPr>
        <p:blipFill>
          <a:blip r:embed="rId3"/>
          <a:stretch>
            <a:fillRect/>
          </a:stretch>
        </p:blipFill>
        <p:spPr>
          <a:xfrm>
            <a:off x="2547257" y="7291729"/>
            <a:ext cx="9611405" cy="2051558"/>
          </a:xfrm>
          <a:prstGeom prst="rect">
            <a:avLst/>
          </a:prstGeom>
        </p:spPr>
      </p:pic>
    </p:spTree>
    <p:extLst>
      <p:ext uri="{BB962C8B-B14F-4D97-AF65-F5344CB8AC3E}">
        <p14:creationId xmlns:p14="http://schemas.microsoft.com/office/powerpoint/2010/main" val="258894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wipe(down)">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0D15E1-1A2A-4A1E-A9AC-6543C223DD0C}"/>
              </a:ext>
            </a:extLst>
          </p:cNvPr>
          <p:cNvSpPr>
            <a:spLocks noGrp="1"/>
          </p:cNvSpPr>
          <p:nvPr>
            <p:ph idx="1"/>
          </p:nvPr>
        </p:nvSpPr>
        <p:spPr>
          <a:xfrm>
            <a:off x="1236372" y="285854"/>
            <a:ext cx="16643325" cy="3500535"/>
          </a:xfrm>
        </p:spPr>
        <p:txBody>
          <a:bodyPr>
            <a:normAutofit/>
          </a:bodyPr>
          <a:lstStyle/>
          <a:p>
            <a:pPr marL="0" indent="0">
              <a:buNone/>
            </a:pPr>
            <a:r>
              <a:rPr lang="en-US" sz="4800" b="1" dirty="0">
                <a:solidFill>
                  <a:srgbClr val="0000FF"/>
                </a:solidFill>
              </a:rPr>
              <a:t>2. </a:t>
            </a:r>
            <a:r>
              <a:rPr lang="vi-VN" sz="4800" b="1" dirty="0">
                <a:solidFill>
                  <a:srgbClr val="0000FF"/>
                </a:solidFill>
              </a:rPr>
              <a:t>Bước 2</a:t>
            </a:r>
            <a:r>
              <a:rPr lang="vi-VN" sz="4800" b="1" dirty="0"/>
              <a:t>: </a:t>
            </a:r>
            <a:r>
              <a:rPr lang="vi-VN" sz="4800" b="1" dirty="0">
                <a:solidFill>
                  <a:srgbClr val="0000FF"/>
                </a:solidFill>
              </a:rPr>
              <a:t>Tra bảng cân nặng theo tuổi của </a:t>
            </a:r>
            <a:r>
              <a:rPr lang="vi-VN" sz="4800" b="1" dirty="0" smtClean="0">
                <a:solidFill>
                  <a:srgbClr val="0000FF"/>
                </a:solidFill>
              </a:rPr>
              <a:t>trẻ</a:t>
            </a:r>
            <a:r>
              <a:rPr lang="en-US" sz="2400" b="1" i="1" dirty="0" smtClean="0"/>
              <a:t> (</a:t>
            </a:r>
            <a:r>
              <a:rPr lang="en-US" sz="2400" b="1" i="1" dirty="0" err="1" smtClean="0"/>
              <a:t>trẻ</a:t>
            </a:r>
            <a:r>
              <a:rPr lang="en-US" sz="2400" b="1" i="1" dirty="0" smtClean="0"/>
              <a:t> </a:t>
            </a:r>
            <a:r>
              <a:rPr lang="en-US" sz="2400" b="1" i="1" dirty="0" err="1" smtClean="0"/>
              <a:t>từ</a:t>
            </a:r>
            <a:r>
              <a:rPr lang="en-US" sz="2400" b="1" i="1" dirty="0" smtClean="0"/>
              <a:t> </a:t>
            </a:r>
            <a:r>
              <a:rPr lang="en-US" sz="2400" b="1" i="1" dirty="0" err="1" smtClean="0"/>
              <a:t>dưới</a:t>
            </a:r>
            <a:r>
              <a:rPr lang="en-US" sz="2400" b="1" i="1" dirty="0" smtClean="0"/>
              <a:t> 10 </a:t>
            </a:r>
            <a:r>
              <a:rPr lang="en-US" sz="2400" b="1" i="1" dirty="0" err="1" smtClean="0"/>
              <a:t>tuổi</a:t>
            </a:r>
            <a:r>
              <a:rPr lang="en-US" sz="2400" b="1" i="1" dirty="0" smtClean="0"/>
              <a:t>)</a:t>
            </a:r>
            <a:endParaRPr lang="vi-VN" sz="2400" b="1" i="1" dirty="0"/>
          </a:p>
          <a:p>
            <a:pPr>
              <a:buFontTx/>
              <a:buChar char="-"/>
            </a:pPr>
            <a:r>
              <a:rPr lang="vi-VN" sz="3600" dirty="0"/>
              <a:t>Tra bảng cân nặng theo tuổi, trẻ từ 5 – 10 tuổi (</a:t>
            </a:r>
            <a:r>
              <a:rPr lang="vi-VN" sz="3600" b="1" dirty="0">
                <a:solidFill>
                  <a:srgbClr val="0000FF"/>
                </a:solidFill>
              </a:rPr>
              <a:t>phụ lục 1</a:t>
            </a:r>
            <a:r>
              <a:rPr lang="vi-VN" sz="3600" dirty="0"/>
              <a:t>) thấy trẻ gái 8 tuổi 5 tháng có cân nặng 19,5 kg ở ngưỡng -2SD, trẻ có cân nặng 17,0 kg ở ngưỡng -3SD. </a:t>
            </a:r>
            <a:r>
              <a:rPr lang="vi-VN" sz="3600" b="1" u="sng" dirty="0">
                <a:solidFill>
                  <a:srgbClr val="0000FF"/>
                </a:solidFill>
              </a:rPr>
              <a:t>Bé A có cân nặng</a:t>
            </a:r>
            <a:r>
              <a:rPr lang="vi-VN" sz="3600" dirty="0"/>
              <a:t> là 19,1 kg, do đó nằm ở ngưỡng &lt; -2SD </a:t>
            </a:r>
            <a:r>
              <a:rPr lang="en-US" sz="3600" dirty="0" err="1"/>
              <a:t>và</a:t>
            </a:r>
            <a:r>
              <a:rPr lang="en-US" sz="3600" dirty="0"/>
              <a:t> &gt; </a:t>
            </a:r>
            <a:r>
              <a:rPr lang="vi-VN" sz="3600" dirty="0"/>
              <a:t>-3SD=&gt;</a:t>
            </a:r>
            <a:r>
              <a:rPr lang="vi-VN" sz="3600" b="1" dirty="0"/>
              <a:t> trẻ bị SDD thể nhẹ </a:t>
            </a:r>
            <a:r>
              <a:rPr lang="vi-VN" sz="3600" b="1" dirty="0" smtClean="0"/>
              <a:t>cân</a:t>
            </a:r>
            <a:r>
              <a:rPr lang="en-US" sz="3600" b="1" dirty="0" smtClean="0"/>
              <a:t> </a:t>
            </a:r>
            <a:r>
              <a:rPr lang="en-US" sz="3600" b="1" dirty="0" err="1" smtClean="0"/>
              <a:t>mức</a:t>
            </a:r>
            <a:r>
              <a:rPr lang="en-US" sz="3600" b="1" dirty="0" smtClean="0"/>
              <a:t> độ vừa</a:t>
            </a:r>
            <a:r>
              <a:rPr lang="vi-VN" sz="3600" b="1" dirty="0" smtClean="0"/>
              <a:t>.</a:t>
            </a:r>
            <a:endParaRPr lang="vi-VN" sz="4800" b="1" dirty="0"/>
          </a:p>
        </p:txBody>
      </p:sp>
      <p:pic>
        <p:nvPicPr>
          <p:cNvPr id="5" name="Picture 4">
            <a:extLst>
              <a:ext uri="{FF2B5EF4-FFF2-40B4-BE49-F238E27FC236}">
                <a16:creationId xmlns:a16="http://schemas.microsoft.com/office/drawing/2014/main" id="{8B9DD786-EBE7-483F-B9B0-18E32A38D500}"/>
              </a:ext>
            </a:extLst>
          </p:cNvPr>
          <p:cNvPicPr>
            <a:picLocks noChangeAspect="1"/>
          </p:cNvPicPr>
          <p:nvPr/>
        </p:nvPicPr>
        <p:blipFill>
          <a:blip r:embed="rId3"/>
          <a:stretch>
            <a:fillRect/>
          </a:stretch>
        </p:blipFill>
        <p:spPr>
          <a:xfrm>
            <a:off x="1101144" y="3786389"/>
            <a:ext cx="16778553" cy="6259133"/>
          </a:xfrm>
          <a:prstGeom prst="rect">
            <a:avLst/>
          </a:prstGeom>
        </p:spPr>
      </p:pic>
    </p:spTree>
    <p:extLst>
      <p:ext uri="{BB962C8B-B14F-4D97-AF65-F5344CB8AC3E}">
        <p14:creationId xmlns:p14="http://schemas.microsoft.com/office/powerpoint/2010/main" val="16822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0D15E1-1A2A-4A1E-A9AC-6543C223DD0C}"/>
              </a:ext>
            </a:extLst>
          </p:cNvPr>
          <p:cNvSpPr>
            <a:spLocks noGrp="1"/>
          </p:cNvSpPr>
          <p:nvPr>
            <p:ph idx="1"/>
          </p:nvPr>
        </p:nvSpPr>
        <p:spPr>
          <a:xfrm>
            <a:off x="2084444" y="175635"/>
            <a:ext cx="15862266" cy="2876658"/>
          </a:xfrm>
        </p:spPr>
        <p:txBody>
          <a:bodyPr>
            <a:normAutofit/>
          </a:bodyPr>
          <a:lstStyle/>
          <a:p>
            <a:pPr marL="0" indent="0">
              <a:buNone/>
            </a:pPr>
            <a:r>
              <a:rPr lang="en-US" sz="4800" b="1" dirty="0">
                <a:solidFill>
                  <a:srgbClr val="0000FF"/>
                </a:solidFill>
              </a:rPr>
              <a:t>3. </a:t>
            </a:r>
            <a:r>
              <a:rPr lang="vi-VN" sz="4800" b="1" dirty="0">
                <a:solidFill>
                  <a:srgbClr val="0000FF"/>
                </a:solidFill>
              </a:rPr>
              <a:t>Bước 3</a:t>
            </a:r>
            <a:r>
              <a:rPr lang="vi-VN" sz="4800" b="1" dirty="0"/>
              <a:t>: Tra bảng chiều cao theo tuổi của trẻ</a:t>
            </a:r>
            <a:endParaRPr lang="en-US" sz="4800" b="1" dirty="0"/>
          </a:p>
          <a:p>
            <a:pPr marL="0" indent="0">
              <a:buNone/>
            </a:pPr>
            <a:r>
              <a:rPr lang="vi-VN" sz="3600" dirty="0"/>
              <a:t>Tra bảng chiều cao theo tuổi, trẻ từ 5 – 19 tuổi (</a:t>
            </a:r>
            <a:r>
              <a:rPr lang="vi-VN" sz="3600" b="1" i="1" dirty="0">
                <a:solidFill>
                  <a:srgbClr val="0000FF"/>
                </a:solidFill>
              </a:rPr>
              <a:t>phụ lục 2</a:t>
            </a:r>
            <a:r>
              <a:rPr lang="vi-VN" sz="3600" dirty="0"/>
              <a:t>) thấy trẻ gái 8 tuổi 5 tháng có chiều cao 11</a:t>
            </a:r>
            <a:r>
              <a:rPr lang="en-US" sz="3600" dirty="0"/>
              <a:t>0,</a:t>
            </a:r>
            <a:r>
              <a:rPr lang="vi-VN" sz="3600" dirty="0"/>
              <a:t>1 cm ở </a:t>
            </a:r>
            <a:r>
              <a:rPr lang="en-US" sz="3600" dirty="0" err="1"/>
              <a:t>mức</a:t>
            </a:r>
            <a:r>
              <a:rPr lang="en-US" sz="3600" dirty="0"/>
              <a:t> &lt;</a:t>
            </a:r>
            <a:r>
              <a:rPr lang="vi-VN" sz="3600" dirty="0"/>
              <a:t>-3SD</a:t>
            </a:r>
            <a:r>
              <a:rPr lang="en-US" sz="3600" dirty="0"/>
              <a:t>. </a:t>
            </a:r>
            <a:r>
              <a:rPr lang="en-US" sz="3600" b="1" u="sng" dirty="0">
                <a:solidFill>
                  <a:srgbClr val="0000FF"/>
                </a:solidFill>
              </a:rPr>
              <a:t>Đánh </a:t>
            </a:r>
            <a:r>
              <a:rPr lang="en-US" sz="3600" b="1" u="sng" dirty="0" err="1">
                <a:solidFill>
                  <a:srgbClr val="0000FF"/>
                </a:solidFill>
              </a:rPr>
              <a:t>giá</a:t>
            </a:r>
            <a:r>
              <a:rPr lang="en-US" sz="3600" b="1" u="sng" dirty="0">
                <a:solidFill>
                  <a:srgbClr val="0000FF"/>
                </a:solidFill>
              </a:rPr>
              <a:t> </a:t>
            </a:r>
            <a:r>
              <a:rPr lang="vi-VN" sz="3600" b="1" u="sng" dirty="0">
                <a:solidFill>
                  <a:srgbClr val="0000FF"/>
                </a:solidFill>
              </a:rPr>
              <a:t>Trẻ A</a:t>
            </a:r>
            <a:r>
              <a:rPr lang="vi-VN" sz="3600" dirty="0"/>
              <a:t> có </a:t>
            </a:r>
            <a:r>
              <a:rPr lang="en-US" sz="3600" dirty="0"/>
              <a:t>HAZ</a:t>
            </a:r>
            <a:r>
              <a:rPr lang="vi-VN" sz="3600" dirty="0"/>
              <a:t> nằm trong ngưỡng </a:t>
            </a:r>
            <a:r>
              <a:rPr lang="en-US" sz="3600" dirty="0"/>
              <a:t>&lt;</a:t>
            </a:r>
            <a:r>
              <a:rPr lang="vi-VN" sz="3600" dirty="0"/>
              <a:t>- </a:t>
            </a:r>
            <a:r>
              <a:rPr lang="en-US" sz="3600" dirty="0"/>
              <a:t>3</a:t>
            </a:r>
            <a:r>
              <a:rPr lang="vi-VN" sz="3600" dirty="0"/>
              <a:t>SD =&gt; </a:t>
            </a:r>
            <a:r>
              <a:rPr lang="vi-VN" sz="3600" b="1" dirty="0"/>
              <a:t>trẻ </a:t>
            </a:r>
            <a:r>
              <a:rPr lang="en-US" sz="3600" b="1" dirty="0"/>
              <a:t>SDD thấp </a:t>
            </a:r>
            <a:r>
              <a:rPr lang="en-US" sz="3600" b="1" dirty="0" err="1"/>
              <a:t>còi</a:t>
            </a:r>
            <a:r>
              <a:rPr lang="en-US" sz="3600" b="1" dirty="0"/>
              <a:t> </a:t>
            </a:r>
            <a:r>
              <a:rPr lang="en-US" sz="3600" b="1" dirty="0" err="1"/>
              <a:t>mức</a:t>
            </a:r>
            <a:r>
              <a:rPr lang="en-US" sz="3600" b="1" dirty="0"/>
              <a:t> độ nặng</a:t>
            </a:r>
            <a:r>
              <a:rPr lang="vi-VN" sz="3600" dirty="0"/>
              <a:t>.</a:t>
            </a:r>
            <a:endParaRPr lang="vi-VN" sz="3000" b="1" dirty="0"/>
          </a:p>
        </p:txBody>
      </p:sp>
      <p:pic>
        <p:nvPicPr>
          <p:cNvPr id="6" name="Picture 5">
            <a:extLst>
              <a:ext uri="{FF2B5EF4-FFF2-40B4-BE49-F238E27FC236}">
                <a16:creationId xmlns:a16="http://schemas.microsoft.com/office/drawing/2014/main" id="{2B3A0A54-A050-4135-8762-E11B7451A483}"/>
              </a:ext>
            </a:extLst>
          </p:cNvPr>
          <p:cNvPicPr>
            <a:picLocks noChangeAspect="1"/>
          </p:cNvPicPr>
          <p:nvPr/>
        </p:nvPicPr>
        <p:blipFill>
          <a:blip r:embed="rId3"/>
          <a:stretch>
            <a:fillRect/>
          </a:stretch>
        </p:blipFill>
        <p:spPr>
          <a:xfrm>
            <a:off x="1178417" y="3052293"/>
            <a:ext cx="16536474" cy="7234707"/>
          </a:xfrm>
          <a:prstGeom prst="rect">
            <a:avLst/>
          </a:prstGeom>
        </p:spPr>
      </p:pic>
    </p:spTree>
    <p:extLst>
      <p:ext uri="{BB962C8B-B14F-4D97-AF65-F5344CB8AC3E}">
        <p14:creationId xmlns:p14="http://schemas.microsoft.com/office/powerpoint/2010/main" val="297968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0D15E1-1A2A-4A1E-A9AC-6543C223DD0C}"/>
              </a:ext>
            </a:extLst>
          </p:cNvPr>
          <p:cNvSpPr>
            <a:spLocks noGrp="1"/>
          </p:cNvSpPr>
          <p:nvPr>
            <p:ph idx="1"/>
          </p:nvPr>
        </p:nvSpPr>
        <p:spPr>
          <a:xfrm>
            <a:off x="2361664" y="252910"/>
            <a:ext cx="15662321" cy="2953931"/>
          </a:xfrm>
        </p:spPr>
        <p:txBody>
          <a:bodyPr>
            <a:normAutofit/>
          </a:bodyPr>
          <a:lstStyle/>
          <a:p>
            <a:pPr marL="0" indent="0">
              <a:buNone/>
            </a:pPr>
            <a:r>
              <a:rPr lang="en-US" sz="4800" b="1">
                <a:solidFill>
                  <a:srgbClr val="0000FF"/>
                </a:solidFill>
              </a:rPr>
              <a:t>4. </a:t>
            </a:r>
            <a:r>
              <a:rPr lang="vi-VN" sz="4800" b="1">
                <a:solidFill>
                  <a:srgbClr val="0000FF"/>
                </a:solidFill>
              </a:rPr>
              <a:t>Bước </a:t>
            </a:r>
            <a:r>
              <a:rPr lang="en-US" sz="4800" b="1" dirty="0">
                <a:solidFill>
                  <a:srgbClr val="0000FF"/>
                </a:solidFill>
              </a:rPr>
              <a:t>4</a:t>
            </a:r>
            <a:r>
              <a:rPr lang="vi-VN" sz="4800" b="1">
                <a:solidFill>
                  <a:srgbClr val="0000FF"/>
                </a:solidFill>
              </a:rPr>
              <a:t>: </a:t>
            </a:r>
            <a:r>
              <a:rPr lang="vi-VN" sz="4800" b="1" dirty="0"/>
              <a:t>Tra bảng BMI theo tuổi của trẻ</a:t>
            </a:r>
            <a:endParaRPr lang="en-US" sz="4800" b="1" dirty="0"/>
          </a:p>
          <a:p>
            <a:pPr marL="0" indent="0">
              <a:buNone/>
            </a:pPr>
            <a:r>
              <a:rPr lang="vi-VN" sz="3600" dirty="0"/>
              <a:t>Tra bảng BMI theo tuổi, trẻ từ 5 – 19 tuổi tương tự thấy trẻ có BMI là 15,8 là bình thường, trẻ có BMI là 14,2 ở ngưỡng -1SD</a:t>
            </a:r>
            <a:r>
              <a:rPr lang="vi-VN" sz="3600"/>
              <a:t>.</a:t>
            </a:r>
            <a:r>
              <a:rPr lang="en-US" sz="3600"/>
              <a:t> </a:t>
            </a:r>
            <a:r>
              <a:rPr lang="en-US" sz="3600" b="1" u="sng">
                <a:solidFill>
                  <a:srgbClr val="0000FF"/>
                </a:solidFill>
              </a:rPr>
              <a:t>Đánh giá </a:t>
            </a:r>
            <a:r>
              <a:rPr lang="vi-VN" sz="3600" b="1" u="sng">
                <a:solidFill>
                  <a:srgbClr val="0000FF"/>
                </a:solidFill>
              </a:rPr>
              <a:t>Trẻ </a:t>
            </a:r>
            <a:r>
              <a:rPr lang="vi-VN" sz="3600" b="1" u="sng" dirty="0">
                <a:solidFill>
                  <a:srgbClr val="0000FF"/>
                </a:solidFill>
              </a:rPr>
              <a:t>A </a:t>
            </a:r>
            <a:r>
              <a:rPr lang="vi-VN" sz="3600" dirty="0"/>
              <a:t>có </a:t>
            </a:r>
            <a:r>
              <a:rPr lang="vi-VN" sz="3600"/>
              <a:t>BMI </a:t>
            </a:r>
            <a:r>
              <a:rPr lang="en-US" sz="3600"/>
              <a:t>theo tuổi (BAZ = 15,76 kg/m2) </a:t>
            </a:r>
            <a:r>
              <a:rPr lang="vi-VN" sz="3600"/>
              <a:t>nằm </a:t>
            </a:r>
            <a:r>
              <a:rPr lang="vi-VN" sz="3600" dirty="0"/>
              <a:t>trong ngưỡng &gt;- 1SD </a:t>
            </a:r>
            <a:r>
              <a:rPr lang="vi-VN" sz="3600"/>
              <a:t>=&gt; </a:t>
            </a:r>
            <a:r>
              <a:rPr lang="en-US" sz="3600" b="1">
                <a:solidFill>
                  <a:srgbClr val="0000FF"/>
                </a:solidFill>
              </a:rPr>
              <a:t>T</a:t>
            </a:r>
            <a:r>
              <a:rPr lang="vi-VN" sz="3600" b="1">
                <a:solidFill>
                  <a:srgbClr val="0000FF"/>
                </a:solidFill>
              </a:rPr>
              <a:t>rẻ </a:t>
            </a:r>
            <a:r>
              <a:rPr lang="vi-VN" sz="3600" b="1" dirty="0">
                <a:solidFill>
                  <a:srgbClr val="0000FF"/>
                </a:solidFill>
              </a:rPr>
              <a:t>bình thường</a:t>
            </a:r>
            <a:r>
              <a:rPr lang="vi-VN" sz="3600" b="1" dirty="0"/>
              <a:t>.</a:t>
            </a:r>
            <a:endParaRPr lang="vi-VN" sz="3000" b="1" dirty="0"/>
          </a:p>
        </p:txBody>
      </p:sp>
      <p:pic>
        <p:nvPicPr>
          <p:cNvPr id="5" name="Picture 4">
            <a:extLst>
              <a:ext uri="{FF2B5EF4-FFF2-40B4-BE49-F238E27FC236}">
                <a16:creationId xmlns:a16="http://schemas.microsoft.com/office/drawing/2014/main" id="{2C51C41D-5368-4C48-8CFF-C7C235CEB336}"/>
              </a:ext>
            </a:extLst>
          </p:cNvPr>
          <p:cNvPicPr>
            <a:picLocks noChangeAspect="1"/>
          </p:cNvPicPr>
          <p:nvPr/>
        </p:nvPicPr>
        <p:blipFill>
          <a:blip r:embed="rId3"/>
          <a:stretch>
            <a:fillRect/>
          </a:stretch>
        </p:blipFill>
        <p:spPr>
          <a:xfrm>
            <a:off x="1004552" y="2801157"/>
            <a:ext cx="17019432" cy="6664815"/>
          </a:xfrm>
          <a:prstGeom prst="rect">
            <a:avLst/>
          </a:prstGeom>
        </p:spPr>
      </p:pic>
    </p:spTree>
    <p:extLst>
      <p:ext uri="{BB962C8B-B14F-4D97-AF65-F5344CB8AC3E}">
        <p14:creationId xmlns:p14="http://schemas.microsoft.com/office/powerpoint/2010/main" val="107663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0D15E1-1A2A-4A1E-A9AC-6543C223DD0C}"/>
              </a:ext>
            </a:extLst>
          </p:cNvPr>
          <p:cNvSpPr>
            <a:spLocks noGrp="1"/>
          </p:cNvSpPr>
          <p:nvPr>
            <p:ph idx="1"/>
          </p:nvPr>
        </p:nvSpPr>
        <p:spPr>
          <a:xfrm>
            <a:off x="1506830" y="1894966"/>
            <a:ext cx="16391931" cy="6547136"/>
          </a:xfrm>
        </p:spPr>
        <p:txBody>
          <a:bodyPr>
            <a:normAutofit/>
          </a:bodyPr>
          <a:lstStyle/>
          <a:p>
            <a:pPr marL="0" indent="0">
              <a:buNone/>
            </a:pPr>
            <a:r>
              <a:rPr lang="en-US" sz="4800" b="1">
                <a:solidFill>
                  <a:srgbClr val="0000FF"/>
                </a:solidFill>
              </a:rPr>
              <a:t>5. </a:t>
            </a:r>
            <a:r>
              <a:rPr lang="vi-VN" sz="4800" b="1">
                <a:solidFill>
                  <a:srgbClr val="0000FF"/>
                </a:solidFill>
              </a:rPr>
              <a:t>Bước </a:t>
            </a:r>
            <a:r>
              <a:rPr lang="vi-VN" sz="4800" b="1" dirty="0">
                <a:solidFill>
                  <a:srgbClr val="0000FF"/>
                </a:solidFill>
              </a:rPr>
              <a:t>5: </a:t>
            </a:r>
            <a:r>
              <a:rPr lang="vi-VN" sz="4800" b="1" dirty="0"/>
              <a:t>Kết luận</a:t>
            </a:r>
          </a:p>
          <a:p>
            <a:pPr marL="0" indent="0" algn="just">
              <a:buNone/>
            </a:pPr>
            <a:r>
              <a:rPr lang="vi-VN" sz="4200" i="1" dirty="0">
                <a:solidFill>
                  <a:srgbClr val="0070C0"/>
                </a:solidFill>
              </a:rPr>
              <a:t>Khi đánh giá tình trạng dinh dưỡng của trẻ A dựa trên cân nặng và chiều cao cả 3 chỉ số: </a:t>
            </a:r>
            <a:r>
              <a:rPr lang="vi-VN" sz="4200" b="1" i="1" dirty="0">
                <a:solidFill>
                  <a:srgbClr val="0070C0"/>
                </a:solidFill>
              </a:rPr>
              <a:t>cân nặng theo tuổi, chiều cao theo tuổi và BMI theo tuổi</a:t>
            </a:r>
            <a:r>
              <a:rPr lang="vi-VN" sz="4200" i="1" dirty="0">
                <a:solidFill>
                  <a:srgbClr val="0070C0"/>
                </a:solidFill>
              </a:rPr>
              <a:t>, ta có thể thấy, mặc dù chỉ số BMI theo tuổi của trẻ nằm ở ngưỡng bình thường dùng đánh giá mối tương quan giữa chiều cao và cân nặng hợp lý, nhưng chiều cao theo tuổi dùng để đánh giá tình trạng suy dinh dưỡng mạn tính ta có thể thấy trẻ A bị thấp còi nặng.</a:t>
            </a:r>
          </a:p>
          <a:p>
            <a:pPr marL="0" indent="0">
              <a:buNone/>
            </a:pPr>
            <a:r>
              <a:rPr lang="vi-VN" sz="4200" b="1" dirty="0">
                <a:solidFill>
                  <a:srgbClr val="0000FF"/>
                </a:solidFill>
              </a:rPr>
              <a:t>Do đó với trẻ A, cần kết luận trẻ bị SDD thấp còi nặng.</a:t>
            </a:r>
          </a:p>
          <a:p>
            <a:pPr marL="0" indent="0">
              <a:buNone/>
            </a:pPr>
            <a:endParaRPr lang="vi-VN" sz="4200" b="1" dirty="0"/>
          </a:p>
        </p:txBody>
      </p:sp>
    </p:spTree>
    <p:extLst>
      <p:ext uri="{BB962C8B-B14F-4D97-AF65-F5344CB8AC3E}">
        <p14:creationId xmlns:p14="http://schemas.microsoft.com/office/powerpoint/2010/main" val="244225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3904" y="9258300"/>
            <a:ext cx="19398061" cy="1289940"/>
            <a:chOff x="0" y="0"/>
            <a:chExt cx="5108954" cy="339737"/>
          </a:xfrm>
        </p:grpSpPr>
        <p:sp>
          <p:nvSpPr>
            <p:cNvPr id="3" name="Freeform 3"/>
            <p:cNvSpPr/>
            <p:nvPr/>
          </p:nvSpPr>
          <p:spPr>
            <a:xfrm>
              <a:off x="0" y="0"/>
              <a:ext cx="5108954" cy="339737"/>
            </a:xfrm>
            <a:custGeom>
              <a:avLst/>
              <a:gdLst/>
              <a:ahLst/>
              <a:cxnLst/>
              <a:rect l="l" t="t" r="r" b="b"/>
              <a:pathLst>
                <a:path w="5108954" h="339737">
                  <a:moveTo>
                    <a:pt x="20355" y="0"/>
                  </a:moveTo>
                  <a:lnTo>
                    <a:pt x="5088600" y="0"/>
                  </a:lnTo>
                  <a:cubicBezTo>
                    <a:pt x="5093998" y="0"/>
                    <a:pt x="5099176" y="2144"/>
                    <a:pt x="5102993" y="5962"/>
                  </a:cubicBezTo>
                  <a:cubicBezTo>
                    <a:pt x="5106810" y="9779"/>
                    <a:pt x="5108954" y="14956"/>
                    <a:pt x="5108954" y="20355"/>
                  </a:cubicBezTo>
                  <a:lnTo>
                    <a:pt x="5108954" y="319383"/>
                  </a:lnTo>
                  <a:cubicBezTo>
                    <a:pt x="5108954" y="324781"/>
                    <a:pt x="5106810" y="329958"/>
                    <a:pt x="5102993" y="333776"/>
                  </a:cubicBezTo>
                  <a:cubicBezTo>
                    <a:pt x="5099176" y="337593"/>
                    <a:pt x="5093998" y="339737"/>
                    <a:pt x="5088600" y="339737"/>
                  </a:cubicBezTo>
                  <a:lnTo>
                    <a:pt x="20355" y="339737"/>
                  </a:lnTo>
                  <a:cubicBezTo>
                    <a:pt x="9113" y="339737"/>
                    <a:pt x="0" y="330624"/>
                    <a:pt x="0" y="319383"/>
                  </a:cubicBezTo>
                  <a:lnTo>
                    <a:pt x="0" y="20355"/>
                  </a:lnTo>
                  <a:cubicBezTo>
                    <a:pt x="0" y="9113"/>
                    <a:pt x="9113" y="0"/>
                    <a:pt x="20355" y="0"/>
                  </a:cubicBezTo>
                  <a:close/>
                </a:path>
              </a:pathLst>
            </a:custGeom>
            <a:solidFill>
              <a:srgbClr val="C62E2E"/>
            </a:solidFill>
          </p:spPr>
        </p:sp>
        <p:sp>
          <p:nvSpPr>
            <p:cNvPr id="4" name="TextBox 4"/>
            <p:cNvSpPr txBox="1"/>
            <p:nvPr/>
          </p:nvSpPr>
          <p:spPr>
            <a:xfrm>
              <a:off x="0" y="-38100"/>
              <a:ext cx="5108954" cy="37783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4"/>
          <p:cNvGrpSpPr/>
          <p:nvPr/>
        </p:nvGrpSpPr>
        <p:grpSpPr>
          <a:xfrm>
            <a:off x="21649" y="1304424"/>
            <a:ext cx="15502327" cy="7809215"/>
            <a:chOff x="0" y="0"/>
            <a:chExt cx="2282448" cy="1272448"/>
          </a:xfrm>
        </p:grpSpPr>
        <p:sp>
          <p:nvSpPr>
            <p:cNvPr id="18" name="Freeform 5"/>
            <p:cNvSpPr/>
            <p:nvPr/>
          </p:nvSpPr>
          <p:spPr>
            <a:xfrm>
              <a:off x="0" y="0"/>
              <a:ext cx="2282448" cy="1272448"/>
            </a:xfrm>
            <a:custGeom>
              <a:avLst/>
              <a:gdLst/>
              <a:ahLst/>
              <a:cxnLst/>
              <a:rect l="l" t="t" r="r" b="b"/>
              <a:pathLst>
                <a:path w="2282448" h="1272448">
                  <a:moveTo>
                    <a:pt x="62534" y="0"/>
                  </a:moveTo>
                  <a:lnTo>
                    <a:pt x="2219914" y="0"/>
                  </a:lnTo>
                  <a:cubicBezTo>
                    <a:pt x="2254451" y="0"/>
                    <a:pt x="2282448" y="27998"/>
                    <a:pt x="2282448" y="62534"/>
                  </a:cubicBezTo>
                  <a:lnTo>
                    <a:pt x="2282448" y="1209914"/>
                  </a:lnTo>
                  <a:cubicBezTo>
                    <a:pt x="2282448" y="1244451"/>
                    <a:pt x="2254451" y="1272448"/>
                    <a:pt x="2219914" y="1272448"/>
                  </a:cubicBezTo>
                  <a:lnTo>
                    <a:pt x="62534" y="1272448"/>
                  </a:lnTo>
                  <a:cubicBezTo>
                    <a:pt x="27998" y="1272448"/>
                    <a:pt x="0" y="1244451"/>
                    <a:pt x="0" y="1209914"/>
                  </a:cubicBezTo>
                  <a:lnTo>
                    <a:pt x="0" y="62534"/>
                  </a:lnTo>
                  <a:cubicBezTo>
                    <a:pt x="0" y="27998"/>
                    <a:pt x="27998" y="0"/>
                    <a:pt x="62534" y="0"/>
                  </a:cubicBezTo>
                  <a:close/>
                </a:path>
              </a:pathLst>
            </a:custGeom>
            <a:solidFill>
              <a:schemeClr val="accent6">
                <a:lumMod val="40000"/>
                <a:lumOff val="60000"/>
              </a:schemeClr>
            </a:solidFill>
          </p:spPr>
        </p:sp>
        <p:sp>
          <p:nvSpPr>
            <p:cNvPr id="19" name="TextBox 6"/>
            <p:cNvSpPr txBox="1"/>
            <p:nvPr/>
          </p:nvSpPr>
          <p:spPr>
            <a:xfrm>
              <a:off x="0" y="-38100"/>
              <a:ext cx="2282448" cy="1310548"/>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5523976" y="-1731124"/>
            <a:ext cx="4349527" cy="4349527"/>
          </a:xfrm>
          <a:custGeom>
            <a:avLst/>
            <a:gdLst/>
            <a:ahLst/>
            <a:cxnLst/>
            <a:rect l="l" t="t" r="r" b="b"/>
            <a:pathLst>
              <a:path w="4349527" h="4349527">
                <a:moveTo>
                  <a:pt x="0" y="0"/>
                </a:moveTo>
                <a:lnTo>
                  <a:pt x="4349527" y="0"/>
                </a:lnTo>
                <a:lnTo>
                  <a:pt x="4349527" y="4349527"/>
                </a:lnTo>
                <a:lnTo>
                  <a:pt x="0" y="4349527"/>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13" name="Freeform 2"/>
          <p:cNvSpPr/>
          <p:nvPr/>
        </p:nvSpPr>
        <p:spPr>
          <a:xfrm>
            <a:off x="15654138" y="6706997"/>
            <a:ext cx="2453491" cy="1968948"/>
          </a:xfrm>
          <a:custGeom>
            <a:avLst/>
            <a:gdLst/>
            <a:ahLst/>
            <a:cxnLst/>
            <a:rect l="l" t="t" r="r" b="b"/>
            <a:pathLst>
              <a:path w="6426059" h="6320905">
                <a:moveTo>
                  <a:pt x="0" y="0"/>
                </a:moveTo>
                <a:lnTo>
                  <a:pt x="6426059" y="0"/>
                </a:lnTo>
                <a:lnTo>
                  <a:pt x="6426059" y="6320906"/>
                </a:lnTo>
                <a:lnTo>
                  <a:pt x="0" y="6320906"/>
                </a:lnTo>
                <a:lnTo>
                  <a:pt x="0" y="0"/>
                </a:lnTo>
                <a:close/>
              </a:path>
            </a:pathLst>
          </a:custGeom>
          <a:blipFill>
            <a:blip r:embed="rId8">
              <a:extLst>
                <a:ext uri="{96DAC541-7B7A-43D3-8B79-37D633B846F1}">
                  <asvg:svgBlip xmlns="" xmlns:asvg="http://schemas.microsoft.com/office/drawing/2016/SVG/main" r:embed="rId3"/>
                </a:ext>
              </a:extLst>
            </a:blip>
            <a:stretch>
              <a:fillRect/>
            </a:stretch>
          </a:blipFill>
        </p:spPr>
      </p:sp>
      <p:sp>
        <p:nvSpPr>
          <p:cNvPr id="14" name="TextBox 10"/>
          <p:cNvSpPr txBox="1"/>
          <p:nvPr/>
        </p:nvSpPr>
        <p:spPr>
          <a:xfrm>
            <a:off x="4038600" y="322416"/>
            <a:ext cx="6671332" cy="1003935"/>
          </a:xfrm>
          <a:prstGeom prst="rect">
            <a:avLst/>
          </a:prstGeom>
        </p:spPr>
        <p:txBody>
          <a:bodyPr lIns="0" tIns="0" rIns="0" bIns="0" rtlCol="0" anchor="t">
            <a:spAutoFit/>
          </a:bodyPr>
          <a:lstStyle/>
          <a:p>
            <a:pPr algn="l">
              <a:lnSpc>
                <a:spcPts val="7769"/>
              </a:lnSpc>
            </a:pPr>
            <a:r>
              <a:rPr lang="en-US" sz="6999" b="1" spc="-20" dirty="0" smtClean="0">
                <a:solidFill>
                  <a:srgbClr val="000000"/>
                </a:solidFill>
                <a:latin typeface="Proxima Nova Condensed Bold"/>
                <a:ea typeface="Proxima Nova Condensed Bold"/>
                <a:cs typeface="Proxima Nova Condensed Bold"/>
                <a:sym typeface="Proxima Nova Condensed Bold"/>
              </a:rPr>
              <a:t>Mục </a:t>
            </a:r>
            <a:r>
              <a:rPr lang="en-US" sz="6999" b="1" spc="-20" dirty="0" err="1" smtClean="0">
                <a:solidFill>
                  <a:srgbClr val="000000"/>
                </a:solidFill>
                <a:latin typeface="Proxima Nova Condensed Bold"/>
                <a:ea typeface="Proxima Nova Condensed Bold"/>
                <a:cs typeface="Proxima Nova Condensed Bold"/>
                <a:sym typeface="Proxima Nova Condensed Bold"/>
              </a:rPr>
              <a:t>tiêu</a:t>
            </a:r>
            <a:endParaRPr lang="en-US" sz="6999" b="1" spc="-20" dirty="0">
              <a:solidFill>
                <a:srgbClr val="000000"/>
              </a:solidFill>
              <a:latin typeface="Proxima Nova Condensed Bold"/>
              <a:ea typeface="Proxima Nova Condensed Bold"/>
              <a:cs typeface="Proxima Nova Condensed Bold"/>
              <a:sym typeface="Proxima Nova Condensed Bold"/>
            </a:endParaRPr>
          </a:p>
        </p:txBody>
      </p:sp>
      <p:sp>
        <p:nvSpPr>
          <p:cNvPr id="15" name="TextBox 14"/>
          <p:cNvSpPr txBox="1"/>
          <p:nvPr/>
        </p:nvSpPr>
        <p:spPr>
          <a:xfrm>
            <a:off x="91184" y="1427571"/>
            <a:ext cx="15363256" cy="8149923"/>
          </a:xfrm>
          <a:prstGeom prst="rect">
            <a:avLst/>
          </a:prstGeom>
        </p:spPr>
        <p:txBody>
          <a:bodyPr wrap="square" lIns="0" tIns="0" rIns="0" bIns="0" rtlCol="0" anchor="t">
            <a:spAutoFit/>
          </a:bodyPr>
          <a:lstStyle/>
          <a:p>
            <a:pPr algn="just">
              <a:lnSpc>
                <a:spcPct val="120000"/>
              </a:lnSpc>
              <a:spcBef>
                <a:spcPts val="600"/>
              </a:spcBef>
            </a:pPr>
            <a:r>
              <a:rPr lang="en-US" sz="3400" b="1" u="sng" dirty="0" smtClean="0">
                <a:solidFill>
                  <a:srgbClr val="000000"/>
                </a:solidFill>
                <a:latin typeface="Nunito Sans Condensed"/>
                <a:ea typeface="Nunito Sans Condensed"/>
                <a:cs typeface="Nunito Sans Condensed"/>
                <a:sym typeface="Nunito Sans Condensed"/>
              </a:rPr>
              <a:t>Về kiến thức:</a:t>
            </a:r>
          </a:p>
          <a:p>
            <a:pPr marL="457200" indent="-457200" algn="just">
              <a:lnSpc>
                <a:spcPct val="120000"/>
              </a:lnSpc>
              <a:spcBef>
                <a:spcPts val="600"/>
              </a:spcBef>
              <a:buFont typeface="Wingdings" panose="05000000000000000000" pitchFamily="2" charset="2"/>
              <a:buChar char="ü"/>
            </a:pPr>
            <a:r>
              <a:rPr lang="en-US" sz="3400" dirty="0" err="1" smtClean="0">
                <a:solidFill>
                  <a:srgbClr val="000000"/>
                </a:solidFill>
                <a:latin typeface="Nunito Sans Condensed"/>
                <a:ea typeface="Nunito Sans Condensed"/>
                <a:cs typeface="Nunito Sans Condensed"/>
                <a:sym typeface="Nunito Sans Condensed"/>
              </a:rPr>
              <a:t>Nắm</a:t>
            </a:r>
            <a:r>
              <a:rPr lang="en-US" sz="3400" dirty="0" smtClean="0">
                <a:solidFill>
                  <a:srgbClr val="000000"/>
                </a:solidFill>
                <a:latin typeface="Nunito Sans Condensed"/>
                <a:ea typeface="Nunito Sans Condensed"/>
                <a:cs typeface="Nunito Sans Condensed"/>
                <a:sym typeface="Nunito Sans Condensed"/>
              </a:rPr>
              <a:t> </a:t>
            </a:r>
            <a:r>
              <a:rPr lang="en-US" sz="3400" dirty="0" err="1" smtClean="0">
                <a:solidFill>
                  <a:srgbClr val="000000"/>
                </a:solidFill>
                <a:latin typeface="Nunito Sans Condensed"/>
                <a:ea typeface="Nunito Sans Condensed"/>
                <a:cs typeface="Nunito Sans Condensed"/>
                <a:sym typeface="Nunito Sans Condensed"/>
              </a:rPr>
              <a:t>được</a:t>
            </a:r>
            <a:r>
              <a:rPr lang="en-US" sz="3400" dirty="0" smtClean="0">
                <a:solidFill>
                  <a:srgbClr val="000000"/>
                </a:solidFill>
                <a:latin typeface="Nunito Sans Condensed"/>
                <a:ea typeface="Nunito Sans Condensed"/>
                <a:cs typeface="Nunito Sans Condensed"/>
                <a:sym typeface="Nunito Sans Condensed"/>
              </a:rPr>
              <a:t> </a:t>
            </a:r>
            <a:r>
              <a:rPr lang="en-US" sz="3400" dirty="0" err="1" smtClean="0">
                <a:solidFill>
                  <a:srgbClr val="000000"/>
                </a:solidFill>
                <a:latin typeface="Nunito Sans Condensed"/>
                <a:ea typeface="Nunito Sans Condensed"/>
                <a:cs typeface="Nunito Sans Condensed"/>
                <a:sym typeface="Nunito Sans Condensed"/>
              </a:rPr>
              <a:t>khái</a:t>
            </a:r>
            <a:r>
              <a:rPr lang="en-US" sz="3400" dirty="0" smtClean="0">
                <a:solidFill>
                  <a:srgbClr val="000000"/>
                </a:solidFill>
                <a:latin typeface="Nunito Sans Condensed"/>
                <a:ea typeface="Nunito Sans Condensed"/>
                <a:cs typeface="Nunito Sans Condensed"/>
                <a:sym typeface="Nunito Sans Condensed"/>
              </a:rPr>
              <a:t> </a:t>
            </a:r>
            <a:r>
              <a:rPr lang="vi-VN" sz="3400" dirty="0" smtClean="0">
                <a:solidFill>
                  <a:srgbClr val="000000"/>
                </a:solidFill>
                <a:latin typeface="Nunito Sans Condensed"/>
                <a:ea typeface="Nunito Sans Condensed"/>
                <a:cs typeface="Nunito Sans Condensed"/>
                <a:sym typeface="Calibri"/>
              </a:rPr>
              <a:t>niệm </a:t>
            </a:r>
            <a:r>
              <a:rPr lang="vi-VN" sz="3400" dirty="0">
                <a:solidFill>
                  <a:srgbClr val="000000"/>
                </a:solidFill>
                <a:latin typeface="Nunito Sans Condensed"/>
                <a:ea typeface="Nunito Sans Condensed"/>
                <a:cs typeface="Nunito Sans Condensed"/>
                <a:sym typeface="Calibri"/>
              </a:rPr>
              <a:t>suy dinh dưỡng, </a:t>
            </a:r>
            <a:r>
              <a:rPr lang="vi-VN" sz="3400" dirty="0" smtClean="0">
                <a:solidFill>
                  <a:srgbClr val="000000"/>
                </a:solidFill>
                <a:latin typeface="Nunito Sans Condensed"/>
                <a:ea typeface="Nunito Sans Condensed"/>
                <a:cs typeface="Nunito Sans Condensed"/>
                <a:sym typeface="Calibri"/>
              </a:rPr>
              <a:t>phân </a:t>
            </a:r>
            <a:r>
              <a:rPr lang="vi-VN" sz="3400" dirty="0">
                <a:solidFill>
                  <a:srgbClr val="000000"/>
                </a:solidFill>
                <a:latin typeface="Nunito Sans Condensed"/>
                <a:ea typeface="Nunito Sans Condensed"/>
                <a:cs typeface="Nunito Sans Condensed"/>
                <a:sym typeface="Calibri"/>
              </a:rPr>
              <a:t>loại </a:t>
            </a:r>
            <a:r>
              <a:rPr lang="en-US" sz="3400" dirty="0" smtClean="0">
                <a:solidFill>
                  <a:srgbClr val="000000"/>
                </a:solidFill>
                <a:latin typeface="Nunito Sans Condensed"/>
                <a:ea typeface="Nunito Sans Condensed"/>
                <a:cs typeface="Nunito Sans Condensed"/>
                <a:sym typeface="Calibri"/>
              </a:rPr>
              <a:t>SDD</a:t>
            </a:r>
            <a:r>
              <a:rPr lang="vi-VN" sz="3400" dirty="0" smtClean="0">
                <a:solidFill>
                  <a:srgbClr val="000000"/>
                </a:solidFill>
                <a:latin typeface="Nunito Sans Condensed"/>
                <a:ea typeface="Nunito Sans Condensed"/>
                <a:cs typeface="Nunito Sans Condensed"/>
                <a:sym typeface="Calibri"/>
              </a:rPr>
              <a:t>, </a:t>
            </a:r>
            <a:r>
              <a:rPr lang="en-US" sz="3400" dirty="0" err="1" smtClean="0">
                <a:solidFill>
                  <a:srgbClr val="000000"/>
                </a:solidFill>
                <a:latin typeface="Nunito Sans Condensed"/>
                <a:ea typeface="Nunito Sans Condensed"/>
                <a:cs typeface="Nunito Sans Condensed"/>
                <a:sym typeface="Nunito Sans Condensed"/>
              </a:rPr>
              <a:t>thực</a:t>
            </a:r>
            <a:r>
              <a:rPr lang="en-US" sz="3400" dirty="0" smtClean="0">
                <a:solidFill>
                  <a:srgbClr val="000000"/>
                </a:solidFill>
                <a:latin typeface="Nunito Sans Condensed"/>
                <a:ea typeface="Nunito Sans Condensed"/>
                <a:cs typeface="Nunito Sans Condensed"/>
                <a:sym typeface="Nunito Sans Condensed"/>
              </a:rPr>
              <a:t> trạng SDD, nguyên nhân và hậu quả SDD ở </a:t>
            </a:r>
            <a:r>
              <a:rPr lang="en-US" sz="3400" dirty="0" err="1" smtClean="0">
                <a:solidFill>
                  <a:srgbClr val="000000"/>
                </a:solidFill>
                <a:latin typeface="Nunito Sans Condensed"/>
                <a:ea typeface="Nunito Sans Condensed"/>
                <a:cs typeface="Nunito Sans Condensed"/>
                <a:sym typeface="Nunito Sans Condensed"/>
              </a:rPr>
              <a:t>trẻ</a:t>
            </a:r>
            <a:r>
              <a:rPr lang="en-US" sz="3400" dirty="0" smtClean="0">
                <a:solidFill>
                  <a:srgbClr val="000000"/>
                </a:solidFill>
                <a:latin typeface="Nunito Sans Condensed"/>
                <a:ea typeface="Nunito Sans Condensed"/>
                <a:cs typeface="Nunito Sans Condensed"/>
                <a:sym typeface="Nunito Sans Condensed"/>
              </a:rPr>
              <a:t> </a:t>
            </a:r>
            <a:r>
              <a:rPr lang="en-US" sz="3400" dirty="0" err="1" smtClean="0">
                <a:solidFill>
                  <a:srgbClr val="000000"/>
                </a:solidFill>
                <a:latin typeface="Nunito Sans Condensed"/>
                <a:ea typeface="Nunito Sans Condensed"/>
                <a:cs typeface="Nunito Sans Condensed"/>
                <a:sym typeface="Nunito Sans Condensed"/>
              </a:rPr>
              <a:t>em</a:t>
            </a:r>
            <a:r>
              <a:rPr lang="en-US" sz="3400" dirty="0" smtClean="0">
                <a:solidFill>
                  <a:srgbClr val="000000"/>
                </a:solidFill>
                <a:latin typeface="Nunito Sans Condensed"/>
                <a:ea typeface="Nunito Sans Condensed"/>
                <a:cs typeface="Nunito Sans Condensed"/>
                <a:sym typeface="Nunito Sans Condensed"/>
              </a:rPr>
              <a:t> 6-11 tuổi.</a:t>
            </a:r>
          </a:p>
          <a:p>
            <a:pPr marL="457200" indent="-457200" algn="just">
              <a:lnSpc>
                <a:spcPct val="120000"/>
              </a:lnSpc>
              <a:spcBef>
                <a:spcPts val="600"/>
              </a:spcBef>
              <a:buFont typeface="Wingdings" panose="05000000000000000000" pitchFamily="2" charset="2"/>
              <a:buChar char="ü"/>
            </a:pPr>
            <a:r>
              <a:rPr lang="en-US" sz="3400" dirty="0" err="1">
                <a:solidFill>
                  <a:srgbClr val="000000"/>
                </a:solidFill>
                <a:latin typeface="Nunito Sans Condensed"/>
                <a:ea typeface="Nunito Sans Condensed"/>
                <a:cs typeface="Nunito Sans Condensed"/>
                <a:sym typeface="Nunito Sans Condensed"/>
              </a:rPr>
              <a:t>Trình</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bày</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được</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các</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bước</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khám</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đánh</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giá</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tình</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trạng</a:t>
            </a:r>
            <a:r>
              <a:rPr lang="en-US" sz="3400" dirty="0">
                <a:solidFill>
                  <a:srgbClr val="000000"/>
                </a:solidFill>
                <a:latin typeface="Nunito Sans Condensed"/>
                <a:ea typeface="Nunito Sans Condensed"/>
                <a:cs typeface="Nunito Sans Condensed"/>
                <a:sym typeface="Nunito Sans Condensed"/>
              </a:rPr>
              <a:t> DD </a:t>
            </a:r>
            <a:r>
              <a:rPr lang="en-US" sz="3400" dirty="0" err="1">
                <a:solidFill>
                  <a:srgbClr val="000000"/>
                </a:solidFill>
                <a:latin typeface="Nunito Sans Condensed"/>
                <a:ea typeface="Nunito Sans Condensed"/>
                <a:cs typeface="Nunito Sans Condensed"/>
                <a:sym typeface="Nunito Sans Condensed"/>
              </a:rPr>
              <a:t>cho</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trẻ</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em</a:t>
            </a:r>
            <a:r>
              <a:rPr lang="en-US" sz="3400" dirty="0">
                <a:solidFill>
                  <a:srgbClr val="000000"/>
                </a:solidFill>
                <a:latin typeface="Nunito Sans Condensed"/>
                <a:ea typeface="Nunito Sans Condensed"/>
                <a:cs typeface="Nunito Sans Condensed"/>
                <a:sym typeface="Nunito Sans Condensed"/>
              </a:rPr>
              <a:t> 6-11 </a:t>
            </a:r>
            <a:r>
              <a:rPr lang="en-US" sz="3400" dirty="0" err="1">
                <a:solidFill>
                  <a:srgbClr val="000000"/>
                </a:solidFill>
                <a:latin typeface="Nunito Sans Condensed"/>
                <a:ea typeface="Nunito Sans Condensed"/>
                <a:cs typeface="Nunito Sans Condensed"/>
                <a:sym typeface="Nunito Sans Condensed"/>
              </a:rPr>
              <a:t>tuổi</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bị</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suy</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dinh</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dưỡng</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thấp</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còi</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gầy</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còm</a:t>
            </a:r>
            <a:r>
              <a:rPr lang="en-US" sz="3400" dirty="0">
                <a:solidFill>
                  <a:srgbClr val="000000"/>
                </a:solidFill>
                <a:latin typeface="Nunito Sans Condensed"/>
                <a:ea typeface="Nunito Sans Condensed"/>
                <a:cs typeface="Nunito Sans Condensed"/>
                <a:sym typeface="Nunito Sans Condensed"/>
              </a:rPr>
              <a:t>.</a:t>
            </a:r>
          </a:p>
          <a:p>
            <a:pPr marL="457200" indent="-457200" algn="just">
              <a:lnSpc>
                <a:spcPct val="120000"/>
              </a:lnSpc>
              <a:spcBef>
                <a:spcPts val="600"/>
              </a:spcBef>
              <a:buFont typeface="Wingdings" panose="05000000000000000000" pitchFamily="2" charset="2"/>
              <a:buChar char="ü"/>
            </a:pPr>
            <a:r>
              <a:rPr lang="en-US" sz="3400" dirty="0" err="1" smtClean="0">
                <a:solidFill>
                  <a:srgbClr val="000000"/>
                </a:solidFill>
                <a:latin typeface="Nunito Sans Condensed"/>
                <a:ea typeface="Nunito Sans Condensed"/>
                <a:cs typeface="Nunito Sans Condensed"/>
                <a:sym typeface="Nunito Sans Condensed"/>
              </a:rPr>
              <a:t>Trình</a:t>
            </a:r>
            <a:r>
              <a:rPr lang="en-US" sz="3400" dirty="0" smtClean="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bày</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được</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khuyến</a:t>
            </a:r>
            <a:r>
              <a:rPr lang="en-US" sz="3400" dirty="0">
                <a:solidFill>
                  <a:srgbClr val="000000"/>
                </a:solidFill>
                <a:latin typeface="Nunito Sans Condensed"/>
                <a:ea typeface="Nunito Sans Condensed"/>
                <a:cs typeface="Nunito Sans Condensed"/>
                <a:sym typeface="Nunito Sans Condensed"/>
              </a:rPr>
              <a:t> nghị </a:t>
            </a:r>
            <a:r>
              <a:rPr lang="en-US" sz="3400" dirty="0" err="1">
                <a:solidFill>
                  <a:srgbClr val="000000"/>
                </a:solidFill>
                <a:latin typeface="Nunito Sans Condensed"/>
                <a:ea typeface="Nunito Sans Condensed"/>
                <a:cs typeface="Nunito Sans Condensed"/>
                <a:sym typeface="Nunito Sans Condensed"/>
              </a:rPr>
              <a:t>dinh</a:t>
            </a:r>
            <a:r>
              <a:rPr lang="en-US" sz="3400" dirty="0">
                <a:solidFill>
                  <a:srgbClr val="000000"/>
                </a:solidFill>
                <a:latin typeface="Nunito Sans Condensed"/>
                <a:ea typeface="Nunito Sans Condensed"/>
                <a:cs typeface="Nunito Sans Condensed"/>
                <a:sym typeface="Nunito Sans Condensed"/>
              </a:rPr>
              <a:t> dưỡng và vận </a:t>
            </a:r>
            <a:r>
              <a:rPr lang="en-US" sz="3400" dirty="0" err="1">
                <a:solidFill>
                  <a:srgbClr val="000000"/>
                </a:solidFill>
                <a:latin typeface="Nunito Sans Condensed"/>
                <a:ea typeface="Nunito Sans Condensed"/>
                <a:cs typeface="Nunito Sans Condensed"/>
                <a:sym typeface="Nunito Sans Condensed"/>
              </a:rPr>
              <a:t>động</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cho</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trẻ</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em</a:t>
            </a:r>
            <a:r>
              <a:rPr lang="en-US" sz="3400" dirty="0">
                <a:solidFill>
                  <a:srgbClr val="000000"/>
                </a:solidFill>
                <a:latin typeface="Nunito Sans Condensed"/>
                <a:ea typeface="Nunito Sans Condensed"/>
                <a:cs typeface="Nunito Sans Condensed"/>
                <a:sym typeface="Nunito Sans Condensed"/>
              </a:rPr>
              <a:t> 6-11 </a:t>
            </a:r>
            <a:r>
              <a:rPr lang="en-US" sz="3400" dirty="0" smtClean="0">
                <a:solidFill>
                  <a:srgbClr val="000000"/>
                </a:solidFill>
                <a:latin typeface="Nunito Sans Condensed"/>
                <a:ea typeface="Nunito Sans Condensed"/>
                <a:cs typeface="Nunito Sans Condensed"/>
                <a:sym typeface="Nunito Sans Condensed"/>
              </a:rPr>
              <a:t>tuổi bình </a:t>
            </a:r>
            <a:r>
              <a:rPr lang="en-US" sz="3400" dirty="0" err="1" smtClean="0">
                <a:solidFill>
                  <a:srgbClr val="000000"/>
                </a:solidFill>
                <a:latin typeface="Nunito Sans Condensed"/>
                <a:ea typeface="Nunito Sans Condensed"/>
                <a:cs typeface="Nunito Sans Condensed"/>
                <a:sym typeface="Nunito Sans Condensed"/>
              </a:rPr>
              <a:t>thường</a:t>
            </a:r>
            <a:r>
              <a:rPr lang="en-US" sz="3400" dirty="0" smtClean="0">
                <a:solidFill>
                  <a:srgbClr val="000000"/>
                </a:solidFill>
                <a:latin typeface="Nunito Sans Condensed"/>
                <a:ea typeface="Nunito Sans Condensed"/>
                <a:cs typeface="Nunito Sans Condensed"/>
                <a:sym typeface="Nunito Sans Condensed"/>
              </a:rPr>
              <a:t>.</a:t>
            </a:r>
            <a:endParaRPr lang="en-US" sz="3400" dirty="0">
              <a:solidFill>
                <a:srgbClr val="000000"/>
              </a:solidFill>
              <a:latin typeface="Nunito Sans Condensed"/>
              <a:ea typeface="Nunito Sans Condensed"/>
              <a:cs typeface="Nunito Sans Condensed"/>
              <a:sym typeface="Nunito Sans Condensed"/>
            </a:endParaRPr>
          </a:p>
          <a:p>
            <a:pPr marL="457200" indent="-457200" algn="just">
              <a:lnSpc>
                <a:spcPct val="120000"/>
              </a:lnSpc>
              <a:spcBef>
                <a:spcPts val="600"/>
              </a:spcBef>
              <a:buFont typeface="Wingdings" panose="05000000000000000000" pitchFamily="2" charset="2"/>
              <a:buChar char="ü"/>
            </a:pPr>
            <a:r>
              <a:rPr lang="en-US" sz="3400" dirty="0" err="1" smtClean="0">
                <a:solidFill>
                  <a:srgbClr val="000000"/>
                </a:solidFill>
                <a:latin typeface="Nunito Sans Condensed"/>
                <a:ea typeface="Nunito Sans Condensed"/>
                <a:cs typeface="Nunito Sans Condensed"/>
                <a:sym typeface="Nunito Sans Condensed"/>
              </a:rPr>
              <a:t>Trình</a:t>
            </a:r>
            <a:r>
              <a:rPr lang="en-US" sz="3400" dirty="0" smtClean="0">
                <a:solidFill>
                  <a:srgbClr val="000000"/>
                </a:solidFill>
                <a:latin typeface="Nunito Sans Condensed"/>
                <a:ea typeface="Nunito Sans Condensed"/>
                <a:cs typeface="Nunito Sans Condensed"/>
                <a:sym typeface="Nunito Sans Condensed"/>
              </a:rPr>
              <a:t> </a:t>
            </a:r>
            <a:r>
              <a:rPr lang="en-US" sz="3400" dirty="0" err="1" smtClean="0">
                <a:solidFill>
                  <a:srgbClr val="000000"/>
                </a:solidFill>
                <a:latin typeface="Nunito Sans Condensed"/>
                <a:ea typeface="Nunito Sans Condensed"/>
                <a:cs typeface="Nunito Sans Condensed"/>
                <a:sym typeface="Nunito Sans Condensed"/>
              </a:rPr>
              <a:t>bày</a:t>
            </a:r>
            <a:r>
              <a:rPr lang="en-US" sz="3400" dirty="0" smtClean="0">
                <a:solidFill>
                  <a:srgbClr val="000000"/>
                </a:solidFill>
                <a:latin typeface="Nunito Sans Condensed"/>
                <a:ea typeface="Nunito Sans Condensed"/>
                <a:cs typeface="Nunito Sans Condensed"/>
                <a:sym typeface="Nunito Sans Condensed"/>
              </a:rPr>
              <a:t> </a:t>
            </a:r>
            <a:r>
              <a:rPr lang="en-US" sz="3400" dirty="0" err="1" smtClean="0">
                <a:solidFill>
                  <a:srgbClr val="000000"/>
                </a:solidFill>
                <a:latin typeface="Nunito Sans Condensed"/>
                <a:ea typeface="Nunito Sans Condensed"/>
                <a:cs typeface="Nunito Sans Condensed"/>
                <a:sym typeface="Nunito Sans Condensed"/>
              </a:rPr>
              <a:t>được</a:t>
            </a:r>
            <a:r>
              <a:rPr lang="en-US" sz="3400" dirty="0" smtClean="0">
                <a:solidFill>
                  <a:srgbClr val="000000"/>
                </a:solidFill>
                <a:latin typeface="Nunito Sans Condensed"/>
                <a:ea typeface="Nunito Sans Condensed"/>
                <a:cs typeface="Nunito Sans Condensed"/>
                <a:sym typeface="Nunito Sans Condensed"/>
              </a:rPr>
              <a:t> </a:t>
            </a:r>
            <a:r>
              <a:rPr lang="en-US" sz="3400" dirty="0" err="1" smtClean="0">
                <a:solidFill>
                  <a:srgbClr val="000000"/>
                </a:solidFill>
                <a:latin typeface="Nunito Sans Condensed"/>
                <a:ea typeface="Nunito Sans Condensed"/>
                <a:cs typeface="Nunito Sans Condensed"/>
                <a:sym typeface="Nunito Sans Condensed"/>
              </a:rPr>
              <a:t>khuyến</a:t>
            </a:r>
            <a:r>
              <a:rPr lang="en-US" sz="3400" dirty="0" smtClean="0">
                <a:solidFill>
                  <a:srgbClr val="000000"/>
                </a:solidFill>
                <a:latin typeface="Nunito Sans Condensed"/>
                <a:ea typeface="Nunito Sans Condensed"/>
                <a:cs typeface="Nunito Sans Condensed"/>
                <a:sym typeface="Nunito Sans Condensed"/>
              </a:rPr>
              <a:t> nghị </a:t>
            </a:r>
            <a:r>
              <a:rPr lang="en-US" sz="3400" dirty="0" err="1" smtClean="0">
                <a:solidFill>
                  <a:srgbClr val="000000"/>
                </a:solidFill>
                <a:latin typeface="Nunito Sans Condensed"/>
                <a:ea typeface="Nunito Sans Condensed"/>
                <a:cs typeface="Nunito Sans Condensed"/>
                <a:sym typeface="Nunito Sans Condensed"/>
              </a:rPr>
              <a:t>dinh</a:t>
            </a:r>
            <a:r>
              <a:rPr lang="en-US" sz="3400" dirty="0" smtClean="0">
                <a:solidFill>
                  <a:srgbClr val="000000"/>
                </a:solidFill>
                <a:latin typeface="Nunito Sans Condensed"/>
                <a:ea typeface="Nunito Sans Condensed"/>
                <a:cs typeface="Nunito Sans Condensed"/>
                <a:sym typeface="Nunito Sans Condensed"/>
              </a:rPr>
              <a:t> dưỡng và vận </a:t>
            </a:r>
            <a:r>
              <a:rPr lang="en-US" sz="3400" dirty="0" err="1" smtClean="0">
                <a:solidFill>
                  <a:srgbClr val="000000"/>
                </a:solidFill>
                <a:latin typeface="Nunito Sans Condensed"/>
                <a:ea typeface="Nunito Sans Condensed"/>
                <a:cs typeface="Nunito Sans Condensed"/>
                <a:sym typeface="Nunito Sans Condensed"/>
              </a:rPr>
              <a:t>động</a:t>
            </a:r>
            <a:r>
              <a:rPr lang="en-US" sz="3400" dirty="0" smtClean="0">
                <a:solidFill>
                  <a:srgbClr val="000000"/>
                </a:solidFill>
                <a:latin typeface="Nunito Sans Condensed"/>
                <a:ea typeface="Nunito Sans Condensed"/>
                <a:cs typeface="Nunito Sans Condensed"/>
                <a:sym typeface="Nunito Sans Condensed"/>
              </a:rPr>
              <a:t> </a:t>
            </a:r>
            <a:r>
              <a:rPr lang="en-US" sz="3400" dirty="0" err="1" smtClean="0">
                <a:solidFill>
                  <a:srgbClr val="000000"/>
                </a:solidFill>
                <a:latin typeface="Nunito Sans Condensed"/>
                <a:ea typeface="Nunito Sans Condensed"/>
                <a:cs typeface="Nunito Sans Condensed"/>
                <a:sym typeface="Nunito Sans Condensed"/>
              </a:rPr>
              <a:t>cho</a:t>
            </a:r>
            <a:r>
              <a:rPr lang="en-US" sz="3400" dirty="0" smtClean="0">
                <a:solidFill>
                  <a:srgbClr val="000000"/>
                </a:solidFill>
                <a:latin typeface="Nunito Sans Condensed"/>
                <a:ea typeface="Nunito Sans Condensed"/>
                <a:cs typeface="Nunito Sans Condensed"/>
                <a:sym typeface="Nunito Sans Condensed"/>
              </a:rPr>
              <a:t> </a:t>
            </a:r>
            <a:r>
              <a:rPr lang="en-US" sz="3400" dirty="0" err="1" smtClean="0">
                <a:solidFill>
                  <a:srgbClr val="000000"/>
                </a:solidFill>
                <a:latin typeface="Nunito Sans Condensed"/>
                <a:ea typeface="Nunito Sans Condensed"/>
                <a:cs typeface="Nunito Sans Condensed"/>
                <a:sym typeface="Nunito Sans Condensed"/>
              </a:rPr>
              <a:t>trẻ</a:t>
            </a:r>
            <a:r>
              <a:rPr lang="en-US" sz="3400" dirty="0" smtClean="0">
                <a:solidFill>
                  <a:srgbClr val="000000"/>
                </a:solidFill>
                <a:latin typeface="Nunito Sans Condensed"/>
                <a:ea typeface="Nunito Sans Condensed"/>
                <a:cs typeface="Nunito Sans Condensed"/>
                <a:sym typeface="Nunito Sans Condensed"/>
              </a:rPr>
              <a:t> </a:t>
            </a:r>
            <a:r>
              <a:rPr lang="en-US" sz="3400" dirty="0" err="1" smtClean="0">
                <a:solidFill>
                  <a:srgbClr val="000000"/>
                </a:solidFill>
                <a:latin typeface="Nunito Sans Condensed"/>
                <a:ea typeface="Nunito Sans Condensed"/>
                <a:cs typeface="Nunito Sans Condensed"/>
                <a:sym typeface="Nunito Sans Condensed"/>
              </a:rPr>
              <a:t>em</a:t>
            </a:r>
            <a:r>
              <a:rPr lang="en-US" sz="3400" dirty="0" smtClean="0">
                <a:solidFill>
                  <a:srgbClr val="000000"/>
                </a:solidFill>
                <a:latin typeface="Nunito Sans Condensed"/>
                <a:ea typeface="Nunito Sans Condensed"/>
                <a:cs typeface="Nunito Sans Condensed"/>
                <a:sym typeface="Nunito Sans Condensed"/>
              </a:rPr>
              <a:t> 6-11 tuổi bị suy </a:t>
            </a:r>
            <a:r>
              <a:rPr lang="en-US" sz="3400" dirty="0" err="1" smtClean="0">
                <a:solidFill>
                  <a:srgbClr val="000000"/>
                </a:solidFill>
                <a:latin typeface="Nunito Sans Condensed"/>
                <a:ea typeface="Nunito Sans Condensed"/>
                <a:cs typeface="Nunito Sans Condensed"/>
                <a:sym typeface="Nunito Sans Condensed"/>
              </a:rPr>
              <a:t>dinh</a:t>
            </a:r>
            <a:r>
              <a:rPr lang="en-US" sz="3400" dirty="0" smtClean="0">
                <a:solidFill>
                  <a:srgbClr val="000000"/>
                </a:solidFill>
                <a:latin typeface="Nunito Sans Condensed"/>
                <a:ea typeface="Nunito Sans Condensed"/>
                <a:cs typeface="Nunito Sans Condensed"/>
                <a:sym typeface="Nunito Sans Condensed"/>
              </a:rPr>
              <a:t> dưỡng.</a:t>
            </a:r>
            <a:endParaRPr lang="en-US" sz="3400" dirty="0">
              <a:solidFill>
                <a:srgbClr val="000000"/>
              </a:solidFill>
              <a:latin typeface="Nunito Sans Condensed"/>
              <a:ea typeface="Nunito Sans Condensed"/>
              <a:cs typeface="Nunito Sans Condensed"/>
              <a:sym typeface="Nunito Sans Condensed"/>
            </a:endParaRPr>
          </a:p>
          <a:p>
            <a:pPr algn="just">
              <a:lnSpc>
                <a:spcPct val="120000"/>
              </a:lnSpc>
              <a:spcBef>
                <a:spcPts val="600"/>
              </a:spcBef>
            </a:pPr>
            <a:r>
              <a:rPr lang="en-US" sz="3400" b="1" u="sng" dirty="0">
                <a:solidFill>
                  <a:srgbClr val="000000"/>
                </a:solidFill>
                <a:latin typeface="Nunito Sans Condensed"/>
                <a:ea typeface="Nunito Sans Condensed"/>
                <a:cs typeface="Nunito Sans Condensed"/>
                <a:sym typeface="Nunito Sans Condensed"/>
              </a:rPr>
              <a:t>Về </a:t>
            </a:r>
            <a:r>
              <a:rPr lang="en-US" sz="3400" b="1" u="sng" dirty="0" err="1" smtClean="0">
                <a:solidFill>
                  <a:srgbClr val="000000"/>
                </a:solidFill>
                <a:latin typeface="Nunito Sans Condensed"/>
                <a:ea typeface="Nunito Sans Condensed"/>
                <a:cs typeface="Nunito Sans Condensed"/>
                <a:sym typeface="Nunito Sans Condensed"/>
              </a:rPr>
              <a:t>thực</a:t>
            </a:r>
            <a:r>
              <a:rPr lang="en-US" sz="3400" b="1" u="sng" dirty="0" smtClean="0">
                <a:solidFill>
                  <a:srgbClr val="000000"/>
                </a:solidFill>
                <a:latin typeface="Nunito Sans Condensed"/>
                <a:ea typeface="Nunito Sans Condensed"/>
                <a:cs typeface="Nunito Sans Condensed"/>
                <a:sym typeface="Nunito Sans Condensed"/>
              </a:rPr>
              <a:t> </a:t>
            </a:r>
            <a:r>
              <a:rPr lang="en-US" sz="3400" b="1" u="sng" dirty="0" err="1" smtClean="0">
                <a:solidFill>
                  <a:srgbClr val="000000"/>
                </a:solidFill>
                <a:latin typeface="Nunito Sans Condensed"/>
                <a:ea typeface="Nunito Sans Condensed"/>
                <a:cs typeface="Nunito Sans Condensed"/>
                <a:sym typeface="Nunito Sans Condensed"/>
              </a:rPr>
              <a:t>hành</a:t>
            </a:r>
            <a:r>
              <a:rPr lang="en-US" sz="3400" b="1" u="sng" dirty="0" smtClean="0">
                <a:solidFill>
                  <a:srgbClr val="000000"/>
                </a:solidFill>
                <a:latin typeface="Nunito Sans Condensed"/>
                <a:ea typeface="Nunito Sans Condensed"/>
                <a:cs typeface="Nunito Sans Condensed"/>
                <a:sym typeface="Nunito Sans Condensed"/>
              </a:rPr>
              <a:t>:</a:t>
            </a:r>
            <a:endParaRPr lang="en-US" sz="3400" b="1" u="sng" dirty="0">
              <a:solidFill>
                <a:srgbClr val="000000"/>
              </a:solidFill>
              <a:latin typeface="Nunito Sans Condensed"/>
              <a:ea typeface="Nunito Sans Condensed"/>
              <a:cs typeface="Nunito Sans Condensed"/>
              <a:sym typeface="Nunito Sans Condensed"/>
            </a:endParaRPr>
          </a:p>
          <a:p>
            <a:pPr marL="457200" indent="-457200" algn="just">
              <a:lnSpc>
                <a:spcPct val="120000"/>
              </a:lnSpc>
              <a:spcBef>
                <a:spcPts val="600"/>
              </a:spcBef>
              <a:buFont typeface="Wingdings" panose="05000000000000000000" pitchFamily="2" charset="2"/>
              <a:buChar char="ü"/>
            </a:pPr>
            <a:r>
              <a:rPr lang="en-US" sz="3400" dirty="0">
                <a:solidFill>
                  <a:srgbClr val="000000"/>
                </a:solidFill>
                <a:latin typeface="Nunito Sans Condensed"/>
                <a:ea typeface="Nunito Sans Condensed"/>
                <a:cs typeface="Nunito Sans Condensed"/>
                <a:sym typeface="Nunito Sans Condensed"/>
              </a:rPr>
              <a:t>Thực </a:t>
            </a:r>
            <a:r>
              <a:rPr lang="en-US" sz="3400" dirty="0" err="1">
                <a:solidFill>
                  <a:srgbClr val="000000"/>
                </a:solidFill>
                <a:latin typeface="Nunito Sans Condensed"/>
                <a:ea typeface="Nunito Sans Condensed"/>
                <a:cs typeface="Nunito Sans Condensed"/>
                <a:sym typeface="Nunito Sans Condensed"/>
              </a:rPr>
              <a:t>hiện</a:t>
            </a:r>
            <a:r>
              <a:rPr lang="en-US" sz="3400" dirty="0">
                <a:solidFill>
                  <a:srgbClr val="000000"/>
                </a:solidFill>
                <a:latin typeface="Nunito Sans Condensed"/>
                <a:ea typeface="Nunito Sans Condensed"/>
                <a:cs typeface="Nunito Sans Condensed"/>
                <a:sym typeface="Nunito Sans Condensed"/>
              </a:rPr>
              <a:t> </a:t>
            </a:r>
            <a:r>
              <a:rPr lang="en-US" sz="3400" dirty="0" err="1" smtClean="0">
                <a:solidFill>
                  <a:srgbClr val="000000"/>
                </a:solidFill>
                <a:latin typeface="Nunito Sans Condensed"/>
                <a:ea typeface="Nunito Sans Condensed"/>
                <a:cs typeface="Nunito Sans Condensed"/>
                <a:sym typeface="Nunito Sans Condensed"/>
              </a:rPr>
              <a:t>được</a:t>
            </a:r>
            <a:r>
              <a:rPr lang="en-US" sz="3400" dirty="0" smtClean="0">
                <a:solidFill>
                  <a:srgbClr val="000000"/>
                </a:solidFill>
                <a:latin typeface="Nunito Sans Condensed"/>
                <a:ea typeface="Nunito Sans Condensed"/>
                <a:cs typeface="Nunito Sans Condensed"/>
                <a:sym typeface="Nunito Sans Condensed"/>
              </a:rPr>
              <a:t> khám </a:t>
            </a:r>
            <a:r>
              <a:rPr lang="en-US" sz="3400" dirty="0">
                <a:solidFill>
                  <a:srgbClr val="000000"/>
                </a:solidFill>
                <a:latin typeface="Nunito Sans Condensed"/>
                <a:ea typeface="Nunito Sans Condensed"/>
                <a:cs typeface="Nunito Sans Condensed"/>
                <a:sym typeface="Nunito Sans Condensed"/>
              </a:rPr>
              <a:t>và </a:t>
            </a:r>
            <a:r>
              <a:rPr lang="en-US" sz="3400" dirty="0" err="1">
                <a:solidFill>
                  <a:srgbClr val="000000"/>
                </a:solidFill>
                <a:latin typeface="Nunito Sans Condensed"/>
                <a:ea typeface="Nunito Sans Condensed"/>
                <a:cs typeface="Nunito Sans Condensed"/>
                <a:sym typeface="Nunito Sans Condensed"/>
              </a:rPr>
              <a:t>đánh</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giá</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tình</a:t>
            </a:r>
            <a:r>
              <a:rPr lang="en-US" sz="3400" dirty="0">
                <a:solidFill>
                  <a:srgbClr val="000000"/>
                </a:solidFill>
                <a:latin typeface="Nunito Sans Condensed"/>
                <a:ea typeface="Nunito Sans Condensed"/>
                <a:cs typeface="Nunito Sans Condensed"/>
                <a:sym typeface="Nunito Sans Condensed"/>
              </a:rPr>
              <a:t> trạng DD </a:t>
            </a:r>
            <a:r>
              <a:rPr lang="en-US" sz="3400" dirty="0" err="1">
                <a:solidFill>
                  <a:srgbClr val="000000"/>
                </a:solidFill>
                <a:latin typeface="Nunito Sans Condensed"/>
                <a:ea typeface="Nunito Sans Condensed"/>
                <a:cs typeface="Nunito Sans Condensed"/>
                <a:sym typeface="Nunito Sans Condensed"/>
              </a:rPr>
              <a:t>cho</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trẻ</a:t>
            </a:r>
            <a:r>
              <a:rPr lang="en-US" sz="3400" dirty="0">
                <a:solidFill>
                  <a:srgbClr val="000000"/>
                </a:solidFill>
                <a:latin typeface="Nunito Sans Condensed"/>
                <a:ea typeface="Nunito Sans Condensed"/>
                <a:cs typeface="Nunito Sans Condensed"/>
                <a:sym typeface="Nunito Sans Condensed"/>
              </a:rPr>
              <a:t> </a:t>
            </a:r>
            <a:r>
              <a:rPr lang="en-US" sz="3400" dirty="0" err="1">
                <a:solidFill>
                  <a:srgbClr val="000000"/>
                </a:solidFill>
                <a:latin typeface="Nunito Sans Condensed"/>
                <a:ea typeface="Nunito Sans Condensed"/>
                <a:cs typeface="Nunito Sans Condensed"/>
                <a:sym typeface="Nunito Sans Condensed"/>
              </a:rPr>
              <a:t>em</a:t>
            </a:r>
            <a:r>
              <a:rPr lang="en-US" sz="3400" dirty="0">
                <a:solidFill>
                  <a:srgbClr val="000000"/>
                </a:solidFill>
                <a:latin typeface="Nunito Sans Condensed"/>
                <a:ea typeface="Nunito Sans Condensed"/>
                <a:cs typeface="Nunito Sans Condensed"/>
                <a:sym typeface="Nunito Sans Condensed"/>
              </a:rPr>
              <a:t> 6-11 tuổi .</a:t>
            </a:r>
            <a:endParaRPr lang="en-US" sz="3400" dirty="0" smtClean="0">
              <a:solidFill>
                <a:srgbClr val="000000"/>
              </a:solidFill>
              <a:latin typeface="Nunito Sans Condensed"/>
              <a:ea typeface="Nunito Sans Condensed"/>
              <a:cs typeface="Nunito Sans Condensed"/>
              <a:sym typeface="Nunito Sans Condensed"/>
            </a:endParaRPr>
          </a:p>
          <a:p>
            <a:pPr marL="457200" indent="-457200" algn="just">
              <a:lnSpc>
                <a:spcPct val="120000"/>
              </a:lnSpc>
              <a:spcBef>
                <a:spcPts val="600"/>
              </a:spcBef>
              <a:buFont typeface="Wingdings" panose="05000000000000000000" pitchFamily="2" charset="2"/>
              <a:buChar char="ü"/>
            </a:pPr>
            <a:r>
              <a:rPr lang="en-US" sz="3400" dirty="0" smtClean="0">
                <a:solidFill>
                  <a:srgbClr val="000000"/>
                </a:solidFill>
                <a:latin typeface="Nunito Sans Condensed"/>
                <a:ea typeface="Nunito Sans Condensed"/>
                <a:cs typeface="Nunito Sans Condensed"/>
                <a:sym typeface="Nunito Sans Condensed"/>
              </a:rPr>
              <a:t>Thực </a:t>
            </a:r>
            <a:r>
              <a:rPr lang="en-US" sz="3400" dirty="0" err="1" smtClean="0">
                <a:solidFill>
                  <a:srgbClr val="000000"/>
                </a:solidFill>
                <a:latin typeface="Nunito Sans Condensed"/>
                <a:ea typeface="Nunito Sans Condensed"/>
                <a:cs typeface="Nunito Sans Condensed"/>
                <a:sym typeface="Nunito Sans Condensed"/>
              </a:rPr>
              <a:t>hiện</a:t>
            </a:r>
            <a:r>
              <a:rPr lang="en-US" sz="3400" dirty="0" smtClean="0">
                <a:solidFill>
                  <a:srgbClr val="000000"/>
                </a:solidFill>
                <a:latin typeface="Nunito Sans Condensed"/>
                <a:ea typeface="Nunito Sans Condensed"/>
                <a:cs typeface="Nunito Sans Condensed"/>
                <a:sym typeface="Nunito Sans Condensed"/>
              </a:rPr>
              <a:t> </a:t>
            </a:r>
            <a:r>
              <a:rPr lang="en-US" sz="3400" dirty="0" err="1" smtClean="0">
                <a:solidFill>
                  <a:srgbClr val="000000"/>
                </a:solidFill>
                <a:latin typeface="Nunito Sans Condensed"/>
                <a:ea typeface="Nunito Sans Condensed"/>
                <a:cs typeface="Nunito Sans Condensed"/>
                <a:sym typeface="Nunito Sans Condensed"/>
              </a:rPr>
              <a:t>được</a:t>
            </a:r>
            <a:r>
              <a:rPr lang="en-US" sz="3400" dirty="0" smtClean="0">
                <a:solidFill>
                  <a:srgbClr val="000000"/>
                </a:solidFill>
                <a:latin typeface="Nunito Sans Condensed"/>
                <a:ea typeface="Nunito Sans Condensed"/>
                <a:cs typeface="Nunito Sans Condensed"/>
                <a:sym typeface="Nunito Sans Condensed"/>
              </a:rPr>
              <a:t> tư </a:t>
            </a:r>
            <a:r>
              <a:rPr lang="en-US" sz="3400" dirty="0" err="1" smtClean="0">
                <a:solidFill>
                  <a:srgbClr val="000000"/>
                </a:solidFill>
                <a:latin typeface="Nunito Sans Condensed"/>
                <a:ea typeface="Nunito Sans Condensed"/>
                <a:cs typeface="Nunito Sans Condensed"/>
                <a:sym typeface="Nunito Sans Condensed"/>
              </a:rPr>
              <a:t>vấn</a:t>
            </a:r>
            <a:r>
              <a:rPr lang="en-US" sz="3400" dirty="0" smtClean="0">
                <a:solidFill>
                  <a:srgbClr val="000000"/>
                </a:solidFill>
                <a:latin typeface="Nunito Sans Condensed"/>
                <a:ea typeface="Nunito Sans Condensed"/>
                <a:cs typeface="Nunito Sans Condensed"/>
                <a:sym typeface="Nunito Sans Condensed"/>
              </a:rPr>
              <a:t> </a:t>
            </a:r>
            <a:r>
              <a:rPr lang="en-US" sz="3400" dirty="0" err="1" smtClean="0">
                <a:solidFill>
                  <a:srgbClr val="000000"/>
                </a:solidFill>
                <a:latin typeface="Nunito Sans Condensed"/>
                <a:ea typeface="Nunito Sans Condensed"/>
                <a:cs typeface="Nunito Sans Condensed"/>
                <a:sym typeface="Nunito Sans Condensed"/>
              </a:rPr>
              <a:t>dinh</a:t>
            </a:r>
            <a:r>
              <a:rPr lang="en-US" sz="3400" dirty="0" smtClean="0">
                <a:solidFill>
                  <a:srgbClr val="000000"/>
                </a:solidFill>
                <a:latin typeface="Nunito Sans Condensed"/>
                <a:ea typeface="Nunito Sans Condensed"/>
                <a:cs typeface="Nunito Sans Condensed"/>
                <a:sym typeface="Nunito Sans Condensed"/>
              </a:rPr>
              <a:t> dưỡng </a:t>
            </a:r>
            <a:r>
              <a:rPr lang="en-US" sz="3400" dirty="0" err="1" smtClean="0">
                <a:solidFill>
                  <a:srgbClr val="000000"/>
                </a:solidFill>
                <a:latin typeface="Nunito Sans Condensed"/>
                <a:ea typeface="Nunito Sans Condensed"/>
                <a:cs typeface="Nunito Sans Condensed"/>
                <a:sym typeface="Nunito Sans Condensed"/>
              </a:rPr>
              <a:t>cho</a:t>
            </a:r>
            <a:r>
              <a:rPr lang="en-US" sz="3400" dirty="0" smtClean="0">
                <a:solidFill>
                  <a:srgbClr val="000000"/>
                </a:solidFill>
                <a:latin typeface="Nunito Sans Condensed"/>
                <a:ea typeface="Nunito Sans Condensed"/>
                <a:cs typeface="Nunito Sans Condensed"/>
                <a:sym typeface="Nunito Sans Condensed"/>
              </a:rPr>
              <a:t> </a:t>
            </a:r>
            <a:r>
              <a:rPr lang="en-US" sz="3400" dirty="0" err="1" smtClean="0">
                <a:solidFill>
                  <a:srgbClr val="000000"/>
                </a:solidFill>
                <a:latin typeface="Nunito Sans Condensed"/>
                <a:ea typeface="Nunito Sans Condensed"/>
                <a:cs typeface="Nunito Sans Condensed"/>
                <a:sym typeface="Nunito Sans Condensed"/>
              </a:rPr>
              <a:t>trẻ</a:t>
            </a:r>
            <a:r>
              <a:rPr lang="en-US" sz="3400" dirty="0" smtClean="0">
                <a:solidFill>
                  <a:srgbClr val="000000"/>
                </a:solidFill>
                <a:latin typeface="Nunito Sans Condensed"/>
                <a:ea typeface="Nunito Sans Condensed"/>
                <a:cs typeface="Nunito Sans Condensed"/>
                <a:sym typeface="Nunito Sans Condensed"/>
              </a:rPr>
              <a:t> </a:t>
            </a:r>
            <a:r>
              <a:rPr lang="en-US" sz="3400" dirty="0" err="1" smtClean="0">
                <a:solidFill>
                  <a:srgbClr val="000000"/>
                </a:solidFill>
                <a:latin typeface="Nunito Sans Condensed"/>
                <a:ea typeface="Nunito Sans Condensed"/>
                <a:cs typeface="Nunito Sans Condensed"/>
                <a:sym typeface="Nunito Sans Condensed"/>
              </a:rPr>
              <a:t>em</a:t>
            </a:r>
            <a:r>
              <a:rPr lang="en-US" sz="3400" dirty="0" smtClean="0">
                <a:solidFill>
                  <a:srgbClr val="000000"/>
                </a:solidFill>
                <a:latin typeface="Nunito Sans Condensed"/>
                <a:ea typeface="Nunito Sans Condensed"/>
                <a:cs typeface="Nunito Sans Condensed"/>
                <a:sym typeface="Nunito Sans Condensed"/>
              </a:rPr>
              <a:t> </a:t>
            </a:r>
            <a:r>
              <a:rPr lang="en-US" sz="3400" dirty="0">
                <a:solidFill>
                  <a:srgbClr val="000000"/>
                </a:solidFill>
                <a:latin typeface="Nunito Sans Condensed"/>
                <a:ea typeface="Nunito Sans Condensed"/>
                <a:cs typeface="Nunito Sans Condensed"/>
                <a:sym typeface="Nunito Sans Condensed"/>
              </a:rPr>
              <a:t>6-11 tuổi bị suy </a:t>
            </a:r>
            <a:r>
              <a:rPr lang="en-US" sz="3400" dirty="0" err="1">
                <a:solidFill>
                  <a:srgbClr val="000000"/>
                </a:solidFill>
                <a:latin typeface="Nunito Sans Condensed"/>
                <a:ea typeface="Nunito Sans Condensed"/>
                <a:cs typeface="Nunito Sans Condensed"/>
                <a:sym typeface="Nunito Sans Condensed"/>
              </a:rPr>
              <a:t>dinh</a:t>
            </a:r>
            <a:r>
              <a:rPr lang="en-US" sz="3400" dirty="0">
                <a:solidFill>
                  <a:srgbClr val="000000"/>
                </a:solidFill>
                <a:latin typeface="Nunito Sans Condensed"/>
                <a:ea typeface="Nunito Sans Condensed"/>
                <a:cs typeface="Nunito Sans Condensed"/>
                <a:sym typeface="Nunito Sans Condensed"/>
              </a:rPr>
              <a:t> </a:t>
            </a:r>
            <a:r>
              <a:rPr lang="en-US" sz="3400" dirty="0" smtClean="0">
                <a:solidFill>
                  <a:srgbClr val="000000"/>
                </a:solidFill>
                <a:latin typeface="Nunito Sans Condensed"/>
                <a:ea typeface="Nunito Sans Condensed"/>
                <a:cs typeface="Nunito Sans Condensed"/>
                <a:sym typeface="Nunito Sans Condensed"/>
              </a:rPr>
              <a:t>dưỡng.</a:t>
            </a:r>
            <a:endParaRPr lang="en-US" sz="3400" dirty="0">
              <a:solidFill>
                <a:srgbClr val="000000"/>
              </a:solidFill>
              <a:latin typeface="Nunito Sans Condensed"/>
              <a:ea typeface="Nunito Sans Condensed"/>
              <a:cs typeface="Nunito Sans Condensed"/>
              <a:sym typeface="Nunito Sans Condensed"/>
            </a:endParaRPr>
          </a:p>
          <a:p>
            <a:pPr marL="457200" indent="-457200" algn="just">
              <a:lnSpc>
                <a:spcPct val="120000"/>
              </a:lnSpc>
              <a:spcBef>
                <a:spcPts val="600"/>
              </a:spcBef>
              <a:buFont typeface="Wingdings" panose="05000000000000000000" pitchFamily="2" charset="2"/>
              <a:buChar char="ü"/>
            </a:pPr>
            <a:endParaRPr lang="en-US" sz="3400" dirty="0">
              <a:solidFill>
                <a:srgbClr val="000000"/>
              </a:solidFill>
              <a:latin typeface="Nunito Sans Condensed"/>
              <a:ea typeface="Nunito Sans Condensed"/>
              <a:cs typeface="Nunito Sans Condensed"/>
              <a:sym typeface="Nunito Sans Condensed"/>
            </a:endParaRPr>
          </a:p>
        </p:txBody>
      </p:sp>
      <p:sp>
        <p:nvSpPr>
          <p:cNvPr id="16" name="Freeform 5"/>
          <p:cNvSpPr/>
          <p:nvPr/>
        </p:nvSpPr>
        <p:spPr>
          <a:xfrm>
            <a:off x="15654137" y="3728854"/>
            <a:ext cx="2706635" cy="1918258"/>
          </a:xfrm>
          <a:custGeom>
            <a:avLst/>
            <a:gdLst/>
            <a:ahLst/>
            <a:cxnLst/>
            <a:rect l="l" t="t" r="r" b="b"/>
            <a:pathLst>
              <a:path w="7244965" h="4768504">
                <a:moveTo>
                  <a:pt x="0" y="0"/>
                </a:moveTo>
                <a:lnTo>
                  <a:pt x="7244965" y="0"/>
                </a:lnTo>
                <a:lnTo>
                  <a:pt x="7244965" y="4768504"/>
                </a:lnTo>
                <a:lnTo>
                  <a:pt x="0" y="476850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8">
          <a:extLst>
            <a:ext uri="{FF2B5EF4-FFF2-40B4-BE49-F238E27FC236}">
              <a16:creationId xmlns:a16="http://schemas.microsoft.com/office/drawing/2014/main" id="{F027803C-BD70-E082-CCC5-D9A61AE86DB8}"/>
            </a:ext>
          </a:extLst>
        </p:cNvPr>
        <p:cNvGrpSpPr/>
        <p:nvPr/>
      </p:nvGrpSpPr>
      <p:grpSpPr>
        <a:xfrm>
          <a:off x="0" y="0"/>
          <a:ext cx="0" cy="0"/>
          <a:chOff x="0" y="0"/>
          <a:chExt cx="0" cy="0"/>
        </a:xfrm>
      </p:grpSpPr>
      <p:sp>
        <p:nvSpPr>
          <p:cNvPr id="213" name="Google Shape;213;p15">
            <a:extLst>
              <a:ext uri="{FF2B5EF4-FFF2-40B4-BE49-F238E27FC236}">
                <a16:creationId xmlns:a16="http://schemas.microsoft.com/office/drawing/2014/main" id="{86FA98A1-DABA-79F5-B152-D71C8F7F6AA7}"/>
              </a:ext>
            </a:extLst>
          </p:cNvPr>
          <p:cNvSpPr txBox="1">
            <a:spLocks noGrp="1"/>
          </p:cNvSpPr>
          <p:nvPr>
            <p:ph type="sldNum" idx="12"/>
          </p:nvPr>
        </p:nvSpPr>
        <p:spPr>
          <a:xfrm>
            <a:off x="8674200" y="9503250"/>
            <a:ext cx="939600" cy="783000"/>
          </a:xfrm>
          <a:prstGeom prst="rect">
            <a:avLst/>
          </a:prstGeom>
        </p:spPr>
        <p:txBody>
          <a:bodyPr spcFirstLastPara="1" vert="horz" wrap="square" lIns="182850" tIns="182850" rIns="182850" bIns="182850" rtlCol="0" anchor="t" anchorCtr="0">
            <a:noAutofit/>
          </a:bodyPr>
          <a:lstStyle/>
          <a:p>
            <a:pPr algn="ctr"/>
            <a:fld id="{00000000-1234-1234-1234-123412341234}" type="slidenum">
              <a:rPr lang="en"/>
              <a:pPr algn="ctr"/>
              <a:t>40</a:t>
            </a:fld>
            <a:endParaRPr/>
          </a:p>
        </p:txBody>
      </p:sp>
      <p:sp>
        <p:nvSpPr>
          <p:cNvPr id="8" name="TextBox 7">
            <a:extLst>
              <a:ext uri="{FF2B5EF4-FFF2-40B4-BE49-F238E27FC236}">
                <a16:creationId xmlns:a16="http://schemas.microsoft.com/office/drawing/2014/main" id="{62498D69-7D56-EFD1-29E5-B89F9756B610}"/>
              </a:ext>
            </a:extLst>
          </p:cNvPr>
          <p:cNvSpPr txBox="1"/>
          <p:nvPr/>
        </p:nvSpPr>
        <p:spPr>
          <a:xfrm>
            <a:off x="2438400" y="690717"/>
            <a:ext cx="12954000" cy="1077218"/>
          </a:xfrm>
          <a:prstGeom prst="rect">
            <a:avLst/>
          </a:prstGeom>
          <a:noFill/>
        </p:spPr>
        <p:txBody>
          <a:bodyPr wrap="square" rtlCol="0">
            <a:spAutoFit/>
          </a:bodyPr>
          <a:lstStyle/>
          <a:p>
            <a:pPr algn="ctr"/>
            <a:r>
              <a:rPr lang="en-US" sz="6400" b="1" dirty="0">
                <a:solidFill>
                  <a:schemeClr val="accent2">
                    <a:lumMod val="50000"/>
                  </a:schemeClr>
                </a:solidFill>
              </a:rPr>
              <a:t>BÀI TẬP THỰC HÀNH</a:t>
            </a:r>
          </a:p>
        </p:txBody>
      </p:sp>
      <p:sp>
        <p:nvSpPr>
          <p:cNvPr id="9" name="TextBox 8">
            <a:extLst>
              <a:ext uri="{FF2B5EF4-FFF2-40B4-BE49-F238E27FC236}">
                <a16:creationId xmlns:a16="http://schemas.microsoft.com/office/drawing/2014/main" id="{948CD299-3DC6-0B30-7B30-DE8926219050}"/>
              </a:ext>
            </a:extLst>
          </p:cNvPr>
          <p:cNvSpPr txBox="1"/>
          <p:nvPr/>
        </p:nvSpPr>
        <p:spPr>
          <a:xfrm>
            <a:off x="1524000" y="2095500"/>
            <a:ext cx="15087600" cy="707886"/>
          </a:xfrm>
          <a:prstGeom prst="rect">
            <a:avLst/>
          </a:prstGeom>
          <a:noFill/>
        </p:spPr>
        <p:txBody>
          <a:bodyPr wrap="square" rtlCol="0">
            <a:spAutoFit/>
          </a:bodyPr>
          <a:lstStyle/>
          <a:p>
            <a:pPr marL="685800" indent="-685800" algn="just">
              <a:buFont typeface="Wingdings" pitchFamily="2" charset="2"/>
              <a:buChar char="v"/>
            </a:pPr>
            <a:endParaRPr lang="en-US" sz="4000" dirty="0">
              <a:solidFill>
                <a:schemeClr val="accent2">
                  <a:lumMod val="50000"/>
                </a:schemeClr>
              </a:solidFill>
            </a:endParaRPr>
          </a:p>
        </p:txBody>
      </p:sp>
      <p:graphicFrame>
        <p:nvGraphicFramePr>
          <p:cNvPr id="3" name="Table 2">
            <a:extLst>
              <a:ext uri="{FF2B5EF4-FFF2-40B4-BE49-F238E27FC236}">
                <a16:creationId xmlns:a16="http://schemas.microsoft.com/office/drawing/2014/main" id="{FED4DD27-CA1D-D289-1559-BB41859FD8F1}"/>
              </a:ext>
            </a:extLst>
          </p:cNvPr>
          <p:cNvGraphicFramePr>
            <a:graphicFrameLocks noGrp="1"/>
          </p:cNvGraphicFramePr>
          <p:nvPr>
            <p:extLst>
              <p:ext uri="{D42A27DB-BD31-4B8C-83A1-F6EECF244321}">
                <p14:modId xmlns:p14="http://schemas.microsoft.com/office/powerpoint/2010/main" val="1683105239"/>
              </p:ext>
            </p:extLst>
          </p:nvPr>
        </p:nvGraphicFramePr>
        <p:xfrm>
          <a:off x="1524000" y="2095501"/>
          <a:ext cx="15087600" cy="7336302"/>
        </p:xfrm>
        <a:graphic>
          <a:graphicData uri="http://schemas.openxmlformats.org/drawingml/2006/table">
            <a:tbl>
              <a:tblPr firstRow="1" bandRow="1"/>
              <a:tblGrid>
                <a:gridCol w="1981200">
                  <a:extLst>
                    <a:ext uri="{9D8B030D-6E8A-4147-A177-3AD203B41FA5}">
                      <a16:colId xmlns:a16="http://schemas.microsoft.com/office/drawing/2014/main" val="154523171"/>
                    </a:ext>
                  </a:extLst>
                </a:gridCol>
                <a:gridCol w="1524000">
                  <a:extLst>
                    <a:ext uri="{9D8B030D-6E8A-4147-A177-3AD203B41FA5}">
                      <a16:colId xmlns:a16="http://schemas.microsoft.com/office/drawing/2014/main" val="3997445179"/>
                    </a:ext>
                  </a:extLst>
                </a:gridCol>
                <a:gridCol w="3810000">
                  <a:extLst>
                    <a:ext uri="{9D8B030D-6E8A-4147-A177-3AD203B41FA5}">
                      <a16:colId xmlns:a16="http://schemas.microsoft.com/office/drawing/2014/main" val="1192595512"/>
                    </a:ext>
                  </a:extLst>
                </a:gridCol>
                <a:gridCol w="2286000">
                  <a:extLst>
                    <a:ext uri="{9D8B030D-6E8A-4147-A177-3AD203B41FA5}">
                      <a16:colId xmlns:a16="http://schemas.microsoft.com/office/drawing/2014/main" val="1642052109"/>
                    </a:ext>
                  </a:extLst>
                </a:gridCol>
                <a:gridCol w="3048000">
                  <a:extLst>
                    <a:ext uri="{9D8B030D-6E8A-4147-A177-3AD203B41FA5}">
                      <a16:colId xmlns:a16="http://schemas.microsoft.com/office/drawing/2014/main" val="1693199913"/>
                    </a:ext>
                  </a:extLst>
                </a:gridCol>
                <a:gridCol w="2438400">
                  <a:extLst>
                    <a:ext uri="{9D8B030D-6E8A-4147-A177-3AD203B41FA5}">
                      <a16:colId xmlns:a16="http://schemas.microsoft.com/office/drawing/2014/main" val="2389735136"/>
                    </a:ext>
                  </a:extLst>
                </a:gridCol>
              </a:tblGrid>
              <a:tr h="1825100">
                <a:tc>
                  <a:txBody>
                    <a:bodyPr/>
                    <a:lstStyle/>
                    <a:p>
                      <a:pPr algn="ctr"/>
                      <a:r>
                        <a:rPr lang="en-US" sz="3600" b="1" dirty="0" err="1">
                          <a:latin typeface="Times New Roman" panose="02020603050405020304" pitchFamily="18" charset="0"/>
                          <a:cs typeface="Times New Roman" panose="02020603050405020304" pitchFamily="18" charset="0"/>
                        </a:rPr>
                        <a:t>Tên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trẻ</a:t>
                      </a:r>
                      <a:endParaRPr lang="en-US" sz="3600" b="1" dirty="0">
                        <a:latin typeface="Times New Roman" panose="02020603050405020304" pitchFamily="18" charset="0"/>
                        <a:cs typeface="Times New Roman" panose="02020603050405020304" pitchFamily="18" charset="0"/>
                      </a:endParaRPr>
                    </a:p>
                  </a:txBody>
                  <a:tcPr marL="182880" marR="182880" marT="91440" marB="91440" anchor="ctr">
                    <a:solidFill>
                      <a:schemeClr val="accent1">
                        <a:lumMod val="40000"/>
                        <a:lumOff val="60000"/>
                      </a:schemeClr>
                    </a:solidFill>
                  </a:tcPr>
                </a:tc>
                <a:tc>
                  <a:txBody>
                    <a:bodyPr/>
                    <a:lstStyle/>
                    <a:p>
                      <a:pPr algn="ctr" fontAlgn="ct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Giới</a:t>
                      </a:r>
                      <a:endParaRPr lang="en-US" sz="3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9050" marR="19050" marT="19050" marB="0" anchor="ctr">
                    <a:solidFill>
                      <a:schemeClr val="accent1">
                        <a:lumMod val="40000"/>
                        <a:lumOff val="60000"/>
                      </a:schemeClr>
                    </a:solidFill>
                  </a:tcPr>
                </a:tc>
                <a:tc>
                  <a:txBody>
                    <a:bodyPr/>
                    <a:lstStyle/>
                    <a:p>
                      <a:pPr algn="ctr" fontAlgn="ct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Tuổi</a:t>
                      </a:r>
                      <a:endParaRPr lang="en-US" sz="3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9050" marR="19050" marT="19050" marB="0" anchor="ctr">
                    <a:solidFill>
                      <a:schemeClr val="accent1">
                        <a:lumMod val="40000"/>
                        <a:lumOff val="60000"/>
                      </a:schemeClr>
                    </a:solidFill>
                  </a:tcPr>
                </a:tc>
                <a:tc>
                  <a:txBody>
                    <a:bodyPr/>
                    <a:lstStyle/>
                    <a:p>
                      <a:pPr algn="ctr" fontAlgn="ct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Chiều</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smtClean="0">
                          <a:solidFill>
                            <a:srgbClr val="000000"/>
                          </a:solidFill>
                          <a:effectLst/>
                          <a:latin typeface="Times New Roman" panose="02020603050405020304" pitchFamily="18" charset="0"/>
                          <a:cs typeface="Times New Roman" panose="02020603050405020304" pitchFamily="18" charset="0"/>
                        </a:rPr>
                        <a:t>cao</a:t>
                      </a:r>
                      <a:endParaRPr lang="en-US" sz="3600" b="1" i="0" u="none" strike="noStrike" dirty="0" smtClean="0">
                        <a:solidFill>
                          <a:srgbClr val="000000"/>
                        </a:solidFill>
                        <a:effectLst/>
                        <a:latin typeface="Times New Roman" panose="02020603050405020304" pitchFamily="18" charset="0"/>
                        <a:cs typeface="Times New Roman" panose="02020603050405020304" pitchFamily="18" charset="0"/>
                      </a:endParaRPr>
                    </a:p>
                    <a:p>
                      <a:pPr algn="ctr" fontAlgn="ctr"/>
                      <a:r>
                        <a:rPr lang="en-US" sz="3600" b="1" i="0" u="none" strike="noStrike" dirty="0" smtClean="0">
                          <a:solidFill>
                            <a:srgbClr val="000000"/>
                          </a:solidFill>
                          <a:effectLst/>
                          <a:latin typeface="Times New Roman" panose="02020603050405020304" pitchFamily="18" charset="0"/>
                          <a:cs typeface="Times New Roman" panose="02020603050405020304" pitchFamily="18" charset="0"/>
                        </a:rPr>
                        <a:t>(cm)</a:t>
                      </a:r>
                      <a:endParaRPr lang="en-US" sz="3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9050" marR="19050" marT="19050" marB="0" anchor="ctr">
                    <a:solidFill>
                      <a:schemeClr val="accent1">
                        <a:lumMod val="40000"/>
                        <a:lumOff val="60000"/>
                      </a:schemeClr>
                    </a:solidFill>
                  </a:tcPr>
                </a:tc>
                <a:tc>
                  <a:txBody>
                    <a:bodyPr/>
                    <a:lstStyle/>
                    <a:p>
                      <a:pPr algn="ctr" rtl="0" fontAlgn="ctr"/>
                      <a:r>
                        <a:rPr lang="en-US" sz="3600" b="1" i="0" u="none" strike="noStrike" dirty="0" smtClean="0">
                          <a:solidFill>
                            <a:srgbClr val="000000"/>
                          </a:solidFill>
                          <a:effectLst/>
                          <a:latin typeface="Times New Roman" panose="02020603050405020304" pitchFamily="18" charset="0"/>
                          <a:cs typeface="Times New Roman" panose="02020603050405020304" pitchFamily="18" charset="0"/>
                        </a:rPr>
                        <a:t>Cân</a:t>
                      </a:r>
                      <a:r>
                        <a:rPr lang="en-US" sz="3600" b="1" i="0" u="none" strike="noStrike" baseline="0" dirty="0" smtClean="0">
                          <a:solidFill>
                            <a:srgbClr val="000000"/>
                          </a:solidFill>
                          <a:effectLst/>
                          <a:latin typeface="Times New Roman" panose="02020603050405020304" pitchFamily="18" charset="0"/>
                          <a:cs typeface="Times New Roman" panose="02020603050405020304" pitchFamily="18" charset="0"/>
                        </a:rPr>
                        <a:t> nặng</a:t>
                      </a:r>
                    </a:p>
                    <a:p>
                      <a:pPr algn="ctr" rtl="0" fontAlgn="ctr"/>
                      <a:r>
                        <a:rPr lang="en-US" sz="3600" b="1" i="0" u="none" strike="noStrike" baseline="0" dirty="0" smtClean="0">
                          <a:solidFill>
                            <a:srgbClr val="000000"/>
                          </a:solidFill>
                          <a:effectLst/>
                          <a:latin typeface="Times New Roman" panose="02020603050405020304" pitchFamily="18" charset="0"/>
                          <a:cs typeface="Times New Roman" panose="02020603050405020304" pitchFamily="18" charset="0"/>
                        </a:rPr>
                        <a:t>(kg)</a:t>
                      </a:r>
                      <a:endParaRPr lang="en-US" sz="3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9050" marR="19050" marT="19050" marB="0" anchor="ctr">
                    <a:solidFill>
                      <a:schemeClr val="accent1">
                        <a:lumMod val="40000"/>
                        <a:lumOff val="60000"/>
                      </a:schemeClr>
                    </a:solidFill>
                  </a:tcPr>
                </a:tc>
                <a:tc>
                  <a:txBody>
                    <a:bodyPr/>
                    <a:lstStyle/>
                    <a:p>
                      <a:pPr algn="ctr" fontAlgn="ct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Phân</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loại</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p>
                    <a:p>
                      <a:pPr algn="ctr" fontAlgn="ctr"/>
                      <a:r>
                        <a:rPr lang="en-US" sz="3600" b="1" i="0" u="none" strike="noStrike" dirty="0" smtClean="0">
                          <a:solidFill>
                            <a:srgbClr val="000000"/>
                          </a:solidFill>
                          <a:effectLst/>
                          <a:latin typeface="Times New Roman" panose="02020603050405020304" pitchFamily="18" charset="0"/>
                          <a:cs typeface="Times New Roman" panose="02020603050405020304" pitchFamily="18" charset="0"/>
                        </a:rPr>
                        <a:t>SDD</a:t>
                      </a:r>
                      <a:endParaRPr lang="en-US" sz="3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9050" marR="19050" marT="19050" marB="0" anchor="ctr">
                    <a:solidFill>
                      <a:schemeClr val="accent1">
                        <a:lumMod val="40000"/>
                        <a:lumOff val="60000"/>
                      </a:schemeClr>
                    </a:solidFill>
                  </a:tcPr>
                </a:tc>
                <a:extLst>
                  <a:ext uri="{0D108BD9-81ED-4DB2-BD59-A6C34878D82A}">
                    <a16:rowId xmlns:a16="http://schemas.microsoft.com/office/drawing/2014/main" val="4200429025"/>
                  </a:ext>
                </a:extLst>
              </a:tr>
              <a:tr h="1223006">
                <a:tc>
                  <a:txBody>
                    <a:bodyPr/>
                    <a:lstStyle/>
                    <a:p>
                      <a:pPr algn="ctr"/>
                      <a:r>
                        <a:rPr lang="en-US" sz="3600" dirty="0" err="1">
                          <a:latin typeface="Times New Roman" panose="02020603050405020304" pitchFamily="18" charset="0"/>
                          <a:cs typeface="Times New Roman" panose="02020603050405020304" pitchFamily="18" charset="0"/>
                        </a:rPr>
                        <a:t>Trẻ</a:t>
                      </a:r>
                      <a:r>
                        <a:rPr lang="en-US" sz="3600" dirty="0">
                          <a:latin typeface="Times New Roman" panose="02020603050405020304" pitchFamily="18" charset="0"/>
                          <a:cs typeface="Times New Roman" panose="02020603050405020304" pitchFamily="18" charset="0"/>
                        </a:rPr>
                        <a:t> 1</a:t>
                      </a:r>
                    </a:p>
                  </a:txBody>
                  <a:tcPr marL="182880" marR="182880" marT="91440" marB="91440" anchor="ctr"/>
                </a:tc>
                <a:tc>
                  <a:txBody>
                    <a:bodyPr/>
                    <a:lstStyle/>
                    <a:p>
                      <a:pPr algn="ctr" rtl="0" fontAlgn="ctr"/>
                      <a:r>
                        <a:rPr lang="en-US" sz="3600" b="0" i="0" u="none" strike="noStrike" dirty="0" err="1">
                          <a:solidFill>
                            <a:srgbClr val="000000"/>
                          </a:solidFill>
                          <a:effectLst/>
                          <a:latin typeface="Times New Roman" panose="02020603050405020304" pitchFamily="18" charset="0"/>
                          <a:cs typeface="Times New Roman" panose="02020603050405020304" pitchFamily="18" charset="0"/>
                        </a:rPr>
                        <a:t>Nữ</a:t>
                      </a:r>
                      <a:endParaRPr lang="en-US" sz="3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050" marR="19050" marT="19050" marB="0" anchor="ctr"/>
                </a:tc>
                <a:tc>
                  <a:txBody>
                    <a:bodyPr/>
                    <a:lstStyle/>
                    <a:p>
                      <a:pPr algn="ctr" rtl="0" fontAlgn="ctr"/>
                      <a:r>
                        <a:rPr lang="en-US" sz="3600" b="0" i="0" u="none" strike="noStrike" dirty="0">
                          <a:solidFill>
                            <a:srgbClr val="000000"/>
                          </a:solidFill>
                          <a:effectLst/>
                          <a:latin typeface="Times New Roman" panose="02020603050405020304" pitchFamily="18" charset="0"/>
                          <a:cs typeface="Times New Roman" panose="02020603050405020304" pitchFamily="18" charset="0"/>
                        </a:rPr>
                        <a:t>6 </a:t>
                      </a:r>
                      <a:r>
                        <a:rPr lang="en-US" sz="3600" b="0" i="0" u="none" strike="noStrike" dirty="0" err="1">
                          <a:solidFill>
                            <a:srgbClr val="000000"/>
                          </a:solidFill>
                          <a:effectLst/>
                          <a:latin typeface="Times New Roman" panose="02020603050405020304" pitchFamily="18" charset="0"/>
                          <a:cs typeface="Times New Roman" panose="02020603050405020304" pitchFamily="18" charset="0"/>
                        </a:rPr>
                        <a:t>tuổi</a:t>
                      </a:r>
                      <a:endParaRPr lang="en-US" sz="3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050" marR="19050" marT="19050" marB="0" anchor="ctr"/>
                </a:tc>
                <a:tc>
                  <a:txBody>
                    <a:bodyPr/>
                    <a:lstStyle/>
                    <a:p>
                      <a:pPr algn="ctr" rtl="0" fontAlgn="ctr"/>
                      <a:r>
                        <a:rPr lang="en-US" sz="3600" b="0" i="0" u="none" strike="noStrike" dirty="0" smtClean="0">
                          <a:solidFill>
                            <a:srgbClr val="000000"/>
                          </a:solidFill>
                          <a:effectLst/>
                          <a:latin typeface="Times New Roman" panose="02020603050405020304" pitchFamily="18" charset="0"/>
                          <a:cs typeface="Times New Roman" panose="02020603050405020304" pitchFamily="18" charset="0"/>
                        </a:rPr>
                        <a:t>101,2</a:t>
                      </a:r>
                      <a:endParaRPr lang="en-US" sz="3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050" marR="19050" marT="19050" marB="0" anchor="ctr"/>
                </a:tc>
                <a:tc>
                  <a:txBody>
                    <a:bodyPr/>
                    <a:lstStyle/>
                    <a:p>
                      <a:pPr algn="ctr"/>
                      <a:r>
                        <a:rPr lang="en-US" sz="3600" b="0" i="0" u="none" strike="noStrike" kern="1200" dirty="0" smtClean="0">
                          <a:solidFill>
                            <a:srgbClr val="000000"/>
                          </a:solidFill>
                          <a:effectLst/>
                          <a:latin typeface="Times New Roman" panose="02020603050405020304" pitchFamily="18" charset="0"/>
                          <a:ea typeface="+mn-ea"/>
                          <a:cs typeface="Times New Roman" panose="02020603050405020304" pitchFamily="18" charset="0"/>
                        </a:rPr>
                        <a:t>15,0</a:t>
                      </a:r>
                      <a:endParaRPr lang="en-US" sz="3600" b="0" i="0" u="none" strike="noStrike" kern="1200" dirty="0">
                        <a:solidFill>
                          <a:srgbClr val="000000"/>
                        </a:solidFill>
                        <a:effectLst/>
                        <a:latin typeface="Times New Roman" panose="02020603050405020304" pitchFamily="18" charset="0"/>
                        <a:ea typeface="+mn-ea"/>
                        <a:cs typeface="Times New Roman" panose="02020603050405020304" pitchFamily="18" charset="0"/>
                      </a:endParaRPr>
                    </a:p>
                  </a:txBody>
                  <a:tcPr marL="182880" marR="182880" marT="91440" marB="91440" anchor="ctr"/>
                </a:tc>
                <a:tc>
                  <a:txBody>
                    <a:bodyPr/>
                    <a:lstStyle/>
                    <a:p>
                      <a:endParaRPr lang="en-US" sz="3600" dirty="0">
                        <a:latin typeface="Times New Roman" panose="02020603050405020304" pitchFamily="18" charset="0"/>
                        <a:cs typeface="Times New Roman" panose="02020603050405020304" pitchFamily="18" charset="0"/>
                      </a:endParaRPr>
                    </a:p>
                  </a:txBody>
                  <a:tcPr marL="182880" marR="182880" marT="91440" marB="91440"/>
                </a:tc>
                <a:extLst>
                  <a:ext uri="{0D108BD9-81ED-4DB2-BD59-A6C34878D82A}">
                    <a16:rowId xmlns:a16="http://schemas.microsoft.com/office/drawing/2014/main" val="658868939"/>
                  </a:ext>
                </a:extLst>
              </a:tr>
              <a:tr h="1223006">
                <a:tc>
                  <a:txBody>
                    <a:bodyPr/>
                    <a:lstStyle/>
                    <a:p>
                      <a:pPr algn="ctr"/>
                      <a:r>
                        <a:rPr lang="en-US" sz="3600" dirty="0" err="1">
                          <a:latin typeface="Times New Roman" panose="02020603050405020304" pitchFamily="18" charset="0"/>
                          <a:cs typeface="Times New Roman" panose="02020603050405020304" pitchFamily="18" charset="0"/>
                        </a:rPr>
                        <a:t>Trẻ</a:t>
                      </a:r>
                      <a:r>
                        <a:rPr lang="en-US" sz="3600" dirty="0">
                          <a:latin typeface="Times New Roman" panose="02020603050405020304" pitchFamily="18" charset="0"/>
                          <a:cs typeface="Times New Roman" panose="02020603050405020304" pitchFamily="18" charset="0"/>
                        </a:rPr>
                        <a:t> 2</a:t>
                      </a:r>
                    </a:p>
                  </a:txBody>
                  <a:tcPr marL="182880" marR="182880" marT="91440" marB="91440" anchor="ctr"/>
                </a:tc>
                <a:tc>
                  <a:txBody>
                    <a:bodyPr/>
                    <a:lstStyle/>
                    <a:p>
                      <a:pPr algn="ctr" rtl="0" fontAlgn="ctr"/>
                      <a:r>
                        <a:rPr lang="en-US" sz="3600" b="0" i="0" u="none" strike="noStrike" dirty="0">
                          <a:solidFill>
                            <a:srgbClr val="000000"/>
                          </a:solidFill>
                          <a:effectLst/>
                          <a:latin typeface="Times New Roman" panose="02020603050405020304" pitchFamily="18" charset="0"/>
                          <a:cs typeface="Times New Roman" panose="02020603050405020304" pitchFamily="18" charset="0"/>
                        </a:rPr>
                        <a:t>Nam</a:t>
                      </a:r>
                    </a:p>
                  </a:txBody>
                  <a:tcPr marL="19050" marR="19050" marT="19050" marB="0" anchor="ctr"/>
                </a:tc>
                <a:tc>
                  <a:txBody>
                    <a:bodyPr/>
                    <a:lstStyle/>
                    <a:p>
                      <a:pPr algn="ctr" rtl="0" fontAlgn="ctr"/>
                      <a:r>
                        <a:rPr lang="en-US" sz="3600" b="0" i="0" u="none" strike="noStrike" dirty="0">
                          <a:solidFill>
                            <a:srgbClr val="000000"/>
                          </a:solidFill>
                          <a:effectLst/>
                          <a:latin typeface="Times New Roman" panose="02020603050405020304" pitchFamily="18" charset="0"/>
                          <a:cs typeface="Times New Roman" panose="02020603050405020304" pitchFamily="18" charset="0"/>
                        </a:rPr>
                        <a:t>9 </a:t>
                      </a:r>
                      <a:r>
                        <a:rPr lang="en-US" sz="3600" b="0" i="0" u="none" strike="noStrike" dirty="0" err="1">
                          <a:solidFill>
                            <a:srgbClr val="000000"/>
                          </a:solidFill>
                          <a:effectLst/>
                          <a:latin typeface="Times New Roman" panose="02020603050405020304" pitchFamily="18" charset="0"/>
                          <a:cs typeface="Times New Roman" panose="02020603050405020304" pitchFamily="18" charset="0"/>
                        </a:rPr>
                        <a:t>tuổi</a:t>
                      </a:r>
                      <a:endParaRPr lang="en-US" sz="3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050" marR="19050" marT="19050" marB="0" anchor="ctr"/>
                </a:tc>
                <a:tc>
                  <a:txBody>
                    <a:bodyPr/>
                    <a:lstStyle/>
                    <a:p>
                      <a:pPr algn="ctr" rtl="0" fontAlgn="ctr"/>
                      <a:r>
                        <a:rPr lang="en-US" sz="3600" b="0" i="0" u="none" strike="noStrike" dirty="0" smtClean="0">
                          <a:solidFill>
                            <a:srgbClr val="000000"/>
                          </a:solidFill>
                          <a:effectLst/>
                          <a:latin typeface="Times New Roman" panose="02020603050405020304" pitchFamily="18" charset="0"/>
                          <a:cs typeface="Times New Roman" panose="02020603050405020304" pitchFamily="18" charset="0"/>
                        </a:rPr>
                        <a:t>114,9</a:t>
                      </a:r>
                      <a:endParaRPr lang="en-US" sz="3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050" marR="19050" marT="19050" marB="0" anchor="ctr"/>
                </a:tc>
                <a:tc>
                  <a:txBody>
                    <a:bodyPr/>
                    <a:lstStyle/>
                    <a:p>
                      <a:pPr algn="ctr"/>
                      <a:r>
                        <a:rPr lang="en-US" sz="3600" b="0" i="0" u="none" strike="noStrike" kern="1200" dirty="0" smtClean="0">
                          <a:solidFill>
                            <a:srgbClr val="000000"/>
                          </a:solidFill>
                          <a:effectLst/>
                          <a:latin typeface="Times New Roman" panose="02020603050405020304" pitchFamily="18" charset="0"/>
                          <a:ea typeface="+mn-ea"/>
                          <a:cs typeface="Times New Roman" panose="02020603050405020304" pitchFamily="18" charset="0"/>
                        </a:rPr>
                        <a:t>22,0</a:t>
                      </a:r>
                      <a:endParaRPr lang="en-US" sz="3600" b="0" i="0" u="none" strike="noStrike" kern="1200" dirty="0">
                        <a:solidFill>
                          <a:srgbClr val="000000"/>
                        </a:solidFill>
                        <a:effectLst/>
                        <a:latin typeface="Times New Roman" panose="02020603050405020304" pitchFamily="18" charset="0"/>
                        <a:ea typeface="+mn-ea"/>
                        <a:cs typeface="Times New Roman" panose="02020603050405020304" pitchFamily="18" charset="0"/>
                      </a:endParaRPr>
                    </a:p>
                  </a:txBody>
                  <a:tcPr marL="182880" marR="182880" marT="91440" marB="91440" anchor="ctr"/>
                </a:tc>
                <a:tc>
                  <a:txBody>
                    <a:bodyPr/>
                    <a:lstStyle/>
                    <a:p>
                      <a:endParaRPr lang="en-US" sz="3600" dirty="0">
                        <a:latin typeface="Times New Roman" panose="02020603050405020304" pitchFamily="18" charset="0"/>
                        <a:cs typeface="Times New Roman" panose="02020603050405020304" pitchFamily="18" charset="0"/>
                      </a:endParaRPr>
                    </a:p>
                  </a:txBody>
                  <a:tcPr marL="182880" marR="182880" marT="91440" marB="91440"/>
                </a:tc>
                <a:extLst>
                  <a:ext uri="{0D108BD9-81ED-4DB2-BD59-A6C34878D82A}">
                    <a16:rowId xmlns:a16="http://schemas.microsoft.com/office/drawing/2014/main" val="154967269"/>
                  </a:ext>
                </a:extLst>
              </a:tr>
              <a:tr h="921092">
                <a:tc>
                  <a:txBody>
                    <a:bodyPr/>
                    <a:lstStyle/>
                    <a:p>
                      <a:pPr algn="ctr"/>
                      <a:r>
                        <a:rPr lang="en-US" sz="3600" dirty="0" err="1">
                          <a:latin typeface="Times New Roman" panose="02020603050405020304" pitchFamily="18" charset="0"/>
                          <a:cs typeface="Times New Roman" panose="02020603050405020304" pitchFamily="18" charset="0"/>
                        </a:rPr>
                        <a:t>Trẻ</a:t>
                      </a:r>
                      <a:r>
                        <a:rPr lang="en-US" sz="3600" dirty="0">
                          <a:latin typeface="Times New Roman" panose="02020603050405020304" pitchFamily="18" charset="0"/>
                          <a:cs typeface="Times New Roman" panose="02020603050405020304" pitchFamily="18" charset="0"/>
                        </a:rPr>
                        <a:t> 3</a:t>
                      </a:r>
                    </a:p>
                  </a:txBody>
                  <a:tcPr marL="182880" marR="182880" marT="91440" marB="91440" anchor="ctr"/>
                </a:tc>
                <a:tc>
                  <a:txBody>
                    <a:bodyPr/>
                    <a:lstStyle/>
                    <a:p>
                      <a:pPr algn="ctr" rtl="0" fontAlgn="ctr"/>
                      <a:r>
                        <a:rPr lang="en-US" sz="3600" b="0" i="0" u="none" strike="noStrike">
                          <a:solidFill>
                            <a:srgbClr val="000000"/>
                          </a:solidFill>
                          <a:effectLst/>
                          <a:latin typeface="Times New Roman" panose="02020603050405020304" pitchFamily="18" charset="0"/>
                          <a:cs typeface="Times New Roman" panose="02020603050405020304" pitchFamily="18" charset="0"/>
                        </a:rPr>
                        <a:t>Nam</a:t>
                      </a:r>
                    </a:p>
                  </a:txBody>
                  <a:tcPr marL="19050" marR="19050" marT="19050" marB="0" anchor="ctr"/>
                </a:tc>
                <a:tc>
                  <a:txBody>
                    <a:bodyPr/>
                    <a:lstStyle/>
                    <a:p>
                      <a:pPr algn="ctr" rtl="0" fontAlgn="ctr"/>
                      <a:r>
                        <a:rPr lang="en-US" sz="3600" b="0" i="0" u="none" strike="noStrike" dirty="0" smtClean="0">
                          <a:solidFill>
                            <a:srgbClr val="000000"/>
                          </a:solidFill>
                          <a:effectLst/>
                          <a:latin typeface="Times New Roman" panose="02020603050405020304" pitchFamily="18" charset="0"/>
                          <a:cs typeface="Times New Roman" panose="02020603050405020304" pitchFamily="18" charset="0"/>
                        </a:rPr>
                        <a:t>11 </a:t>
                      </a:r>
                      <a:r>
                        <a:rPr lang="en-US" sz="3600" b="0" i="0" u="none" strike="noStrike" dirty="0">
                          <a:solidFill>
                            <a:srgbClr val="000000"/>
                          </a:solidFill>
                          <a:effectLst/>
                          <a:latin typeface="Times New Roman" panose="02020603050405020304" pitchFamily="18" charset="0"/>
                          <a:cs typeface="Times New Roman" panose="02020603050405020304" pitchFamily="18" charset="0"/>
                        </a:rPr>
                        <a:t>tuổi 4 tháng</a:t>
                      </a:r>
                    </a:p>
                  </a:txBody>
                  <a:tcPr marL="19050" marR="19050" marT="19050" marB="0" anchor="ctr"/>
                </a:tc>
                <a:tc>
                  <a:txBody>
                    <a:bodyPr/>
                    <a:lstStyle/>
                    <a:p>
                      <a:pPr algn="ctr" rtl="0" fontAlgn="ctr"/>
                      <a:r>
                        <a:rPr lang="en-US" sz="3600" b="0" i="0" u="none" strike="noStrike" dirty="0" smtClean="0">
                          <a:solidFill>
                            <a:srgbClr val="000000"/>
                          </a:solidFill>
                          <a:effectLst/>
                          <a:latin typeface="Times New Roman" panose="02020603050405020304" pitchFamily="18" charset="0"/>
                          <a:cs typeface="Times New Roman" panose="02020603050405020304" pitchFamily="18" charset="0"/>
                        </a:rPr>
                        <a:t>156</a:t>
                      </a:r>
                      <a:endParaRPr lang="en-US" sz="3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050" marR="19050" marT="19050" marB="0" anchor="ctr"/>
                </a:tc>
                <a:tc>
                  <a:txBody>
                    <a:bodyPr/>
                    <a:lstStyle/>
                    <a:p>
                      <a:pPr algn="ctr"/>
                      <a:r>
                        <a:rPr lang="en-US" sz="3600" b="0" i="0" u="none" strike="noStrike" kern="1200" dirty="0" smtClean="0">
                          <a:solidFill>
                            <a:srgbClr val="000000"/>
                          </a:solidFill>
                          <a:effectLst/>
                          <a:latin typeface="Times New Roman" panose="02020603050405020304" pitchFamily="18" charset="0"/>
                          <a:ea typeface="+mn-ea"/>
                          <a:cs typeface="Times New Roman" panose="02020603050405020304" pitchFamily="18" charset="0"/>
                        </a:rPr>
                        <a:t>27,5</a:t>
                      </a:r>
                      <a:endParaRPr lang="en-US" sz="3600" b="0" i="0" u="none" strike="noStrike" kern="1200" dirty="0">
                        <a:solidFill>
                          <a:srgbClr val="000000"/>
                        </a:solidFill>
                        <a:effectLst/>
                        <a:latin typeface="Times New Roman" panose="02020603050405020304" pitchFamily="18" charset="0"/>
                        <a:ea typeface="+mn-ea"/>
                        <a:cs typeface="Times New Roman" panose="02020603050405020304" pitchFamily="18" charset="0"/>
                      </a:endParaRPr>
                    </a:p>
                  </a:txBody>
                  <a:tcPr marL="182880" marR="182880" marT="91440" marB="91440" anchor="ctr"/>
                </a:tc>
                <a:tc>
                  <a:txBody>
                    <a:bodyPr/>
                    <a:lstStyle/>
                    <a:p>
                      <a:endParaRPr lang="en-US" sz="3600" dirty="0">
                        <a:latin typeface="Times New Roman" panose="02020603050405020304" pitchFamily="18" charset="0"/>
                        <a:cs typeface="Times New Roman" panose="02020603050405020304" pitchFamily="18" charset="0"/>
                      </a:endParaRPr>
                    </a:p>
                  </a:txBody>
                  <a:tcPr marL="182880" marR="182880" marT="91440" marB="91440"/>
                </a:tc>
                <a:extLst>
                  <a:ext uri="{0D108BD9-81ED-4DB2-BD59-A6C34878D82A}">
                    <a16:rowId xmlns:a16="http://schemas.microsoft.com/office/drawing/2014/main" val="1655080212"/>
                  </a:ext>
                </a:extLst>
              </a:tr>
              <a:tr h="1223006">
                <a:tc>
                  <a:txBody>
                    <a:bodyPr/>
                    <a:lstStyle/>
                    <a:p>
                      <a:pPr algn="ctr"/>
                      <a:r>
                        <a:rPr lang="en-US" sz="3600" dirty="0" err="1">
                          <a:latin typeface="Times New Roman" panose="02020603050405020304" pitchFamily="18" charset="0"/>
                          <a:cs typeface="Times New Roman" panose="02020603050405020304" pitchFamily="18" charset="0"/>
                        </a:rPr>
                        <a:t>Trẻ</a:t>
                      </a:r>
                      <a:r>
                        <a:rPr lang="en-US" sz="3600" dirty="0">
                          <a:latin typeface="Times New Roman" panose="02020603050405020304" pitchFamily="18" charset="0"/>
                          <a:cs typeface="Times New Roman" panose="02020603050405020304" pitchFamily="18" charset="0"/>
                        </a:rPr>
                        <a:t> 4</a:t>
                      </a:r>
                    </a:p>
                  </a:txBody>
                  <a:tcPr marL="182880" marR="182880" marT="91440" marB="91440" anchor="ctr"/>
                </a:tc>
                <a:tc>
                  <a:txBody>
                    <a:bodyPr/>
                    <a:lstStyle/>
                    <a:p>
                      <a:pPr algn="ctr" rtl="0" fontAlgn="ctr"/>
                      <a:r>
                        <a:rPr lang="en-US" sz="3600" b="0" i="0" u="none" strike="noStrike">
                          <a:solidFill>
                            <a:srgbClr val="000000"/>
                          </a:solidFill>
                          <a:effectLst/>
                          <a:latin typeface="Times New Roman" panose="02020603050405020304" pitchFamily="18" charset="0"/>
                          <a:cs typeface="Times New Roman" panose="02020603050405020304" pitchFamily="18" charset="0"/>
                        </a:rPr>
                        <a:t>Nữ</a:t>
                      </a:r>
                    </a:p>
                  </a:txBody>
                  <a:tcPr marL="19050" marR="19050" marT="19050" marB="0" anchor="ctr"/>
                </a:tc>
                <a:tc>
                  <a:txBody>
                    <a:bodyPr/>
                    <a:lstStyle/>
                    <a:p>
                      <a:pPr algn="ctr" rtl="0" fontAlgn="ctr"/>
                      <a:r>
                        <a:rPr lang="en-US" sz="3600" b="0" i="0" u="none" strike="noStrike" dirty="0" smtClean="0">
                          <a:solidFill>
                            <a:srgbClr val="000000"/>
                          </a:solidFill>
                          <a:effectLst/>
                          <a:latin typeface="Times New Roman" panose="02020603050405020304" pitchFamily="18" charset="0"/>
                          <a:cs typeface="Times New Roman" panose="02020603050405020304" pitchFamily="18" charset="0"/>
                        </a:rPr>
                        <a:t>8 </a:t>
                      </a:r>
                      <a:r>
                        <a:rPr lang="en-US" sz="3600" b="0" i="0" u="none" strike="noStrike" dirty="0">
                          <a:solidFill>
                            <a:srgbClr val="000000"/>
                          </a:solidFill>
                          <a:effectLst/>
                          <a:latin typeface="Times New Roman" panose="02020603050405020304" pitchFamily="18" charset="0"/>
                          <a:cs typeface="Times New Roman" panose="02020603050405020304" pitchFamily="18" charset="0"/>
                        </a:rPr>
                        <a:t>tuổi 11 tháng</a:t>
                      </a:r>
                    </a:p>
                  </a:txBody>
                  <a:tcPr marL="19050" marR="19050" marT="19050" marB="0" anchor="ctr"/>
                </a:tc>
                <a:tc>
                  <a:txBody>
                    <a:bodyPr/>
                    <a:lstStyle/>
                    <a:p>
                      <a:pPr algn="ctr" rtl="0" fontAlgn="ctr"/>
                      <a:r>
                        <a:rPr lang="en-US" sz="3600" b="0" i="0" u="none" strike="noStrike" dirty="0" smtClean="0">
                          <a:solidFill>
                            <a:srgbClr val="000000"/>
                          </a:solidFill>
                          <a:effectLst/>
                          <a:latin typeface="Times New Roman" panose="02020603050405020304" pitchFamily="18" charset="0"/>
                          <a:cs typeface="Times New Roman" panose="02020603050405020304" pitchFamily="18" charset="0"/>
                        </a:rPr>
                        <a:t>128,9</a:t>
                      </a:r>
                      <a:endParaRPr lang="en-US" sz="3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050" marR="19050" marT="19050" marB="0" anchor="ctr"/>
                </a:tc>
                <a:tc>
                  <a:txBody>
                    <a:bodyPr/>
                    <a:lstStyle/>
                    <a:p>
                      <a:pPr algn="ctr"/>
                      <a:r>
                        <a:rPr lang="en-US" sz="3600" b="0" i="0" u="none" strike="noStrike" kern="1200" dirty="0" smtClean="0">
                          <a:solidFill>
                            <a:srgbClr val="000000"/>
                          </a:solidFill>
                          <a:effectLst/>
                          <a:latin typeface="Times New Roman" panose="02020603050405020304" pitchFamily="18" charset="0"/>
                          <a:ea typeface="+mn-ea"/>
                          <a:cs typeface="Times New Roman" panose="02020603050405020304" pitchFamily="18" charset="0"/>
                        </a:rPr>
                        <a:t>27,2</a:t>
                      </a:r>
                      <a:endParaRPr lang="en-US" sz="3600" b="0" i="0" u="none" strike="noStrike" kern="1200" dirty="0">
                        <a:solidFill>
                          <a:srgbClr val="000000"/>
                        </a:solidFill>
                        <a:effectLst/>
                        <a:latin typeface="Times New Roman" panose="02020603050405020304" pitchFamily="18" charset="0"/>
                        <a:ea typeface="+mn-ea"/>
                        <a:cs typeface="Times New Roman" panose="02020603050405020304" pitchFamily="18" charset="0"/>
                      </a:endParaRPr>
                    </a:p>
                  </a:txBody>
                  <a:tcPr marL="182880" marR="182880" marT="91440" marB="91440" anchor="ctr"/>
                </a:tc>
                <a:tc>
                  <a:txBody>
                    <a:bodyPr/>
                    <a:lstStyle/>
                    <a:p>
                      <a:endParaRPr lang="en-US" sz="3600">
                        <a:latin typeface="Times New Roman" panose="02020603050405020304" pitchFamily="18" charset="0"/>
                        <a:cs typeface="Times New Roman" panose="02020603050405020304" pitchFamily="18" charset="0"/>
                      </a:endParaRPr>
                    </a:p>
                  </a:txBody>
                  <a:tcPr marL="182880" marR="182880" marT="91440" marB="91440"/>
                </a:tc>
                <a:extLst>
                  <a:ext uri="{0D108BD9-81ED-4DB2-BD59-A6C34878D82A}">
                    <a16:rowId xmlns:a16="http://schemas.microsoft.com/office/drawing/2014/main" val="808971237"/>
                  </a:ext>
                </a:extLst>
              </a:tr>
              <a:tr h="921092">
                <a:tc>
                  <a:txBody>
                    <a:bodyPr/>
                    <a:lstStyle/>
                    <a:p>
                      <a:pPr algn="ctr"/>
                      <a:r>
                        <a:rPr lang="en-US" sz="3600" dirty="0" err="1">
                          <a:latin typeface="Times New Roman" panose="02020603050405020304" pitchFamily="18" charset="0"/>
                          <a:cs typeface="Times New Roman" panose="02020603050405020304" pitchFamily="18" charset="0"/>
                        </a:rPr>
                        <a:t>Trẻ</a:t>
                      </a:r>
                      <a:r>
                        <a:rPr lang="en-US" sz="3600" dirty="0">
                          <a:latin typeface="Times New Roman" panose="02020603050405020304" pitchFamily="18" charset="0"/>
                          <a:cs typeface="Times New Roman" panose="02020603050405020304" pitchFamily="18" charset="0"/>
                        </a:rPr>
                        <a:t> 5</a:t>
                      </a:r>
                    </a:p>
                  </a:txBody>
                  <a:tcPr marL="182880" marR="182880" marT="91440" marB="91440" anchor="ctr"/>
                </a:tc>
                <a:tc>
                  <a:txBody>
                    <a:bodyPr/>
                    <a:lstStyle/>
                    <a:p>
                      <a:pPr algn="ctr" rtl="0" fontAlgn="ctr"/>
                      <a:r>
                        <a:rPr lang="en-US" sz="3600" b="0" i="0" u="none" strike="noStrike">
                          <a:solidFill>
                            <a:srgbClr val="000000"/>
                          </a:solidFill>
                          <a:effectLst/>
                          <a:latin typeface="Times New Roman" panose="02020603050405020304" pitchFamily="18" charset="0"/>
                          <a:cs typeface="Times New Roman" panose="02020603050405020304" pitchFamily="18" charset="0"/>
                        </a:rPr>
                        <a:t>Nam</a:t>
                      </a:r>
                    </a:p>
                  </a:txBody>
                  <a:tcPr marL="19050" marR="19050" marT="19050" marB="0" anchor="ctr"/>
                </a:tc>
                <a:tc>
                  <a:txBody>
                    <a:bodyPr/>
                    <a:lstStyle/>
                    <a:p>
                      <a:pPr algn="ctr" rtl="0" fontAlgn="ctr"/>
                      <a:r>
                        <a:rPr lang="en-US" sz="3600" b="0" i="0" u="none" strike="noStrike">
                          <a:solidFill>
                            <a:srgbClr val="000000"/>
                          </a:solidFill>
                          <a:effectLst/>
                          <a:latin typeface="Times New Roman" panose="02020603050405020304" pitchFamily="18" charset="0"/>
                          <a:cs typeface="Times New Roman" panose="02020603050405020304" pitchFamily="18" charset="0"/>
                        </a:rPr>
                        <a:t>10 tuổi 2 tháng</a:t>
                      </a:r>
                    </a:p>
                  </a:txBody>
                  <a:tcPr marL="19050" marR="19050" marT="19050" marB="0" anchor="ctr"/>
                </a:tc>
                <a:tc>
                  <a:txBody>
                    <a:bodyPr/>
                    <a:lstStyle/>
                    <a:p>
                      <a:pPr algn="ctr" rtl="0" fontAlgn="ctr"/>
                      <a:r>
                        <a:rPr lang="en-US" sz="3600" b="0" i="0" u="none" strike="noStrike" dirty="0">
                          <a:solidFill>
                            <a:srgbClr val="000000"/>
                          </a:solidFill>
                          <a:effectLst/>
                          <a:latin typeface="Times New Roman" panose="02020603050405020304" pitchFamily="18" charset="0"/>
                          <a:cs typeface="Times New Roman" panose="02020603050405020304" pitchFamily="18" charset="0"/>
                        </a:rPr>
                        <a:t>138</a:t>
                      </a:r>
                    </a:p>
                  </a:txBody>
                  <a:tcPr marL="19050" marR="19050" marT="19050" marB="0" anchor="ctr"/>
                </a:tc>
                <a:tc>
                  <a:txBody>
                    <a:bodyPr/>
                    <a:lstStyle/>
                    <a:p>
                      <a:pPr algn="ctr"/>
                      <a:r>
                        <a:rPr lang="en-US" sz="3600" b="0" i="0" u="none" strike="noStrike" kern="1200" dirty="0" smtClean="0">
                          <a:solidFill>
                            <a:srgbClr val="000000"/>
                          </a:solidFill>
                          <a:effectLst/>
                          <a:latin typeface="Times New Roman" panose="02020603050405020304" pitchFamily="18" charset="0"/>
                          <a:ea typeface="+mn-ea"/>
                          <a:cs typeface="Times New Roman" panose="02020603050405020304" pitchFamily="18" charset="0"/>
                        </a:rPr>
                        <a:t>25,3</a:t>
                      </a:r>
                      <a:endParaRPr lang="en-US" sz="3600" b="0" i="0" u="none" strike="noStrike" kern="1200" dirty="0">
                        <a:solidFill>
                          <a:srgbClr val="000000"/>
                        </a:solidFill>
                        <a:effectLst/>
                        <a:latin typeface="Times New Roman" panose="02020603050405020304" pitchFamily="18" charset="0"/>
                        <a:ea typeface="+mn-ea"/>
                        <a:cs typeface="Times New Roman" panose="02020603050405020304" pitchFamily="18" charset="0"/>
                      </a:endParaRPr>
                    </a:p>
                  </a:txBody>
                  <a:tcPr marL="182880" marR="182880" marT="91440" marB="91440" anchor="ctr"/>
                </a:tc>
                <a:tc>
                  <a:txBody>
                    <a:bodyPr/>
                    <a:lstStyle/>
                    <a:p>
                      <a:endParaRPr lang="en-US" sz="3600" dirty="0">
                        <a:latin typeface="Times New Roman" panose="02020603050405020304" pitchFamily="18" charset="0"/>
                        <a:cs typeface="Times New Roman" panose="02020603050405020304" pitchFamily="18" charset="0"/>
                      </a:endParaRPr>
                    </a:p>
                  </a:txBody>
                  <a:tcPr marL="182880" marR="182880" marT="91440" marB="91440"/>
                </a:tc>
                <a:extLst>
                  <a:ext uri="{0D108BD9-81ED-4DB2-BD59-A6C34878D82A}">
                    <a16:rowId xmlns:a16="http://schemas.microsoft.com/office/drawing/2014/main" val="2829542514"/>
                  </a:ext>
                </a:extLst>
              </a:tr>
            </a:tbl>
          </a:graphicData>
        </a:graphic>
      </p:graphicFrame>
    </p:spTree>
    <p:extLst>
      <p:ext uri="{BB962C8B-B14F-4D97-AF65-F5344CB8AC3E}">
        <p14:creationId xmlns:p14="http://schemas.microsoft.com/office/powerpoint/2010/main" val="40575636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8">
          <a:extLst>
            <a:ext uri="{FF2B5EF4-FFF2-40B4-BE49-F238E27FC236}">
              <a16:creationId xmlns:a16="http://schemas.microsoft.com/office/drawing/2014/main" id="{0C0EB53A-2DD0-D9CC-8E13-9CE602DFE201}"/>
            </a:ext>
          </a:extLst>
        </p:cNvPr>
        <p:cNvGrpSpPr/>
        <p:nvPr/>
      </p:nvGrpSpPr>
      <p:grpSpPr>
        <a:xfrm>
          <a:off x="0" y="0"/>
          <a:ext cx="0" cy="0"/>
          <a:chOff x="0" y="0"/>
          <a:chExt cx="0" cy="0"/>
        </a:xfrm>
      </p:grpSpPr>
      <p:sp>
        <p:nvSpPr>
          <p:cNvPr id="213" name="Google Shape;213;p15">
            <a:extLst>
              <a:ext uri="{FF2B5EF4-FFF2-40B4-BE49-F238E27FC236}">
                <a16:creationId xmlns:a16="http://schemas.microsoft.com/office/drawing/2014/main" id="{3BCD89F2-0DC5-4689-CC84-8A6C96423D66}"/>
              </a:ext>
            </a:extLst>
          </p:cNvPr>
          <p:cNvSpPr txBox="1">
            <a:spLocks noGrp="1"/>
          </p:cNvSpPr>
          <p:nvPr>
            <p:ph type="sldNum" idx="12"/>
          </p:nvPr>
        </p:nvSpPr>
        <p:spPr>
          <a:xfrm>
            <a:off x="8674200" y="9503250"/>
            <a:ext cx="939600" cy="783000"/>
          </a:xfrm>
          <a:prstGeom prst="rect">
            <a:avLst/>
          </a:prstGeom>
        </p:spPr>
        <p:txBody>
          <a:bodyPr spcFirstLastPara="1" vert="horz" wrap="square" lIns="182850" tIns="182850" rIns="182850" bIns="182850" rtlCol="0" anchor="t" anchorCtr="0">
            <a:noAutofit/>
          </a:bodyPr>
          <a:lstStyle/>
          <a:p>
            <a:pPr algn="ctr"/>
            <a:fld id="{00000000-1234-1234-1234-123412341234}" type="slidenum">
              <a:rPr lang="en"/>
              <a:pPr algn="ctr"/>
              <a:t>41</a:t>
            </a:fld>
            <a:endParaRPr/>
          </a:p>
        </p:txBody>
      </p:sp>
      <p:sp>
        <p:nvSpPr>
          <p:cNvPr id="8" name="TextBox 7">
            <a:extLst>
              <a:ext uri="{FF2B5EF4-FFF2-40B4-BE49-F238E27FC236}">
                <a16:creationId xmlns:a16="http://schemas.microsoft.com/office/drawing/2014/main" id="{823FE5F8-0BDA-94EE-4CA7-10D7CF789A0C}"/>
              </a:ext>
            </a:extLst>
          </p:cNvPr>
          <p:cNvSpPr txBox="1"/>
          <p:nvPr/>
        </p:nvSpPr>
        <p:spPr>
          <a:xfrm>
            <a:off x="2438400" y="690717"/>
            <a:ext cx="12954000" cy="1077218"/>
          </a:xfrm>
          <a:prstGeom prst="rect">
            <a:avLst/>
          </a:prstGeom>
          <a:noFill/>
        </p:spPr>
        <p:txBody>
          <a:bodyPr wrap="square" rtlCol="0">
            <a:spAutoFit/>
          </a:bodyPr>
          <a:lstStyle/>
          <a:p>
            <a:pPr algn="ctr"/>
            <a:r>
              <a:rPr lang="en-US" sz="6400" b="1" dirty="0">
                <a:solidFill>
                  <a:schemeClr val="accent2">
                    <a:lumMod val="50000"/>
                  </a:schemeClr>
                </a:solidFill>
              </a:rPr>
              <a:t>BÀI TẬP THỰC HÀNH</a:t>
            </a:r>
          </a:p>
        </p:txBody>
      </p:sp>
      <p:sp>
        <p:nvSpPr>
          <p:cNvPr id="9" name="TextBox 8">
            <a:extLst>
              <a:ext uri="{FF2B5EF4-FFF2-40B4-BE49-F238E27FC236}">
                <a16:creationId xmlns:a16="http://schemas.microsoft.com/office/drawing/2014/main" id="{93B17D9E-4F62-7436-030C-20F235A449BA}"/>
              </a:ext>
            </a:extLst>
          </p:cNvPr>
          <p:cNvSpPr txBox="1"/>
          <p:nvPr/>
        </p:nvSpPr>
        <p:spPr>
          <a:xfrm>
            <a:off x="1524000" y="2095500"/>
            <a:ext cx="15087600" cy="707886"/>
          </a:xfrm>
          <a:prstGeom prst="rect">
            <a:avLst/>
          </a:prstGeom>
          <a:noFill/>
        </p:spPr>
        <p:txBody>
          <a:bodyPr wrap="square" rtlCol="0">
            <a:spAutoFit/>
          </a:bodyPr>
          <a:lstStyle/>
          <a:p>
            <a:pPr marL="685800" indent="-685800" algn="just">
              <a:buFont typeface="Wingdings" pitchFamily="2" charset="2"/>
              <a:buChar char="v"/>
            </a:pPr>
            <a:endParaRPr lang="en-US" sz="4000" dirty="0">
              <a:solidFill>
                <a:schemeClr val="accent2">
                  <a:lumMod val="50000"/>
                </a:schemeClr>
              </a:solidFill>
            </a:endParaRPr>
          </a:p>
        </p:txBody>
      </p:sp>
      <p:graphicFrame>
        <p:nvGraphicFramePr>
          <p:cNvPr id="3" name="Table 2">
            <a:extLst>
              <a:ext uri="{FF2B5EF4-FFF2-40B4-BE49-F238E27FC236}">
                <a16:creationId xmlns:a16="http://schemas.microsoft.com/office/drawing/2014/main" id="{645A344E-8CA5-FCC3-9A35-E21FC19E48BB}"/>
              </a:ext>
            </a:extLst>
          </p:cNvPr>
          <p:cNvGraphicFramePr>
            <a:graphicFrameLocks noGrp="1"/>
          </p:cNvGraphicFramePr>
          <p:nvPr>
            <p:extLst>
              <p:ext uri="{D42A27DB-BD31-4B8C-83A1-F6EECF244321}">
                <p14:modId xmlns:p14="http://schemas.microsoft.com/office/powerpoint/2010/main" val="1431477957"/>
              </p:ext>
            </p:extLst>
          </p:nvPr>
        </p:nvGraphicFramePr>
        <p:xfrm>
          <a:off x="1524000" y="2095501"/>
          <a:ext cx="16002000" cy="7336302"/>
        </p:xfrm>
        <a:graphic>
          <a:graphicData uri="http://schemas.openxmlformats.org/drawingml/2006/table">
            <a:tbl>
              <a:tblPr firstRow="1" bandRow="1"/>
              <a:tblGrid>
                <a:gridCol w="2101272">
                  <a:extLst>
                    <a:ext uri="{9D8B030D-6E8A-4147-A177-3AD203B41FA5}">
                      <a16:colId xmlns:a16="http://schemas.microsoft.com/office/drawing/2014/main" val="154523171"/>
                    </a:ext>
                  </a:extLst>
                </a:gridCol>
                <a:gridCol w="1988128">
                  <a:extLst>
                    <a:ext uri="{9D8B030D-6E8A-4147-A177-3AD203B41FA5}">
                      <a16:colId xmlns:a16="http://schemas.microsoft.com/office/drawing/2014/main" val="3997445179"/>
                    </a:ext>
                  </a:extLst>
                </a:gridCol>
                <a:gridCol w="3530600">
                  <a:extLst>
                    <a:ext uri="{9D8B030D-6E8A-4147-A177-3AD203B41FA5}">
                      <a16:colId xmlns:a16="http://schemas.microsoft.com/office/drawing/2014/main" val="1192595512"/>
                    </a:ext>
                  </a:extLst>
                </a:gridCol>
                <a:gridCol w="2563092">
                  <a:extLst>
                    <a:ext uri="{9D8B030D-6E8A-4147-A177-3AD203B41FA5}">
                      <a16:colId xmlns:a16="http://schemas.microsoft.com/office/drawing/2014/main" val="1642052109"/>
                    </a:ext>
                  </a:extLst>
                </a:gridCol>
                <a:gridCol w="3232728">
                  <a:extLst>
                    <a:ext uri="{9D8B030D-6E8A-4147-A177-3AD203B41FA5}">
                      <a16:colId xmlns:a16="http://schemas.microsoft.com/office/drawing/2014/main" val="1693199913"/>
                    </a:ext>
                  </a:extLst>
                </a:gridCol>
                <a:gridCol w="2586180">
                  <a:extLst>
                    <a:ext uri="{9D8B030D-6E8A-4147-A177-3AD203B41FA5}">
                      <a16:colId xmlns:a16="http://schemas.microsoft.com/office/drawing/2014/main" val="2389735136"/>
                    </a:ext>
                  </a:extLst>
                </a:gridCol>
              </a:tblGrid>
              <a:tr h="1825100">
                <a:tc>
                  <a:txBody>
                    <a:bodyPr/>
                    <a:lstStyle/>
                    <a:p>
                      <a:pPr algn="ctr"/>
                      <a:r>
                        <a:rPr lang="en-US" sz="3600" b="1" dirty="0" err="1">
                          <a:latin typeface="Times New Roman" panose="02020603050405020304" pitchFamily="18" charset="0"/>
                          <a:cs typeface="Times New Roman" panose="02020603050405020304" pitchFamily="18" charset="0"/>
                        </a:rPr>
                        <a:t>Tên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trẻ</a:t>
                      </a:r>
                      <a:endParaRPr lang="en-US" sz="3600" b="1" dirty="0">
                        <a:latin typeface="Times New Roman" panose="02020603050405020304" pitchFamily="18" charset="0"/>
                        <a:cs typeface="Times New Roman" panose="02020603050405020304" pitchFamily="18" charset="0"/>
                      </a:endParaRPr>
                    </a:p>
                  </a:txBody>
                  <a:tcPr marL="182880" marR="182880" marT="91440" marB="91440" anchor="ctr">
                    <a:solidFill>
                      <a:schemeClr val="accent1">
                        <a:lumMod val="40000"/>
                        <a:lumOff val="60000"/>
                      </a:schemeClr>
                    </a:solidFill>
                  </a:tcPr>
                </a:tc>
                <a:tc>
                  <a:txBody>
                    <a:bodyPr/>
                    <a:lstStyle/>
                    <a:p>
                      <a:pPr algn="ctr" fontAlgn="ct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Giới</a:t>
                      </a:r>
                      <a:endParaRPr lang="en-US" sz="3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9050" marR="19050" marT="19050" marB="0" anchor="ctr">
                    <a:solidFill>
                      <a:schemeClr val="accent1">
                        <a:lumMod val="40000"/>
                        <a:lumOff val="60000"/>
                      </a:schemeClr>
                    </a:solidFill>
                  </a:tcPr>
                </a:tc>
                <a:tc>
                  <a:txBody>
                    <a:bodyPr/>
                    <a:lstStyle/>
                    <a:p>
                      <a:pPr algn="ctr" fontAlgn="ct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Tuổi</a:t>
                      </a:r>
                      <a:endParaRPr lang="en-US" sz="3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9050" marR="19050" marT="19050" marB="0" anchor="ctr">
                    <a:solidFill>
                      <a:schemeClr val="accent1">
                        <a:lumMod val="40000"/>
                        <a:lumOff val="60000"/>
                      </a:schemeClr>
                    </a:solidFill>
                  </a:tcPr>
                </a:tc>
                <a:tc>
                  <a:txBody>
                    <a:bodyPr/>
                    <a:lstStyle/>
                    <a:p>
                      <a:pPr algn="ctr" fontAlgn="ct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Chiều</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smtClean="0">
                          <a:solidFill>
                            <a:srgbClr val="000000"/>
                          </a:solidFill>
                          <a:effectLst/>
                          <a:latin typeface="Times New Roman" panose="02020603050405020304" pitchFamily="18" charset="0"/>
                          <a:cs typeface="Times New Roman" panose="02020603050405020304" pitchFamily="18" charset="0"/>
                        </a:rPr>
                        <a:t>cao</a:t>
                      </a:r>
                      <a:endParaRPr lang="en-US" sz="3600" b="1" i="0" u="none" strike="noStrike" dirty="0" smtClean="0">
                        <a:solidFill>
                          <a:srgbClr val="000000"/>
                        </a:solidFill>
                        <a:effectLst/>
                        <a:latin typeface="Times New Roman" panose="02020603050405020304" pitchFamily="18" charset="0"/>
                        <a:cs typeface="Times New Roman" panose="02020603050405020304" pitchFamily="18" charset="0"/>
                      </a:endParaRPr>
                    </a:p>
                    <a:p>
                      <a:pPr algn="ctr" fontAlgn="ctr"/>
                      <a:r>
                        <a:rPr lang="en-US" sz="3600" b="1" i="0" u="none" strike="noStrike" dirty="0" smtClean="0">
                          <a:solidFill>
                            <a:srgbClr val="000000"/>
                          </a:solidFill>
                          <a:effectLst/>
                          <a:latin typeface="Times New Roman" panose="02020603050405020304" pitchFamily="18" charset="0"/>
                          <a:cs typeface="Times New Roman" panose="02020603050405020304" pitchFamily="18" charset="0"/>
                        </a:rPr>
                        <a:t>(cm)</a:t>
                      </a:r>
                      <a:endParaRPr lang="en-US" sz="3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9050" marR="19050" marT="19050" marB="0" anchor="ctr">
                    <a:solidFill>
                      <a:schemeClr val="accent1">
                        <a:lumMod val="40000"/>
                        <a:lumOff val="60000"/>
                      </a:schemeClr>
                    </a:solidFill>
                  </a:tcPr>
                </a:tc>
                <a:tc>
                  <a:txBody>
                    <a:bodyPr/>
                    <a:lstStyle/>
                    <a:p>
                      <a:pPr algn="ctr" rtl="0" fontAlgn="ctr"/>
                      <a:r>
                        <a:rPr lang="en-US" sz="3600" b="1" i="0" u="none" strike="noStrike" dirty="0" smtClean="0">
                          <a:solidFill>
                            <a:srgbClr val="000000"/>
                          </a:solidFill>
                          <a:effectLst/>
                          <a:latin typeface="Times New Roman" panose="02020603050405020304" pitchFamily="18" charset="0"/>
                          <a:cs typeface="Times New Roman" panose="02020603050405020304" pitchFamily="18" charset="0"/>
                        </a:rPr>
                        <a:t>Cân</a:t>
                      </a:r>
                      <a:r>
                        <a:rPr lang="en-US" sz="3600" b="1" i="0" u="none" strike="noStrike" baseline="0" dirty="0" smtClean="0">
                          <a:solidFill>
                            <a:srgbClr val="000000"/>
                          </a:solidFill>
                          <a:effectLst/>
                          <a:latin typeface="Times New Roman" panose="02020603050405020304" pitchFamily="18" charset="0"/>
                          <a:cs typeface="Times New Roman" panose="02020603050405020304" pitchFamily="18" charset="0"/>
                        </a:rPr>
                        <a:t> nặng</a:t>
                      </a:r>
                    </a:p>
                    <a:p>
                      <a:pPr algn="ctr" rtl="0" fontAlgn="ctr"/>
                      <a:r>
                        <a:rPr lang="en-US" sz="3600" b="1" i="0" u="none" strike="noStrike" baseline="0" dirty="0" smtClean="0">
                          <a:solidFill>
                            <a:srgbClr val="000000"/>
                          </a:solidFill>
                          <a:effectLst/>
                          <a:latin typeface="Times New Roman" panose="02020603050405020304" pitchFamily="18" charset="0"/>
                          <a:cs typeface="Times New Roman" panose="02020603050405020304" pitchFamily="18" charset="0"/>
                        </a:rPr>
                        <a:t>(kg)</a:t>
                      </a:r>
                      <a:endParaRPr lang="en-US" sz="3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9050" marR="19050" marT="19050" marB="0" anchor="ctr">
                    <a:solidFill>
                      <a:schemeClr val="accent1">
                        <a:lumMod val="40000"/>
                        <a:lumOff val="60000"/>
                      </a:schemeClr>
                    </a:solidFill>
                  </a:tcPr>
                </a:tc>
                <a:tc>
                  <a:txBody>
                    <a:bodyPr/>
                    <a:lstStyle/>
                    <a:p>
                      <a:pPr algn="ctr" fontAlgn="ct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Phân</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loại</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p>
                    <a:p>
                      <a:pPr algn="ctr" fontAlgn="ctr"/>
                      <a:r>
                        <a:rPr lang="en-US" sz="3600" b="1" i="0" u="none" strike="noStrike" dirty="0" smtClean="0">
                          <a:solidFill>
                            <a:srgbClr val="000000"/>
                          </a:solidFill>
                          <a:effectLst/>
                          <a:latin typeface="Times New Roman" panose="02020603050405020304" pitchFamily="18" charset="0"/>
                          <a:cs typeface="Times New Roman" panose="02020603050405020304" pitchFamily="18" charset="0"/>
                        </a:rPr>
                        <a:t>SDD</a:t>
                      </a:r>
                      <a:endParaRPr lang="en-US" sz="3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9050" marR="19050" marT="19050" marB="0" anchor="ctr">
                    <a:solidFill>
                      <a:schemeClr val="accent1">
                        <a:lumMod val="40000"/>
                        <a:lumOff val="60000"/>
                      </a:schemeClr>
                    </a:solidFill>
                  </a:tcPr>
                </a:tc>
                <a:extLst>
                  <a:ext uri="{0D108BD9-81ED-4DB2-BD59-A6C34878D82A}">
                    <a16:rowId xmlns:a16="http://schemas.microsoft.com/office/drawing/2014/main" val="4200429025"/>
                  </a:ext>
                </a:extLst>
              </a:tr>
              <a:tr h="1223006">
                <a:tc>
                  <a:txBody>
                    <a:bodyPr/>
                    <a:lstStyle/>
                    <a:p>
                      <a:pPr algn="ctr"/>
                      <a:r>
                        <a:rPr lang="en-US" sz="3600" dirty="0" err="1">
                          <a:latin typeface="Times New Roman" panose="02020603050405020304" pitchFamily="18" charset="0"/>
                          <a:cs typeface="Times New Roman" panose="02020603050405020304" pitchFamily="18" charset="0"/>
                        </a:rPr>
                        <a:t>Trẻ</a:t>
                      </a:r>
                      <a:r>
                        <a:rPr lang="en-US" sz="3600" dirty="0">
                          <a:latin typeface="Times New Roman" panose="02020603050405020304" pitchFamily="18" charset="0"/>
                          <a:cs typeface="Times New Roman" panose="02020603050405020304" pitchFamily="18" charset="0"/>
                        </a:rPr>
                        <a:t> 6</a:t>
                      </a:r>
                    </a:p>
                  </a:txBody>
                  <a:tcPr marL="182880" marR="182880" marT="91440" marB="91440" anchor="ctr"/>
                </a:tc>
                <a:tc>
                  <a:txBody>
                    <a:bodyPr/>
                    <a:lstStyle/>
                    <a:p>
                      <a:pPr algn="ctr" rtl="0" fontAlgn="ctr"/>
                      <a:r>
                        <a:rPr lang="en-US" sz="3600" b="0" i="0" u="none" strike="noStrike" dirty="0" err="1">
                          <a:solidFill>
                            <a:srgbClr val="000000"/>
                          </a:solidFill>
                          <a:effectLst/>
                          <a:latin typeface="Times New Roman" panose="02020603050405020304" pitchFamily="18" charset="0"/>
                        </a:rPr>
                        <a:t>Nữ</a:t>
                      </a:r>
                      <a:endParaRPr lang="en-US" sz="3600" b="0" i="0" u="none" strike="noStrike" dirty="0">
                        <a:solidFill>
                          <a:srgbClr val="000000"/>
                        </a:solidFill>
                        <a:effectLst/>
                        <a:latin typeface="Times New Roman" panose="02020603050405020304" pitchFamily="18" charset="0"/>
                      </a:endParaRPr>
                    </a:p>
                  </a:txBody>
                  <a:tcPr marL="19050" marR="19050" marT="19050" marB="0" anchor="ctr"/>
                </a:tc>
                <a:tc>
                  <a:txBody>
                    <a:bodyPr/>
                    <a:lstStyle/>
                    <a:p>
                      <a:pPr algn="ctr" rtl="0" fontAlgn="ctr"/>
                      <a:r>
                        <a:rPr lang="en-US" sz="3600" b="0" i="0" u="none" strike="noStrike" dirty="0">
                          <a:solidFill>
                            <a:srgbClr val="000000"/>
                          </a:solidFill>
                          <a:effectLst/>
                          <a:latin typeface="Times New Roman" panose="02020603050405020304" pitchFamily="18" charset="0"/>
                        </a:rPr>
                        <a:t>9 </a:t>
                      </a:r>
                      <a:r>
                        <a:rPr lang="en-US" sz="3600" b="0" i="0" u="none" strike="noStrike" dirty="0" err="1">
                          <a:solidFill>
                            <a:srgbClr val="000000"/>
                          </a:solidFill>
                          <a:effectLst/>
                          <a:latin typeface="Times New Roman" panose="02020603050405020304" pitchFamily="18" charset="0"/>
                        </a:rPr>
                        <a:t>tuổi</a:t>
                      </a:r>
                      <a:r>
                        <a:rPr lang="en-US" sz="3600" b="0" i="0" u="none" strike="noStrike" dirty="0">
                          <a:solidFill>
                            <a:srgbClr val="000000"/>
                          </a:solidFill>
                          <a:effectLst/>
                          <a:latin typeface="Times New Roman" panose="02020603050405020304" pitchFamily="18" charset="0"/>
                        </a:rPr>
                        <a:t> 7 </a:t>
                      </a:r>
                      <a:r>
                        <a:rPr lang="en-US" sz="3600" b="0" i="0" u="none" strike="noStrike" dirty="0" err="1">
                          <a:solidFill>
                            <a:srgbClr val="000000"/>
                          </a:solidFill>
                          <a:effectLst/>
                          <a:latin typeface="Times New Roman" panose="02020603050405020304" pitchFamily="18" charset="0"/>
                        </a:rPr>
                        <a:t>tháng</a:t>
                      </a:r>
                      <a:endParaRPr lang="en-US" sz="3600" b="0" i="0" u="none" strike="noStrike" dirty="0">
                        <a:solidFill>
                          <a:srgbClr val="000000"/>
                        </a:solidFill>
                        <a:effectLst/>
                        <a:latin typeface="Times New Roman" panose="02020603050405020304" pitchFamily="18" charset="0"/>
                      </a:endParaRPr>
                    </a:p>
                  </a:txBody>
                  <a:tcPr marL="19050" marR="19050" marT="19050" marB="0" anchor="ctr"/>
                </a:tc>
                <a:tc>
                  <a:txBody>
                    <a:bodyPr/>
                    <a:lstStyle/>
                    <a:p>
                      <a:pPr algn="ctr" rtl="0" fontAlgn="ctr"/>
                      <a:r>
                        <a:rPr lang="en-US" sz="3600" b="0" i="0" u="none" strike="noStrike" dirty="0" smtClean="0">
                          <a:solidFill>
                            <a:srgbClr val="000000"/>
                          </a:solidFill>
                          <a:effectLst/>
                          <a:latin typeface="Times New Roman" panose="02020603050405020304" pitchFamily="18" charset="0"/>
                        </a:rPr>
                        <a:t>118,2</a:t>
                      </a:r>
                      <a:endParaRPr lang="en-US" sz="3600" b="0" i="0" u="none" strike="noStrike" dirty="0">
                        <a:solidFill>
                          <a:srgbClr val="000000"/>
                        </a:solidFill>
                        <a:effectLst/>
                        <a:latin typeface="Times New Roman" panose="02020603050405020304" pitchFamily="18" charset="0"/>
                      </a:endParaRPr>
                    </a:p>
                  </a:txBody>
                  <a:tcPr marL="19050" marR="19050" marT="19050" marB="0" anchor="ctr"/>
                </a:tc>
                <a:tc>
                  <a:txBody>
                    <a:bodyPr/>
                    <a:lstStyle/>
                    <a:p>
                      <a:pPr algn="ctr"/>
                      <a:r>
                        <a:rPr lang="en-US" sz="3600" dirty="0" smtClean="0">
                          <a:latin typeface="Times New Roman" panose="02020603050405020304" pitchFamily="18" charset="0"/>
                          <a:cs typeface="Times New Roman" panose="02020603050405020304" pitchFamily="18" charset="0"/>
                        </a:rPr>
                        <a:t>21,0</a:t>
                      </a:r>
                      <a:endParaRPr lang="en-US" sz="3600" dirty="0">
                        <a:latin typeface="Times New Roman" panose="02020603050405020304" pitchFamily="18" charset="0"/>
                        <a:cs typeface="Times New Roman" panose="02020603050405020304" pitchFamily="18" charset="0"/>
                      </a:endParaRPr>
                    </a:p>
                  </a:txBody>
                  <a:tcPr marL="182880" marR="182880" marT="91440" marB="91440" anchor="ctr"/>
                </a:tc>
                <a:tc>
                  <a:txBody>
                    <a:bodyPr/>
                    <a:lstStyle/>
                    <a:p>
                      <a:endParaRPr lang="en-US" sz="3600">
                        <a:latin typeface="Times New Roman" panose="02020603050405020304" pitchFamily="18" charset="0"/>
                        <a:cs typeface="Times New Roman" panose="02020603050405020304" pitchFamily="18" charset="0"/>
                      </a:endParaRPr>
                    </a:p>
                  </a:txBody>
                  <a:tcPr marL="182880" marR="182880" marT="91440" marB="91440"/>
                </a:tc>
                <a:extLst>
                  <a:ext uri="{0D108BD9-81ED-4DB2-BD59-A6C34878D82A}">
                    <a16:rowId xmlns:a16="http://schemas.microsoft.com/office/drawing/2014/main" val="658868939"/>
                  </a:ext>
                </a:extLst>
              </a:tr>
              <a:tr h="1223006">
                <a:tc>
                  <a:txBody>
                    <a:bodyPr/>
                    <a:lstStyle/>
                    <a:p>
                      <a:pPr algn="ctr"/>
                      <a:r>
                        <a:rPr lang="en-US" sz="3600" dirty="0" err="1">
                          <a:latin typeface="Times New Roman" panose="02020603050405020304" pitchFamily="18" charset="0"/>
                          <a:cs typeface="Times New Roman" panose="02020603050405020304" pitchFamily="18" charset="0"/>
                        </a:rPr>
                        <a:t>Trẻ</a:t>
                      </a:r>
                      <a:r>
                        <a:rPr lang="en-US" sz="3600" dirty="0">
                          <a:latin typeface="Times New Roman" panose="02020603050405020304" pitchFamily="18" charset="0"/>
                          <a:cs typeface="Times New Roman" panose="02020603050405020304" pitchFamily="18" charset="0"/>
                        </a:rPr>
                        <a:t> 7</a:t>
                      </a:r>
                    </a:p>
                  </a:txBody>
                  <a:tcPr marL="182880" marR="182880" marT="91440" marB="91440" anchor="ctr"/>
                </a:tc>
                <a:tc>
                  <a:txBody>
                    <a:bodyPr/>
                    <a:lstStyle/>
                    <a:p>
                      <a:pPr algn="ctr" fontAlgn="ctr"/>
                      <a:r>
                        <a:rPr lang="en-US" sz="3600" b="0" i="0" u="none" strike="noStrike" dirty="0">
                          <a:solidFill>
                            <a:srgbClr val="000000"/>
                          </a:solidFill>
                          <a:effectLst/>
                          <a:latin typeface="Times New Roman" panose="02020603050405020304" pitchFamily="18" charset="0"/>
                        </a:rPr>
                        <a:t>Nam</a:t>
                      </a:r>
                    </a:p>
                  </a:txBody>
                  <a:tcPr marL="19050" marR="19050" marT="19050" marB="0" anchor="ctr"/>
                </a:tc>
                <a:tc>
                  <a:txBody>
                    <a:bodyPr/>
                    <a:lstStyle/>
                    <a:p>
                      <a:pPr algn="ctr" fontAlgn="ctr"/>
                      <a:r>
                        <a:rPr lang="en-US" sz="3600" b="0" i="0" u="none" strike="noStrike" dirty="0" smtClean="0">
                          <a:solidFill>
                            <a:srgbClr val="000000"/>
                          </a:solidFill>
                          <a:effectLst/>
                          <a:latin typeface="Times New Roman" panose="02020603050405020304" pitchFamily="18" charset="0"/>
                        </a:rPr>
                        <a:t>6 </a:t>
                      </a:r>
                      <a:r>
                        <a:rPr lang="en-US" sz="3600" b="0" i="0" u="none" strike="noStrike" dirty="0" err="1" smtClean="0">
                          <a:solidFill>
                            <a:srgbClr val="000000"/>
                          </a:solidFill>
                          <a:effectLst/>
                          <a:latin typeface="Times New Roman" panose="02020603050405020304" pitchFamily="18" charset="0"/>
                        </a:rPr>
                        <a:t>tuổi</a:t>
                      </a:r>
                      <a:r>
                        <a:rPr lang="en-US" sz="3600" b="0" i="0" u="none" strike="noStrike" dirty="0" smtClean="0">
                          <a:solidFill>
                            <a:srgbClr val="000000"/>
                          </a:solidFill>
                          <a:effectLst/>
                          <a:latin typeface="Times New Roman" panose="02020603050405020304" pitchFamily="18" charset="0"/>
                        </a:rPr>
                        <a:t> 1 </a:t>
                      </a:r>
                      <a:r>
                        <a:rPr lang="en-US" sz="3600" b="0" i="0" u="none" strike="noStrike" dirty="0" err="1" smtClean="0">
                          <a:solidFill>
                            <a:srgbClr val="000000"/>
                          </a:solidFill>
                          <a:effectLst/>
                          <a:latin typeface="Times New Roman" panose="02020603050405020304" pitchFamily="18" charset="0"/>
                        </a:rPr>
                        <a:t>tháng</a:t>
                      </a:r>
                      <a:endParaRPr lang="en-US" sz="3600" b="0" i="0" u="none" strike="noStrike" dirty="0">
                        <a:solidFill>
                          <a:srgbClr val="000000"/>
                        </a:solidFill>
                        <a:effectLst/>
                        <a:latin typeface="Times New Roman" panose="02020603050405020304" pitchFamily="18" charset="0"/>
                      </a:endParaRPr>
                    </a:p>
                  </a:txBody>
                  <a:tcPr marL="19050" marR="19050" marT="19050" marB="0" anchor="ctr"/>
                </a:tc>
                <a:tc>
                  <a:txBody>
                    <a:bodyPr/>
                    <a:lstStyle/>
                    <a:p>
                      <a:pPr algn="ctr" fontAlgn="ctr"/>
                      <a:r>
                        <a:rPr lang="en-US" sz="3600" b="0" i="0" u="none" strike="noStrike" dirty="0">
                          <a:solidFill>
                            <a:srgbClr val="000000"/>
                          </a:solidFill>
                          <a:effectLst/>
                          <a:latin typeface="Times New Roman" panose="02020603050405020304" pitchFamily="18" charset="0"/>
                        </a:rPr>
                        <a:t>100</a:t>
                      </a:r>
                    </a:p>
                  </a:txBody>
                  <a:tcPr marL="19050" marR="19050" marT="19050" marB="0" anchor="ctr"/>
                </a:tc>
                <a:tc>
                  <a:txBody>
                    <a:bodyPr/>
                    <a:lstStyle/>
                    <a:p>
                      <a:pPr algn="ctr"/>
                      <a:r>
                        <a:rPr lang="en-US" sz="3600" dirty="0" smtClean="0">
                          <a:latin typeface="Times New Roman" panose="02020603050405020304" pitchFamily="18" charset="0"/>
                          <a:cs typeface="Times New Roman" panose="02020603050405020304" pitchFamily="18" charset="0"/>
                        </a:rPr>
                        <a:t>14,5</a:t>
                      </a:r>
                      <a:endParaRPr lang="en-US" sz="3600" dirty="0">
                        <a:latin typeface="Times New Roman" panose="02020603050405020304" pitchFamily="18" charset="0"/>
                        <a:cs typeface="Times New Roman" panose="02020603050405020304" pitchFamily="18" charset="0"/>
                      </a:endParaRPr>
                    </a:p>
                  </a:txBody>
                  <a:tcPr marL="182880" marR="182880" marT="91440" marB="91440" anchor="ctr"/>
                </a:tc>
                <a:tc>
                  <a:txBody>
                    <a:bodyPr/>
                    <a:lstStyle/>
                    <a:p>
                      <a:endParaRPr lang="en-US" sz="3600" dirty="0">
                        <a:latin typeface="Times New Roman" panose="02020603050405020304" pitchFamily="18" charset="0"/>
                        <a:cs typeface="Times New Roman" panose="02020603050405020304" pitchFamily="18" charset="0"/>
                      </a:endParaRPr>
                    </a:p>
                  </a:txBody>
                  <a:tcPr marL="182880" marR="182880" marT="91440" marB="91440"/>
                </a:tc>
                <a:extLst>
                  <a:ext uri="{0D108BD9-81ED-4DB2-BD59-A6C34878D82A}">
                    <a16:rowId xmlns:a16="http://schemas.microsoft.com/office/drawing/2014/main" val="154967269"/>
                  </a:ext>
                </a:extLst>
              </a:tr>
              <a:tr h="921092">
                <a:tc>
                  <a:txBody>
                    <a:bodyPr/>
                    <a:lstStyle/>
                    <a:p>
                      <a:pPr algn="ctr"/>
                      <a:r>
                        <a:rPr lang="en-US" sz="3600" dirty="0" err="1">
                          <a:latin typeface="Times New Roman" panose="02020603050405020304" pitchFamily="18" charset="0"/>
                          <a:cs typeface="Times New Roman" panose="02020603050405020304" pitchFamily="18" charset="0"/>
                        </a:rPr>
                        <a:t>Trẻ</a:t>
                      </a:r>
                      <a:r>
                        <a:rPr lang="en-US" sz="3600" dirty="0">
                          <a:latin typeface="Times New Roman" panose="02020603050405020304" pitchFamily="18" charset="0"/>
                          <a:cs typeface="Times New Roman" panose="02020603050405020304" pitchFamily="18" charset="0"/>
                        </a:rPr>
                        <a:t> 8</a:t>
                      </a:r>
                    </a:p>
                  </a:txBody>
                  <a:tcPr marL="182880" marR="182880" marT="91440" marB="91440" anchor="ctr"/>
                </a:tc>
                <a:tc>
                  <a:txBody>
                    <a:bodyPr/>
                    <a:lstStyle/>
                    <a:p>
                      <a:pPr algn="ctr" fontAlgn="ctr"/>
                      <a:r>
                        <a:rPr lang="en-US" sz="3600" b="0" i="0" u="none" strike="noStrike">
                          <a:solidFill>
                            <a:srgbClr val="000000"/>
                          </a:solidFill>
                          <a:effectLst/>
                          <a:latin typeface="Times New Roman" panose="02020603050405020304" pitchFamily="18" charset="0"/>
                        </a:rPr>
                        <a:t>Nam</a:t>
                      </a:r>
                    </a:p>
                  </a:txBody>
                  <a:tcPr marL="19050" marR="19050" marT="19050" marB="0" anchor="ctr"/>
                </a:tc>
                <a:tc>
                  <a:txBody>
                    <a:bodyPr/>
                    <a:lstStyle/>
                    <a:p>
                      <a:pPr algn="ctr" fontAlgn="ctr"/>
                      <a:r>
                        <a:rPr lang="en-US" sz="3600" b="0" i="0" u="none" strike="noStrike" dirty="0">
                          <a:solidFill>
                            <a:srgbClr val="000000"/>
                          </a:solidFill>
                          <a:effectLst/>
                          <a:latin typeface="Times New Roman" panose="02020603050405020304" pitchFamily="18" charset="0"/>
                        </a:rPr>
                        <a:t>8 </a:t>
                      </a:r>
                      <a:r>
                        <a:rPr lang="en-US" sz="3600" b="0" i="0" u="none" strike="noStrike" dirty="0" err="1">
                          <a:solidFill>
                            <a:srgbClr val="000000"/>
                          </a:solidFill>
                          <a:effectLst/>
                          <a:latin typeface="Times New Roman" panose="02020603050405020304" pitchFamily="18" charset="0"/>
                        </a:rPr>
                        <a:t>tuổi</a:t>
                      </a:r>
                      <a:r>
                        <a:rPr lang="en-US" sz="3600" b="0" i="0" u="none" strike="noStrike" dirty="0">
                          <a:solidFill>
                            <a:srgbClr val="000000"/>
                          </a:solidFill>
                          <a:effectLst/>
                          <a:latin typeface="Times New Roman" panose="02020603050405020304" pitchFamily="18" charset="0"/>
                        </a:rPr>
                        <a:t> 7 </a:t>
                      </a:r>
                      <a:r>
                        <a:rPr lang="en-US" sz="3600" b="0" i="0" u="none" strike="noStrike" dirty="0" err="1">
                          <a:solidFill>
                            <a:srgbClr val="000000"/>
                          </a:solidFill>
                          <a:effectLst/>
                          <a:latin typeface="Times New Roman" panose="02020603050405020304" pitchFamily="18" charset="0"/>
                        </a:rPr>
                        <a:t>tháng</a:t>
                      </a:r>
                      <a:endParaRPr lang="en-US" sz="3600" b="0" i="0" u="none" strike="noStrike" dirty="0">
                        <a:solidFill>
                          <a:srgbClr val="000000"/>
                        </a:solidFill>
                        <a:effectLst/>
                        <a:latin typeface="Times New Roman" panose="02020603050405020304" pitchFamily="18" charset="0"/>
                      </a:endParaRPr>
                    </a:p>
                  </a:txBody>
                  <a:tcPr marL="19050" marR="19050" marT="19050" marB="0" anchor="ctr"/>
                </a:tc>
                <a:tc>
                  <a:txBody>
                    <a:bodyPr/>
                    <a:lstStyle/>
                    <a:p>
                      <a:pPr algn="ctr" fontAlgn="ctr"/>
                      <a:r>
                        <a:rPr lang="en-US" sz="3600" b="0" i="0" u="none" strike="noStrike" dirty="0" smtClean="0">
                          <a:solidFill>
                            <a:srgbClr val="000000"/>
                          </a:solidFill>
                          <a:effectLst/>
                          <a:latin typeface="Times New Roman" panose="02020603050405020304" pitchFamily="18" charset="0"/>
                        </a:rPr>
                        <a:t>112,6</a:t>
                      </a:r>
                      <a:endParaRPr lang="en-US" sz="3600" b="0" i="0" u="none" strike="noStrike" dirty="0">
                        <a:solidFill>
                          <a:srgbClr val="000000"/>
                        </a:solidFill>
                        <a:effectLst/>
                        <a:latin typeface="Times New Roman" panose="02020603050405020304" pitchFamily="18" charset="0"/>
                      </a:endParaRPr>
                    </a:p>
                  </a:txBody>
                  <a:tcPr marL="19050" marR="19050" marT="19050" marB="0" anchor="ctr"/>
                </a:tc>
                <a:tc>
                  <a:txBody>
                    <a:bodyPr/>
                    <a:lstStyle/>
                    <a:p>
                      <a:pPr algn="ctr"/>
                      <a:r>
                        <a:rPr lang="en-US" sz="3600" dirty="0" smtClean="0">
                          <a:latin typeface="Times New Roman" panose="02020603050405020304" pitchFamily="18" charset="0"/>
                          <a:cs typeface="Times New Roman" panose="02020603050405020304" pitchFamily="18" charset="0"/>
                        </a:rPr>
                        <a:t>18,5</a:t>
                      </a:r>
                      <a:endParaRPr lang="en-US" sz="3600" dirty="0">
                        <a:latin typeface="Times New Roman" panose="02020603050405020304" pitchFamily="18" charset="0"/>
                        <a:cs typeface="Times New Roman" panose="02020603050405020304" pitchFamily="18" charset="0"/>
                      </a:endParaRPr>
                    </a:p>
                  </a:txBody>
                  <a:tcPr marL="182880" marR="182880" marT="91440" marB="91440" anchor="ctr"/>
                </a:tc>
                <a:tc>
                  <a:txBody>
                    <a:bodyPr/>
                    <a:lstStyle/>
                    <a:p>
                      <a:endParaRPr lang="en-US" sz="3600" dirty="0">
                        <a:latin typeface="Times New Roman" panose="02020603050405020304" pitchFamily="18" charset="0"/>
                        <a:cs typeface="Times New Roman" panose="02020603050405020304" pitchFamily="18" charset="0"/>
                      </a:endParaRPr>
                    </a:p>
                  </a:txBody>
                  <a:tcPr marL="182880" marR="182880" marT="91440" marB="91440"/>
                </a:tc>
                <a:extLst>
                  <a:ext uri="{0D108BD9-81ED-4DB2-BD59-A6C34878D82A}">
                    <a16:rowId xmlns:a16="http://schemas.microsoft.com/office/drawing/2014/main" val="1655080212"/>
                  </a:ext>
                </a:extLst>
              </a:tr>
              <a:tr h="1223006">
                <a:tc>
                  <a:txBody>
                    <a:bodyPr/>
                    <a:lstStyle/>
                    <a:p>
                      <a:pPr algn="ctr"/>
                      <a:r>
                        <a:rPr lang="en-US" sz="3600" dirty="0" err="1">
                          <a:latin typeface="Times New Roman" panose="02020603050405020304" pitchFamily="18" charset="0"/>
                          <a:cs typeface="Times New Roman" panose="02020603050405020304" pitchFamily="18" charset="0"/>
                        </a:rPr>
                        <a:t>Trẻ</a:t>
                      </a:r>
                      <a:r>
                        <a:rPr lang="en-US" sz="3600" dirty="0">
                          <a:latin typeface="Times New Roman" panose="02020603050405020304" pitchFamily="18" charset="0"/>
                          <a:cs typeface="Times New Roman" panose="02020603050405020304" pitchFamily="18" charset="0"/>
                        </a:rPr>
                        <a:t> 9</a:t>
                      </a:r>
                    </a:p>
                  </a:txBody>
                  <a:tcPr marL="182880" marR="182880" marT="91440" marB="91440" anchor="ctr"/>
                </a:tc>
                <a:tc>
                  <a:txBody>
                    <a:bodyPr/>
                    <a:lstStyle/>
                    <a:p>
                      <a:pPr algn="ctr" fontAlgn="ctr"/>
                      <a:r>
                        <a:rPr lang="en-US" sz="3600" b="0" i="0" u="none" strike="noStrike">
                          <a:solidFill>
                            <a:srgbClr val="000000"/>
                          </a:solidFill>
                          <a:effectLst/>
                          <a:latin typeface="Times New Roman" panose="02020603050405020304" pitchFamily="18" charset="0"/>
                        </a:rPr>
                        <a:t>Nữ</a:t>
                      </a:r>
                    </a:p>
                  </a:txBody>
                  <a:tcPr marL="19050" marR="19050" marT="19050" marB="0" anchor="ctr"/>
                </a:tc>
                <a:tc>
                  <a:txBody>
                    <a:bodyPr/>
                    <a:lstStyle/>
                    <a:p>
                      <a:pPr algn="ctr" fontAlgn="ctr"/>
                      <a:r>
                        <a:rPr lang="en-US" sz="3600" b="0" i="0" u="none" strike="noStrike" dirty="0">
                          <a:solidFill>
                            <a:srgbClr val="000000"/>
                          </a:solidFill>
                          <a:effectLst/>
                          <a:latin typeface="Times New Roman" panose="02020603050405020304" pitchFamily="18" charset="0"/>
                        </a:rPr>
                        <a:t>6 </a:t>
                      </a:r>
                      <a:r>
                        <a:rPr lang="en-US" sz="3600" b="0" i="0" u="none" strike="noStrike" dirty="0" err="1">
                          <a:solidFill>
                            <a:srgbClr val="000000"/>
                          </a:solidFill>
                          <a:effectLst/>
                          <a:latin typeface="Times New Roman" panose="02020603050405020304" pitchFamily="18" charset="0"/>
                        </a:rPr>
                        <a:t>tuổi</a:t>
                      </a:r>
                      <a:r>
                        <a:rPr lang="en-US" sz="3600" b="0" i="0" u="none" strike="noStrike" dirty="0">
                          <a:solidFill>
                            <a:srgbClr val="000000"/>
                          </a:solidFill>
                          <a:effectLst/>
                          <a:latin typeface="Times New Roman" panose="02020603050405020304" pitchFamily="18" charset="0"/>
                        </a:rPr>
                        <a:t> 2 </a:t>
                      </a:r>
                      <a:r>
                        <a:rPr lang="en-US" sz="3600" b="0" i="0" u="none" strike="noStrike" dirty="0" err="1">
                          <a:solidFill>
                            <a:srgbClr val="000000"/>
                          </a:solidFill>
                          <a:effectLst/>
                          <a:latin typeface="Times New Roman" panose="02020603050405020304" pitchFamily="18" charset="0"/>
                        </a:rPr>
                        <a:t>tháng</a:t>
                      </a:r>
                      <a:endParaRPr lang="en-US" sz="3600" b="0" i="0" u="none" strike="noStrike" dirty="0">
                        <a:solidFill>
                          <a:srgbClr val="000000"/>
                        </a:solidFill>
                        <a:effectLst/>
                        <a:latin typeface="Times New Roman" panose="02020603050405020304" pitchFamily="18" charset="0"/>
                      </a:endParaRPr>
                    </a:p>
                  </a:txBody>
                  <a:tcPr marL="19050" marR="19050" marT="19050" marB="0" anchor="ctr"/>
                </a:tc>
                <a:tc>
                  <a:txBody>
                    <a:bodyPr/>
                    <a:lstStyle/>
                    <a:p>
                      <a:pPr algn="ctr" fontAlgn="ctr"/>
                      <a:r>
                        <a:rPr lang="en-US" sz="3600" b="0" i="0" u="none" strike="noStrike">
                          <a:solidFill>
                            <a:srgbClr val="000000"/>
                          </a:solidFill>
                          <a:effectLst/>
                          <a:latin typeface="Times New Roman" panose="02020603050405020304" pitchFamily="18" charset="0"/>
                        </a:rPr>
                        <a:t>106</a:t>
                      </a:r>
                    </a:p>
                  </a:txBody>
                  <a:tcPr marL="19050" marR="19050" marT="19050" marB="0" anchor="ctr"/>
                </a:tc>
                <a:tc>
                  <a:txBody>
                    <a:bodyPr/>
                    <a:lstStyle/>
                    <a:p>
                      <a:pPr algn="ctr"/>
                      <a:r>
                        <a:rPr lang="en-US" sz="3600" dirty="0" smtClean="0">
                          <a:latin typeface="Times New Roman" panose="02020603050405020304" pitchFamily="18" charset="0"/>
                          <a:cs typeface="Times New Roman" panose="02020603050405020304" pitchFamily="18" charset="0"/>
                        </a:rPr>
                        <a:t>15,0</a:t>
                      </a:r>
                      <a:endParaRPr lang="en-US" sz="3600" dirty="0">
                        <a:latin typeface="Times New Roman" panose="02020603050405020304" pitchFamily="18" charset="0"/>
                        <a:cs typeface="Times New Roman" panose="02020603050405020304" pitchFamily="18" charset="0"/>
                      </a:endParaRPr>
                    </a:p>
                  </a:txBody>
                  <a:tcPr marL="182880" marR="182880" marT="91440" marB="91440" anchor="ctr"/>
                </a:tc>
                <a:tc>
                  <a:txBody>
                    <a:bodyPr/>
                    <a:lstStyle/>
                    <a:p>
                      <a:endParaRPr lang="en-US" sz="3600" dirty="0">
                        <a:latin typeface="Times New Roman" panose="02020603050405020304" pitchFamily="18" charset="0"/>
                        <a:cs typeface="Times New Roman" panose="02020603050405020304" pitchFamily="18" charset="0"/>
                      </a:endParaRPr>
                    </a:p>
                  </a:txBody>
                  <a:tcPr marL="182880" marR="182880" marT="91440" marB="91440"/>
                </a:tc>
                <a:extLst>
                  <a:ext uri="{0D108BD9-81ED-4DB2-BD59-A6C34878D82A}">
                    <a16:rowId xmlns:a16="http://schemas.microsoft.com/office/drawing/2014/main" val="808971237"/>
                  </a:ext>
                </a:extLst>
              </a:tr>
              <a:tr h="921092">
                <a:tc>
                  <a:txBody>
                    <a:bodyPr/>
                    <a:lstStyle/>
                    <a:p>
                      <a:pPr algn="ctr"/>
                      <a:r>
                        <a:rPr lang="en-US" sz="3600" dirty="0" err="1">
                          <a:latin typeface="Times New Roman" panose="02020603050405020304" pitchFamily="18" charset="0"/>
                          <a:cs typeface="Times New Roman" panose="02020603050405020304" pitchFamily="18" charset="0"/>
                        </a:rPr>
                        <a:t>Trẻ</a:t>
                      </a:r>
                      <a:r>
                        <a:rPr lang="en-US" sz="3600" dirty="0">
                          <a:latin typeface="Times New Roman" panose="02020603050405020304" pitchFamily="18" charset="0"/>
                          <a:cs typeface="Times New Roman" panose="02020603050405020304" pitchFamily="18" charset="0"/>
                        </a:rPr>
                        <a:t> 10</a:t>
                      </a:r>
                    </a:p>
                  </a:txBody>
                  <a:tcPr marL="182880" marR="182880" marT="91440" marB="91440" anchor="ctr"/>
                </a:tc>
                <a:tc>
                  <a:txBody>
                    <a:bodyPr/>
                    <a:lstStyle/>
                    <a:p>
                      <a:pPr algn="ctr" fontAlgn="ctr"/>
                      <a:r>
                        <a:rPr lang="en-US" sz="3600" b="0" i="0" u="none" strike="noStrike">
                          <a:solidFill>
                            <a:srgbClr val="000000"/>
                          </a:solidFill>
                          <a:effectLst/>
                          <a:latin typeface="Times New Roman" panose="02020603050405020304" pitchFamily="18" charset="0"/>
                        </a:rPr>
                        <a:t>Nam</a:t>
                      </a:r>
                    </a:p>
                  </a:txBody>
                  <a:tcPr marL="19050" marR="19050" marT="19050" marB="0" anchor="ctr"/>
                </a:tc>
                <a:tc>
                  <a:txBody>
                    <a:bodyPr/>
                    <a:lstStyle/>
                    <a:p>
                      <a:pPr algn="ctr" fontAlgn="ctr"/>
                      <a:r>
                        <a:rPr lang="en-US" sz="3600" b="0" i="0" u="none" strike="noStrike" dirty="0">
                          <a:solidFill>
                            <a:srgbClr val="000000"/>
                          </a:solidFill>
                          <a:effectLst/>
                          <a:latin typeface="Times New Roman" panose="02020603050405020304" pitchFamily="18" charset="0"/>
                        </a:rPr>
                        <a:t>7 </a:t>
                      </a:r>
                      <a:r>
                        <a:rPr lang="en-US" sz="3600" b="0" i="0" u="none" strike="noStrike" dirty="0" err="1">
                          <a:solidFill>
                            <a:srgbClr val="000000"/>
                          </a:solidFill>
                          <a:effectLst/>
                          <a:latin typeface="Times New Roman" panose="02020603050405020304" pitchFamily="18" charset="0"/>
                        </a:rPr>
                        <a:t>tuổi</a:t>
                      </a:r>
                      <a:endParaRPr lang="en-US" sz="3600" b="0" i="0" u="none" strike="noStrike" dirty="0">
                        <a:solidFill>
                          <a:srgbClr val="000000"/>
                        </a:solidFill>
                        <a:effectLst/>
                        <a:latin typeface="Times New Roman" panose="02020603050405020304" pitchFamily="18" charset="0"/>
                      </a:endParaRPr>
                    </a:p>
                  </a:txBody>
                  <a:tcPr marL="19050" marR="19050" marT="19050" marB="0" anchor="ctr"/>
                </a:tc>
                <a:tc>
                  <a:txBody>
                    <a:bodyPr/>
                    <a:lstStyle/>
                    <a:p>
                      <a:pPr algn="ctr" fontAlgn="ctr"/>
                      <a:r>
                        <a:rPr lang="en-US" sz="3600" b="0" i="0" u="none" strike="noStrike" dirty="0">
                          <a:solidFill>
                            <a:srgbClr val="000000"/>
                          </a:solidFill>
                          <a:effectLst/>
                          <a:latin typeface="Times New Roman" panose="02020603050405020304" pitchFamily="18" charset="0"/>
                        </a:rPr>
                        <a:t>117</a:t>
                      </a:r>
                    </a:p>
                  </a:txBody>
                  <a:tcPr marL="19050" marR="19050" marT="19050" marB="0" anchor="ctr"/>
                </a:tc>
                <a:tc>
                  <a:txBody>
                    <a:bodyPr/>
                    <a:lstStyle/>
                    <a:p>
                      <a:pPr algn="ctr"/>
                      <a:r>
                        <a:rPr lang="en-US" sz="3600" dirty="0" smtClean="0">
                          <a:latin typeface="Times New Roman" panose="02020603050405020304" pitchFamily="18" charset="0"/>
                          <a:cs typeface="Times New Roman" panose="02020603050405020304" pitchFamily="18" charset="0"/>
                        </a:rPr>
                        <a:t>17,5</a:t>
                      </a:r>
                      <a:endParaRPr lang="en-US" sz="3600" dirty="0">
                        <a:latin typeface="Times New Roman" panose="02020603050405020304" pitchFamily="18" charset="0"/>
                        <a:cs typeface="Times New Roman" panose="02020603050405020304" pitchFamily="18" charset="0"/>
                      </a:endParaRPr>
                    </a:p>
                  </a:txBody>
                  <a:tcPr marL="182880" marR="182880" marT="91440" marB="91440" anchor="ctr"/>
                </a:tc>
                <a:tc>
                  <a:txBody>
                    <a:bodyPr/>
                    <a:lstStyle/>
                    <a:p>
                      <a:endParaRPr lang="en-US" sz="3600" dirty="0">
                        <a:latin typeface="Times New Roman" panose="02020603050405020304" pitchFamily="18" charset="0"/>
                        <a:cs typeface="Times New Roman" panose="02020603050405020304" pitchFamily="18" charset="0"/>
                      </a:endParaRPr>
                    </a:p>
                  </a:txBody>
                  <a:tcPr marL="182880" marR="182880" marT="91440" marB="91440"/>
                </a:tc>
                <a:extLst>
                  <a:ext uri="{0D108BD9-81ED-4DB2-BD59-A6C34878D82A}">
                    <a16:rowId xmlns:a16="http://schemas.microsoft.com/office/drawing/2014/main" val="2829542514"/>
                  </a:ext>
                </a:extLst>
              </a:tr>
            </a:tbl>
          </a:graphicData>
        </a:graphic>
      </p:graphicFrame>
    </p:spTree>
    <p:extLst>
      <p:ext uri="{BB962C8B-B14F-4D97-AF65-F5344CB8AC3E}">
        <p14:creationId xmlns:p14="http://schemas.microsoft.com/office/powerpoint/2010/main" val="4527163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8">
          <a:extLst>
            <a:ext uri="{FF2B5EF4-FFF2-40B4-BE49-F238E27FC236}">
              <a16:creationId xmlns:a16="http://schemas.microsoft.com/office/drawing/2014/main" id="{0C0EB53A-2DD0-D9CC-8E13-9CE602DFE201}"/>
            </a:ext>
          </a:extLst>
        </p:cNvPr>
        <p:cNvGrpSpPr/>
        <p:nvPr/>
      </p:nvGrpSpPr>
      <p:grpSpPr>
        <a:xfrm>
          <a:off x="0" y="0"/>
          <a:ext cx="0" cy="0"/>
          <a:chOff x="0" y="0"/>
          <a:chExt cx="0" cy="0"/>
        </a:xfrm>
      </p:grpSpPr>
      <p:sp>
        <p:nvSpPr>
          <p:cNvPr id="213" name="Google Shape;213;p15">
            <a:extLst>
              <a:ext uri="{FF2B5EF4-FFF2-40B4-BE49-F238E27FC236}">
                <a16:creationId xmlns:a16="http://schemas.microsoft.com/office/drawing/2014/main" id="{3BCD89F2-0DC5-4689-CC84-8A6C96423D66}"/>
              </a:ext>
            </a:extLst>
          </p:cNvPr>
          <p:cNvSpPr txBox="1">
            <a:spLocks noGrp="1"/>
          </p:cNvSpPr>
          <p:nvPr>
            <p:ph type="sldNum" idx="12"/>
          </p:nvPr>
        </p:nvSpPr>
        <p:spPr>
          <a:xfrm>
            <a:off x="8674200" y="9503250"/>
            <a:ext cx="939600" cy="783000"/>
          </a:xfrm>
          <a:prstGeom prst="rect">
            <a:avLst/>
          </a:prstGeom>
        </p:spPr>
        <p:txBody>
          <a:bodyPr spcFirstLastPara="1" vert="horz" wrap="square" lIns="182850" tIns="182850" rIns="182850" bIns="182850" rtlCol="0" anchor="t" anchorCtr="0">
            <a:noAutofit/>
          </a:bodyPr>
          <a:lstStyle/>
          <a:p>
            <a:pPr algn="ctr"/>
            <a:fld id="{00000000-1234-1234-1234-123412341234}" type="slidenum">
              <a:rPr lang="en"/>
              <a:pPr algn="ctr"/>
              <a:t>42</a:t>
            </a:fld>
            <a:endParaRPr/>
          </a:p>
        </p:txBody>
      </p:sp>
      <p:sp>
        <p:nvSpPr>
          <p:cNvPr id="8" name="TextBox 7">
            <a:extLst>
              <a:ext uri="{FF2B5EF4-FFF2-40B4-BE49-F238E27FC236}">
                <a16:creationId xmlns:a16="http://schemas.microsoft.com/office/drawing/2014/main" id="{823FE5F8-0BDA-94EE-4CA7-10D7CF789A0C}"/>
              </a:ext>
            </a:extLst>
          </p:cNvPr>
          <p:cNvSpPr txBox="1"/>
          <p:nvPr/>
        </p:nvSpPr>
        <p:spPr>
          <a:xfrm>
            <a:off x="2590799" y="372718"/>
            <a:ext cx="12954000" cy="1077218"/>
          </a:xfrm>
          <a:prstGeom prst="rect">
            <a:avLst/>
          </a:prstGeom>
          <a:noFill/>
        </p:spPr>
        <p:txBody>
          <a:bodyPr wrap="square" rtlCol="0">
            <a:spAutoFit/>
          </a:bodyPr>
          <a:lstStyle/>
          <a:p>
            <a:pPr algn="ctr"/>
            <a:r>
              <a:rPr lang="en-US" sz="6400" b="1" dirty="0">
                <a:solidFill>
                  <a:srgbClr val="00B050"/>
                </a:solidFill>
              </a:rPr>
              <a:t>ĐÁP ÁN </a:t>
            </a:r>
            <a:r>
              <a:rPr lang="en-US" sz="6400" b="1" dirty="0" smtClean="0">
                <a:solidFill>
                  <a:schemeClr val="accent2">
                    <a:lumMod val="50000"/>
                  </a:schemeClr>
                </a:solidFill>
              </a:rPr>
              <a:t>BÀI </a:t>
            </a:r>
            <a:r>
              <a:rPr lang="en-US" sz="6400" b="1" dirty="0">
                <a:solidFill>
                  <a:schemeClr val="accent2">
                    <a:lumMod val="50000"/>
                  </a:schemeClr>
                </a:solidFill>
              </a:rPr>
              <a:t>TẬP THỰC HÀNH</a:t>
            </a:r>
          </a:p>
        </p:txBody>
      </p:sp>
      <p:sp>
        <p:nvSpPr>
          <p:cNvPr id="9" name="TextBox 8">
            <a:extLst>
              <a:ext uri="{FF2B5EF4-FFF2-40B4-BE49-F238E27FC236}">
                <a16:creationId xmlns:a16="http://schemas.microsoft.com/office/drawing/2014/main" id="{93B17D9E-4F62-7436-030C-20F235A449BA}"/>
              </a:ext>
            </a:extLst>
          </p:cNvPr>
          <p:cNvSpPr txBox="1"/>
          <p:nvPr/>
        </p:nvSpPr>
        <p:spPr>
          <a:xfrm>
            <a:off x="1524000" y="2095500"/>
            <a:ext cx="15087600" cy="707886"/>
          </a:xfrm>
          <a:prstGeom prst="rect">
            <a:avLst/>
          </a:prstGeom>
          <a:noFill/>
        </p:spPr>
        <p:txBody>
          <a:bodyPr wrap="square" rtlCol="0">
            <a:spAutoFit/>
          </a:bodyPr>
          <a:lstStyle/>
          <a:p>
            <a:pPr marL="685800" indent="-685800" algn="just">
              <a:buFont typeface="Wingdings" pitchFamily="2" charset="2"/>
              <a:buChar char="v"/>
            </a:pPr>
            <a:endParaRPr lang="en-US" sz="4000" dirty="0">
              <a:solidFill>
                <a:schemeClr val="accent2">
                  <a:lumMod val="50000"/>
                </a:schemeClr>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077776427"/>
              </p:ext>
            </p:extLst>
          </p:nvPr>
        </p:nvGraphicFramePr>
        <p:xfrm>
          <a:off x="228597" y="1449936"/>
          <a:ext cx="18081173" cy="8551608"/>
        </p:xfrm>
        <a:graphic>
          <a:graphicData uri="http://schemas.openxmlformats.org/drawingml/2006/table">
            <a:tbl>
              <a:tblPr firstRow="1" firstCol="1" bandRow="1">
                <a:tableStyleId>{5C22544A-7EE6-4342-B048-85BDC9FD1C3A}</a:tableStyleId>
              </a:tblPr>
              <a:tblGrid>
                <a:gridCol w="990603">
                  <a:extLst>
                    <a:ext uri="{9D8B030D-6E8A-4147-A177-3AD203B41FA5}">
                      <a16:colId xmlns:a16="http://schemas.microsoft.com/office/drawing/2014/main" val="2529919795"/>
                    </a:ext>
                  </a:extLst>
                </a:gridCol>
                <a:gridCol w="990600">
                  <a:extLst>
                    <a:ext uri="{9D8B030D-6E8A-4147-A177-3AD203B41FA5}">
                      <a16:colId xmlns:a16="http://schemas.microsoft.com/office/drawing/2014/main" val="3845521882"/>
                    </a:ext>
                  </a:extLst>
                </a:gridCol>
                <a:gridCol w="1600200">
                  <a:extLst>
                    <a:ext uri="{9D8B030D-6E8A-4147-A177-3AD203B41FA5}">
                      <a16:colId xmlns:a16="http://schemas.microsoft.com/office/drawing/2014/main" val="2823333302"/>
                    </a:ext>
                  </a:extLst>
                </a:gridCol>
                <a:gridCol w="1219200">
                  <a:extLst>
                    <a:ext uri="{9D8B030D-6E8A-4147-A177-3AD203B41FA5}">
                      <a16:colId xmlns:a16="http://schemas.microsoft.com/office/drawing/2014/main" val="1507623505"/>
                    </a:ext>
                  </a:extLst>
                </a:gridCol>
                <a:gridCol w="1143000">
                  <a:extLst>
                    <a:ext uri="{9D8B030D-6E8A-4147-A177-3AD203B41FA5}">
                      <a16:colId xmlns:a16="http://schemas.microsoft.com/office/drawing/2014/main" val="3005693829"/>
                    </a:ext>
                  </a:extLst>
                </a:gridCol>
                <a:gridCol w="1066800">
                  <a:extLst>
                    <a:ext uri="{9D8B030D-6E8A-4147-A177-3AD203B41FA5}">
                      <a16:colId xmlns:a16="http://schemas.microsoft.com/office/drawing/2014/main" val="3878782563"/>
                    </a:ext>
                  </a:extLst>
                </a:gridCol>
                <a:gridCol w="1187256">
                  <a:extLst>
                    <a:ext uri="{9D8B030D-6E8A-4147-A177-3AD203B41FA5}">
                      <a16:colId xmlns:a16="http://schemas.microsoft.com/office/drawing/2014/main" val="2585556065"/>
                    </a:ext>
                  </a:extLst>
                </a:gridCol>
                <a:gridCol w="1385217">
                  <a:extLst>
                    <a:ext uri="{9D8B030D-6E8A-4147-A177-3AD203B41FA5}">
                      <a16:colId xmlns:a16="http://schemas.microsoft.com/office/drawing/2014/main" val="1068324011"/>
                    </a:ext>
                  </a:extLst>
                </a:gridCol>
                <a:gridCol w="1385217">
                  <a:extLst>
                    <a:ext uri="{9D8B030D-6E8A-4147-A177-3AD203B41FA5}">
                      <a16:colId xmlns:a16="http://schemas.microsoft.com/office/drawing/2014/main" val="3783022324"/>
                    </a:ext>
                  </a:extLst>
                </a:gridCol>
                <a:gridCol w="1675782">
                  <a:extLst>
                    <a:ext uri="{9D8B030D-6E8A-4147-A177-3AD203B41FA5}">
                      <a16:colId xmlns:a16="http://schemas.microsoft.com/office/drawing/2014/main" val="1486588868"/>
                    </a:ext>
                  </a:extLst>
                </a:gridCol>
                <a:gridCol w="1078830">
                  <a:extLst>
                    <a:ext uri="{9D8B030D-6E8A-4147-A177-3AD203B41FA5}">
                      <a16:colId xmlns:a16="http://schemas.microsoft.com/office/drawing/2014/main" val="4035027244"/>
                    </a:ext>
                  </a:extLst>
                </a:gridCol>
                <a:gridCol w="1349255">
                  <a:extLst>
                    <a:ext uri="{9D8B030D-6E8A-4147-A177-3AD203B41FA5}">
                      <a16:colId xmlns:a16="http://schemas.microsoft.com/office/drawing/2014/main" val="1805917312"/>
                    </a:ext>
                  </a:extLst>
                </a:gridCol>
                <a:gridCol w="1349255">
                  <a:extLst>
                    <a:ext uri="{9D8B030D-6E8A-4147-A177-3AD203B41FA5}">
                      <a16:colId xmlns:a16="http://schemas.microsoft.com/office/drawing/2014/main" val="504382515"/>
                    </a:ext>
                  </a:extLst>
                </a:gridCol>
                <a:gridCol w="1659958">
                  <a:extLst>
                    <a:ext uri="{9D8B030D-6E8A-4147-A177-3AD203B41FA5}">
                      <a16:colId xmlns:a16="http://schemas.microsoft.com/office/drawing/2014/main" val="3225760323"/>
                    </a:ext>
                  </a:extLst>
                </a:gridCol>
              </a:tblGrid>
              <a:tr h="1460207">
                <a:tc rowSpan="2">
                  <a:txBody>
                    <a:bodyPr/>
                    <a:lstStyle/>
                    <a:p>
                      <a:pPr algn="ctr">
                        <a:lnSpc>
                          <a:spcPct val="107000"/>
                        </a:lnSpc>
                        <a:spcAft>
                          <a:spcPts val="0"/>
                        </a:spcAft>
                      </a:pPr>
                      <a:r>
                        <a:rPr lang="en-US" sz="3200">
                          <a:effectLst/>
                        </a:rPr>
                        <a:t>Tên trẻ</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n-US" sz="3200">
                          <a:effectLst/>
                        </a:rPr>
                        <a:t>Giới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n-US" sz="3200">
                          <a:effectLst/>
                        </a:rPr>
                        <a:t>Tuổi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n-US" sz="3200">
                          <a:effectLst/>
                        </a:rPr>
                        <a:t>Chiều cao (cm)</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n-US" sz="3200">
                          <a:effectLst/>
                        </a:rPr>
                        <a:t>Cân nặng</a:t>
                      </a:r>
                    </a:p>
                    <a:p>
                      <a:pPr algn="ctr">
                        <a:lnSpc>
                          <a:spcPct val="107000"/>
                        </a:lnSpc>
                        <a:spcAft>
                          <a:spcPts val="0"/>
                        </a:spcAft>
                      </a:pPr>
                      <a:r>
                        <a:rPr lang="en-US" sz="3200">
                          <a:effectLst/>
                        </a:rPr>
                        <a:t>(kg)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n-US" sz="3200">
                          <a:effectLst/>
                        </a:rPr>
                        <a:t>BMI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lnSpc>
                          <a:spcPct val="107000"/>
                        </a:lnSpc>
                        <a:spcAft>
                          <a:spcPts val="0"/>
                        </a:spcAft>
                      </a:pPr>
                      <a:r>
                        <a:rPr lang="en-US" sz="3200">
                          <a:effectLst/>
                        </a:rPr>
                        <a:t>Bảng tra BMI </a:t>
                      </a:r>
                    </a:p>
                    <a:p>
                      <a:pPr algn="ctr">
                        <a:lnSpc>
                          <a:spcPct val="107000"/>
                        </a:lnSpc>
                        <a:spcAft>
                          <a:spcPts val="0"/>
                        </a:spcAft>
                      </a:pPr>
                      <a:r>
                        <a:rPr lang="en-US" sz="3200">
                          <a:effectLst/>
                        </a:rPr>
                        <a:t>theo tuổi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rowSpan="2">
                  <a:txBody>
                    <a:bodyPr/>
                    <a:lstStyle/>
                    <a:p>
                      <a:pPr algn="ctr">
                        <a:lnSpc>
                          <a:spcPct val="107000"/>
                        </a:lnSpc>
                        <a:spcAft>
                          <a:spcPts val="0"/>
                        </a:spcAft>
                      </a:pPr>
                      <a:r>
                        <a:rPr lang="en-US" sz="3200">
                          <a:effectLst/>
                        </a:rPr>
                        <a:t>Tình trạng SDD </a:t>
                      </a:r>
                    </a:p>
                    <a:p>
                      <a:pPr algn="ctr">
                        <a:lnSpc>
                          <a:spcPct val="107000"/>
                        </a:lnSpc>
                        <a:spcAft>
                          <a:spcPts val="0"/>
                        </a:spcAft>
                      </a:pPr>
                      <a:r>
                        <a:rPr lang="en-US" sz="3200">
                          <a:effectLst/>
                        </a:rPr>
                        <a:t>gầy còm</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gn="ctr">
                        <a:lnSpc>
                          <a:spcPct val="107000"/>
                        </a:lnSpc>
                        <a:spcAft>
                          <a:spcPts val="0"/>
                        </a:spcAft>
                      </a:pPr>
                      <a:r>
                        <a:rPr lang="en-US" sz="3200">
                          <a:effectLst/>
                        </a:rPr>
                        <a:t>Bảng tra chiều cao theo tuổi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rowSpan="2">
                  <a:txBody>
                    <a:bodyPr/>
                    <a:lstStyle/>
                    <a:p>
                      <a:pPr algn="ctr">
                        <a:lnSpc>
                          <a:spcPct val="107000"/>
                        </a:lnSpc>
                        <a:spcAft>
                          <a:spcPts val="0"/>
                        </a:spcAft>
                      </a:pPr>
                      <a:r>
                        <a:rPr lang="en-US" sz="3200">
                          <a:effectLst/>
                        </a:rPr>
                        <a:t>Tình trạng SDD </a:t>
                      </a:r>
                    </a:p>
                    <a:p>
                      <a:pPr algn="ctr">
                        <a:lnSpc>
                          <a:spcPct val="107000"/>
                        </a:lnSpc>
                        <a:spcAft>
                          <a:spcPts val="0"/>
                        </a:spcAft>
                      </a:pPr>
                      <a:r>
                        <a:rPr lang="en-US" sz="3200">
                          <a:effectLst/>
                        </a:rPr>
                        <a:t>thấp còi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60449530"/>
                  </a:ext>
                </a:extLst>
              </a:tr>
              <a:tr h="98624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ct val="107000"/>
                        </a:lnSpc>
                        <a:spcAft>
                          <a:spcPts val="0"/>
                        </a:spcAft>
                      </a:pPr>
                      <a:r>
                        <a:rPr lang="en-US" sz="3200">
                          <a:effectLst/>
                        </a:rPr>
                        <a:t>-3SD</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-2SD</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Median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tc>
                  <a:txBody>
                    <a:bodyPr/>
                    <a:lstStyle/>
                    <a:p>
                      <a:pPr algn="ctr">
                        <a:lnSpc>
                          <a:spcPct val="107000"/>
                        </a:lnSpc>
                        <a:spcAft>
                          <a:spcPts val="0"/>
                        </a:spcAft>
                      </a:pPr>
                      <a:r>
                        <a:rPr lang="en-US" sz="3200">
                          <a:effectLst/>
                        </a:rPr>
                        <a:t>-3SD</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3200">
                          <a:effectLst/>
                        </a:rPr>
                        <a:t>-2SD</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3200">
                          <a:effectLst/>
                        </a:rPr>
                        <a:t>Median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3603911322"/>
                  </a:ext>
                </a:extLst>
              </a:tr>
              <a:tr h="1209543">
                <a:tc>
                  <a:txBody>
                    <a:bodyPr/>
                    <a:lstStyle/>
                    <a:p>
                      <a:pPr>
                        <a:lnSpc>
                          <a:spcPct val="107000"/>
                        </a:lnSpc>
                        <a:spcAft>
                          <a:spcPts val="0"/>
                        </a:spcAft>
                      </a:pPr>
                      <a:r>
                        <a:rPr lang="en-US" sz="3200">
                          <a:effectLst/>
                        </a:rPr>
                        <a:t>Trẻ 1</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Nữ</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6 tuổi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101,2</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15,0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14,65</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11,7</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12,7</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15,3</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Nguy cơ SDD</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99,8</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104,9</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115,1</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SDD mức vừa</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6234541"/>
                  </a:ext>
                </a:extLst>
              </a:tr>
              <a:tr h="1209543">
                <a:tc>
                  <a:txBody>
                    <a:bodyPr/>
                    <a:lstStyle/>
                    <a:p>
                      <a:pPr>
                        <a:lnSpc>
                          <a:spcPct val="107000"/>
                        </a:lnSpc>
                        <a:spcAft>
                          <a:spcPts val="0"/>
                        </a:spcAft>
                      </a:pPr>
                      <a:r>
                        <a:rPr lang="en-US" sz="3200">
                          <a:effectLst/>
                        </a:rPr>
                        <a:t>Trẻ 2</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dirty="0">
                          <a:effectLst/>
                        </a:rPr>
                        <a:t>Nam</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9 tuổi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114,9</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22,0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16,66</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12,6</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13,5</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16,1</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Bình thường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114,5</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120,5</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132,6</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SDD mức vừa</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2189431"/>
                  </a:ext>
                </a:extLst>
              </a:tr>
              <a:tr h="1209543">
                <a:tc>
                  <a:txBody>
                    <a:bodyPr/>
                    <a:lstStyle/>
                    <a:p>
                      <a:pPr>
                        <a:lnSpc>
                          <a:spcPct val="107000"/>
                        </a:lnSpc>
                        <a:spcAft>
                          <a:spcPts val="0"/>
                        </a:spcAft>
                      </a:pPr>
                      <a:r>
                        <a:rPr lang="en-US" sz="3200">
                          <a:effectLst/>
                        </a:rPr>
                        <a:t>Trẻ 3</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Nam</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11 tuổi 4 tháng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156</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27,5</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11,3</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13,2</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14,2</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17,2</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SDD mức nặng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124,5</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131,3</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145,0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Bình thường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2002190"/>
                  </a:ext>
                </a:extLst>
              </a:tr>
              <a:tr h="1209543">
                <a:tc>
                  <a:txBody>
                    <a:bodyPr/>
                    <a:lstStyle/>
                    <a:p>
                      <a:pPr>
                        <a:lnSpc>
                          <a:spcPct val="107000"/>
                        </a:lnSpc>
                        <a:spcAft>
                          <a:spcPts val="0"/>
                        </a:spcAft>
                      </a:pPr>
                      <a:r>
                        <a:rPr lang="en-US" sz="3200">
                          <a:effectLst/>
                        </a:rPr>
                        <a:t>Trẻ 4</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Nữ</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8 tuổi 11 tháng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128,9</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27,2</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16,37</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12,1</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13,1</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16,1</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Bình thường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113,7</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119,8</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132,0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Nguy cơ SDD</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3922915"/>
                  </a:ext>
                </a:extLst>
              </a:tr>
              <a:tr h="1209543">
                <a:tc>
                  <a:txBody>
                    <a:bodyPr/>
                    <a:lstStyle/>
                    <a:p>
                      <a:pPr>
                        <a:lnSpc>
                          <a:spcPct val="107000"/>
                        </a:lnSpc>
                        <a:spcAft>
                          <a:spcPts val="0"/>
                        </a:spcAft>
                      </a:pPr>
                      <a:r>
                        <a:rPr lang="en-US" sz="3200">
                          <a:effectLst/>
                        </a:rPr>
                        <a:t>Trẻ 5</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Nam</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10 tuổi 2 tháng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138</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25,3</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13,28</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12,8</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13,8</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16,5</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SDD mức vừa</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119,3</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125,8</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138,6</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dirty="0">
                          <a:effectLst/>
                        </a:rPr>
                        <a:t>Nguy </a:t>
                      </a:r>
                      <a:r>
                        <a:rPr lang="en-US" sz="3200" dirty="0" err="1">
                          <a:effectLst/>
                        </a:rPr>
                        <a:t>cơ</a:t>
                      </a:r>
                      <a:r>
                        <a:rPr lang="en-US" sz="3200" dirty="0">
                          <a:effectLst/>
                        </a:rPr>
                        <a:t> SDD</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9292250"/>
                  </a:ext>
                </a:extLst>
              </a:tr>
            </a:tbl>
          </a:graphicData>
        </a:graphic>
      </p:graphicFrame>
    </p:spTree>
    <p:extLst>
      <p:ext uri="{BB962C8B-B14F-4D97-AF65-F5344CB8AC3E}">
        <p14:creationId xmlns:p14="http://schemas.microsoft.com/office/powerpoint/2010/main" val="5816138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8">
          <a:extLst>
            <a:ext uri="{FF2B5EF4-FFF2-40B4-BE49-F238E27FC236}">
              <a16:creationId xmlns:a16="http://schemas.microsoft.com/office/drawing/2014/main" id="{F027803C-BD70-E082-CCC5-D9A61AE86DB8}"/>
            </a:ext>
          </a:extLst>
        </p:cNvPr>
        <p:cNvGrpSpPr/>
        <p:nvPr/>
      </p:nvGrpSpPr>
      <p:grpSpPr>
        <a:xfrm>
          <a:off x="0" y="0"/>
          <a:ext cx="0" cy="0"/>
          <a:chOff x="0" y="0"/>
          <a:chExt cx="0" cy="0"/>
        </a:xfrm>
      </p:grpSpPr>
      <p:sp>
        <p:nvSpPr>
          <p:cNvPr id="213" name="Google Shape;213;p15">
            <a:extLst>
              <a:ext uri="{FF2B5EF4-FFF2-40B4-BE49-F238E27FC236}">
                <a16:creationId xmlns:a16="http://schemas.microsoft.com/office/drawing/2014/main" id="{86FA98A1-DABA-79F5-B152-D71C8F7F6AA7}"/>
              </a:ext>
            </a:extLst>
          </p:cNvPr>
          <p:cNvSpPr txBox="1">
            <a:spLocks noGrp="1"/>
          </p:cNvSpPr>
          <p:nvPr>
            <p:ph type="sldNum" idx="12"/>
          </p:nvPr>
        </p:nvSpPr>
        <p:spPr>
          <a:xfrm>
            <a:off x="8674200" y="9503250"/>
            <a:ext cx="939600" cy="783000"/>
          </a:xfrm>
          <a:prstGeom prst="rect">
            <a:avLst/>
          </a:prstGeom>
        </p:spPr>
        <p:txBody>
          <a:bodyPr spcFirstLastPara="1" vert="horz" wrap="square" lIns="182850" tIns="182850" rIns="182850" bIns="182850" rtlCol="0" anchor="t" anchorCtr="0">
            <a:noAutofit/>
          </a:bodyPr>
          <a:lstStyle/>
          <a:p>
            <a:pPr algn="ctr"/>
            <a:fld id="{00000000-1234-1234-1234-123412341234}" type="slidenum">
              <a:rPr lang="en"/>
              <a:pPr algn="ctr"/>
              <a:t>43</a:t>
            </a:fld>
            <a:endParaRPr/>
          </a:p>
        </p:txBody>
      </p:sp>
      <p:sp>
        <p:nvSpPr>
          <p:cNvPr id="8" name="TextBox 7">
            <a:extLst>
              <a:ext uri="{FF2B5EF4-FFF2-40B4-BE49-F238E27FC236}">
                <a16:creationId xmlns:a16="http://schemas.microsoft.com/office/drawing/2014/main" id="{62498D69-7D56-EFD1-29E5-B89F9756B610}"/>
              </a:ext>
            </a:extLst>
          </p:cNvPr>
          <p:cNvSpPr txBox="1"/>
          <p:nvPr/>
        </p:nvSpPr>
        <p:spPr>
          <a:xfrm>
            <a:off x="2552701" y="0"/>
            <a:ext cx="12954000" cy="1077218"/>
          </a:xfrm>
          <a:prstGeom prst="rect">
            <a:avLst/>
          </a:prstGeom>
          <a:noFill/>
        </p:spPr>
        <p:txBody>
          <a:bodyPr wrap="square" rtlCol="0">
            <a:spAutoFit/>
          </a:bodyPr>
          <a:lstStyle/>
          <a:p>
            <a:pPr algn="ctr"/>
            <a:r>
              <a:rPr lang="en-US" sz="6400" b="1" dirty="0" smtClean="0">
                <a:solidFill>
                  <a:srgbClr val="00B050"/>
                </a:solidFill>
              </a:rPr>
              <a:t>ĐÁP ÁN </a:t>
            </a:r>
            <a:r>
              <a:rPr lang="en-US" sz="6400" b="1" dirty="0" smtClean="0">
                <a:solidFill>
                  <a:schemeClr val="accent2">
                    <a:lumMod val="50000"/>
                  </a:schemeClr>
                </a:solidFill>
              </a:rPr>
              <a:t>BÀI </a:t>
            </a:r>
            <a:r>
              <a:rPr lang="en-US" sz="6400" b="1" dirty="0">
                <a:solidFill>
                  <a:schemeClr val="accent2">
                    <a:lumMod val="50000"/>
                  </a:schemeClr>
                </a:solidFill>
              </a:rPr>
              <a:t>TẬP THỰC HÀNH</a:t>
            </a:r>
          </a:p>
        </p:txBody>
      </p:sp>
      <p:sp>
        <p:nvSpPr>
          <p:cNvPr id="9" name="TextBox 8">
            <a:extLst>
              <a:ext uri="{FF2B5EF4-FFF2-40B4-BE49-F238E27FC236}">
                <a16:creationId xmlns:a16="http://schemas.microsoft.com/office/drawing/2014/main" id="{948CD299-3DC6-0B30-7B30-DE8926219050}"/>
              </a:ext>
            </a:extLst>
          </p:cNvPr>
          <p:cNvSpPr txBox="1"/>
          <p:nvPr/>
        </p:nvSpPr>
        <p:spPr>
          <a:xfrm>
            <a:off x="1524000" y="2095500"/>
            <a:ext cx="15087600" cy="707886"/>
          </a:xfrm>
          <a:prstGeom prst="rect">
            <a:avLst/>
          </a:prstGeom>
          <a:noFill/>
        </p:spPr>
        <p:txBody>
          <a:bodyPr wrap="square" rtlCol="0">
            <a:spAutoFit/>
          </a:bodyPr>
          <a:lstStyle/>
          <a:p>
            <a:pPr marL="685800" indent="-685800" algn="just">
              <a:buFont typeface="Wingdings" pitchFamily="2" charset="2"/>
              <a:buChar char="v"/>
            </a:pPr>
            <a:endParaRPr lang="en-US" sz="4000" dirty="0">
              <a:solidFill>
                <a:schemeClr val="accent2">
                  <a:lumMod val="50000"/>
                </a:schemeClr>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945074338"/>
              </p:ext>
            </p:extLst>
          </p:nvPr>
        </p:nvGraphicFramePr>
        <p:xfrm>
          <a:off x="76200" y="1077218"/>
          <a:ext cx="18135600" cy="8681122"/>
        </p:xfrm>
        <a:graphic>
          <a:graphicData uri="http://schemas.openxmlformats.org/drawingml/2006/table">
            <a:tbl>
              <a:tblPr firstRow="1" firstCol="1" bandRow="1">
                <a:tableStyleId>{5C22544A-7EE6-4342-B048-85BDC9FD1C3A}</a:tableStyleId>
              </a:tblPr>
              <a:tblGrid>
                <a:gridCol w="1011857">
                  <a:extLst>
                    <a:ext uri="{9D8B030D-6E8A-4147-A177-3AD203B41FA5}">
                      <a16:colId xmlns:a16="http://schemas.microsoft.com/office/drawing/2014/main" val="3799437970"/>
                    </a:ext>
                  </a:extLst>
                </a:gridCol>
                <a:gridCol w="1011857">
                  <a:extLst>
                    <a:ext uri="{9D8B030D-6E8A-4147-A177-3AD203B41FA5}">
                      <a16:colId xmlns:a16="http://schemas.microsoft.com/office/drawing/2014/main" val="1253635429"/>
                    </a:ext>
                  </a:extLst>
                </a:gridCol>
                <a:gridCol w="1478869">
                  <a:extLst>
                    <a:ext uri="{9D8B030D-6E8A-4147-A177-3AD203B41FA5}">
                      <a16:colId xmlns:a16="http://schemas.microsoft.com/office/drawing/2014/main" val="2710966471"/>
                    </a:ext>
                  </a:extLst>
                </a:gridCol>
                <a:gridCol w="1245363">
                  <a:extLst>
                    <a:ext uri="{9D8B030D-6E8A-4147-A177-3AD203B41FA5}">
                      <a16:colId xmlns:a16="http://schemas.microsoft.com/office/drawing/2014/main" val="1893925750"/>
                    </a:ext>
                  </a:extLst>
                </a:gridCol>
                <a:gridCol w="1167528">
                  <a:extLst>
                    <a:ext uri="{9D8B030D-6E8A-4147-A177-3AD203B41FA5}">
                      <a16:colId xmlns:a16="http://schemas.microsoft.com/office/drawing/2014/main" val="518673308"/>
                    </a:ext>
                  </a:extLst>
                </a:gridCol>
                <a:gridCol w="1268068">
                  <a:extLst>
                    <a:ext uri="{9D8B030D-6E8A-4147-A177-3AD203B41FA5}">
                      <a16:colId xmlns:a16="http://schemas.microsoft.com/office/drawing/2014/main" val="123224119"/>
                    </a:ext>
                  </a:extLst>
                </a:gridCol>
                <a:gridCol w="1038794">
                  <a:extLst>
                    <a:ext uri="{9D8B030D-6E8A-4147-A177-3AD203B41FA5}">
                      <a16:colId xmlns:a16="http://schemas.microsoft.com/office/drawing/2014/main" val="1340592681"/>
                    </a:ext>
                  </a:extLst>
                </a:gridCol>
                <a:gridCol w="1273556">
                  <a:extLst>
                    <a:ext uri="{9D8B030D-6E8A-4147-A177-3AD203B41FA5}">
                      <a16:colId xmlns:a16="http://schemas.microsoft.com/office/drawing/2014/main" val="2728302690"/>
                    </a:ext>
                  </a:extLst>
                </a:gridCol>
                <a:gridCol w="1505215">
                  <a:extLst>
                    <a:ext uri="{9D8B030D-6E8A-4147-A177-3AD203B41FA5}">
                      <a16:colId xmlns:a16="http://schemas.microsoft.com/office/drawing/2014/main" val="107139721"/>
                    </a:ext>
                  </a:extLst>
                </a:gridCol>
                <a:gridCol w="1680826">
                  <a:extLst>
                    <a:ext uri="{9D8B030D-6E8A-4147-A177-3AD203B41FA5}">
                      <a16:colId xmlns:a16="http://schemas.microsoft.com/office/drawing/2014/main" val="3010028859"/>
                    </a:ext>
                  </a:extLst>
                </a:gridCol>
                <a:gridCol w="1082078">
                  <a:extLst>
                    <a:ext uri="{9D8B030D-6E8A-4147-A177-3AD203B41FA5}">
                      <a16:colId xmlns:a16="http://schemas.microsoft.com/office/drawing/2014/main" val="4172903540"/>
                    </a:ext>
                  </a:extLst>
                </a:gridCol>
                <a:gridCol w="1180344">
                  <a:extLst>
                    <a:ext uri="{9D8B030D-6E8A-4147-A177-3AD203B41FA5}">
                      <a16:colId xmlns:a16="http://schemas.microsoft.com/office/drawing/2014/main" val="826965822"/>
                    </a:ext>
                  </a:extLst>
                </a:gridCol>
                <a:gridCol w="1526290">
                  <a:extLst>
                    <a:ext uri="{9D8B030D-6E8A-4147-A177-3AD203B41FA5}">
                      <a16:colId xmlns:a16="http://schemas.microsoft.com/office/drawing/2014/main" val="3319149375"/>
                    </a:ext>
                  </a:extLst>
                </a:gridCol>
                <a:gridCol w="1664955">
                  <a:extLst>
                    <a:ext uri="{9D8B030D-6E8A-4147-A177-3AD203B41FA5}">
                      <a16:colId xmlns:a16="http://schemas.microsoft.com/office/drawing/2014/main" val="4065249667"/>
                    </a:ext>
                  </a:extLst>
                </a:gridCol>
              </a:tblGrid>
              <a:tr h="1492346">
                <a:tc rowSpan="2">
                  <a:txBody>
                    <a:bodyPr/>
                    <a:lstStyle/>
                    <a:p>
                      <a:pPr algn="ctr">
                        <a:lnSpc>
                          <a:spcPct val="107000"/>
                        </a:lnSpc>
                        <a:spcAft>
                          <a:spcPts val="0"/>
                        </a:spcAft>
                      </a:pPr>
                      <a:r>
                        <a:rPr lang="en-US" sz="3200" dirty="0">
                          <a:effectLst/>
                        </a:rPr>
                        <a:t>Tên </a:t>
                      </a:r>
                      <a:r>
                        <a:rPr lang="en-US" sz="3200" dirty="0" err="1">
                          <a:effectLst/>
                        </a:rPr>
                        <a:t>trẻ</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n-US" sz="3200">
                          <a:effectLst/>
                        </a:rPr>
                        <a:t>Giới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n-US" sz="3200">
                          <a:effectLst/>
                        </a:rPr>
                        <a:t>Tuổi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n-US" sz="3200">
                          <a:effectLst/>
                        </a:rPr>
                        <a:t>Chiều cao (cm)</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n-US" sz="3200">
                          <a:effectLst/>
                        </a:rPr>
                        <a:t>Cân nặng</a:t>
                      </a:r>
                    </a:p>
                    <a:p>
                      <a:pPr algn="ctr">
                        <a:lnSpc>
                          <a:spcPct val="107000"/>
                        </a:lnSpc>
                        <a:spcAft>
                          <a:spcPts val="0"/>
                        </a:spcAft>
                      </a:pPr>
                      <a:r>
                        <a:rPr lang="en-US" sz="3200">
                          <a:effectLst/>
                        </a:rPr>
                        <a:t>(kg)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n-US" sz="3200">
                          <a:effectLst/>
                        </a:rPr>
                        <a:t>BMI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lnSpc>
                          <a:spcPct val="107000"/>
                        </a:lnSpc>
                        <a:spcAft>
                          <a:spcPts val="0"/>
                        </a:spcAft>
                      </a:pPr>
                      <a:r>
                        <a:rPr lang="en-US" sz="3200">
                          <a:effectLst/>
                        </a:rPr>
                        <a:t>Bảng tra BMI </a:t>
                      </a:r>
                    </a:p>
                    <a:p>
                      <a:pPr algn="ctr">
                        <a:lnSpc>
                          <a:spcPct val="107000"/>
                        </a:lnSpc>
                        <a:spcAft>
                          <a:spcPts val="0"/>
                        </a:spcAft>
                      </a:pPr>
                      <a:r>
                        <a:rPr lang="en-US" sz="3200">
                          <a:effectLst/>
                        </a:rPr>
                        <a:t>theo tuổi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rowSpan="2">
                  <a:txBody>
                    <a:bodyPr/>
                    <a:lstStyle/>
                    <a:p>
                      <a:pPr algn="ctr">
                        <a:lnSpc>
                          <a:spcPct val="107000"/>
                        </a:lnSpc>
                        <a:spcAft>
                          <a:spcPts val="0"/>
                        </a:spcAft>
                      </a:pPr>
                      <a:r>
                        <a:rPr lang="en-US" sz="3200">
                          <a:effectLst/>
                        </a:rPr>
                        <a:t>Tình trạng SDD </a:t>
                      </a:r>
                    </a:p>
                    <a:p>
                      <a:pPr algn="ctr">
                        <a:lnSpc>
                          <a:spcPct val="107000"/>
                        </a:lnSpc>
                        <a:spcAft>
                          <a:spcPts val="0"/>
                        </a:spcAft>
                      </a:pPr>
                      <a:r>
                        <a:rPr lang="en-US" sz="3200">
                          <a:effectLst/>
                        </a:rPr>
                        <a:t>gầy còm</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gn="ctr">
                        <a:lnSpc>
                          <a:spcPct val="107000"/>
                        </a:lnSpc>
                        <a:spcAft>
                          <a:spcPts val="0"/>
                        </a:spcAft>
                      </a:pPr>
                      <a:r>
                        <a:rPr lang="en-US" sz="3200">
                          <a:effectLst/>
                        </a:rPr>
                        <a:t>Bảng tra chiều cao theo tuổi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rowSpan="2">
                  <a:txBody>
                    <a:bodyPr/>
                    <a:lstStyle/>
                    <a:p>
                      <a:pPr algn="ctr">
                        <a:lnSpc>
                          <a:spcPct val="107000"/>
                        </a:lnSpc>
                        <a:spcAft>
                          <a:spcPts val="0"/>
                        </a:spcAft>
                      </a:pPr>
                      <a:r>
                        <a:rPr lang="en-US" sz="3200">
                          <a:effectLst/>
                        </a:rPr>
                        <a:t>Tình trạng SDD </a:t>
                      </a:r>
                    </a:p>
                    <a:p>
                      <a:pPr algn="ctr">
                        <a:lnSpc>
                          <a:spcPct val="107000"/>
                        </a:lnSpc>
                        <a:spcAft>
                          <a:spcPts val="0"/>
                        </a:spcAft>
                      </a:pPr>
                      <a:r>
                        <a:rPr lang="en-US" sz="3200">
                          <a:effectLst/>
                        </a:rPr>
                        <a:t>thấp còi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39563582"/>
                  </a:ext>
                </a:extLst>
              </a:tr>
              <a:tr h="1007951">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ct val="107000"/>
                        </a:lnSpc>
                        <a:spcAft>
                          <a:spcPts val="0"/>
                        </a:spcAft>
                      </a:pPr>
                      <a:r>
                        <a:rPr lang="en-US" sz="3200">
                          <a:effectLst/>
                        </a:rPr>
                        <a:t>-3SD</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-2SD</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Median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tc>
                  <a:txBody>
                    <a:bodyPr/>
                    <a:lstStyle/>
                    <a:p>
                      <a:pPr algn="ctr">
                        <a:lnSpc>
                          <a:spcPct val="107000"/>
                        </a:lnSpc>
                        <a:spcAft>
                          <a:spcPts val="0"/>
                        </a:spcAft>
                      </a:pPr>
                      <a:r>
                        <a:rPr lang="en-US" sz="3200">
                          <a:effectLst/>
                        </a:rPr>
                        <a:t>-3SD</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3200">
                          <a:effectLst/>
                        </a:rPr>
                        <a:t>-2SD</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3200">
                          <a:effectLst/>
                        </a:rPr>
                        <a:t>Median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3389350901"/>
                  </a:ext>
                </a:extLst>
              </a:tr>
              <a:tr h="1236165">
                <a:tc>
                  <a:txBody>
                    <a:bodyPr/>
                    <a:lstStyle/>
                    <a:p>
                      <a:pPr>
                        <a:lnSpc>
                          <a:spcPct val="107000"/>
                        </a:lnSpc>
                        <a:spcAft>
                          <a:spcPts val="0"/>
                        </a:spcAft>
                      </a:pPr>
                      <a:r>
                        <a:rPr lang="en-US" sz="3200">
                          <a:effectLst/>
                        </a:rPr>
                        <a:t>Trẻ 6</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Nữ</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9 tuổi 7 tháng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118,2</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21,0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15,03</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12,3</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13,3</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16,4</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Nguy cơ SDD</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117,2</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123,5</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136,1</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SDD mức vừa</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19404054"/>
                  </a:ext>
                </a:extLst>
              </a:tr>
              <a:tr h="1236165">
                <a:tc>
                  <a:txBody>
                    <a:bodyPr/>
                    <a:lstStyle/>
                    <a:p>
                      <a:pPr>
                        <a:lnSpc>
                          <a:spcPct val="107000"/>
                        </a:lnSpc>
                        <a:spcAft>
                          <a:spcPts val="0"/>
                        </a:spcAft>
                      </a:pPr>
                      <a:r>
                        <a:rPr lang="en-US" sz="3200">
                          <a:effectLst/>
                        </a:rPr>
                        <a:t>Trẻ 7</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Nam</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6 tuổi 1 tháng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100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14,5</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14,5</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12,1</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13,0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15,3</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Nguy cơ SDD</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101,6</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106,5</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116,4</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SDD mức nặng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82992567"/>
                  </a:ext>
                </a:extLst>
              </a:tr>
              <a:tr h="1236165">
                <a:tc>
                  <a:txBody>
                    <a:bodyPr/>
                    <a:lstStyle/>
                    <a:p>
                      <a:pPr>
                        <a:lnSpc>
                          <a:spcPct val="107000"/>
                        </a:lnSpc>
                        <a:spcAft>
                          <a:spcPts val="0"/>
                        </a:spcAft>
                      </a:pPr>
                      <a:r>
                        <a:rPr lang="en-US" sz="3200">
                          <a:effectLst/>
                        </a:rPr>
                        <a:t>Trẻ 8</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Nam</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8 tuổi 7 tháng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112,6</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18,5</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14,59</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12,5</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13,4</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15,9</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Nguy cơ SDD</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112,8</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118,7</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130,4</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SDD mức nặng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8530780"/>
                  </a:ext>
                </a:extLst>
              </a:tr>
              <a:tr h="1236165">
                <a:tc>
                  <a:txBody>
                    <a:bodyPr/>
                    <a:lstStyle/>
                    <a:p>
                      <a:pPr>
                        <a:lnSpc>
                          <a:spcPct val="107000"/>
                        </a:lnSpc>
                        <a:spcAft>
                          <a:spcPts val="0"/>
                        </a:spcAft>
                      </a:pPr>
                      <a:r>
                        <a:rPr lang="en-US" sz="3200">
                          <a:effectLst/>
                        </a:rPr>
                        <a:t>Trẻ 9</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Nữ</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6 tuổi 2 tháng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106</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15,0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13,35</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11,7</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12,7</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15,3</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Nguy cơ SDD</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100,5</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105,7</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116,1</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Nguy cơ SDD</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69132240"/>
                  </a:ext>
                </a:extLst>
              </a:tr>
              <a:tr h="1236165">
                <a:tc>
                  <a:txBody>
                    <a:bodyPr/>
                    <a:lstStyle/>
                    <a:p>
                      <a:pPr>
                        <a:lnSpc>
                          <a:spcPct val="107000"/>
                        </a:lnSpc>
                        <a:spcAft>
                          <a:spcPts val="0"/>
                        </a:spcAft>
                      </a:pPr>
                      <a:r>
                        <a:rPr lang="en-US" sz="3200">
                          <a:effectLst/>
                        </a:rPr>
                        <a:t>Trẻ 10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Nam</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7 tuổi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117</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17,5</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12,78</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12,3</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13,1</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15,5</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Bình thường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105,9</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111,2</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a:effectLst/>
                        </a:rPr>
                        <a:t>121,7</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3200" dirty="0">
                          <a:effectLst/>
                        </a:rPr>
                        <a:t>Nguy </a:t>
                      </a:r>
                      <a:r>
                        <a:rPr lang="en-US" sz="3200" dirty="0" err="1">
                          <a:effectLst/>
                        </a:rPr>
                        <a:t>cơ</a:t>
                      </a:r>
                      <a:r>
                        <a:rPr lang="en-US" sz="3200" dirty="0">
                          <a:effectLst/>
                        </a:rPr>
                        <a:t> SDD</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6606061"/>
                  </a:ext>
                </a:extLst>
              </a:tr>
            </a:tbl>
          </a:graphicData>
        </a:graphic>
      </p:graphicFrame>
    </p:spTree>
    <p:extLst>
      <p:ext uri="{BB962C8B-B14F-4D97-AF65-F5344CB8AC3E}">
        <p14:creationId xmlns:p14="http://schemas.microsoft.com/office/powerpoint/2010/main" val="40884020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6299" y="8501709"/>
            <a:ext cx="19995906" cy="2046531"/>
            <a:chOff x="0" y="0"/>
            <a:chExt cx="5266411" cy="539004"/>
          </a:xfrm>
        </p:grpSpPr>
        <p:sp>
          <p:nvSpPr>
            <p:cNvPr id="3" name="Freeform 3"/>
            <p:cNvSpPr/>
            <p:nvPr/>
          </p:nvSpPr>
          <p:spPr>
            <a:xfrm>
              <a:off x="0" y="0"/>
              <a:ext cx="5266411" cy="539004"/>
            </a:xfrm>
            <a:custGeom>
              <a:avLst/>
              <a:gdLst/>
              <a:ahLst/>
              <a:cxnLst/>
              <a:rect l="l" t="t" r="r" b="b"/>
              <a:pathLst>
                <a:path w="5266411" h="539004">
                  <a:moveTo>
                    <a:pt x="19746" y="0"/>
                  </a:moveTo>
                  <a:lnTo>
                    <a:pt x="5246665" y="0"/>
                  </a:lnTo>
                  <a:cubicBezTo>
                    <a:pt x="5257571" y="0"/>
                    <a:pt x="5266411" y="8841"/>
                    <a:pt x="5266411" y="19746"/>
                  </a:cubicBezTo>
                  <a:lnTo>
                    <a:pt x="5266411" y="519258"/>
                  </a:lnTo>
                  <a:cubicBezTo>
                    <a:pt x="5266411" y="530164"/>
                    <a:pt x="5257571" y="539004"/>
                    <a:pt x="5246665" y="539004"/>
                  </a:cubicBezTo>
                  <a:lnTo>
                    <a:pt x="19746" y="539004"/>
                  </a:lnTo>
                  <a:cubicBezTo>
                    <a:pt x="8841" y="539004"/>
                    <a:pt x="0" y="530164"/>
                    <a:pt x="0" y="519258"/>
                  </a:cubicBezTo>
                  <a:lnTo>
                    <a:pt x="0" y="19746"/>
                  </a:lnTo>
                  <a:cubicBezTo>
                    <a:pt x="0" y="8841"/>
                    <a:pt x="8841" y="0"/>
                    <a:pt x="19746" y="0"/>
                  </a:cubicBezTo>
                  <a:close/>
                </a:path>
              </a:pathLst>
            </a:custGeom>
            <a:solidFill>
              <a:srgbClr val="C62E2E"/>
            </a:solidFill>
          </p:spPr>
        </p:sp>
        <p:sp>
          <p:nvSpPr>
            <p:cNvPr id="4" name="TextBox 4"/>
            <p:cNvSpPr txBox="1"/>
            <p:nvPr/>
          </p:nvSpPr>
          <p:spPr>
            <a:xfrm>
              <a:off x="0" y="-38100"/>
              <a:ext cx="5266411" cy="577104"/>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524000" y="2228200"/>
            <a:ext cx="14618283" cy="3642023"/>
          </a:xfrm>
          <a:prstGeom prst="rect">
            <a:avLst/>
          </a:prstGeom>
        </p:spPr>
        <p:txBody>
          <a:bodyPr wrap="square" lIns="0" tIns="0" rIns="0" bIns="0" rtlCol="0" anchor="t">
            <a:spAutoFit/>
          </a:bodyPr>
          <a:lstStyle/>
          <a:p>
            <a:pPr algn="ctr">
              <a:lnSpc>
                <a:spcPts val="14223"/>
              </a:lnSpc>
            </a:pPr>
            <a:r>
              <a:rPr lang="en-US" sz="8800" b="1" spc="-47" dirty="0" smtClean="0">
                <a:solidFill>
                  <a:srgbClr val="C00000"/>
                </a:solidFill>
                <a:latin typeface="Proxima Nova Condensed Bold"/>
                <a:ea typeface="Proxima Nova Condensed Bold"/>
                <a:cs typeface="Proxima Nova Condensed Bold"/>
                <a:sym typeface="Proxima Nova Condensed Bold"/>
              </a:rPr>
              <a:t>2.2: KHÁM DINH DƯỠNG </a:t>
            </a:r>
            <a:r>
              <a:rPr lang="en-US" sz="8800" b="1" spc="-47" dirty="0" smtClean="0">
                <a:latin typeface="Proxima Nova Condensed Bold"/>
                <a:ea typeface="Proxima Nova Condensed Bold"/>
                <a:cs typeface="Proxima Nova Condensed Bold"/>
                <a:sym typeface="Proxima Nova Condensed Bold"/>
              </a:rPr>
              <a:t>Ở </a:t>
            </a:r>
          </a:p>
          <a:p>
            <a:pPr algn="ctr">
              <a:lnSpc>
                <a:spcPts val="14223"/>
              </a:lnSpc>
            </a:pPr>
            <a:r>
              <a:rPr lang="en-US" sz="8800" b="1" spc="-47" dirty="0" smtClean="0">
                <a:latin typeface="Proxima Nova Condensed Bold"/>
                <a:ea typeface="Proxima Nova Condensed Bold"/>
                <a:cs typeface="Proxima Nova Condensed Bold"/>
                <a:sym typeface="Proxima Nova Condensed Bold"/>
              </a:rPr>
              <a:t>TRẺ EM 6-11 TUỔI BỊ SDD</a:t>
            </a:r>
            <a:endParaRPr lang="en-US" sz="8800" b="1" spc="-47" dirty="0">
              <a:latin typeface="Proxima Nova Condensed Bold"/>
              <a:ea typeface="Proxima Nova Condensed Bold"/>
              <a:cs typeface="Proxima Nova Condensed Bold"/>
              <a:sym typeface="Proxima Nova Condensed Bold"/>
            </a:endParaRPr>
          </a:p>
        </p:txBody>
      </p:sp>
      <p:sp>
        <p:nvSpPr>
          <p:cNvPr id="11" name="Freeform 11"/>
          <p:cNvSpPr/>
          <p:nvPr/>
        </p:nvSpPr>
        <p:spPr>
          <a:xfrm>
            <a:off x="-254567" y="-309835"/>
            <a:ext cx="3088866" cy="3088866"/>
          </a:xfrm>
          <a:custGeom>
            <a:avLst/>
            <a:gdLst/>
            <a:ahLst/>
            <a:cxnLst/>
            <a:rect l="l" t="t" r="r" b="b"/>
            <a:pathLst>
              <a:path w="3088866" h="3088866">
                <a:moveTo>
                  <a:pt x="0" y="0"/>
                </a:moveTo>
                <a:lnTo>
                  <a:pt x="3088866" y="0"/>
                </a:lnTo>
                <a:lnTo>
                  <a:pt x="3088866" y="3088866"/>
                </a:lnTo>
                <a:lnTo>
                  <a:pt x="0" y="308886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2" name="Freeform 12"/>
          <p:cNvSpPr/>
          <p:nvPr/>
        </p:nvSpPr>
        <p:spPr>
          <a:xfrm>
            <a:off x="7711906" y="-1569748"/>
            <a:ext cx="3139497" cy="3139497"/>
          </a:xfrm>
          <a:custGeom>
            <a:avLst/>
            <a:gdLst/>
            <a:ahLst/>
            <a:cxnLst/>
            <a:rect l="l" t="t" r="r" b="b"/>
            <a:pathLst>
              <a:path w="3139497" h="3139497">
                <a:moveTo>
                  <a:pt x="0" y="0"/>
                </a:moveTo>
                <a:lnTo>
                  <a:pt x="3139496" y="0"/>
                </a:lnTo>
                <a:lnTo>
                  <a:pt x="3139496" y="3139496"/>
                </a:lnTo>
                <a:lnTo>
                  <a:pt x="0" y="313949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32657" y="7779894"/>
            <a:ext cx="1993491" cy="498373"/>
          </a:xfrm>
          <a:custGeom>
            <a:avLst/>
            <a:gdLst/>
            <a:ahLst/>
            <a:cxnLst/>
            <a:rect l="l" t="t" r="r" b="b"/>
            <a:pathLst>
              <a:path w="1993491" h="498373">
                <a:moveTo>
                  <a:pt x="0" y="0"/>
                </a:moveTo>
                <a:lnTo>
                  <a:pt x="1993491" y="0"/>
                </a:lnTo>
                <a:lnTo>
                  <a:pt x="1993491" y="498373"/>
                </a:lnTo>
                <a:lnTo>
                  <a:pt x="0" y="49837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flipH="1">
            <a:off x="15390418" y="-231054"/>
            <a:ext cx="3088866" cy="3088866"/>
          </a:xfrm>
          <a:custGeom>
            <a:avLst/>
            <a:gdLst/>
            <a:ahLst/>
            <a:cxnLst/>
            <a:rect l="l" t="t" r="r" b="b"/>
            <a:pathLst>
              <a:path w="3088866" h="3088866">
                <a:moveTo>
                  <a:pt x="3088867" y="0"/>
                </a:moveTo>
                <a:lnTo>
                  <a:pt x="0" y="0"/>
                </a:lnTo>
                <a:lnTo>
                  <a:pt x="0" y="3088867"/>
                </a:lnTo>
                <a:lnTo>
                  <a:pt x="3088867" y="3088867"/>
                </a:lnTo>
                <a:lnTo>
                  <a:pt x="3088867"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5"/>
          <p:cNvSpPr/>
          <p:nvPr/>
        </p:nvSpPr>
        <p:spPr>
          <a:xfrm>
            <a:off x="14197962" y="5776273"/>
            <a:ext cx="3888642" cy="3651845"/>
          </a:xfrm>
          <a:custGeom>
            <a:avLst/>
            <a:gdLst/>
            <a:ahLst/>
            <a:cxnLst/>
            <a:rect l="l" t="t" r="r" b="b"/>
            <a:pathLst>
              <a:path w="5909636" h="6423517">
                <a:moveTo>
                  <a:pt x="0" y="0"/>
                </a:moveTo>
                <a:lnTo>
                  <a:pt x="5909636" y="0"/>
                </a:lnTo>
                <a:lnTo>
                  <a:pt x="5909636" y="6423517"/>
                </a:lnTo>
                <a:lnTo>
                  <a:pt x="0" y="6423517"/>
                </a:lnTo>
                <a:lnTo>
                  <a:pt x="0" y="0"/>
                </a:lnTo>
                <a:close/>
              </a:path>
            </a:pathLst>
          </a:custGeom>
          <a:blipFill>
            <a:blip r:embed="rId12">
              <a:extLst>
                <a:ext uri="{96DAC541-7B7A-43D3-8B79-37D633B846F1}">
                  <asvg:svgBlip xmlns="" xmlns:asvg="http://schemas.microsoft.com/office/drawing/2016/SVG/main" r:embed="rId3"/>
                </a:ext>
              </a:extLst>
            </a:blip>
            <a:stretch>
              <a:fillRect/>
            </a:stretch>
          </a:blipFill>
        </p:spPr>
      </p:sp>
    </p:spTree>
    <p:extLst>
      <p:ext uri="{BB962C8B-B14F-4D97-AF65-F5344CB8AC3E}">
        <p14:creationId xmlns:p14="http://schemas.microsoft.com/office/powerpoint/2010/main" val="5989621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1384" y="0"/>
            <a:ext cx="15415752" cy="1576064"/>
          </a:xfrm>
        </p:spPr>
        <p:txBody>
          <a:bodyPr>
            <a:normAutofit/>
          </a:bodyPr>
          <a:lstStyle/>
          <a:p>
            <a:pPr algn="ctr"/>
            <a:r>
              <a:rPr lang="en-US" sz="4500" b="1" dirty="0">
                <a:latin typeface="Arial" pitchFamily="34" charset="0"/>
                <a:cs typeface="Arial" pitchFamily="34" charset="0"/>
              </a:rPr>
              <a:t>NHẬN BIẾT TRẺ SUY DINH </a:t>
            </a:r>
            <a:r>
              <a:rPr lang="en-US" sz="4500" b="1" dirty="0" smtClean="0">
                <a:latin typeface="Arial" pitchFamily="34" charset="0"/>
                <a:cs typeface="Arial" pitchFamily="34" charset="0"/>
              </a:rPr>
              <a:t>DƯỠNG CÓ BIẾN CHỨNG</a:t>
            </a:r>
            <a:endParaRPr lang="en-US" sz="4500" b="1" dirty="0">
              <a:latin typeface="Arial" pitchFamily="34" charset="0"/>
              <a:cs typeface="Arial" pitchFamily="34" charset="0"/>
            </a:endParaRPr>
          </a:p>
        </p:txBody>
      </p:sp>
      <p:sp>
        <p:nvSpPr>
          <p:cNvPr id="3" name="Content Placeholder 2"/>
          <p:cNvSpPr>
            <a:spLocks noGrp="1"/>
          </p:cNvSpPr>
          <p:nvPr>
            <p:ph idx="1"/>
          </p:nvPr>
        </p:nvSpPr>
        <p:spPr>
          <a:xfrm>
            <a:off x="298655" y="6613138"/>
            <a:ext cx="5530640" cy="951294"/>
          </a:xfrm>
          <a:solidFill>
            <a:schemeClr val="accent2">
              <a:lumMod val="40000"/>
              <a:lumOff val="60000"/>
            </a:schemeClr>
          </a:solidFill>
          <a:ln>
            <a:solidFill>
              <a:schemeClr val="accent1">
                <a:lumMod val="75000"/>
              </a:schemeClr>
            </a:solidFill>
          </a:ln>
        </p:spPr>
        <p:txBody>
          <a:bodyPr>
            <a:noAutofit/>
          </a:bodyPr>
          <a:lstStyle/>
          <a:p>
            <a:pPr marL="0" indent="0" algn="ctr">
              <a:lnSpc>
                <a:spcPct val="120000"/>
              </a:lnSpc>
              <a:spcAft>
                <a:spcPts val="900"/>
              </a:spcAft>
              <a:buNone/>
            </a:pPr>
            <a:r>
              <a:rPr lang="en-US" sz="4000" b="1" dirty="0" smtClean="0">
                <a:solidFill>
                  <a:srgbClr val="FF0000"/>
                </a:solidFill>
                <a:latin typeface="Arial" panose="020B0604020202020204" pitchFamily="34" charset="0"/>
                <a:cs typeface="Arial" panose="020B0604020202020204" pitchFamily="34" charset="0"/>
              </a:rPr>
              <a:t>SDD </a:t>
            </a:r>
            <a:r>
              <a:rPr lang="en-US" sz="4000" b="1" dirty="0" err="1" smtClean="0">
                <a:solidFill>
                  <a:srgbClr val="FF0000"/>
                </a:solidFill>
                <a:latin typeface="Arial" panose="020B0604020202020204" pitchFamily="34" charset="0"/>
                <a:cs typeface="Arial" panose="020B0604020202020204" pitchFamily="34" charset="0"/>
              </a:rPr>
              <a:t>nhập</a:t>
            </a:r>
            <a:r>
              <a:rPr lang="en-US" sz="4000" b="1" dirty="0" smtClean="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viện</a:t>
            </a:r>
            <a:r>
              <a:rPr lang="en-US" sz="4000" b="1" dirty="0">
                <a:solidFill>
                  <a:srgbClr val="FF0000"/>
                </a:solidFill>
                <a:latin typeface="Arial" panose="020B0604020202020204" pitchFamily="34" charset="0"/>
                <a:cs typeface="Arial" panose="020B0604020202020204" pitchFamily="34" charset="0"/>
              </a:rPr>
              <a:t> </a:t>
            </a:r>
            <a:r>
              <a:rPr lang="en-US" sz="4000" b="1" dirty="0" err="1" smtClean="0">
                <a:solidFill>
                  <a:srgbClr val="FF0000"/>
                </a:solidFill>
                <a:latin typeface="Arial" panose="020B0604020202020204" pitchFamily="34" charset="0"/>
                <a:cs typeface="Arial" panose="020B0604020202020204" pitchFamily="34" charset="0"/>
              </a:rPr>
              <a:t>khi</a:t>
            </a:r>
            <a:endParaRPr lang="en-US" sz="4000" b="1" dirty="0">
              <a:solidFill>
                <a:srgbClr val="FF0000"/>
              </a:solidFill>
              <a:latin typeface="Arial" panose="020B0604020202020204" pitchFamily="34" charset="0"/>
              <a:cs typeface="Arial" panose="020B0604020202020204" pitchFamily="34" charset="0"/>
            </a:endParaRPr>
          </a:p>
          <a:p>
            <a:endParaRPr lang="en-US" sz="4000" dirty="0">
              <a:solidFill>
                <a:srgbClr val="FF0000"/>
              </a:solidFill>
              <a:latin typeface="Arial" panose="020B0604020202020204" pitchFamily="34" charset="0"/>
              <a:cs typeface="Arial" panose="020B0604020202020204" pitchFamily="34" charset="0"/>
            </a:endParaRPr>
          </a:p>
        </p:txBody>
      </p:sp>
      <p:sp>
        <p:nvSpPr>
          <p:cNvPr id="5" name="Explosion 1 4"/>
          <p:cNvSpPr/>
          <p:nvPr/>
        </p:nvSpPr>
        <p:spPr>
          <a:xfrm>
            <a:off x="6061589" y="942670"/>
            <a:ext cx="13118691" cy="1022063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TextBox 5"/>
          <p:cNvSpPr txBox="1"/>
          <p:nvPr/>
        </p:nvSpPr>
        <p:spPr>
          <a:xfrm>
            <a:off x="8340227" y="3796480"/>
            <a:ext cx="8826909" cy="3970318"/>
          </a:xfrm>
          <a:prstGeom prst="rect">
            <a:avLst/>
          </a:prstGeom>
          <a:noFill/>
        </p:spPr>
        <p:txBody>
          <a:bodyPr wrap="square" rtlCol="0">
            <a:spAutoFit/>
          </a:bodyPr>
          <a:lstStyle/>
          <a:p>
            <a:pPr marL="428625" indent="-428625">
              <a:buFontTx/>
              <a:buChar char="-"/>
            </a:pPr>
            <a:r>
              <a:rPr lang="en-US" sz="4200" b="1" dirty="0" err="1">
                <a:solidFill>
                  <a:schemeClr val="bg1"/>
                </a:solidFill>
                <a:latin typeface="Arial" panose="020B0604020202020204" pitchFamily="34" charset="0"/>
                <a:cs typeface="Arial" panose="020B0604020202020204" pitchFamily="34" charset="0"/>
              </a:rPr>
              <a:t>Suy</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dinh</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dưỡng</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nặng</a:t>
            </a:r>
            <a:r>
              <a:rPr lang="en-US" sz="4200" b="1" dirty="0">
                <a:solidFill>
                  <a:schemeClr val="bg1"/>
                </a:solidFill>
                <a:latin typeface="Arial" panose="020B0604020202020204" pitchFamily="34" charset="0"/>
                <a:cs typeface="Arial" panose="020B0604020202020204" pitchFamily="34" charset="0"/>
              </a:rPr>
              <a:t> (&lt;-3SD)</a:t>
            </a:r>
          </a:p>
          <a:p>
            <a:pPr marL="428625" indent="-428625">
              <a:buFontTx/>
              <a:buChar char="-"/>
            </a:pPr>
            <a:r>
              <a:rPr lang="en-US" sz="4200" b="1" dirty="0" err="1">
                <a:solidFill>
                  <a:schemeClr val="bg1"/>
                </a:solidFill>
                <a:latin typeface="Arial" panose="020B0604020202020204" pitchFamily="34" charset="0"/>
                <a:cs typeface="Arial" panose="020B0604020202020204" pitchFamily="34" charset="0"/>
              </a:rPr>
              <a:t>Hạ</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thân</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nhiệt</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hạ</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đường</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huyết</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rối</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loạn</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điện</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giải</a:t>
            </a:r>
            <a:endParaRPr lang="en-US" sz="4200" b="1" dirty="0">
              <a:solidFill>
                <a:schemeClr val="bg1"/>
              </a:solidFill>
              <a:latin typeface="Arial" panose="020B0604020202020204" pitchFamily="34" charset="0"/>
              <a:cs typeface="Arial" panose="020B0604020202020204" pitchFamily="34" charset="0"/>
            </a:endParaRPr>
          </a:p>
          <a:p>
            <a:pPr marL="428625" indent="-428625">
              <a:buFontTx/>
              <a:buChar char="-"/>
            </a:pPr>
            <a:r>
              <a:rPr lang="en-US" sz="4200" b="1" dirty="0" err="1">
                <a:solidFill>
                  <a:schemeClr val="bg1"/>
                </a:solidFill>
                <a:latin typeface="Arial" panose="020B0604020202020204" pitchFamily="34" charset="0"/>
                <a:cs typeface="Arial" panose="020B0604020202020204" pitchFamily="34" charset="0"/>
              </a:rPr>
              <a:t>Mất</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nước</a:t>
            </a:r>
            <a:endParaRPr lang="en-US" sz="4200" b="1" dirty="0">
              <a:solidFill>
                <a:schemeClr val="bg1"/>
              </a:solidFill>
              <a:latin typeface="Arial" panose="020B0604020202020204" pitchFamily="34" charset="0"/>
              <a:cs typeface="Arial" panose="020B0604020202020204" pitchFamily="34" charset="0"/>
            </a:endParaRPr>
          </a:p>
          <a:p>
            <a:pPr marL="428625" indent="-428625">
              <a:buFontTx/>
              <a:buChar char="-"/>
            </a:pPr>
            <a:r>
              <a:rPr lang="en-US" sz="4200" b="1" dirty="0" err="1">
                <a:solidFill>
                  <a:schemeClr val="bg1"/>
                </a:solidFill>
                <a:latin typeface="Arial" panose="020B0604020202020204" pitchFamily="34" charset="0"/>
                <a:cs typeface="Arial" panose="020B0604020202020204" pitchFamily="34" charset="0"/>
              </a:rPr>
              <a:t>Thể</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teo</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đét</a:t>
            </a:r>
            <a:r>
              <a:rPr lang="en-US" sz="4200" b="1" dirty="0">
                <a:solidFill>
                  <a:schemeClr val="bg1"/>
                </a:solidFill>
                <a:latin typeface="Arial" panose="020B0604020202020204" pitchFamily="34" charset="0"/>
                <a:cs typeface="Arial" panose="020B0604020202020204" pitchFamily="34" charset="0"/>
              </a:rPr>
              <a:t> (Marasmus)</a:t>
            </a:r>
          </a:p>
          <a:p>
            <a:pPr marL="428625" indent="-428625">
              <a:buFontTx/>
              <a:buChar char="-"/>
            </a:pPr>
            <a:r>
              <a:rPr lang="en-US" sz="4200" b="1" dirty="0" err="1">
                <a:solidFill>
                  <a:schemeClr val="bg1"/>
                </a:solidFill>
                <a:latin typeface="Arial" panose="020B0604020202020204" pitchFamily="34" charset="0"/>
                <a:cs typeface="Arial" panose="020B0604020202020204" pitchFamily="34" charset="0"/>
              </a:rPr>
              <a:t>Thể</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phù</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Kwashiokor</a:t>
            </a:r>
            <a:r>
              <a:rPr lang="en-US" sz="4200" b="1" dirty="0">
                <a:solidFill>
                  <a:schemeClr val="bg1"/>
                </a:solidFill>
                <a:latin typeface="Arial" panose="020B0604020202020204" pitchFamily="34" charset="0"/>
                <a:cs typeface="Arial" panose="020B0604020202020204" pitchFamily="34" charset="0"/>
              </a:rPr>
              <a:t>)</a:t>
            </a:r>
          </a:p>
        </p:txBody>
      </p:sp>
      <p:sp>
        <p:nvSpPr>
          <p:cNvPr id="8" name="TextBox 7"/>
          <p:cNvSpPr txBox="1"/>
          <p:nvPr/>
        </p:nvSpPr>
        <p:spPr>
          <a:xfrm>
            <a:off x="533400" y="2955816"/>
            <a:ext cx="6435213" cy="2031325"/>
          </a:xfrm>
          <a:prstGeom prst="rect">
            <a:avLst/>
          </a:prstGeom>
          <a:solidFill>
            <a:schemeClr val="accent2">
              <a:lumMod val="40000"/>
              <a:lumOff val="60000"/>
            </a:schemeClr>
          </a:solidFill>
          <a:ln>
            <a:solidFill>
              <a:schemeClr val="accent1"/>
            </a:solidFill>
          </a:ln>
        </p:spPr>
        <p:txBody>
          <a:bodyPr wrap="square" rtlCol="0">
            <a:spAutoFit/>
          </a:bodyPr>
          <a:lstStyle/>
          <a:p>
            <a:r>
              <a:rPr lang="en-US" sz="4200" b="1" dirty="0">
                <a:latin typeface="Arial" panose="020B0604020202020204" pitchFamily="34" charset="0"/>
                <a:cs typeface="Arial" panose="020B0604020202020204" pitchFamily="34" charset="0"/>
              </a:rPr>
              <a:t>SDD </a:t>
            </a:r>
            <a:r>
              <a:rPr lang="en-US" sz="4200" b="1" dirty="0" err="1">
                <a:latin typeface="Arial" panose="020B0604020202020204" pitchFamily="34" charset="0"/>
                <a:cs typeface="Arial" panose="020B0604020202020204" pitchFamily="34" charset="0"/>
              </a:rPr>
              <a:t>vừa</a:t>
            </a:r>
            <a:r>
              <a:rPr lang="en-US" sz="4200" b="1" dirty="0">
                <a:latin typeface="Arial" panose="020B0604020202020204" pitchFamily="34" charset="0"/>
                <a:cs typeface="Arial" panose="020B0604020202020204" pitchFamily="34" charset="0"/>
              </a:rPr>
              <a:t> (&lt;-2SD, &gt;-3SD, </a:t>
            </a:r>
            <a:r>
              <a:rPr lang="en-US" sz="4200" b="1" dirty="0" err="1">
                <a:latin typeface="Arial" panose="020B0604020202020204" pitchFamily="34" charset="0"/>
                <a:cs typeface="Arial" panose="020B0604020202020204" pitchFamily="34" charset="0"/>
              </a:rPr>
              <a:t>không</a:t>
            </a:r>
            <a:r>
              <a:rPr lang="en-US" sz="4200" b="1" dirty="0">
                <a:latin typeface="Arial" panose="020B0604020202020204" pitchFamily="34" charset="0"/>
                <a:cs typeface="Arial" panose="020B0604020202020204" pitchFamily="34" charset="0"/>
              </a:rPr>
              <a:t> </a:t>
            </a:r>
            <a:r>
              <a:rPr lang="en-US" sz="4200" b="1" dirty="0" err="1">
                <a:latin typeface="Arial" panose="020B0604020202020204" pitchFamily="34" charset="0"/>
                <a:cs typeface="Arial" panose="020B0604020202020204" pitchFamily="34" charset="0"/>
              </a:rPr>
              <a:t>biến</a:t>
            </a:r>
            <a:r>
              <a:rPr lang="en-US" sz="4200" b="1" dirty="0">
                <a:latin typeface="Arial" panose="020B0604020202020204" pitchFamily="34" charset="0"/>
                <a:cs typeface="Arial" panose="020B0604020202020204" pitchFamily="34" charset="0"/>
              </a:rPr>
              <a:t> </a:t>
            </a:r>
            <a:r>
              <a:rPr lang="en-US" sz="4200" b="1" dirty="0" err="1">
                <a:latin typeface="Arial" panose="020B0604020202020204" pitchFamily="34" charset="0"/>
                <a:cs typeface="Arial" panose="020B0604020202020204" pitchFamily="34" charset="0"/>
              </a:rPr>
              <a:t>chứng</a:t>
            </a:r>
            <a:r>
              <a:rPr lang="en-US" sz="4200" b="1"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điều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hẹn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khám</a:t>
            </a:r>
            <a:endParaRPr lang="en-US" sz="4200" dirty="0">
              <a:latin typeface="Arial" panose="020B0604020202020204" pitchFamily="34" charset="0"/>
              <a:cs typeface="Arial" panose="020B0604020202020204" pitchFamily="34" charset="0"/>
            </a:endParaRPr>
          </a:p>
        </p:txBody>
      </p:sp>
      <p:cxnSp>
        <p:nvCxnSpPr>
          <p:cNvPr id="7" name="Straight Arrow Connector 6"/>
          <p:cNvCxnSpPr/>
          <p:nvPr/>
        </p:nvCxnSpPr>
        <p:spPr>
          <a:xfrm flipV="1">
            <a:off x="5132439" y="6052984"/>
            <a:ext cx="2743200" cy="907028"/>
          </a:xfrm>
          <a:prstGeom prst="straightConnector1">
            <a:avLst/>
          </a:prstGeom>
          <a:ln w="76200">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308770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635221"/>
            <a:ext cx="17359796" cy="1086371"/>
          </a:xfrm>
          <a:ln>
            <a:noFill/>
          </a:ln>
        </p:spPr>
        <p:txBody>
          <a:bodyPr/>
          <a:lstStyle/>
          <a:p>
            <a:r>
              <a:rPr lang="en-US" sz="6000" b="1" dirty="0">
                <a:solidFill>
                  <a:srgbClr val="002060"/>
                </a:solidFill>
              </a:rPr>
              <a:t>SDD </a:t>
            </a:r>
            <a:r>
              <a:rPr lang="en-US" sz="6000" b="1" dirty="0" smtClean="0">
                <a:solidFill>
                  <a:srgbClr val="002060"/>
                </a:solidFill>
              </a:rPr>
              <a:t>THỂ </a:t>
            </a:r>
            <a:r>
              <a:rPr lang="en-US" sz="6000" b="1" dirty="0">
                <a:solidFill>
                  <a:srgbClr val="002060"/>
                </a:solidFill>
              </a:rPr>
              <a:t>PHÙ</a:t>
            </a:r>
            <a:endParaRPr lang="en-US" sz="6000" dirty="0">
              <a:solidFill>
                <a:srgbClr val="002060"/>
              </a:solidFill>
            </a:endParaRPr>
          </a:p>
        </p:txBody>
      </p:sp>
      <p:sp>
        <p:nvSpPr>
          <p:cNvPr id="3" name="Content Placeholder 2"/>
          <p:cNvSpPr txBox="1">
            <a:spLocks/>
          </p:cNvSpPr>
          <p:nvPr/>
        </p:nvSpPr>
        <p:spPr>
          <a:xfrm>
            <a:off x="485775" y="1737921"/>
            <a:ext cx="9053079" cy="79204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vi-VN" sz="4400" dirty="0"/>
              <a:t>Tình trạng SDD còn biểu hiện ở các mô, tổ chức khác như: loãng xương do thiếu canxi, thiếu vitamin A, gan to do thoái hóa mỡ, tim suy do thiếu đạm.</a:t>
            </a:r>
          </a:p>
          <a:p>
            <a:pPr algn="just"/>
            <a:r>
              <a:rPr lang="vi-VN" sz="4400" dirty="0"/>
              <a:t>Các triệu chứng cận lâm sàng: </a:t>
            </a:r>
            <a:r>
              <a:rPr lang="vi-VN" sz="4400" dirty="0" smtClean="0"/>
              <a:t>Hematocrit </a:t>
            </a:r>
            <a:r>
              <a:rPr lang="vi-VN" sz="4400" dirty="0"/>
              <a:t>giảm, Protein máu giảm, Pre-albumin máu giảm, Natri và Kali giảm. Đường máu giảm, Tỷ lệ Albumin/Globulin đảo ngược. Chỉ số White Head: acid amin không thiết yếu/acid amin thiết yếu tăng cao (bình thường 0,8-2).</a:t>
            </a:r>
          </a:p>
        </p:txBody>
      </p:sp>
      <p:pic>
        <p:nvPicPr>
          <p:cNvPr id="4" name="Picture 3"/>
          <p:cNvPicPr>
            <a:picLocks noChangeAspect="1"/>
          </p:cNvPicPr>
          <p:nvPr/>
        </p:nvPicPr>
        <p:blipFill>
          <a:blip r:embed="rId2"/>
          <a:stretch>
            <a:fillRect/>
          </a:stretch>
        </p:blipFill>
        <p:spPr>
          <a:xfrm>
            <a:off x="10507852" y="1548997"/>
            <a:ext cx="5608451" cy="8445095"/>
          </a:xfrm>
          <a:prstGeom prst="rect">
            <a:avLst/>
          </a:prstGeom>
        </p:spPr>
      </p:pic>
    </p:spTree>
    <p:extLst>
      <p:ext uri="{BB962C8B-B14F-4D97-AF65-F5344CB8AC3E}">
        <p14:creationId xmlns:p14="http://schemas.microsoft.com/office/powerpoint/2010/main" val="26222397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24600" y="342900"/>
            <a:ext cx="4682692" cy="1015663"/>
          </a:xfrm>
          <a:prstGeom prst="rect">
            <a:avLst/>
          </a:prstGeom>
        </p:spPr>
        <p:txBody>
          <a:bodyPr wrap="none">
            <a:spAutoFit/>
          </a:bodyPr>
          <a:lstStyle/>
          <a:p>
            <a:r>
              <a:rPr lang="en-US" sz="6000" b="1" dirty="0">
                <a:solidFill>
                  <a:schemeClr val="accent5"/>
                </a:solidFill>
              </a:rPr>
              <a:t> SDD </a:t>
            </a:r>
            <a:r>
              <a:rPr lang="en-US" sz="6000" b="1" dirty="0" smtClean="0">
                <a:solidFill>
                  <a:schemeClr val="accent5"/>
                </a:solidFill>
              </a:rPr>
              <a:t>THỂ </a:t>
            </a:r>
            <a:r>
              <a:rPr lang="en-US" sz="6000" b="1" dirty="0">
                <a:solidFill>
                  <a:schemeClr val="accent5"/>
                </a:solidFill>
              </a:rPr>
              <a:t>PHÙ</a:t>
            </a:r>
            <a:endParaRPr lang="en-US" sz="6000" dirty="0">
              <a:solidFill>
                <a:schemeClr val="accent5"/>
              </a:solidFill>
            </a:endParaRPr>
          </a:p>
        </p:txBody>
      </p:sp>
      <p:sp>
        <p:nvSpPr>
          <p:cNvPr id="4" name="Content Placeholder 2"/>
          <p:cNvSpPr txBox="1">
            <a:spLocks/>
          </p:cNvSpPr>
          <p:nvPr/>
        </p:nvSpPr>
        <p:spPr>
          <a:xfrm>
            <a:off x="632076" y="1347998"/>
            <a:ext cx="17439481" cy="425919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pPr>
            <a:r>
              <a:rPr lang="en-US" sz="4000" dirty="0" err="1"/>
              <a:t>Ấn</a:t>
            </a:r>
            <a:r>
              <a:rPr lang="en-US" sz="4000" dirty="0"/>
              <a:t> </a:t>
            </a:r>
            <a:r>
              <a:rPr lang="vi-VN" sz="4000" dirty="0"/>
              <a:t>mạnh ngón cái lên vị trí bề mặt xương cứng gồm: mặt trên bàn chân hoặc phần thấp cẳng chân trên xương chày trong 3 giây. </a:t>
            </a:r>
          </a:p>
          <a:p>
            <a:pPr algn="just">
              <a:lnSpc>
                <a:spcPct val="100000"/>
              </a:lnSpc>
              <a:spcBef>
                <a:spcPts val="0"/>
              </a:spcBef>
            </a:pPr>
            <a:r>
              <a:rPr lang="en-US" sz="4000" dirty="0"/>
              <a:t> </a:t>
            </a:r>
            <a:r>
              <a:rPr lang="vi-VN" sz="4000" dirty="0"/>
              <a:t>Sau đó bỏ ngón tay ra. Nếu vệt lõm xuất hiện ở cả hai bàn chân/cẳng chân, điều đó chứng tỏ bệnh nhân có phù. Vệt lõm có thể cảm nhận dễ hơn là nhìn thấy. </a:t>
            </a:r>
          </a:p>
          <a:p>
            <a:pPr algn="just">
              <a:lnSpc>
                <a:spcPct val="100000"/>
              </a:lnSpc>
              <a:spcBef>
                <a:spcPts val="0"/>
              </a:spcBef>
            </a:pPr>
            <a:r>
              <a:rPr lang="en-US" sz="4000" dirty="0"/>
              <a:t> </a:t>
            </a:r>
            <a:r>
              <a:rPr lang="vi-VN" sz="4000" dirty="0"/>
              <a:t>Phù có ý nghĩa về mặt dinh dưỡng khi phù mềm, ấn lõm, phù đều 2 bên.</a:t>
            </a:r>
            <a:endParaRPr lang="en-US" sz="4000" dirty="0"/>
          </a:p>
          <a:p>
            <a:pPr algn="just">
              <a:lnSpc>
                <a:spcPct val="100000"/>
              </a:lnSpc>
              <a:spcBef>
                <a:spcPts val="0"/>
              </a:spcBef>
            </a:pPr>
            <a:r>
              <a:rPr lang="vi-VN" sz="4000" dirty="0"/>
              <a:t>Tuy nhiên cần loại trừ có thể do một số tình trạng y tế khác như hội chứng thận.</a:t>
            </a:r>
          </a:p>
        </p:txBody>
      </p:sp>
      <p:pic>
        <p:nvPicPr>
          <p:cNvPr id="5" name="Picture 4"/>
          <p:cNvPicPr>
            <a:picLocks noChangeAspect="1"/>
          </p:cNvPicPr>
          <p:nvPr/>
        </p:nvPicPr>
        <p:blipFill>
          <a:blip r:embed="rId2"/>
          <a:stretch>
            <a:fillRect/>
          </a:stretch>
        </p:blipFill>
        <p:spPr>
          <a:xfrm>
            <a:off x="2479602" y="5891646"/>
            <a:ext cx="13744431" cy="4395354"/>
          </a:xfrm>
          <a:prstGeom prst="rect">
            <a:avLst/>
          </a:prstGeom>
        </p:spPr>
      </p:pic>
    </p:spTree>
    <p:extLst>
      <p:ext uri="{BB962C8B-B14F-4D97-AF65-F5344CB8AC3E}">
        <p14:creationId xmlns:p14="http://schemas.microsoft.com/office/powerpoint/2010/main" val="7478182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1771" y="598857"/>
            <a:ext cx="17359796" cy="1086371"/>
          </a:xfrm>
        </p:spPr>
        <p:txBody>
          <a:bodyPr/>
          <a:lstStyle/>
          <a:p>
            <a:r>
              <a:rPr lang="en-US" sz="6000" b="1" dirty="0"/>
              <a:t> SDD </a:t>
            </a:r>
            <a:r>
              <a:rPr lang="en-US" sz="6000" b="1" dirty="0" smtClean="0"/>
              <a:t>THỂ </a:t>
            </a:r>
            <a:r>
              <a:rPr lang="en-US" sz="6000" b="1" dirty="0"/>
              <a:t>TEO ĐÉT</a:t>
            </a:r>
          </a:p>
        </p:txBody>
      </p:sp>
      <p:sp>
        <p:nvSpPr>
          <p:cNvPr id="3" name="Content Placeholder 2"/>
          <p:cNvSpPr txBox="1">
            <a:spLocks/>
          </p:cNvSpPr>
          <p:nvPr/>
        </p:nvSpPr>
        <p:spPr>
          <a:xfrm>
            <a:off x="504043" y="1701557"/>
            <a:ext cx="10316357" cy="76024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Aft>
                <a:spcPts val="900"/>
              </a:spcAft>
            </a:pPr>
            <a:r>
              <a:rPr lang="es-ES" sz="4400" dirty="0" err="1">
                <a:latin typeface="+mj-lt"/>
                <a:cs typeface="Times New Roman" panose="02020603050405020304" pitchFamily="18" charset="0"/>
              </a:rPr>
              <a:t>Trẻ</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mất</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hết</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lớp</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mỡ</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dưới</a:t>
            </a:r>
            <a:r>
              <a:rPr lang="es-ES" sz="4400" dirty="0">
                <a:latin typeface="+mj-lt"/>
                <a:cs typeface="Times New Roman" panose="02020603050405020304" pitchFamily="18" charset="0"/>
              </a:rPr>
              <a:t> da ở </a:t>
            </a:r>
            <a:r>
              <a:rPr lang="es-ES" sz="4400" dirty="0" err="1">
                <a:latin typeface="+mj-lt"/>
                <a:cs typeface="Times New Roman" panose="02020603050405020304" pitchFamily="18" charset="0"/>
              </a:rPr>
              <a:t>mặt</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mông</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chi</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nên</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trẻ</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gày</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đét</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mặt</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hốc</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hác</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mắt</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trũng</a:t>
            </a:r>
            <a:r>
              <a:rPr lang="es-ES" sz="4400" dirty="0">
                <a:latin typeface="+mj-lt"/>
                <a:cs typeface="Times New Roman" panose="02020603050405020304" pitchFamily="18" charset="0"/>
              </a:rPr>
              <a:t> da </a:t>
            </a:r>
            <a:r>
              <a:rPr lang="es-ES" sz="4400" dirty="0" err="1">
                <a:latin typeface="+mj-lt"/>
                <a:cs typeface="Times New Roman" panose="02020603050405020304" pitchFamily="18" charset="0"/>
              </a:rPr>
              <a:t>khô</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nhăn</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nheo</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như</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cụ</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già</a:t>
            </a:r>
            <a:r>
              <a:rPr lang="es-ES" sz="4400" dirty="0">
                <a:latin typeface="+mj-lt"/>
                <a:cs typeface="Times New Roman" panose="02020603050405020304" pitchFamily="18" charset="0"/>
              </a:rPr>
              <a:t>.</a:t>
            </a:r>
            <a:endParaRPr lang="en-US" sz="4400" dirty="0">
              <a:latin typeface="+mj-lt"/>
              <a:cs typeface="Times New Roman" panose="02020603050405020304" pitchFamily="18" charset="0"/>
            </a:endParaRPr>
          </a:p>
          <a:p>
            <a:pPr algn="just">
              <a:lnSpc>
                <a:spcPct val="100000"/>
              </a:lnSpc>
              <a:spcAft>
                <a:spcPts val="900"/>
              </a:spcAft>
            </a:pPr>
            <a:r>
              <a:rPr lang="es-ES" sz="4400" dirty="0" err="1">
                <a:latin typeface="+mj-lt"/>
                <a:cs typeface="Times New Roman" panose="02020603050405020304" pitchFamily="18" charset="0"/>
              </a:rPr>
              <a:t>Trẻ</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có</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triệu</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chứng</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thiếu</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vitamin</a:t>
            </a:r>
            <a:r>
              <a:rPr lang="es-ES" sz="4400" dirty="0">
                <a:latin typeface="+mj-lt"/>
                <a:cs typeface="Times New Roman" panose="02020603050405020304" pitchFamily="18" charset="0"/>
              </a:rPr>
              <a:t> A, D, K, B1, B12... </a:t>
            </a:r>
            <a:r>
              <a:rPr lang="es-ES" sz="4400" dirty="0" err="1">
                <a:latin typeface="+mj-lt"/>
                <a:cs typeface="Times New Roman" panose="02020603050405020304" pitchFamily="18" charset="0"/>
              </a:rPr>
              <a:t>nhưng</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nhẹ</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hơn</a:t>
            </a:r>
            <a:r>
              <a:rPr lang="es-ES" sz="4400" dirty="0">
                <a:latin typeface="+mj-lt"/>
                <a:cs typeface="Times New Roman" panose="02020603050405020304" pitchFamily="18" charset="0"/>
              </a:rPr>
              <a:t>.</a:t>
            </a:r>
            <a:endParaRPr lang="en-US" sz="4400" dirty="0">
              <a:latin typeface="+mj-lt"/>
              <a:cs typeface="Times New Roman" panose="02020603050405020304" pitchFamily="18" charset="0"/>
            </a:endParaRPr>
          </a:p>
          <a:p>
            <a:pPr algn="just">
              <a:lnSpc>
                <a:spcPct val="100000"/>
              </a:lnSpc>
              <a:spcAft>
                <a:spcPts val="900"/>
              </a:spcAft>
            </a:pPr>
            <a:r>
              <a:rPr lang="es-ES" sz="4400" dirty="0" err="1">
                <a:latin typeface="+mj-lt"/>
                <a:cs typeface="Times New Roman" panose="02020603050405020304" pitchFamily="18" charset="0"/>
              </a:rPr>
              <a:t>Trẻ</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có</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thể</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mất</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cảm</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giác</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thèm</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ăn</a:t>
            </a:r>
            <a:r>
              <a:rPr lang="es-ES" sz="4400" dirty="0">
                <a:latin typeface="+mj-lt"/>
                <a:cs typeface="Times New Roman" panose="02020603050405020304" pitchFamily="18" charset="0"/>
              </a:rPr>
              <a:t>.</a:t>
            </a:r>
            <a:endParaRPr lang="en-US" sz="4400" dirty="0">
              <a:latin typeface="+mj-lt"/>
              <a:cs typeface="Times New Roman" panose="02020603050405020304" pitchFamily="18" charset="0"/>
            </a:endParaRPr>
          </a:p>
          <a:p>
            <a:pPr algn="just">
              <a:lnSpc>
                <a:spcPct val="100000"/>
              </a:lnSpc>
              <a:spcAft>
                <a:spcPts val="900"/>
              </a:spcAft>
            </a:pPr>
            <a:r>
              <a:rPr lang="es-ES" sz="4400" dirty="0" err="1">
                <a:latin typeface="+mj-lt"/>
                <a:cs typeface="Times New Roman" panose="02020603050405020304" pitchFamily="18" charset="0"/>
              </a:rPr>
              <a:t>Các</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triệu</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chứng</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cận</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lâm</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sàng</a:t>
            </a:r>
            <a:r>
              <a:rPr lang="es-ES" sz="4400" dirty="0">
                <a:latin typeface="+mj-lt"/>
                <a:cs typeface="Times New Roman" panose="02020603050405020304" pitchFamily="18" charset="0"/>
              </a:rPr>
              <a:t>: </a:t>
            </a:r>
            <a:r>
              <a:rPr lang="es-ES" sz="4400" dirty="0" err="1" smtClean="0">
                <a:latin typeface="+mj-lt"/>
                <a:cs typeface="Times New Roman" panose="02020603050405020304" pitchFamily="18" charset="0"/>
              </a:rPr>
              <a:t>Hematocrit</a:t>
            </a:r>
            <a:r>
              <a:rPr lang="es-ES" sz="4400" dirty="0" smtClean="0">
                <a:latin typeface="+mj-lt"/>
                <a:cs typeface="Times New Roman" panose="02020603050405020304" pitchFamily="18" charset="0"/>
              </a:rPr>
              <a:t> </a:t>
            </a:r>
            <a:r>
              <a:rPr lang="es-ES" sz="4400" dirty="0" err="1">
                <a:latin typeface="+mj-lt"/>
                <a:cs typeface="Times New Roman" panose="02020603050405020304" pitchFamily="18" charset="0"/>
              </a:rPr>
              <a:t>giảm</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Protein</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máu</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giảm</a:t>
            </a:r>
            <a:r>
              <a:rPr lang="es-ES" sz="4400" dirty="0">
                <a:latin typeface="+mj-lt"/>
                <a:cs typeface="Times New Roman" panose="02020603050405020304" pitchFamily="18" charset="0"/>
              </a:rPr>
              <a:t>, Pre-</a:t>
            </a:r>
            <a:r>
              <a:rPr lang="es-ES" sz="4400" dirty="0" err="1">
                <a:latin typeface="+mj-lt"/>
                <a:cs typeface="Times New Roman" panose="02020603050405020304" pitchFamily="18" charset="0"/>
              </a:rPr>
              <a:t>albumin</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máu</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giảm</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chỉ</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số</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đường</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máu</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và</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điện</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giải</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đồ</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thay</a:t>
            </a:r>
            <a:r>
              <a:rPr lang="es-ES" sz="4400" dirty="0">
                <a:latin typeface="+mj-lt"/>
                <a:cs typeface="Times New Roman" panose="02020603050405020304" pitchFamily="18" charset="0"/>
              </a:rPr>
              <a:t> </a:t>
            </a:r>
            <a:r>
              <a:rPr lang="es-ES" sz="4400" dirty="0" err="1">
                <a:latin typeface="+mj-lt"/>
                <a:cs typeface="Times New Roman" panose="02020603050405020304" pitchFamily="18" charset="0"/>
              </a:rPr>
              <a:t>đổi</a:t>
            </a:r>
            <a:r>
              <a:rPr lang="es-ES" sz="4400" dirty="0">
                <a:latin typeface="+mj-lt"/>
                <a:cs typeface="Times New Roman" panose="02020603050405020304" pitchFamily="18" charset="0"/>
              </a:rPr>
              <a:t>.</a:t>
            </a:r>
            <a:endParaRPr lang="en-US" sz="4400" dirty="0">
              <a:latin typeface="+mj-lt"/>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196558" y="5253408"/>
            <a:ext cx="5393271" cy="4714038"/>
          </a:xfrm>
          <a:prstGeom prst="rect">
            <a:avLst/>
          </a:prstGeom>
        </p:spPr>
      </p:pic>
      <p:pic>
        <p:nvPicPr>
          <p:cNvPr id="5" name="Picture 4"/>
          <p:cNvPicPr>
            <a:picLocks noChangeAspect="1"/>
          </p:cNvPicPr>
          <p:nvPr/>
        </p:nvPicPr>
        <p:blipFill>
          <a:blip r:embed="rId3"/>
          <a:stretch>
            <a:fillRect/>
          </a:stretch>
        </p:blipFill>
        <p:spPr>
          <a:xfrm>
            <a:off x="11089401" y="1964353"/>
            <a:ext cx="5500428" cy="3289055"/>
          </a:xfrm>
          <a:prstGeom prst="rect">
            <a:avLst/>
          </a:prstGeom>
        </p:spPr>
      </p:pic>
    </p:spTree>
    <p:extLst>
      <p:ext uri="{BB962C8B-B14F-4D97-AF65-F5344CB8AC3E}">
        <p14:creationId xmlns:p14="http://schemas.microsoft.com/office/powerpoint/2010/main" val="41552503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3904" y="9258300"/>
            <a:ext cx="19398061" cy="1289940"/>
            <a:chOff x="0" y="0"/>
            <a:chExt cx="5108954" cy="339737"/>
          </a:xfrm>
        </p:grpSpPr>
        <p:sp>
          <p:nvSpPr>
            <p:cNvPr id="3" name="Freeform 3"/>
            <p:cNvSpPr/>
            <p:nvPr/>
          </p:nvSpPr>
          <p:spPr>
            <a:xfrm>
              <a:off x="0" y="0"/>
              <a:ext cx="5108954" cy="339737"/>
            </a:xfrm>
            <a:custGeom>
              <a:avLst/>
              <a:gdLst/>
              <a:ahLst/>
              <a:cxnLst/>
              <a:rect l="l" t="t" r="r" b="b"/>
              <a:pathLst>
                <a:path w="5108954" h="339737">
                  <a:moveTo>
                    <a:pt x="20355" y="0"/>
                  </a:moveTo>
                  <a:lnTo>
                    <a:pt x="5088600" y="0"/>
                  </a:lnTo>
                  <a:cubicBezTo>
                    <a:pt x="5093998" y="0"/>
                    <a:pt x="5099176" y="2144"/>
                    <a:pt x="5102993" y="5962"/>
                  </a:cubicBezTo>
                  <a:cubicBezTo>
                    <a:pt x="5106810" y="9779"/>
                    <a:pt x="5108954" y="14956"/>
                    <a:pt x="5108954" y="20355"/>
                  </a:cubicBezTo>
                  <a:lnTo>
                    <a:pt x="5108954" y="319383"/>
                  </a:lnTo>
                  <a:cubicBezTo>
                    <a:pt x="5108954" y="324781"/>
                    <a:pt x="5106810" y="329958"/>
                    <a:pt x="5102993" y="333776"/>
                  </a:cubicBezTo>
                  <a:cubicBezTo>
                    <a:pt x="5099176" y="337593"/>
                    <a:pt x="5093998" y="339737"/>
                    <a:pt x="5088600" y="339737"/>
                  </a:cubicBezTo>
                  <a:lnTo>
                    <a:pt x="20355" y="339737"/>
                  </a:lnTo>
                  <a:cubicBezTo>
                    <a:pt x="9113" y="339737"/>
                    <a:pt x="0" y="330624"/>
                    <a:pt x="0" y="319383"/>
                  </a:cubicBezTo>
                  <a:lnTo>
                    <a:pt x="0" y="20355"/>
                  </a:lnTo>
                  <a:cubicBezTo>
                    <a:pt x="0" y="9113"/>
                    <a:pt x="9113" y="0"/>
                    <a:pt x="20355" y="0"/>
                  </a:cubicBezTo>
                  <a:close/>
                </a:path>
              </a:pathLst>
            </a:custGeom>
            <a:solidFill>
              <a:srgbClr val="C62E2E"/>
            </a:solidFill>
          </p:spPr>
        </p:sp>
        <p:sp>
          <p:nvSpPr>
            <p:cNvPr id="4" name="TextBox 4"/>
            <p:cNvSpPr txBox="1"/>
            <p:nvPr/>
          </p:nvSpPr>
          <p:spPr>
            <a:xfrm>
              <a:off x="0" y="-38100"/>
              <a:ext cx="5108954" cy="37783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6207827" y="7088020"/>
            <a:ext cx="2157372" cy="2160688"/>
          </a:xfrm>
          <a:custGeom>
            <a:avLst/>
            <a:gdLst/>
            <a:ahLst/>
            <a:cxnLst/>
            <a:rect l="l" t="t" r="r" b="b"/>
            <a:pathLst>
              <a:path w="5381544" h="5430916">
                <a:moveTo>
                  <a:pt x="0" y="0"/>
                </a:moveTo>
                <a:lnTo>
                  <a:pt x="5381544" y="0"/>
                </a:lnTo>
                <a:lnTo>
                  <a:pt x="5381544" y="5430915"/>
                </a:lnTo>
                <a:lnTo>
                  <a:pt x="0" y="543091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flipH="1" flipV="1">
            <a:off x="-228953" y="-776666"/>
            <a:ext cx="4019189" cy="4404661"/>
          </a:xfrm>
          <a:custGeom>
            <a:avLst/>
            <a:gdLst/>
            <a:ahLst/>
            <a:cxnLst/>
            <a:rect l="l" t="t" r="r" b="b"/>
            <a:pathLst>
              <a:path w="4019189" h="4404661">
                <a:moveTo>
                  <a:pt x="4019189" y="4404661"/>
                </a:moveTo>
                <a:lnTo>
                  <a:pt x="0" y="4404661"/>
                </a:lnTo>
                <a:lnTo>
                  <a:pt x="0" y="0"/>
                </a:lnTo>
                <a:lnTo>
                  <a:pt x="4019189" y="0"/>
                </a:lnTo>
                <a:lnTo>
                  <a:pt x="4019189" y="4404661"/>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TextBox 11"/>
          <p:cNvSpPr txBox="1"/>
          <p:nvPr/>
        </p:nvSpPr>
        <p:spPr>
          <a:xfrm>
            <a:off x="3045635" y="397482"/>
            <a:ext cx="12420600" cy="1000274"/>
          </a:xfrm>
          <a:prstGeom prst="rect">
            <a:avLst/>
          </a:prstGeom>
        </p:spPr>
        <p:txBody>
          <a:bodyPr wrap="square" lIns="0" tIns="0" rIns="0" bIns="0" rtlCol="0" anchor="t">
            <a:spAutoFit/>
          </a:bodyPr>
          <a:lstStyle/>
          <a:p>
            <a:pPr algn="ctr">
              <a:lnSpc>
                <a:spcPts val="7769"/>
              </a:lnSpc>
            </a:pPr>
            <a:r>
              <a:rPr lang="en-US" sz="6999" b="1" spc="-20" dirty="0" smtClean="0">
                <a:solidFill>
                  <a:srgbClr val="C62E2E"/>
                </a:solidFill>
                <a:latin typeface="Proxima Nova Condensed Bold"/>
                <a:ea typeface="Proxima Nova Condensed Bold"/>
                <a:cs typeface="Proxima Nova Condensed Bold"/>
                <a:sym typeface="Proxima Nova Condensed Bold"/>
              </a:rPr>
              <a:t>CÁC BƯỚC KHÁM ĐÁNH GIÁ</a:t>
            </a:r>
            <a:endParaRPr lang="en-US" sz="6999" b="1" spc="-20" dirty="0">
              <a:solidFill>
                <a:srgbClr val="000000"/>
              </a:solidFill>
              <a:latin typeface="Proxima Nova Condensed Bold"/>
              <a:ea typeface="Proxima Nova Condensed Bold"/>
              <a:cs typeface="Proxima Nova Condensed Bold"/>
              <a:sym typeface="Proxima Nova Condensed Bold"/>
            </a:endParaRPr>
          </a:p>
        </p:txBody>
      </p:sp>
      <p:sp>
        <p:nvSpPr>
          <p:cNvPr id="24" name="Freeform 24"/>
          <p:cNvSpPr/>
          <p:nvPr/>
        </p:nvSpPr>
        <p:spPr>
          <a:xfrm flipV="1">
            <a:off x="14449230" y="-1067912"/>
            <a:ext cx="4019189" cy="4404661"/>
          </a:xfrm>
          <a:custGeom>
            <a:avLst/>
            <a:gdLst/>
            <a:ahLst/>
            <a:cxnLst/>
            <a:rect l="l" t="t" r="r" b="b"/>
            <a:pathLst>
              <a:path w="4019189" h="4404661">
                <a:moveTo>
                  <a:pt x="0" y="4404661"/>
                </a:moveTo>
                <a:lnTo>
                  <a:pt x="4019189" y="4404661"/>
                </a:lnTo>
                <a:lnTo>
                  <a:pt x="4019189" y="0"/>
                </a:lnTo>
                <a:lnTo>
                  <a:pt x="0" y="0"/>
                </a:lnTo>
                <a:lnTo>
                  <a:pt x="0" y="4404661"/>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1" name="Freeform 41"/>
          <p:cNvSpPr/>
          <p:nvPr/>
        </p:nvSpPr>
        <p:spPr>
          <a:xfrm>
            <a:off x="1072289" y="1673754"/>
            <a:ext cx="1461456" cy="365364"/>
          </a:xfrm>
          <a:custGeom>
            <a:avLst/>
            <a:gdLst/>
            <a:ahLst/>
            <a:cxnLst/>
            <a:rect l="l" t="t" r="r" b="b"/>
            <a:pathLst>
              <a:path w="1461456" h="365364">
                <a:moveTo>
                  <a:pt x="0" y="0"/>
                </a:moveTo>
                <a:lnTo>
                  <a:pt x="1461455" y="0"/>
                </a:lnTo>
                <a:lnTo>
                  <a:pt x="1461455" y="365364"/>
                </a:lnTo>
                <a:lnTo>
                  <a:pt x="0" y="3653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42" name="Freeform 42"/>
          <p:cNvSpPr/>
          <p:nvPr/>
        </p:nvSpPr>
        <p:spPr>
          <a:xfrm>
            <a:off x="15915493" y="1639133"/>
            <a:ext cx="1461456" cy="365364"/>
          </a:xfrm>
          <a:custGeom>
            <a:avLst/>
            <a:gdLst/>
            <a:ahLst/>
            <a:cxnLst/>
            <a:rect l="l" t="t" r="r" b="b"/>
            <a:pathLst>
              <a:path w="1461456" h="365364">
                <a:moveTo>
                  <a:pt x="0" y="0"/>
                </a:moveTo>
                <a:lnTo>
                  <a:pt x="1461456" y="0"/>
                </a:lnTo>
                <a:lnTo>
                  <a:pt x="1461456" y="365364"/>
                </a:lnTo>
                <a:lnTo>
                  <a:pt x="0" y="3653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43" name="Freeform 5"/>
          <p:cNvSpPr/>
          <p:nvPr/>
        </p:nvSpPr>
        <p:spPr>
          <a:xfrm>
            <a:off x="-6397" y="7088020"/>
            <a:ext cx="2157372" cy="2160688"/>
          </a:xfrm>
          <a:custGeom>
            <a:avLst/>
            <a:gdLst/>
            <a:ahLst/>
            <a:cxnLst/>
            <a:rect l="l" t="t" r="r" b="b"/>
            <a:pathLst>
              <a:path w="5381544" h="5430916">
                <a:moveTo>
                  <a:pt x="0" y="0"/>
                </a:moveTo>
                <a:lnTo>
                  <a:pt x="5381544" y="0"/>
                </a:lnTo>
                <a:lnTo>
                  <a:pt x="5381544" y="5430915"/>
                </a:lnTo>
                <a:lnTo>
                  <a:pt x="0" y="543091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Rectangle: Rounded Corners 5">
            <a:extLst>
              <a:ext uri="{FF2B5EF4-FFF2-40B4-BE49-F238E27FC236}">
                <a16:creationId xmlns:a16="http://schemas.microsoft.com/office/drawing/2014/main" id="{5E6AB556-4C6A-914F-D82F-615D723C24C4}"/>
              </a:ext>
            </a:extLst>
          </p:cNvPr>
          <p:cNvSpPr/>
          <p:nvPr/>
        </p:nvSpPr>
        <p:spPr>
          <a:xfrm>
            <a:off x="332873" y="1696961"/>
            <a:ext cx="3589424" cy="1705476"/>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Khám</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dinh</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dưỡng</a:t>
            </a:r>
            <a:endParaRPr lang="en-US" sz="4400" b="1" dirty="0">
              <a:solidFill>
                <a:schemeClr val="tx1"/>
              </a:solidFill>
              <a:latin typeface="Arial" panose="020B0604020202020204" pitchFamily="34" charset="0"/>
              <a:cs typeface="Arial" panose="020B0604020202020204" pitchFamily="34" charset="0"/>
            </a:endParaRPr>
          </a:p>
        </p:txBody>
      </p:sp>
      <p:sp>
        <p:nvSpPr>
          <p:cNvPr id="14" name="Rectangle: Rounded Corners 6">
            <a:extLst>
              <a:ext uri="{FF2B5EF4-FFF2-40B4-BE49-F238E27FC236}">
                <a16:creationId xmlns:a16="http://schemas.microsoft.com/office/drawing/2014/main" id="{9A666913-A68A-EF8E-0A83-6E89C635B568}"/>
              </a:ext>
            </a:extLst>
          </p:cNvPr>
          <p:cNvSpPr/>
          <p:nvPr/>
        </p:nvSpPr>
        <p:spPr>
          <a:xfrm>
            <a:off x="1876925" y="4581913"/>
            <a:ext cx="4547937" cy="192505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Hỏi</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và</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đánh</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giá</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khẩu</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phần</a:t>
            </a:r>
            <a:r>
              <a:rPr lang="en-US" sz="4400" b="1" dirty="0">
                <a:solidFill>
                  <a:schemeClr val="tx1"/>
                </a:solidFill>
                <a:latin typeface="Arial" panose="020B0604020202020204" pitchFamily="34" charset="0"/>
                <a:cs typeface="Arial" panose="020B0604020202020204" pitchFamily="34" charset="0"/>
              </a:rPr>
              <a:t> 24h</a:t>
            </a:r>
          </a:p>
        </p:txBody>
      </p:sp>
      <p:sp>
        <p:nvSpPr>
          <p:cNvPr id="15" name="Rectangle: Rounded Corners 7">
            <a:extLst>
              <a:ext uri="{FF2B5EF4-FFF2-40B4-BE49-F238E27FC236}">
                <a16:creationId xmlns:a16="http://schemas.microsoft.com/office/drawing/2014/main" id="{469BD8D5-1C47-E5E4-7C24-F939F097CB90}"/>
              </a:ext>
            </a:extLst>
          </p:cNvPr>
          <p:cNvSpPr/>
          <p:nvPr/>
        </p:nvSpPr>
        <p:spPr>
          <a:xfrm>
            <a:off x="3597441" y="7116176"/>
            <a:ext cx="4547937" cy="192505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Chẩn</a:t>
            </a:r>
            <a:r>
              <a:rPr lang="en-US" sz="4400" b="1" dirty="0">
                <a:solidFill>
                  <a:schemeClr val="tx1"/>
                </a:solidFill>
                <a:latin typeface="Arial" panose="020B0604020202020204" pitchFamily="34" charset="0"/>
                <a:cs typeface="Arial" panose="020B0604020202020204" pitchFamily="34" charset="0"/>
              </a:rPr>
              <a:t> đoán </a:t>
            </a:r>
            <a:endParaRPr lang="en-US" sz="4400" b="1" dirty="0" smtClean="0">
              <a:solidFill>
                <a:schemeClr val="tx1"/>
              </a:solidFill>
              <a:latin typeface="Arial" panose="020B0604020202020204" pitchFamily="34" charset="0"/>
              <a:cs typeface="Arial" panose="020B0604020202020204" pitchFamily="34" charset="0"/>
            </a:endParaRPr>
          </a:p>
          <a:p>
            <a:pPr algn="ctr"/>
            <a:r>
              <a:rPr lang="en-US" sz="4400" b="1" dirty="0" err="1" smtClean="0">
                <a:solidFill>
                  <a:schemeClr val="tx1"/>
                </a:solidFill>
                <a:latin typeface="Arial" panose="020B0604020202020204" pitchFamily="34" charset="0"/>
                <a:cs typeface="Arial" panose="020B0604020202020204" pitchFamily="34" charset="0"/>
              </a:rPr>
              <a:t>sơ</a:t>
            </a:r>
            <a:r>
              <a:rPr lang="en-US" sz="4400" b="1" dirty="0" smtClean="0">
                <a:solidFill>
                  <a:schemeClr val="tx1"/>
                </a:solidFill>
                <a:latin typeface="Arial" panose="020B0604020202020204" pitchFamily="34" charset="0"/>
                <a:cs typeface="Arial" panose="020B0604020202020204" pitchFamily="34" charset="0"/>
              </a:rPr>
              <a:t> </a:t>
            </a:r>
            <a:r>
              <a:rPr lang="en-US" sz="4400" b="1" dirty="0">
                <a:solidFill>
                  <a:schemeClr val="tx1"/>
                </a:solidFill>
                <a:latin typeface="Arial" panose="020B0604020202020204" pitchFamily="34" charset="0"/>
                <a:cs typeface="Arial" panose="020B0604020202020204" pitchFamily="34" charset="0"/>
              </a:rPr>
              <a:t>bộ TTDD</a:t>
            </a:r>
          </a:p>
        </p:txBody>
      </p:sp>
      <p:sp>
        <p:nvSpPr>
          <p:cNvPr id="16" name="Arrow: Bent-Up 8">
            <a:extLst>
              <a:ext uri="{FF2B5EF4-FFF2-40B4-BE49-F238E27FC236}">
                <a16:creationId xmlns:a16="http://schemas.microsoft.com/office/drawing/2014/main" id="{94CE282E-5817-BD28-EF0E-D63804DEE753}"/>
              </a:ext>
            </a:extLst>
          </p:cNvPr>
          <p:cNvSpPr/>
          <p:nvPr/>
        </p:nvSpPr>
        <p:spPr>
          <a:xfrm rot="5400000">
            <a:off x="2188510" y="6812284"/>
            <a:ext cx="1714250" cy="1103615"/>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Bent-Up 10">
            <a:extLst>
              <a:ext uri="{FF2B5EF4-FFF2-40B4-BE49-F238E27FC236}">
                <a16:creationId xmlns:a16="http://schemas.microsoft.com/office/drawing/2014/main" id="{E34430C0-4C31-FF7C-800B-EDB658570491}"/>
              </a:ext>
            </a:extLst>
          </p:cNvPr>
          <p:cNvSpPr/>
          <p:nvPr/>
        </p:nvSpPr>
        <p:spPr>
          <a:xfrm rot="5400000">
            <a:off x="217931" y="3833576"/>
            <a:ext cx="1925055" cy="1103615"/>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1">
            <a:extLst>
              <a:ext uri="{FF2B5EF4-FFF2-40B4-BE49-F238E27FC236}">
                <a16:creationId xmlns:a16="http://schemas.microsoft.com/office/drawing/2014/main" id="{06ADC1BC-E2C5-E420-6F4F-975107F962E7}"/>
              </a:ext>
            </a:extLst>
          </p:cNvPr>
          <p:cNvSpPr/>
          <p:nvPr/>
        </p:nvSpPr>
        <p:spPr>
          <a:xfrm>
            <a:off x="4218074" y="1551052"/>
            <a:ext cx="13479383" cy="1871804"/>
          </a:xfrm>
          <a:prstGeom prst="roundRect">
            <a:avLst/>
          </a:prstGeom>
          <a:solidFill>
            <a:srgbClr val="FFFF00"/>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Khám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toàn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thân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tăng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trưởng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tiêu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hóa</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tim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mạch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hô</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hấp</a:t>
            </a:r>
            <a:endParaRPr lang="en-US" sz="3600" dirty="0">
              <a:solidFill>
                <a:schemeClr val="tx1"/>
              </a:solidFill>
              <a:latin typeface="Arial" panose="020B0604020202020204" pitchFamily="34" charset="0"/>
              <a:cs typeface="Arial" panose="020B0604020202020204" pitchFamily="34" charset="0"/>
            </a:endParaRPr>
          </a:p>
          <a:p>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Hỏi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tiền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sử</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bệnh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thói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quen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dinh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dưỡng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sinh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hoạt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điều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kiện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môi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trường</a:t>
            </a:r>
            <a:endParaRPr lang="en-US" sz="3600" dirty="0">
              <a:solidFill>
                <a:schemeClr val="tx1"/>
              </a:solidFill>
              <a:latin typeface="Arial" panose="020B0604020202020204" pitchFamily="34" charset="0"/>
              <a:cs typeface="Arial" panose="020B0604020202020204" pitchFamily="34" charset="0"/>
            </a:endParaRPr>
          </a:p>
        </p:txBody>
      </p:sp>
      <p:sp>
        <p:nvSpPr>
          <p:cNvPr id="19" name="Rectangle: Rounded Corners 12">
            <a:extLst>
              <a:ext uri="{FF2B5EF4-FFF2-40B4-BE49-F238E27FC236}">
                <a16:creationId xmlns:a16="http://schemas.microsoft.com/office/drawing/2014/main" id="{80814E1A-C3DD-D1E6-1135-5777AC31551D}"/>
              </a:ext>
            </a:extLst>
          </p:cNvPr>
          <p:cNvSpPr/>
          <p:nvPr/>
        </p:nvSpPr>
        <p:spPr>
          <a:xfrm>
            <a:off x="7325730" y="4490784"/>
            <a:ext cx="10333620" cy="1714251"/>
          </a:xfrm>
          <a:prstGeom prst="roundRect">
            <a:avLst/>
          </a:prstGeom>
          <a:solidFill>
            <a:schemeClr val="accent6">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1" dirty="0" err="1">
                <a:solidFill>
                  <a:schemeClr val="tx1"/>
                </a:solidFill>
                <a:latin typeface="Arial" panose="020B0604020202020204" pitchFamily="34" charset="0"/>
                <a:cs typeface="Arial" panose="020B0604020202020204" pitchFamily="34" charset="0"/>
              </a:rPr>
              <a:t>Hỏi</a:t>
            </a:r>
            <a:r>
              <a:rPr lang="en-US" sz="4001" dirty="0">
                <a:solidFill>
                  <a:schemeClr val="tx1"/>
                </a:solidFill>
                <a:latin typeface="Arial" panose="020B0604020202020204" pitchFamily="34" charset="0"/>
                <a:cs typeface="Arial" panose="020B0604020202020204" pitchFamily="34" charset="0"/>
              </a:rPr>
              <a:t> </a:t>
            </a:r>
            <a:r>
              <a:rPr lang="en-US" sz="4001" dirty="0" err="1">
                <a:solidFill>
                  <a:schemeClr val="tx1"/>
                </a:solidFill>
                <a:latin typeface="Arial" panose="020B0604020202020204" pitchFamily="34" charset="0"/>
                <a:cs typeface="Arial" panose="020B0604020202020204" pitchFamily="34" charset="0"/>
              </a:rPr>
              <a:t>ghi</a:t>
            </a:r>
            <a:r>
              <a:rPr lang="en-US" sz="4001" dirty="0">
                <a:solidFill>
                  <a:schemeClr val="tx1"/>
                </a:solidFill>
                <a:latin typeface="Arial" panose="020B0604020202020204" pitchFamily="34" charset="0"/>
                <a:cs typeface="Arial" panose="020B0604020202020204" pitchFamily="34" charset="0"/>
              </a:rPr>
              <a:t> </a:t>
            </a:r>
            <a:r>
              <a:rPr lang="en-US" sz="4001" dirty="0" err="1">
                <a:solidFill>
                  <a:schemeClr val="tx1"/>
                </a:solidFill>
                <a:latin typeface="Arial" panose="020B0604020202020204" pitchFamily="34" charset="0"/>
                <a:cs typeface="Arial" panose="020B0604020202020204" pitchFamily="34" charset="0"/>
              </a:rPr>
              <a:t>khẩu</a:t>
            </a:r>
            <a:r>
              <a:rPr lang="en-US" sz="4001" dirty="0">
                <a:solidFill>
                  <a:schemeClr val="tx1"/>
                </a:solidFill>
                <a:latin typeface="Arial" panose="020B0604020202020204" pitchFamily="34" charset="0"/>
                <a:cs typeface="Arial" panose="020B0604020202020204" pitchFamily="34" charset="0"/>
              </a:rPr>
              <a:t> </a:t>
            </a:r>
            <a:r>
              <a:rPr lang="en-US" sz="4001" dirty="0" err="1">
                <a:solidFill>
                  <a:schemeClr val="tx1"/>
                </a:solidFill>
                <a:latin typeface="Arial" panose="020B0604020202020204" pitchFamily="34" charset="0"/>
                <a:cs typeface="Arial" panose="020B0604020202020204" pitchFamily="34" charset="0"/>
              </a:rPr>
              <a:t>phần</a:t>
            </a:r>
            <a:r>
              <a:rPr lang="en-US" sz="4001" dirty="0">
                <a:solidFill>
                  <a:schemeClr val="tx1"/>
                </a:solidFill>
                <a:latin typeface="Arial" panose="020B0604020202020204" pitchFamily="34" charset="0"/>
                <a:cs typeface="Arial" panose="020B0604020202020204" pitchFamily="34" charset="0"/>
              </a:rPr>
              <a:t> </a:t>
            </a:r>
            <a:r>
              <a:rPr lang="en-US" sz="4001" dirty="0" err="1">
                <a:solidFill>
                  <a:schemeClr val="tx1"/>
                </a:solidFill>
                <a:latin typeface="Arial" panose="020B0604020202020204" pitchFamily="34" charset="0"/>
                <a:cs typeface="Arial" panose="020B0604020202020204" pitchFamily="34" charset="0"/>
              </a:rPr>
              <a:t>ăn</a:t>
            </a:r>
            <a:r>
              <a:rPr lang="en-US" sz="4001" dirty="0">
                <a:solidFill>
                  <a:schemeClr val="tx1"/>
                </a:solidFill>
                <a:latin typeface="Arial" panose="020B0604020202020204" pitchFamily="34" charset="0"/>
                <a:cs typeface="Arial" panose="020B0604020202020204" pitchFamily="34" charset="0"/>
              </a:rPr>
              <a:t> 24h. Đánh </a:t>
            </a:r>
            <a:r>
              <a:rPr lang="en-US" sz="4001" dirty="0" err="1" smtClean="0">
                <a:solidFill>
                  <a:schemeClr val="tx1"/>
                </a:solidFill>
                <a:latin typeface="Arial" panose="020B0604020202020204" pitchFamily="34" charset="0"/>
                <a:cs typeface="Arial" panose="020B0604020202020204" pitchFamily="34" charset="0"/>
              </a:rPr>
              <a:t>giá</a:t>
            </a:r>
            <a:r>
              <a:rPr lang="en-US" sz="4001" dirty="0" smtClean="0">
                <a:solidFill>
                  <a:schemeClr val="tx1"/>
                </a:solidFill>
                <a:latin typeface="Arial" panose="020B0604020202020204" pitchFamily="34" charset="0"/>
                <a:cs typeface="Arial" panose="020B0604020202020204" pitchFamily="34" charset="0"/>
              </a:rPr>
              <a:t> </a:t>
            </a:r>
            <a:r>
              <a:rPr lang="en-US" sz="4001" dirty="0" err="1" smtClean="0">
                <a:solidFill>
                  <a:schemeClr val="tx1"/>
                </a:solidFill>
                <a:latin typeface="Arial" panose="020B0604020202020204" pitchFamily="34" charset="0"/>
                <a:cs typeface="Arial" panose="020B0604020202020204" pitchFamily="34" charset="0"/>
              </a:rPr>
              <a:t>nhanh</a:t>
            </a:r>
            <a:r>
              <a:rPr lang="en-US" sz="4001" dirty="0" smtClean="0">
                <a:solidFill>
                  <a:schemeClr val="tx1"/>
                </a:solidFill>
                <a:latin typeface="Arial" panose="020B0604020202020204" pitchFamily="34" charset="0"/>
                <a:cs typeface="Arial" panose="020B0604020202020204" pitchFamily="34" charset="0"/>
              </a:rPr>
              <a:t> </a:t>
            </a:r>
            <a:r>
              <a:rPr lang="en-US" sz="4001" dirty="0">
                <a:solidFill>
                  <a:schemeClr val="tx1"/>
                </a:solidFill>
                <a:latin typeface="Arial" panose="020B0604020202020204" pitchFamily="34" charset="0"/>
                <a:cs typeface="Arial" panose="020B0604020202020204" pitchFamily="34" charset="0"/>
              </a:rPr>
              <a:t>khẩu </a:t>
            </a:r>
            <a:r>
              <a:rPr lang="en-US" sz="4001" dirty="0" err="1">
                <a:solidFill>
                  <a:schemeClr val="tx1"/>
                </a:solidFill>
                <a:latin typeface="Arial" panose="020B0604020202020204" pitchFamily="34" charset="0"/>
                <a:cs typeface="Arial" panose="020B0604020202020204" pitchFamily="34" charset="0"/>
              </a:rPr>
              <a:t>phần</a:t>
            </a:r>
            <a:r>
              <a:rPr lang="en-US" sz="4001" dirty="0">
                <a:solidFill>
                  <a:schemeClr val="tx1"/>
                </a:solidFill>
                <a:latin typeface="Arial" panose="020B0604020202020204" pitchFamily="34" charset="0"/>
                <a:cs typeface="Arial" panose="020B0604020202020204" pitchFamily="34" charset="0"/>
              </a:rPr>
              <a:t> (năng </a:t>
            </a:r>
            <a:r>
              <a:rPr lang="en-US" sz="4001" dirty="0" err="1">
                <a:solidFill>
                  <a:schemeClr val="tx1"/>
                </a:solidFill>
                <a:latin typeface="Arial" panose="020B0604020202020204" pitchFamily="34" charset="0"/>
                <a:cs typeface="Arial" panose="020B0604020202020204" pitchFamily="34" charset="0"/>
              </a:rPr>
              <a:t>lượng</a:t>
            </a:r>
            <a:r>
              <a:rPr lang="en-US" sz="4001" dirty="0">
                <a:solidFill>
                  <a:schemeClr val="tx1"/>
                </a:solidFill>
                <a:latin typeface="Arial" panose="020B0604020202020204" pitchFamily="34" charset="0"/>
                <a:cs typeface="Arial" panose="020B0604020202020204" pitchFamily="34" charset="0"/>
              </a:rPr>
              <a:t>; PLG? </a:t>
            </a:r>
            <a:r>
              <a:rPr lang="en-US" sz="4001" dirty="0" err="1">
                <a:solidFill>
                  <a:schemeClr val="tx1"/>
                </a:solidFill>
                <a:latin typeface="Arial" panose="020B0604020202020204" pitchFamily="34" charset="0"/>
                <a:cs typeface="Arial" panose="020B0604020202020204" pitchFamily="34" charset="0"/>
              </a:rPr>
              <a:t>Đa</a:t>
            </a:r>
            <a:r>
              <a:rPr lang="en-US" sz="4001" dirty="0">
                <a:solidFill>
                  <a:schemeClr val="tx1"/>
                </a:solidFill>
                <a:latin typeface="Arial" panose="020B0604020202020204" pitchFamily="34" charset="0"/>
                <a:cs typeface="Arial" panose="020B0604020202020204" pitchFamily="34" charset="0"/>
              </a:rPr>
              <a:t> </a:t>
            </a:r>
            <a:r>
              <a:rPr lang="en-US" sz="4001" dirty="0" err="1">
                <a:solidFill>
                  <a:schemeClr val="tx1"/>
                </a:solidFill>
                <a:latin typeface="Arial" panose="020B0604020202020204" pitchFamily="34" charset="0"/>
                <a:cs typeface="Arial" panose="020B0604020202020204" pitchFamily="34" charset="0"/>
              </a:rPr>
              <a:t>dạng</a:t>
            </a:r>
            <a:r>
              <a:rPr lang="en-US" sz="4001" dirty="0">
                <a:solidFill>
                  <a:schemeClr val="tx1"/>
                </a:solidFill>
                <a:latin typeface="Arial" panose="020B0604020202020204" pitchFamily="34" charset="0"/>
                <a:cs typeface="Arial" panose="020B0604020202020204" pitchFamily="34" charset="0"/>
              </a:rPr>
              <a:t>?)</a:t>
            </a:r>
          </a:p>
        </p:txBody>
      </p:sp>
      <p:sp>
        <p:nvSpPr>
          <p:cNvPr id="20" name="Rectangle: Rounded Corners 13">
            <a:extLst>
              <a:ext uri="{FF2B5EF4-FFF2-40B4-BE49-F238E27FC236}">
                <a16:creationId xmlns:a16="http://schemas.microsoft.com/office/drawing/2014/main" id="{A8A66E62-6870-FDFE-6AB1-795E868149F9}"/>
              </a:ext>
            </a:extLst>
          </p:cNvPr>
          <p:cNvSpPr/>
          <p:nvPr/>
        </p:nvSpPr>
        <p:spPr>
          <a:xfrm>
            <a:off x="8662737" y="7326979"/>
            <a:ext cx="7126132" cy="1714250"/>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1" dirty="0">
                <a:solidFill>
                  <a:schemeClr val="tx1"/>
                </a:solidFill>
                <a:latin typeface="Arial" panose="020B0604020202020204" pitchFamily="34" charset="0"/>
                <a:cs typeface="Arial" panose="020B0604020202020204" pitchFamily="34" charset="0"/>
              </a:rPr>
              <a:t>TTDD, vi </a:t>
            </a:r>
            <a:r>
              <a:rPr lang="en-US" sz="4001" dirty="0" err="1">
                <a:solidFill>
                  <a:schemeClr val="tx1"/>
                </a:solidFill>
                <a:latin typeface="Arial" panose="020B0604020202020204" pitchFamily="34" charset="0"/>
                <a:cs typeface="Arial" panose="020B0604020202020204" pitchFamily="34" charset="0"/>
              </a:rPr>
              <a:t>chất</a:t>
            </a:r>
            <a:endParaRPr lang="en-US" sz="4001" dirty="0">
              <a:solidFill>
                <a:schemeClr val="tx1"/>
              </a:solidFill>
              <a:latin typeface="Arial" panose="020B0604020202020204" pitchFamily="34" charset="0"/>
              <a:cs typeface="Arial" panose="020B0604020202020204" pitchFamily="34" charset="0"/>
            </a:endParaRPr>
          </a:p>
          <a:p>
            <a:r>
              <a:rPr lang="en-US" sz="4001" dirty="0" err="1">
                <a:solidFill>
                  <a:schemeClr val="tx1"/>
                </a:solidFill>
                <a:latin typeface="Arial" panose="020B0604020202020204" pitchFamily="34" charset="0"/>
                <a:cs typeface="Arial" panose="020B0604020202020204" pitchFamily="34" charset="0"/>
              </a:rPr>
              <a:t>Xác</a:t>
            </a:r>
            <a:r>
              <a:rPr lang="en-US" sz="4001" dirty="0">
                <a:solidFill>
                  <a:schemeClr val="tx1"/>
                </a:solidFill>
                <a:latin typeface="Arial" panose="020B0604020202020204" pitchFamily="34" charset="0"/>
                <a:cs typeface="Arial" panose="020B0604020202020204" pitchFamily="34" charset="0"/>
              </a:rPr>
              <a:t> </a:t>
            </a:r>
            <a:r>
              <a:rPr lang="en-US" sz="4001" dirty="0" err="1">
                <a:solidFill>
                  <a:schemeClr val="tx1"/>
                </a:solidFill>
                <a:latin typeface="Arial" panose="020B0604020202020204" pitchFamily="34" charset="0"/>
                <a:cs typeface="Arial" panose="020B0604020202020204" pitchFamily="34" charset="0"/>
              </a:rPr>
              <a:t>định</a:t>
            </a:r>
            <a:r>
              <a:rPr lang="en-US" sz="4001" dirty="0">
                <a:solidFill>
                  <a:schemeClr val="tx1"/>
                </a:solidFill>
                <a:latin typeface="Arial" panose="020B0604020202020204" pitchFamily="34" charset="0"/>
                <a:cs typeface="Arial" panose="020B0604020202020204" pitchFamily="34" charset="0"/>
              </a:rPr>
              <a:t> </a:t>
            </a:r>
            <a:r>
              <a:rPr lang="en-US" sz="4001" dirty="0" err="1">
                <a:solidFill>
                  <a:schemeClr val="tx1"/>
                </a:solidFill>
                <a:latin typeface="Arial" panose="020B0604020202020204" pitchFamily="34" charset="0"/>
                <a:cs typeface="Arial" panose="020B0604020202020204" pitchFamily="34" charset="0"/>
              </a:rPr>
              <a:t>nguyên</a:t>
            </a:r>
            <a:r>
              <a:rPr lang="en-US" sz="4001" dirty="0">
                <a:solidFill>
                  <a:schemeClr val="tx1"/>
                </a:solidFill>
                <a:latin typeface="Arial" panose="020B0604020202020204" pitchFamily="34" charset="0"/>
                <a:cs typeface="Arial" panose="020B0604020202020204" pitchFamily="34" charset="0"/>
              </a:rPr>
              <a:t> </a:t>
            </a:r>
            <a:r>
              <a:rPr lang="en-US" sz="4001" dirty="0" err="1">
                <a:solidFill>
                  <a:schemeClr val="tx1"/>
                </a:solidFill>
                <a:latin typeface="Arial" panose="020B0604020202020204" pitchFamily="34" charset="0"/>
                <a:cs typeface="Arial" panose="020B0604020202020204" pitchFamily="34" charset="0"/>
              </a:rPr>
              <a:t>nhân</a:t>
            </a:r>
            <a:endParaRPr lang="en-US" sz="400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12705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3904" y="9258300"/>
            <a:ext cx="19398061" cy="1289940"/>
            <a:chOff x="0" y="0"/>
            <a:chExt cx="5108954" cy="339737"/>
          </a:xfrm>
        </p:grpSpPr>
        <p:sp>
          <p:nvSpPr>
            <p:cNvPr id="3" name="Freeform 3"/>
            <p:cNvSpPr/>
            <p:nvPr/>
          </p:nvSpPr>
          <p:spPr>
            <a:xfrm>
              <a:off x="0" y="0"/>
              <a:ext cx="5108954" cy="339737"/>
            </a:xfrm>
            <a:custGeom>
              <a:avLst/>
              <a:gdLst/>
              <a:ahLst/>
              <a:cxnLst/>
              <a:rect l="l" t="t" r="r" b="b"/>
              <a:pathLst>
                <a:path w="5108954" h="339737">
                  <a:moveTo>
                    <a:pt x="20355" y="0"/>
                  </a:moveTo>
                  <a:lnTo>
                    <a:pt x="5088600" y="0"/>
                  </a:lnTo>
                  <a:cubicBezTo>
                    <a:pt x="5093998" y="0"/>
                    <a:pt x="5099176" y="2144"/>
                    <a:pt x="5102993" y="5962"/>
                  </a:cubicBezTo>
                  <a:cubicBezTo>
                    <a:pt x="5106810" y="9779"/>
                    <a:pt x="5108954" y="14956"/>
                    <a:pt x="5108954" y="20355"/>
                  </a:cubicBezTo>
                  <a:lnTo>
                    <a:pt x="5108954" y="319383"/>
                  </a:lnTo>
                  <a:cubicBezTo>
                    <a:pt x="5108954" y="324781"/>
                    <a:pt x="5106810" y="329958"/>
                    <a:pt x="5102993" y="333776"/>
                  </a:cubicBezTo>
                  <a:cubicBezTo>
                    <a:pt x="5099176" y="337593"/>
                    <a:pt x="5093998" y="339737"/>
                    <a:pt x="5088600" y="339737"/>
                  </a:cubicBezTo>
                  <a:lnTo>
                    <a:pt x="20355" y="339737"/>
                  </a:lnTo>
                  <a:cubicBezTo>
                    <a:pt x="9113" y="339737"/>
                    <a:pt x="0" y="330624"/>
                    <a:pt x="0" y="319383"/>
                  </a:cubicBezTo>
                  <a:lnTo>
                    <a:pt x="0" y="20355"/>
                  </a:lnTo>
                  <a:cubicBezTo>
                    <a:pt x="0" y="9113"/>
                    <a:pt x="9113" y="0"/>
                    <a:pt x="20355" y="0"/>
                  </a:cubicBezTo>
                  <a:close/>
                </a:path>
              </a:pathLst>
            </a:custGeom>
            <a:solidFill>
              <a:srgbClr val="C62E2E"/>
            </a:solidFill>
          </p:spPr>
        </p:sp>
        <p:sp>
          <p:nvSpPr>
            <p:cNvPr id="4" name="TextBox 4"/>
            <p:cNvSpPr txBox="1"/>
            <p:nvPr/>
          </p:nvSpPr>
          <p:spPr>
            <a:xfrm>
              <a:off x="0" y="-38100"/>
              <a:ext cx="5108954" cy="37783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5196239" y="5317"/>
            <a:ext cx="3091761" cy="3106031"/>
          </a:xfrm>
          <a:custGeom>
            <a:avLst/>
            <a:gdLst/>
            <a:ahLst/>
            <a:cxnLst/>
            <a:rect l="l" t="t" r="r" b="b"/>
            <a:pathLst>
              <a:path w="5240800" h="5259927">
                <a:moveTo>
                  <a:pt x="0" y="0"/>
                </a:moveTo>
                <a:lnTo>
                  <a:pt x="5240799" y="0"/>
                </a:lnTo>
                <a:lnTo>
                  <a:pt x="5240799" y="5259927"/>
                </a:lnTo>
                <a:lnTo>
                  <a:pt x="0" y="525992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TextBox 9"/>
          <p:cNvSpPr txBox="1"/>
          <p:nvPr/>
        </p:nvSpPr>
        <p:spPr>
          <a:xfrm>
            <a:off x="2207406" y="235535"/>
            <a:ext cx="6877720" cy="1003935"/>
          </a:xfrm>
          <a:prstGeom prst="rect">
            <a:avLst/>
          </a:prstGeom>
        </p:spPr>
        <p:txBody>
          <a:bodyPr wrap="square" lIns="0" tIns="0" rIns="0" bIns="0" rtlCol="0" anchor="t">
            <a:spAutoFit/>
          </a:bodyPr>
          <a:lstStyle/>
          <a:p>
            <a:pPr algn="l">
              <a:lnSpc>
                <a:spcPts val="7769"/>
              </a:lnSpc>
            </a:pPr>
            <a:r>
              <a:rPr lang="en-US" sz="6999" b="1" spc="-20" dirty="0" smtClean="0">
                <a:solidFill>
                  <a:srgbClr val="000000"/>
                </a:solidFill>
                <a:latin typeface="Proxima Nova Condensed Bold"/>
                <a:ea typeface="Proxima Nova Condensed Bold"/>
                <a:cs typeface="Proxima Nova Condensed Bold"/>
                <a:sym typeface="Proxima Nova Condensed Bold"/>
              </a:rPr>
              <a:t>NỘI DUNG</a:t>
            </a:r>
            <a:endParaRPr lang="en-US" sz="6999" b="1" spc="-20" dirty="0">
              <a:solidFill>
                <a:srgbClr val="C62E2E"/>
              </a:solidFill>
              <a:latin typeface="Proxima Nova Condensed Bold"/>
              <a:ea typeface="Proxima Nova Condensed Bold"/>
              <a:cs typeface="Proxima Nova Condensed Bold"/>
              <a:sym typeface="Proxima Nova Condensed Bold"/>
            </a:endParaRPr>
          </a:p>
        </p:txBody>
      </p:sp>
      <p:sp>
        <p:nvSpPr>
          <p:cNvPr id="11" name="Freeform 11"/>
          <p:cNvSpPr/>
          <p:nvPr/>
        </p:nvSpPr>
        <p:spPr>
          <a:xfrm>
            <a:off x="-206374" y="-171978"/>
            <a:ext cx="2207861" cy="2207861"/>
          </a:xfrm>
          <a:custGeom>
            <a:avLst/>
            <a:gdLst/>
            <a:ahLst/>
            <a:cxnLst/>
            <a:rect l="l" t="t" r="r" b="b"/>
            <a:pathLst>
              <a:path w="2207861" h="2207861">
                <a:moveTo>
                  <a:pt x="0" y="0"/>
                </a:moveTo>
                <a:lnTo>
                  <a:pt x="2207861" y="0"/>
                </a:lnTo>
                <a:lnTo>
                  <a:pt x="2207861" y="2207860"/>
                </a:lnTo>
                <a:lnTo>
                  <a:pt x="0" y="220786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Freeform 12"/>
          <p:cNvSpPr/>
          <p:nvPr/>
        </p:nvSpPr>
        <p:spPr>
          <a:xfrm>
            <a:off x="-1792632" y="4295721"/>
            <a:ext cx="3585264" cy="3585264"/>
          </a:xfrm>
          <a:custGeom>
            <a:avLst/>
            <a:gdLst/>
            <a:ahLst/>
            <a:cxnLst/>
            <a:rect l="l" t="t" r="r" b="b"/>
            <a:pathLst>
              <a:path w="3585264" h="3585264">
                <a:moveTo>
                  <a:pt x="0" y="0"/>
                </a:moveTo>
                <a:lnTo>
                  <a:pt x="3585264" y="0"/>
                </a:lnTo>
                <a:lnTo>
                  <a:pt x="3585264" y="3585264"/>
                </a:lnTo>
                <a:lnTo>
                  <a:pt x="0" y="35852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13085439" y="874106"/>
            <a:ext cx="1461456" cy="365364"/>
          </a:xfrm>
          <a:custGeom>
            <a:avLst/>
            <a:gdLst/>
            <a:ahLst/>
            <a:cxnLst/>
            <a:rect l="l" t="t" r="r" b="b"/>
            <a:pathLst>
              <a:path w="1461456" h="365364">
                <a:moveTo>
                  <a:pt x="0" y="0"/>
                </a:moveTo>
                <a:lnTo>
                  <a:pt x="1461456" y="0"/>
                </a:lnTo>
                <a:lnTo>
                  <a:pt x="1461456" y="365364"/>
                </a:lnTo>
                <a:lnTo>
                  <a:pt x="0" y="3653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aphicFrame>
        <p:nvGraphicFramePr>
          <p:cNvPr id="14" name="Diagram 13"/>
          <p:cNvGraphicFramePr/>
          <p:nvPr>
            <p:extLst>
              <p:ext uri="{D42A27DB-BD31-4B8C-83A1-F6EECF244321}">
                <p14:modId xmlns:p14="http://schemas.microsoft.com/office/powerpoint/2010/main" val="826284927"/>
              </p:ext>
            </p:extLst>
          </p:nvPr>
        </p:nvGraphicFramePr>
        <p:xfrm>
          <a:off x="241294" y="1562100"/>
          <a:ext cx="16751306" cy="769619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300" y="1140748"/>
            <a:ext cx="15773400" cy="8929688"/>
          </a:xfrm>
          <a:noFill/>
          <a:ln>
            <a:noFill/>
          </a:ln>
        </p:spPr>
        <p:txBody>
          <a:bodyPr>
            <a:normAutofit fontScale="85000" lnSpcReduction="10000"/>
          </a:bodyPr>
          <a:lstStyle/>
          <a:p>
            <a:pPr algn="just">
              <a:lnSpc>
                <a:spcPct val="150000"/>
              </a:lnSpc>
              <a:spcAft>
                <a:spcPts val="900"/>
              </a:spcAft>
              <a:buFont typeface="Wingdings" panose="05000000000000000000" pitchFamily="2" charset="2"/>
              <a:buChar char="§"/>
            </a:pPr>
            <a:r>
              <a:rPr lang="en-US" b="1" dirty="0" err="1">
                <a:latin typeface="Arial" panose="020B0604020202020204" pitchFamily="34" charset="0"/>
                <a:cs typeface="Arial" panose="020B0604020202020204" pitchFamily="34" charset="0"/>
                <a:sym typeface="Wingdings" pitchFamily="2" charset="2"/>
              </a:rPr>
              <a:t>Hỏi</a:t>
            </a:r>
            <a:r>
              <a:rPr lang="en-US" b="1" dirty="0">
                <a:latin typeface="Arial" panose="020B0604020202020204" pitchFamily="34" charset="0"/>
                <a:cs typeface="Arial" panose="020B0604020202020204" pitchFamily="34" charset="0"/>
                <a:sym typeface="Wingdings" pitchFamily="2" charset="2"/>
              </a:rPr>
              <a:t> </a:t>
            </a:r>
            <a:r>
              <a:rPr lang="en-US" b="1" dirty="0" err="1">
                <a:latin typeface="Arial" panose="020B0604020202020204" pitchFamily="34" charset="0"/>
                <a:cs typeface="Arial" panose="020B0604020202020204" pitchFamily="34" charset="0"/>
                <a:sym typeface="Wingdings" pitchFamily="2" charset="2"/>
              </a:rPr>
              <a:t>bệnh</a:t>
            </a:r>
            <a:r>
              <a:rPr lang="en-US" b="1" dirty="0">
                <a:latin typeface="Arial" panose="020B0604020202020204" pitchFamily="34" charset="0"/>
                <a:cs typeface="Arial" panose="020B0604020202020204" pitchFamily="34" charset="0"/>
                <a:sym typeface="Wingdings" pitchFamily="2" charset="2"/>
              </a:rPr>
              <a:t> </a:t>
            </a:r>
            <a:r>
              <a:rPr lang="en-US" b="1" dirty="0" err="1">
                <a:latin typeface="Arial" panose="020B0604020202020204" pitchFamily="34" charset="0"/>
                <a:cs typeface="Arial" panose="020B0604020202020204" pitchFamily="34" charset="0"/>
                <a:sym typeface="Wingdings" pitchFamily="2" charset="2"/>
              </a:rPr>
              <a:t>tiền</a:t>
            </a:r>
            <a:r>
              <a:rPr lang="en-US" b="1" dirty="0">
                <a:latin typeface="Arial" panose="020B0604020202020204" pitchFamily="34" charset="0"/>
                <a:cs typeface="Arial" panose="020B0604020202020204" pitchFamily="34" charset="0"/>
                <a:sym typeface="Wingdings" pitchFamily="2" charset="2"/>
              </a:rPr>
              <a:t> </a:t>
            </a:r>
            <a:r>
              <a:rPr lang="en-US" b="1" dirty="0" err="1">
                <a:latin typeface="Arial" panose="020B0604020202020204" pitchFamily="34" charset="0"/>
                <a:cs typeface="Arial" panose="020B0604020202020204" pitchFamily="34" charset="0"/>
                <a:sym typeface="Wingdings" pitchFamily="2" charset="2"/>
              </a:rPr>
              <a:t>sử</a:t>
            </a:r>
            <a:endParaRPr lang="en-US" b="1" dirty="0">
              <a:latin typeface="Arial" panose="020B0604020202020204" pitchFamily="34" charset="0"/>
              <a:cs typeface="Arial" panose="020B0604020202020204" pitchFamily="34" charset="0"/>
              <a:sym typeface="Wingdings" pitchFamily="2" charset="2"/>
            </a:endParaRPr>
          </a:p>
          <a:p>
            <a:pPr algn="just">
              <a:lnSpc>
                <a:spcPct val="150000"/>
              </a:lnSpc>
              <a:spcAft>
                <a:spcPts val="900"/>
              </a:spcAft>
              <a:buFont typeface="Wingdings"/>
              <a:buChar char="à"/>
            </a:pPr>
            <a:r>
              <a:rPr lang="en-US" dirty="0" err="1">
                <a:latin typeface="Arial" panose="020B0604020202020204" pitchFamily="34" charset="0"/>
                <a:cs typeface="Arial" panose="020B0604020202020204" pitchFamily="34" charset="0"/>
                <a:sym typeface="Wingdings" pitchFamily="2" charset="2"/>
              </a:rPr>
              <a:t>Tiền</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sử</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bệnh</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lý</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của</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trẻ</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và</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gia</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đình</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bệnh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tính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đặc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biệt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bệnh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chuyển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hóa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bệnh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bẩm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sinh</a:t>
            </a:r>
            <a:r>
              <a:rPr lang="en-US" dirty="0">
                <a:latin typeface="Arial" panose="020B0604020202020204" pitchFamily="34" charset="0"/>
                <a:cs typeface="Arial" panose="020B0604020202020204" pitchFamily="34" charset="0"/>
              </a:rPr>
              <a:t>. Các loại </a:t>
            </a:r>
            <a:r>
              <a:rPr lang="en-US" dirty="0" err="1">
                <a:latin typeface="Arial" panose="020B0604020202020204" pitchFamily="34" charset="0"/>
                <a:cs typeface="Arial" panose="020B0604020202020204" pitchFamily="34" charset="0"/>
              </a:rPr>
              <a:t>thuốc</a:t>
            </a:r>
            <a:r>
              <a:rPr lang="en-US" dirty="0">
                <a:latin typeface="Arial" panose="020B0604020202020204" pitchFamily="34" charset="0"/>
                <a:cs typeface="Arial" panose="020B0604020202020204" pitchFamily="34" charset="0"/>
              </a:rPr>
              <a:t>/TPCN liên </a:t>
            </a:r>
            <a:r>
              <a:rPr lang="en-US" dirty="0" err="1">
                <a:latin typeface="Arial" panose="020B0604020202020204" pitchFamily="34" charset="0"/>
                <a:cs typeface="Arial" panose="020B0604020202020204" pitchFamily="34" charset="0"/>
              </a:rPr>
              <a:t>quan</a:t>
            </a:r>
            <a:r>
              <a:rPr lang="en-US" dirty="0">
                <a:latin typeface="Arial" panose="020B0604020202020204" pitchFamily="34" charset="0"/>
                <a:cs typeface="Arial" panose="020B0604020202020204" pitchFamily="34" charset="0"/>
              </a:rPr>
              <a:t> đến </a:t>
            </a:r>
            <a:r>
              <a:rPr lang="en-US" dirty="0" err="1" smtClean="0">
                <a:latin typeface="Arial" panose="020B0604020202020204" pitchFamily="34" charset="0"/>
                <a:cs typeface="Arial" panose="020B0604020202020204" pitchFamily="34" charset="0"/>
              </a:rPr>
              <a:t>tăng</a:t>
            </a:r>
            <a:r>
              <a:rPr lang="en-US" dirty="0" smtClean="0">
                <a:latin typeface="Arial" panose="020B0604020202020204" pitchFamily="34" charset="0"/>
                <a:cs typeface="Arial" panose="020B0604020202020204" pitchFamily="34" charset="0"/>
              </a:rPr>
              <a:t>, giảm </a:t>
            </a:r>
            <a:r>
              <a:rPr lang="en-US" dirty="0">
                <a:latin typeface="Arial" panose="020B0604020202020204" pitchFamily="34" charset="0"/>
                <a:cs typeface="Arial" panose="020B0604020202020204" pitchFamily="34" charset="0"/>
              </a:rPr>
              <a:t>cân nặng </a:t>
            </a:r>
            <a:r>
              <a:rPr lang="en-US" dirty="0" err="1">
                <a:latin typeface="Arial" panose="020B0604020202020204" pitchFamily="34" charset="0"/>
                <a:cs typeface="Arial" panose="020B0604020202020204" pitchFamily="34" charset="0"/>
              </a:rPr>
              <a:t>đang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dùng</a:t>
            </a:r>
            <a:endParaRPr lang="en-US" dirty="0">
              <a:latin typeface="Arial" panose="020B0604020202020204" pitchFamily="34" charset="0"/>
              <a:cs typeface="Arial" panose="020B0604020202020204" pitchFamily="34" charset="0"/>
            </a:endParaRPr>
          </a:p>
          <a:p>
            <a:pPr algn="just">
              <a:lnSpc>
                <a:spcPct val="150000"/>
              </a:lnSpc>
              <a:spcAft>
                <a:spcPts val="900"/>
              </a:spcAft>
              <a:buFont typeface="Wingdings"/>
              <a:buChar char="à"/>
            </a:pPr>
            <a:r>
              <a:rPr lang="en-US" dirty="0" err="1">
                <a:latin typeface="Arial" panose="020B0604020202020204" pitchFamily="34" charset="0"/>
                <a:cs typeface="Arial" panose="020B0604020202020204" pitchFamily="34" charset="0"/>
              </a:rPr>
              <a:t>Tiền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trưởng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triển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tốc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độ</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trưởng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nặng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từng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khám</a:t>
            </a:r>
            <a:r>
              <a:rPr lang="en-US" dirty="0">
                <a:latin typeface="Arial" panose="020B0604020202020204" pitchFamily="34" charset="0"/>
                <a:cs typeface="Arial" panose="020B0604020202020204" pitchFamily="34" charset="0"/>
              </a:rPr>
              <a:t> DD </a:t>
            </a:r>
            <a:r>
              <a:rPr lang="en-US" dirty="0" err="1">
                <a:latin typeface="Arial" panose="020B0604020202020204" pitchFamily="34" charset="0"/>
                <a:cs typeface="Arial" panose="020B0604020202020204" pitchFamily="34" charset="0"/>
              </a:rPr>
              <a:t>chưa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trị</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như</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nào</a:t>
            </a:r>
            <a:r>
              <a:rPr lang="en-US" dirty="0">
                <a:latin typeface="Arial" panose="020B0604020202020204" pitchFamily="34" charset="0"/>
                <a:cs typeface="Arial" panose="020B0604020202020204" pitchFamily="34" charset="0"/>
              </a:rPr>
              <a:t>?</a:t>
            </a:r>
          </a:p>
          <a:p>
            <a:pPr algn="just">
              <a:lnSpc>
                <a:spcPct val="150000"/>
              </a:lnSpc>
              <a:spcAft>
                <a:spcPts val="900"/>
              </a:spcAft>
              <a:buFont typeface="Wingdings" panose="05000000000000000000" pitchFamily="2" charset="2"/>
              <a:buChar char="§"/>
            </a:pPr>
            <a:r>
              <a:rPr lang="en-US" b="1" dirty="0">
                <a:latin typeface="Arial" panose="020B0604020202020204" pitchFamily="34" charset="0"/>
                <a:cs typeface="Arial" panose="020B0604020202020204" pitchFamily="34" charset="0"/>
              </a:rPr>
              <a:t>Hỏi ghi thói quen ăn </a:t>
            </a:r>
            <a:r>
              <a:rPr lang="en-US" b="1" dirty="0" err="1">
                <a:latin typeface="Arial" panose="020B0604020202020204" pitchFamily="34" charset="0"/>
                <a:cs typeface="Arial" panose="020B0604020202020204" pitchFamily="34" charset="0"/>
              </a:rPr>
              <a:t>uống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sym typeface="Wingdings" pitchFamily="2" charset="2"/>
              </a:rPr>
              <a:t>thực</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phẩm</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trẻ</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thích</a:t>
            </a:r>
            <a:r>
              <a:rPr lang="en-US" dirty="0">
                <a:latin typeface="Arial" panose="020B0604020202020204" pitchFamily="34" charset="0"/>
                <a:cs typeface="Arial" panose="020B0604020202020204" pitchFamily="34" charset="0"/>
                <a:sym typeface="Wingdings" pitchFamily="2" charset="2"/>
              </a:rPr>
              <a:t>/</a:t>
            </a:r>
            <a:r>
              <a:rPr lang="en-US" dirty="0" err="1">
                <a:latin typeface="Arial" panose="020B0604020202020204" pitchFamily="34" charset="0"/>
                <a:cs typeface="Arial" panose="020B0604020202020204" pitchFamily="34" charset="0"/>
                <a:sym typeface="Wingdings" pitchFamily="2" charset="2"/>
              </a:rPr>
              <a:t>ghét</a:t>
            </a:r>
            <a:r>
              <a:rPr lang="en-US" dirty="0">
                <a:latin typeface="Arial" panose="020B0604020202020204" pitchFamily="34" charset="0"/>
                <a:cs typeface="Arial" panose="020B0604020202020204" pitchFamily="34" charset="0"/>
                <a:sym typeface="Wingdings" pitchFamily="2" charset="2"/>
              </a:rPr>
              <a:t>, ăn nhiều/ăn ít, </a:t>
            </a:r>
            <a:r>
              <a:rPr lang="en-US" dirty="0" smtClean="0">
                <a:latin typeface="Arial" panose="020B0604020202020204" pitchFamily="34" charset="0"/>
                <a:cs typeface="Arial" panose="020B0604020202020204" pitchFamily="34" charset="0"/>
                <a:sym typeface="Wingdings" pitchFamily="2" charset="2"/>
              </a:rPr>
              <a:t>ăn tại </a:t>
            </a:r>
            <a:r>
              <a:rPr lang="en-US" dirty="0">
                <a:latin typeface="Arial" panose="020B0604020202020204" pitchFamily="34" charset="0"/>
                <a:cs typeface="Arial" panose="020B0604020202020204" pitchFamily="34" charset="0"/>
                <a:sym typeface="Wingdings" pitchFamily="2" charset="2"/>
              </a:rPr>
              <a:t>nhà/ăn </a:t>
            </a:r>
            <a:r>
              <a:rPr lang="en-US" dirty="0" smtClean="0">
                <a:latin typeface="Arial" panose="020B0604020202020204" pitchFamily="34" charset="0"/>
                <a:cs typeface="Arial" panose="020B0604020202020204" pitchFamily="34" charset="0"/>
                <a:sym typeface="Wingdings" pitchFamily="2" charset="2"/>
              </a:rPr>
              <a:t>quản, thói quen ăn </a:t>
            </a:r>
            <a:r>
              <a:rPr lang="en-US" dirty="0" err="1">
                <a:latin typeface="Arial" panose="020B0604020202020204" pitchFamily="34" charset="0"/>
                <a:cs typeface="Arial" panose="020B0604020202020204" pitchFamily="34" charset="0"/>
                <a:sym typeface="Wingdings" pitchFamily="2" charset="2"/>
              </a:rPr>
              <a:t>rong</a:t>
            </a:r>
            <a:r>
              <a:rPr lang="en-US" dirty="0" smtClean="0">
                <a:latin typeface="Arial" panose="020B0604020202020204" pitchFamily="34" charset="0"/>
                <a:cs typeface="Arial" panose="020B0604020202020204" pitchFamily="34" charset="0"/>
                <a:sym typeface="Wingdings" pitchFamily="2" charset="2"/>
              </a:rPr>
              <a:t>, </a:t>
            </a:r>
            <a:r>
              <a:rPr lang="en-US" dirty="0" err="1" smtClean="0">
                <a:latin typeface="Arial" panose="020B0604020202020204" pitchFamily="34" charset="0"/>
                <a:cs typeface="Arial" panose="020B0604020202020204" pitchFamily="34" charset="0"/>
                <a:sym typeface="Wingdings" pitchFamily="2" charset="2"/>
              </a:rPr>
              <a:t>xem</a:t>
            </a:r>
            <a:r>
              <a:rPr lang="en-US" dirty="0" smtClean="0">
                <a:latin typeface="Arial" panose="020B0604020202020204" pitchFamily="34" charset="0"/>
                <a:cs typeface="Arial" panose="020B0604020202020204" pitchFamily="34" charset="0"/>
                <a:sym typeface="Wingdings" pitchFamily="2" charset="2"/>
              </a:rPr>
              <a:t> </a:t>
            </a:r>
            <a:r>
              <a:rPr lang="en-US" dirty="0" err="1" smtClean="0">
                <a:latin typeface="Arial" panose="020B0604020202020204" pitchFamily="34" charset="0"/>
                <a:cs typeface="Arial" panose="020B0604020202020204" pitchFamily="34" charset="0"/>
                <a:sym typeface="Wingdings" pitchFamily="2" charset="2"/>
              </a:rPr>
              <a:t>tivi</a:t>
            </a:r>
            <a:r>
              <a:rPr lang="en-US" dirty="0" smtClean="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thời</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gian</a:t>
            </a:r>
            <a:r>
              <a:rPr lang="en-US" dirty="0">
                <a:latin typeface="Arial" panose="020B0604020202020204" pitchFamily="34" charset="0"/>
                <a:cs typeface="Arial" panose="020B0604020202020204" pitchFamily="34" charset="0"/>
                <a:sym typeface="Wingdings" pitchFamily="2" charset="2"/>
              </a:rPr>
              <a:t> ăn…</a:t>
            </a:r>
          </a:p>
          <a:p>
            <a:pPr algn="just">
              <a:lnSpc>
                <a:spcPct val="150000"/>
              </a:lnSpc>
              <a:spcAft>
                <a:spcPts val="900"/>
              </a:spcAft>
              <a:buFont typeface="Wingdings" panose="05000000000000000000" pitchFamily="2" charset="2"/>
              <a:buChar char="§"/>
            </a:pPr>
            <a:r>
              <a:rPr lang="en-US" b="1" dirty="0">
                <a:latin typeface="Arial" panose="020B0604020202020204" pitchFamily="34" charset="0"/>
                <a:cs typeface="Arial" panose="020B0604020202020204" pitchFamily="34" charset="0"/>
                <a:sym typeface="Wingdings" pitchFamily="2" charset="2"/>
              </a:rPr>
              <a:t>Hỏi ghi thói quen </a:t>
            </a:r>
            <a:r>
              <a:rPr lang="en-US" b="1" dirty="0" err="1">
                <a:latin typeface="Arial" panose="020B0604020202020204" pitchFamily="34" charset="0"/>
                <a:cs typeface="Arial" panose="020B0604020202020204" pitchFamily="34" charset="0"/>
                <a:sym typeface="Wingdings" pitchFamily="2" charset="2"/>
              </a:rPr>
              <a:t>sinh</a:t>
            </a:r>
            <a:r>
              <a:rPr lang="en-US" b="1" dirty="0">
                <a:latin typeface="Arial" panose="020B0604020202020204" pitchFamily="34" charset="0"/>
                <a:cs typeface="Arial" panose="020B0604020202020204" pitchFamily="34" charset="0"/>
                <a:sym typeface="Wingdings" pitchFamily="2" charset="2"/>
              </a:rPr>
              <a:t> </a:t>
            </a:r>
            <a:r>
              <a:rPr lang="en-US" b="1" dirty="0" err="1">
                <a:latin typeface="Arial" panose="020B0604020202020204" pitchFamily="34" charset="0"/>
                <a:cs typeface="Arial" panose="020B0604020202020204" pitchFamily="34" charset="0"/>
                <a:sym typeface="Wingdings" pitchFamily="2" charset="2"/>
              </a:rPr>
              <a:t>hoạt</a:t>
            </a:r>
            <a:r>
              <a:rPr lang="en-US" b="1"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hoạt</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động</a:t>
            </a:r>
            <a:r>
              <a:rPr lang="en-US" dirty="0">
                <a:latin typeface="Arial" panose="020B0604020202020204" pitchFamily="34" charset="0"/>
                <a:cs typeface="Arial" panose="020B0604020202020204" pitchFamily="34" charset="0"/>
                <a:sym typeface="Wingdings" pitchFamily="2" charset="2"/>
              </a:rPr>
              <a:t> thể dục, </a:t>
            </a:r>
            <a:r>
              <a:rPr lang="en-US" dirty="0" err="1">
                <a:latin typeface="Arial" panose="020B0604020202020204" pitchFamily="34" charset="0"/>
                <a:cs typeface="Arial" panose="020B0604020202020204" pitchFamily="34" charset="0"/>
                <a:sym typeface="Wingdings" pitchFamily="2" charset="2"/>
              </a:rPr>
              <a:t>thời</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gian</a:t>
            </a:r>
            <a:r>
              <a:rPr lang="en-US" dirty="0">
                <a:latin typeface="Arial" panose="020B0604020202020204" pitchFamily="34" charset="0"/>
                <a:cs typeface="Arial" panose="020B0604020202020204" pitchFamily="34" charset="0"/>
                <a:sym typeface="Wingdings" pitchFamily="2" charset="2"/>
              </a:rPr>
              <a:t> ngủ </a:t>
            </a:r>
            <a:r>
              <a:rPr lang="en-US" dirty="0" err="1">
                <a:latin typeface="Arial" panose="020B0604020202020204" pitchFamily="34" charset="0"/>
                <a:cs typeface="Arial" panose="020B0604020202020204" pitchFamily="34" charset="0"/>
                <a:sym typeface="Wingdings" pitchFamily="2" charset="2"/>
              </a:rPr>
              <a:t>nghỉ</a:t>
            </a:r>
            <a:r>
              <a:rPr lang="en-US" dirty="0">
                <a:latin typeface="Arial" panose="020B0604020202020204" pitchFamily="34" charset="0"/>
                <a:cs typeface="Arial" panose="020B0604020202020204" pitchFamily="34" charset="0"/>
                <a:sym typeface="Wingdings" pitchFamily="2" charset="2"/>
              </a:rPr>
              <a:t>…</a:t>
            </a:r>
          </a:p>
          <a:p>
            <a:pPr algn="just">
              <a:lnSpc>
                <a:spcPct val="150000"/>
              </a:lnSpc>
              <a:spcAft>
                <a:spcPts val="900"/>
              </a:spcAft>
              <a:buFont typeface="Wingdings" panose="05000000000000000000" pitchFamily="2" charset="2"/>
              <a:buChar char="§"/>
            </a:pPr>
            <a:r>
              <a:rPr lang="en-US" b="1" dirty="0">
                <a:latin typeface="Arial" panose="020B0604020202020204" pitchFamily="34" charset="0"/>
                <a:cs typeface="Arial" panose="020B0604020202020204" pitchFamily="34" charset="0"/>
                <a:sym typeface="Wingdings" pitchFamily="2" charset="2"/>
              </a:rPr>
              <a:t>Hỏi </a:t>
            </a:r>
            <a:r>
              <a:rPr lang="en-US" b="1" dirty="0" err="1">
                <a:latin typeface="Arial" panose="020B0604020202020204" pitchFamily="34" charset="0"/>
                <a:cs typeface="Arial" panose="020B0604020202020204" pitchFamily="34" charset="0"/>
                <a:sym typeface="Wingdings" pitchFamily="2" charset="2"/>
              </a:rPr>
              <a:t>điều</a:t>
            </a:r>
            <a:r>
              <a:rPr lang="en-US" b="1" dirty="0">
                <a:latin typeface="Arial" panose="020B0604020202020204" pitchFamily="34" charset="0"/>
                <a:cs typeface="Arial" panose="020B0604020202020204" pitchFamily="34" charset="0"/>
                <a:sym typeface="Wingdings" pitchFamily="2" charset="2"/>
              </a:rPr>
              <a:t> </a:t>
            </a:r>
            <a:r>
              <a:rPr lang="en-US" b="1" dirty="0" err="1">
                <a:latin typeface="Arial" panose="020B0604020202020204" pitchFamily="34" charset="0"/>
                <a:cs typeface="Arial" panose="020B0604020202020204" pitchFamily="34" charset="0"/>
                <a:sym typeface="Wingdings" pitchFamily="2" charset="2"/>
              </a:rPr>
              <a:t>kiện</a:t>
            </a:r>
            <a:r>
              <a:rPr lang="en-US" b="1" dirty="0">
                <a:latin typeface="Arial" panose="020B0604020202020204" pitchFamily="34" charset="0"/>
                <a:cs typeface="Arial" panose="020B0604020202020204" pitchFamily="34" charset="0"/>
                <a:sym typeface="Wingdings" pitchFamily="2" charset="2"/>
              </a:rPr>
              <a:t>, môi </a:t>
            </a:r>
            <a:r>
              <a:rPr lang="en-US" b="1" dirty="0" err="1">
                <a:latin typeface="Arial" panose="020B0604020202020204" pitchFamily="34" charset="0"/>
                <a:cs typeface="Arial" panose="020B0604020202020204" pitchFamily="34" charset="0"/>
                <a:sym typeface="Wingdings" pitchFamily="2" charset="2"/>
              </a:rPr>
              <a:t>trường</a:t>
            </a:r>
            <a:r>
              <a:rPr lang="en-US" b="1" dirty="0">
                <a:latin typeface="Arial" panose="020B0604020202020204" pitchFamily="34" charset="0"/>
                <a:cs typeface="Arial" panose="020B0604020202020204" pitchFamily="34" charset="0"/>
                <a:sym typeface="Wingdings" pitchFamily="2" charset="2"/>
              </a:rPr>
              <a:t>: </a:t>
            </a:r>
            <a:r>
              <a:rPr lang="en-US" dirty="0">
                <a:latin typeface="Arial" panose="020B0604020202020204" pitchFamily="34" charset="0"/>
                <a:cs typeface="Arial" panose="020B0604020202020204" pitchFamily="34" charset="0"/>
                <a:sym typeface="Wingdings" pitchFamily="2" charset="2"/>
              </a:rPr>
              <a:t>người </a:t>
            </a:r>
            <a:r>
              <a:rPr lang="en-US" dirty="0" err="1">
                <a:latin typeface="Arial" panose="020B0604020202020204" pitchFamily="34" charset="0"/>
                <a:cs typeface="Arial" panose="020B0604020202020204" pitchFamily="34" charset="0"/>
                <a:sym typeface="Wingdings" pitchFamily="2" charset="2"/>
              </a:rPr>
              <a:t>chăm</a:t>
            </a:r>
            <a:r>
              <a:rPr lang="en-US" dirty="0">
                <a:latin typeface="Arial" panose="020B0604020202020204" pitchFamily="34" charset="0"/>
                <a:cs typeface="Arial" panose="020B0604020202020204" pitchFamily="34" charset="0"/>
                <a:sym typeface="Wingdings" pitchFamily="2" charset="2"/>
              </a:rPr>
              <a:t> sóc </a:t>
            </a:r>
            <a:r>
              <a:rPr lang="en-US" dirty="0" err="1">
                <a:latin typeface="Arial" panose="020B0604020202020204" pitchFamily="34" charset="0"/>
                <a:cs typeface="Arial" panose="020B0604020202020204" pitchFamily="34" charset="0"/>
                <a:sym typeface="Wingdings" pitchFamily="2" charset="2"/>
              </a:rPr>
              <a:t>trực</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tiếp</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trẻ</a:t>
            </a:r>
            <a:r>
              <a:rPr lang="en-US" dirty="0">
                <a:latin typeface="Arial" panose="020B0604020202020204" pitchFamily="34" charset="0"/>
                <a:cs typeface="Arial" panose="020B0604020202020204" pitchFamily="34" charset="0"/>
                <a:sym typeface="Wingdings" pitchFamily="2" charset="2"/>
              </a:rPr>
              <a:t>, có </a:t>
            </a:r>
            <a:r>
              <a:rPr lang="en-US" dirty="0" err="1">
                <a:latin typeface="Arial" panose="020B0604020202020204" pitchFamily="34" charset="0"/>
                <a:cs typeface="Arial" panose="020B0604020202020204" pitchFamily="34" charset="0"/>
                <a:sym typeface="Wingdings" pitchFamily="2" charset="2"/>
              </a:rPr>
              <a:t>nhiều</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thời</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gian</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chế</a:t>
            </a:r>
            <a:r>
              <a:rPr lang="en-US" dirty="0">
                <a:latin typeface="Arial" panose="020B0604020202020204" pitchFamily="34" charset="0"/>
                <a:cs typeface="Arial" panose="020B0604020202020204" pitchFamily="34" charset="0"/>
                <a:sym typeface="Wingdings" pitchFamily="2" charset="2"/>
              </a:rPr>
              <a:t> biến </a:t>
            </a:r>
            <a:r>
              <a:rPr lang="en-US" dirty="0" err="1">
                <a:latin typeface="Arial" panose="020B0604020202020204" pitchFamily="34" charset="0"/>
                <a:cs typeface="Arial" panose="020B0604020202020204" pitchFamily="34" charset="0"/>
                <a:sym typeface="Wingdings" pitchFamily="2" charset="2"/>
              </a:rPr>
              <a:t>bữa</a:t>
            </a:r>
            <a:r>
              <a:rPr lang="en-US" dirty="0">
                <a:latin typeface="Arial" panose="020B0604020202020204" pitchFamily="34" charset="0"/>
                <a:cs typeface="Arial" panose="020B0604020202020204" pitchFamily="34" charset="0"/>
                <a:sym typeface="Wingdings" pitchFamily="2" charset="2"/>
              </a:rPr>
              <a:t> ăn </a:t>
            </a:r>
            <a:r>
              <a:rPr lang="en-US" dirty="0" err="1">
                <a:latin typeface="Arial" panose="020B0604020202020204" pitchFamily="34" charset="0"/>
                <a:cs typeface="Arial" panose="020B0604020202020204" pitchFamily="34" charset="0"/>
                <a:sym typeface="Wingdings" pitchFamily="2" charset="2"/>
              </a:rPr>
              <a:t>không</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Gia</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đình</a:t>
            </a:r>
            <a:r>
              <a:rPr lang="en-US" dirty="0">
                <a:latin typeface="Arial" panose="020B0604020202020204" pitchFamily="34" charset="0"/>
                <a:cs typeface="Arial" panose="020B0604020202020204" pitchFamily="34" charset="0"/>
                <a:sym typeface="Wingdings" pitchFamily="2" charset="2"/>
              </a:rPr>
              <a:t> có thói quen ăn nhiều </a:t>
            </a:r>
            <a:r>
              <a:rPr lang="en-US" dirty="0" err="1">
                <a:latin typeface="Arial" panose="020B0604020202020204" pitchFamily="34" charset="0"/>
                <a:cs typeface="Arial" panose="020B0604020202020204" pitchFamily="34" charset="0"/>
                <a:sym typeface="Wingdings" pitchFamily="2" charset="2"/>
              </a:rPr>
              <a:t>rau</a:t>
            </a:r>
            <a:r>
              <a:rPr lang="en-US" dirty="0">
                <a:latin typeface="Arial" panose="020B0604020202020204" pitchFamily="34" charset="0"/>
                <a:cs typeface="Arial" panose="020B0604020202020204" pitchFamily="34" charset="0"/>
                <a:sym typeface="Wingdings" pitchFamily="2" charset="2"/>
              </a:rPr>
              <a:t> củ quả </a:t>
            </a:r>
            <a:r>
              <a:rPr lang="en-US" dirty="0" err="1">
                <a:latin typeface="Arial" panose="020B0604020202020204" pitchFamily="34" charset="0"/>
                <a:cs typeface="Arial" panose="020B0604020202020204" pitchFamily="34" charset="0"/>
                <a:sym typeface="Wingdings" pitchFamily="2" charset="2"/>
              </a:rPr>
              <a:t>không</a:t>
            </a:r>
            <a:r>
              <a:rPr lang="en-US" dirty="0">
                <a:latin typeface="Arial" panose="020B0604020202020204" pitchFamily="34" charset="0"/>
                <a:cs typeface="Arial" panose="020B0604020202020204" pitchFamily="34" charset="0"/>
                <a:sym typeface="Wingdings" pitchFamily="2" charset="2"/>
              </a:rPr>
              <a:t>? Có </a:t>
            </a:r>
            <a:r>
              <a:rPr lang="en-US" dirty="0" err="1">
                <a:latin typeface="Arial" panose="020B0604020202020204" pitchFamily="34" charset="0"/>
                <a:cs typeface="Arial" panose="020B0604020202020204" pitchFamily="34" charset="0"/>
                <a:sym typeface="Wingdings" pitchFamily="2" charset="2"/>
              </a:rPr>
              <a:t>thường</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xuyên</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tham</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gia</a:t>
            </a:r>
            <a:r>
              <a:rPr lang="en-US" dirty="0">
                <a:latin typeface="Arial" panose="020B0604020202020204" pitchFamily="34" charset="0"/>
                <a:cs typeface="Arial" panose="020B0604020202020204" pitchFamily="34" charset="0"/>
                <a:sym typeface="Wingdings" pitchFamily="2" charset="2"/>
              </a:rPr>
              <a:t> các </a:t>
            </a:r>
            <a:r>
              <a:rPr lang="en-US" dirty="0" err="1">
                <a:latin typeface="Arial" panose="020B0604020202020204" pitchFamily="34" charset="0"/>
                <a:cs typeface="Arial" panose="020B0604020202020204" pitchFamily="34" charset="0"/>
                <a:sym typeface="Wingdings" pitchFamily="2" charset="2"/>
              </a:rPr>
              <a:t>hoạt</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động</a:t>
            </a:r>
            <a:r>
              <a:rPr lang="en-US" dirty="0">
                <a:latin typeface="Arial" panose="020B0604020202020204" pitchFamily="34" charset="0"/>
                <a:cs typeface="Arial" panose="020B0604020202020204" pitchFamily="34" charset="0"/>
                <a:sym typeface="Wingdings" pitchFamily="2" charset="2"/>
              </a:rPr>
              <a:t> thể </a:t>
            </a:r>
            <a:r>
              <a:rPr lang="en-US" dirty="0" err="1">
                <a:latin typeface="Arial" panose="020B0604020202020204" pitchFamily="34" charset="0"/>
                <a:cs typeface="Arial" panose="020B0604020202020204" pitchFamily="34" charset="0"/>
                <a:sym typeface="Wingdings" pitchFamily="2" charset="2"/>
              </a:rPr>
              <a:t>thao</a:t>
            </a:r>
            <a:r>
              <a:rPr lang="en-US" dirty="0">
                <a:latin typeface="Arial" panose="020B0604020202020204" pitchFamily="34" charset="0"/>
                <a:cs typeface="Arial" panose="020B0604020202020204" pitchFamily="34" charset="0"/>
                <a:sym typeface="Wingdings" pitchFamily="2" charset="2"/>
              </a:rPr>
              <a:t>, vận </a:t>
            </a:r>
            <a:r>
              <a:rPr lang="en-US" dirty="0" err="1">
                <a:latin typeface="Arial" panose="020B0604020202020204" pitchFamily="34" charset="0"/>
                <a:cs typeface="Arial" panose="020B0604020202020204" pitchFamily="34" charset="0"/>
                <a:sym typeface="Wingdings" pitchFamily="2" charset="2"/>
              </a:rPr>
              <a:t>động</a:t>
            </a:r>
            <a:r>
              <a:rPr lang="en-US" dirty="0">
                <a:latin typeface="Arial" panose="020B0604020202020204" pitchFamily="34" charset="0"/>
                <a:cs typeface="Arial" panose="020B0604020202020204" pitchFamily="34" charset="0"/>
                <a:sym typeface="Wingdings" pitchFamily="2" charset="2"/>
              </a:rPr>
              <a:t> ngoài </a:t>
            </a:r>
            <a:r>
              <a:rPr lang="en-US" dirty="0" err="1">
                <a:latin typeface="Arial" panose="020B0604020202020204" pitchFamily="34" charset="0"/>
                <a:cs typeface="Arial" panose="020B0604020202020204" pitchFamily="34" charset="0"/>
                <a:sym typeface="Wingdings" pitchFamily="2" charset="2"/>
              </a:rPr>
              <a:t>trời</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cùng</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gia</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đình</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không</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Kiến</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thức</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của</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người</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chăm</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sóc</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về</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dinh</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dưỡng</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cho</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trẻ</a:t>
            </a:r>
            <a:r>
              <a:rPr lang="en-US" dirty="0">
                <a:latin typeface="Arial" panose="020B0604020202020204" pitchFamily="34" charset="0"/>
                <a:cs typeface="Arial" panose="020B0604020202020204" pitchFamily="34" charset="0"/>
                <a:sym typeface="Wingdings" pitchFamily="2" charset="2"/>
              </a:rPr>
              <a:t> 6-11 </a:t>
            </a:r>
            <a:r>
              <a:rPr lang="en-US" dirty="0" err="1">
                <a:latin typeface="Arial" panose="020B0604020202020204" pitchFamily="34" charset="0"/>
                <a:cs typeface="Arial" panose="020B0604020202020204" pitchFamily="34" charset="0"/>
                <a:sym typeface="Wingdings" pitchFamily="2" charset="2"/>
              </a:rPr>
              <a:t>tuổi</a:t>
            </a:r>
            <a:r>
              <a:rPr lang="en-US" dirty="0">
                <a:latin typeface="Arial" panose="020B0604020202020204" pitchFamily="34" charset="0"/>
                <a:cs typeface="Arial" panose="020B0604020202020204" pitchFamily="34" charset="0"/>
                <a:sym typeface="Wingdings" pitchFamily="2" charset="2"/>
              </a:rPr>
              <a:t>...</a:t>
            </a:r>
          </a:p>
          <a:p>
            <a:pPr algn="just">
              <a:lnSpc>
                <a:spcPct val="150000"/>
              </a:lnSpc>
              <a:spcAft>
                <a:spcPts val="900"/>
              </a:spcAft>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0" indent="0" algn="just">
              <a:lnSpc>
                <a:spcPct val="150000"/>
              </a:lnSpc>
              <a:spcAft>
                <a:spcPts val="900"/>
              </a:spcAft>
              <a:buNone/>
            </a:pPr>
            <a:endParaRPr lang="en-US" dirty="0">
              <a:latin typeface="Arial" panose="020B0604020202020204" pitchFamily="34" charset="0"/>
              <a:cs typeface="Arial" panose="020B0604020202020204" pitchFamily="34" charset="0"/>
            </a:endParaRPr>
          </a:p>
        </p:txBody>
      </p:sp>
      <p:sp>
        <p:nvSpPr>
          <p:cNvPr id="308" name="Google Shape;308;p16"/>
          <p:cNvSpPr txBox="1"/>
          <p:nvPr/>
        </p:nvSpPr>
        <p:spPr>
          <a:xfrm>
            <a:off x="538850" y="175409"/>
            <a:ext cx="17210301" cy="893147"/>
          </a:xfrm>
          <a:prstGeom prst="rect">
            <a:avLst/>
          </a:prstGeom>
          <a:noFill/>
          <a:ln>
            <a:noFill/>
          </a:ln>
        </p:spPr>
        <p:txBody>
          <a:bodyPr spcFirstLastPara="1" wrap="square" lIns="137138" tIns="68550" rIns="137138" bIns="68550" anchor="ctr" anchorCtr="0">
            <a:noAutofit/>
          </a:bodyPr>
          <a:lstStyle/>
          <a:p>
            <a:pPr algn="ctr">
              <a:lnSpc>
                <a:spcPct val="120000"/>
              </a:lnSpc>
              <a:buClr>
                <a:srgbClr val="C00000"/>
              </a:buClr>
              <a:buSzPts val="4000"/>
            </a:pPr>
            <a:r>
              <a:rPr lang="en-US" sz="5400" b="1" dirty="0">
                <a:solidFill>
                  <a:srgbClr val="FF0000"/>
                </a:solidFill>
                <a:latin typeface="Arial"/>
                <a:ea typeface="Arial"/>
                <a:cs typeface="Arial"/>
                <a:sym typeface="Arial"/>
              </a:rPr>
              <a:t>HƯỚNG DẪN KHÁM DINH DƯỠNG</a:t>
            </a:r>
            <a:endParaRPr sz="5400" dirty="0">
              <a:solidFill>
                <a:srgbClr val="FF0000"/>
              </a:solidFill>
            </a:endParaRPr>
          </a:p>
        </p:txBody>
      </p:sp>
    </p:spTree>
    <p:extLst>
      <p:ext uri="{BB962C8B-B14F-4D97-AF65-F5344CB8AC3E}">
        <p14:creationId xmlns:p14="http://schemas.microsoft.com/office/powerpoint/2010/main" val="22395508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2626" y="629234"/>
            <a:ext cx="15682749" cy="7089803"/>
          </a:xfrm>
        </p:spPr>
        <p:txBody>
          <a:bodyPr>
            <a:normAutofit/>
          </a:bodyPr>
          <a:lstStyle/>
          <a:p>
            <a:pPr>
              <a:lnSpc>
                <a:spcPct val="150000"/>
              </a:lnSpc>
              <a:buFont typeface="Wingdings" panose="05000000000000000000" pitchFamily="2" charset="2"/>
              <a:buChar char="§"/>
            </a:pP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Khám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lâm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sàng</a:t>
            </a:r>
            <a:endParaRPr lang="en-US" b="1" dirty="0">
              <a:latin typeface="Arial" panose="020B0604020202020204" pitchFamily="34" charset="0"/>
              <a:cs typeface="Arial" panose="020B0604020202020204" pitchFamily="34" charset="0"/>
            </a:endParaRPr>
          </a:p>
          <a:p>
            <a:pPr>
              <a:lnSpc>
                <a:spcPct val="150000"/>
              </a:lnSpc>
              <a:buFont typeface="Wingdings"/>
              <a:buChar char="à"/>
            </a:pPr>
            <a:r>
              <a:rPr lang="en-US" dirty="0" err="1">
                <a:latin typeface="Arial" panose="020B0604020202020204" pitchFamily="34" charset="0"/>
                <a:cs typeface="Arial" panose="020B0604020202020204" pitchFamily="34" charset="0"/>
                <a:sym typeface="Wingdings" pitchFamily="2" charset="2"/>
              </a:rPr>
              <a:t>Khám</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tâm</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thần</a:t>
            </a:r>
            <a:r>
              <a:rPr lang="en-US" dirty="0">
                <a:latin typeface="Arial" panose="020B0604020202020204" pitchFamily="34" charset="0"/>
                <a:cs typeface="Arial" panose="020B0604020202020204" pitchFamily="34" charset="0"/>
                <a:sym typeface="Wingdings" pitchFamily="2" charset="2"/>
              </a:rPr>
              <a:t> (</a:t>
            </a:r>
            <a:r>
              <a:rPr lang="en-US" i="1" dirty="0" err="1">
                <a:latin typeface="Arial" panose="020B0604020202020204" pitchFamily="34" charset="0"/>
                <a:cs typeface="Arial" panose="020B0604020202020204" pitchFamily="34" charset="0"/>
                <a:sym typeface="Wingdings" pitchFamily="2" charset="2"/>
              </a:rPr>
              <a:t>rối</a:t>
            </a:r>
            <a:r>
              <a:rPr lang="en-US" i="1" dirty="0">
                <a:latin typeface="Arial" panose="020B0604020202020204" pitchFamily="34" charset="0"/>
                <a:cs typeface="Arial" panose="020B0604020202020204" pitchFamily="34" charset="0"/>
                <a:sym typeface="Wingdings" pitchFamily="2" charset="2"/>
              </a:rPr>
              <a:t> </a:t>
            </a:r>
            <a:r>
              <a:rPr lang="en-US" i="1" dirty="0" err="1">
                <a:latin typeface="Arial" panose="020B0604020202020204" pitchFamily="34" charset="0"/>
                <a:cs typeface="Arial" panose="020B0604020202020204" pitchFamily="34" charset="0"/>
                <a:sym typeface="Wingdings" pitchFamily="2" charset="2"/>
              </a:rPr>
              <a:t>loạn</a:t>
            </a:r>
            <a:r>
              <a:rPr lang="en-US" i="1" dirty="0">
                <a:latin typeface="Arial" panose="020B0604020202020204" pitchFamily="34" charset="0"/>
                <a:cs typeface="Arial" panose="020B0604020202020204" pitchFamily="34" charset="0"/>
                <a:sym typeface="Wingdings" pitchFamily="2" charset="2"/>
              </a:rPr>
              <a:t> lo </a:t>
            </a:r>
            <a:r>
              <a:rPr lang="en-US" i="1" dirty="0" err="1">
                <a:latin typeface="Arial" panose="020B0604020202020204" pitchFamily="34" charset="0"/>
                <a:cs typeface="Arial" panose="020B0604020202020204" pitchFamily="34" charset="0"/>
                <a:sym typeface="Wingdings" pitchFamily="2" charset="2"/>
              </a:rPr>
              <a:t>âu</a:t>
            </a:r>
            <a:r>
              <a:rPr lang="en-US" i="1" dirty="0">
                <a:latin typeface="Arial" panose="020B0604020202020204" pitchFamily="34" charset="0"/>
                <a:cs typeface="Arial" panose="020B0604020202020204" pitchFamily="34" charset="0"/>
                <a:sym typeface="Wingdings" pitchFamily="2" charset="2"/>
              </a:rPr>
              <a:t>, </a:t>
            </a:r>
            <a:r>
              <a:rPr lang="en-US" i="1" dirty="0" err="1">
                <a:latin typeface="Arial" panose="020B0604020202020204" pitchFamily="34" charset="0"/>
                <a:cs typeface="Arial" panose="020B0604020202020204" pitchFamily="34" charset="0"/>
                <a:sym typeface="Wingdings" pitchFamily="2" charset="2"/>
              </a:rPr>
              <a:t>bạo</a:t>
            </a:r>
            <a:r>
              <a:rPr lang="en-US" i="1" dirty="0">
                <a:latin typeface="Arial" panose="020B0604020202020204" pitchFamily="34" charset="0"/>
                <a:cs typeface="Arial" panose="020B0604020202020204" pitchFamily="34" charset="0"/>
                <a:sym typeface="Wingdings" pitchFamily="2" charset="2"/>
              </a:rPr>
              <a:t> </a:t>
            </a:r>
            <a:r>
              <a:rPr lang="en-US" i="1" dirty="0" err="1">
                <a:latin typeface="Arial" panose="020B0604020202020204" pitchFamily="34" charset="0"/>
                <a:cs typeface="Arial" panose="020B0604020202020204" pitchFamily="34" charset="0"/>
                <a:sym typeface="Wingdings" pitchFamily="2" charset="2"/>
              </a:rPr>
              <a:t>lực</a:t>
            </a:r>
            <a:r>
              <a:rPr lang="en-US" i="1" dirty="0">
                <a:latin typeface="Arial" panose="020B0604020202020204" pitchFamily="34" charset="0"/>
                <a:cs typeface="Arial" panose="020B0604020202020204" pitchFamily="34" charset="0"/>
                <a:sym typeface="Wingdings" pitchFamily="2" charset="2"/>
              </a:rPr>
              <a:t> </a:t>
            </a:r>
            <a:r>
              <a:rPr lang="en-US" i="1" dirty="0" err="1">
                <a:latin typeface="Arial" panose="020B0604020202020204" pitchFamily="34" charset="0"/>
                <a:cs typeface="Arial" panose="020B0604020202020204" pitchFamily="34" charset="0"/>
                <a:sym typeface="Wingdings" pitchFamily="2" charset="2"/>
              </a:rPr>
              <a:t>học</a:t>
            </a:r>
            <a:r>
              <a:rPr lang="en-US" i="1" dirty="0">
                <a:latin typeface="Arial" panose="020B0604020202020204" pitchFamily="34" charset="0"/>
                <a:cs typeface="Arial" panose="020B0604020202020204" pitchFamily="34" charset="0"/>
                <a:sym typeface="Wingdings" pitchFamily="2" charset="2"/>
              </a:rPr>
              <a:t> </a:t>
            </a:r>
            <a:r>
              <a:rPr lang="en-US" i="1" dirty="0" err="1">
                <a:latin typeface="Arial" panose="020B0604020202020204" pitchFamily="34" charset="0"/>
                <a:cs typeface="Arial" panose="020B0604020202020204" pitchFamily="34" charset="0"/>
                <a:sym typeface="Wingdings" pitchFamily="2" charset="2"/>
              </a:rPr>
              <a:t>đường</a:t>
            </a:r>
            <a:r>
              <a:rPr lang="en-US" i="1"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vận</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động</a:t>
            </a:r>
            <a:r>
              <a:rPr lang="en-US" dirty="0">
                <a:latin typeface="Arial" panose="020B0604020202020204" pitchFamily="34" charset="0"/>
                <a:cs typeface="Arial" panose="020B0604020202020204" pitchFamily="34" charset="0"/>
                <a:sym typeface="Wingdings" pitchFamily="2" charset="2"/>
              </a:rPr>
              <a:t> (</a:t>
            </a:r>
            <a:r>
              <a:rPr lang="en-US" i="1" dirty="0" err="1">
                <a:latin typeface="Arial" panose="020B0604020202020204" pitchFamily="34" charset="0"/>
                <a:cs typeface="Arial" panose="020B0604020202020204" pitchFamily="34" charset="0"/>
                <a:sym typeface="Wingdings" pitchFamily="2" charset="2"/>
              </a:rPr>
              <a:t>đứng</a:t>
            </a:r>
            <a:r>
              <a:rPr lang="en-US" i="1" dirty="0">
                <a:latin typeface="Arial" panose="020B0604020202020204" pitchFamily="34" charset="0"/>
                <a:cs typeface="Arial" panose="020B0604020202020204" pitchFamily="34" charset="0"/>
                <a:sym typeface="Wingdings" pitchFamily="2" charset="2"/>
              </a:rPr>
              <a:t> </a:t>
            </a:r>
            <a:r>
              <a:rPr lang="en-US" i="1" dirty="0" err="1">
                <a:latin typeface="Arial" panose="020B0604020202020204" pitchFamily="34" charset="0"/>
                <a:cs typeface="Arial" panose="020B0604020202020204" pitchFamily="34" charset="0"/>
                <a:sym typeface="Wingdings" pitchFamily="2" charset="2"/>
              </a:rPr>
              <a:t>vịn</a:t>
            </a:r>
            <a:r>
              <a:rPr lang="en-US" i="1" dirty="0">
                <a:latin typeface="Arial" panose="020B0604020202020204" pitchFamily="34" charset="0"/>
                <a:cs typeface="Arial" panose="020B0604020202020204" pitchFamily="34" charset="0"/>
                <a:sym typeface="Wingdings" pitchFamily="2" charset="2"/>
              </a:rPr>
              <a:t>, </a:t>
            </a:r>
            <a:r>
              <a:rPr lang="en-US" i="1" dirty="0" err="1">
                <a:latin typeface="Arial" panose="020B0604020202020204" pitchFamily="34" charset="0"/>
                <a:cs typeface="Arial" panose="020B0604020202020204" pitchFamily="34" charset="0"/>
                <a:sym typeface="Wingdings" pitchFamily="2" charset="2"/>
              </a:rPr>
              <a:t>đi</a:t>
            </a:r>
            <a:r>
              <a:rPr lang="en-US" i="1" dirty="0">
                <a:latin typeface="Arial" panose="020B0604020202020204" pitchFamily="34" charset="0"/>
                <a:cs typeface="Arial" panose="020B0604020202020204" pitchFamily="34" charset="0"/>
                <a:sym typeface="Wingdings" pitchFamily="2" charset="2"/>
              </a:rPr>
              <a:t>, </a:t>
            </a:r>
            <a:r>
              <a:rPr lang="en-US" i="1" dirty="0" err="1">
                <a:latin typeface="Arial" panose="020B0604020202020204" pitchFamily="34" charset="0"/>
                <a:cs typeface="Arial" panose="020B0604020202020204" pitchFamily="34" charset="0"/>
                <a:sym typeface="Wingdings" pitchFamily="2" charset="2"/>
              </a:rPr>
              <a:t>chạy</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giấc</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ngủ</a:t>
            </a:r>
            <a:r>
              <a:rPr lang="en-US" dirty="0">
                <a:latin typeface="Arial" panose="020B0604020202020204" pitchFamily="34" charset="0"/>
                <a:cs typeface="Arial" panose="020B0604020202020204" pitchFamily="34" charset="0"/>
                <a:sym typeface="Wingdings" pitchFamily="2" charset="2"/>
              </a:rPr>
              <a:t> (</a:t>
            </a:r>
            <a:r>
              <a:rPr lang="en-US" i="1" dirty="0" err="1">
                <a:latin typeface="Arial" panose="020B0604020202020204" pitchFamily="34" charset="0"/>
                <a:cs typeface="Arial" panose="020B0604020202020204" pitchFamily="34" charset="0"/>
                <a:sym typeface="Wingdings" pitchFamily="2" charset="2"/>
              </a:rPr>
              <a:t>ngủ</a:t>
            </a:r>
            <a:r>
              <a:rPr lang="en-US" i="1" dirty="0">
                <a:latin typeface="Arial" panose="020B0604020202020204" pitchFamily="34" charset="0"/>
                <a:cs typeface="Arial" panose="020B0604020202020204" pitchFamily="34" charset="0"/>
                <a:sym typeface="Wingdings" pitchFamily="2" charset="2"/>
              </a:rPr>
              <a:t> </a:t>
            </a:r>
            <a:r>
              <a:rPr lang="en-US" i="1" dirty="0" err="1">
                <a:latin typeface="Arial" panose="020B0604020202020204" pitchFamily="34" charset="0"/>
                <a:cs typeface="Arial" panose="020B0604020202020204" pitchFamily="34" charset="0"/>
                <a:sym typeface="Wingdings" pitchFamily="2" charset="2"/>
              </a:rPr>
              <a:t>không</a:t>
            </a:r>
            <a:r>
              <a:rPr lang="en-US" i="1" dirty="0">
                <a:latin typeface="Arial" panose="020B0604020202020204" pitchFamily="34" charset="0"/>
                <a:cs typeface="Arial" panose="020B0604020202020204" pitchFamily="34" charset="0"/>
                <a:sym typeface="Wingdings" pitchFamily="2" charset="2"/>
              </a:rPr>
              <a:t> </a:t>
            </a:r>
            <a:r>
              <a:rPr lang="en-US" i="1" dirty="0" err="1">
                <a:latin typeface="Arial" panose="020B0604020202020204" pitchFamily="34" charset="0"/>
                <a:cs typeface="Arial" panose="020B0604020202020204" pitchFamily="34" charset="0"/>
                <a:sym typeface="Wingdings" pitchFamily="2" charset="2"/>
              </a:rPr>
              <a:t>sâu</a:t>
            </a:r>
            <a:r>
              <a:rPr lang="en-US" i="1" dirty="0">
                <a:latin typeface="Arial" panose="020B0604020202020204" pitchFamily="34" charset="0"/>
                <a:cs typeface="Arial" panose="020B0604020202020204" pitchFamily="34" charset="0"/>
                <a:sym typeface="Wingdings" pitchFamily="2" charset="2"/>
              </a:rPr>
              <a:t>, </a:t>
            </a:r>
            <a:r>
              <a:rPr lang="en-US" i="1" dirty="0" err="1">
                <a:latin typeface="Arial" panose="020B0604020202020204" pitchFamily="34" charset="0"/>
                <a:cs typeface="Arial" panose="020B0604020202020204" pitchFamily="34" charset="0"/>
                <a:sym typeface="Wingdings" pitchFamily="2" charset="2"/>
              </a:rPr>
              <a:t>thời</a:t>
            </a:r>
            <a:r>
              <a:rPr lang="en-US" i="1" dirty="0">
                <a:latin typeface="Arial" panose="020B0604020202020204" pitchFamily="34" charset="0"/>
                <a:cs typeface="Arial" panose="020B0604020202020204" pitchFamily="34" charset="0"/>
                <a:sym typeface="Wingdings" pitchFamily="2" charset="2"/>
              </a:rPr>
              <a:t> </a:t>
            </a:r>
            <a:r>
              <a:rPr lang="en-US" i="1" dirty="0" err="1">
                <a:latin typeface="Arial" panose="020B0604020202020204" pitchFamily="34" charset="0"/>
                <a:cs typeface="Arial" panose="020B0604020202020204" pitchFamily="34" charset="0"/>
                <a:sym typeface="Wingdings" pitchFamily="2" charset="2"/>
              </a:rPr>
              <a:t>gian</a:t>
            </a:r>
            <a:r>
              <a:rPr lang="en-US" i="1" dirty="0">
                <a:latin typeface="Arial" panose="020B0604020202020204" pitchFamily="34" charset="0"/>
                <a:cs typeface="Arial" panose="020B0604020202020204" pitchFamily="34" charset="0"/>
                <a:sym typeface="Wingdings" pitchFamily="2" charset="2"/>
              </a:rPr>
              <a:t> </a:t>
            </a:r>
            <a:r>
              <a:rPr lang="en-US" i="1" dirty="0" err="1">
                <a:latin typeface="Arial" panose="020B0604020202020204" pitchFamily="34" charset="0"/>
                <a:cs typeface="Arial" panose="020B0604020202020204" pitchFamily="34" charset="0"/>
                <a:sym typeface="Wingdings" pitchFamily="2" charset="2"/>
              </a:rPr>
              <a:t>ngủ</a:t>
            </a:r>
            <a:r>
              <a:rPr lang="en-US" dirty="0">
                <a:latin typeface="Arial" panose="020B0604020202020204" pitchFamily="34" charset="0"/>
                <a:cs typeface="Arial" panose="020B0604020202020204" pitchFamily="34" charset="0"/>
                <a:sym typeface="Wingdings" pitchFamily="2" charset="2"/>
              </a:rPr>
              <a:t>…)</a:t>
            </a:r>
          </a:p>
          <a:p>
            <a:pPr marL="0" indent="0">
              <a:lnSpc>
                <a:spcPct val="150000"/>
              </a:lnSpc>
              <a:buNone/>
            </a:pPr>
            <a:endParaRPr lang="en-US" i="1" dirty="0">
              <a:latin typeface="Arial" panose="020B0604020202020204" pitchFamily="34" charset="0"/>
              <a:cs typeface="Arial" panose="020B0604020202020204" pitchFamily="34" charset="0"/>
              <a:sym typeface="Wingdings" pitchFamily="2" charset="2"/>
            </a:endParaRPr>
          </a:p>
          <a:p>
            <a:pPr marL="0" indent="0">
              <a:lnSpc>
                <a:spcPct val="150000"/>
              </a:lnSpc>
              <a:buNone/>
            </a:pP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2715" y="3434701"/>
            <a:ext cx="5876591" cy="366280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626" y="3002889"/>
            <a:ext cx="7143750" cy="5000625"/>
          </a:xfrm>
          <a:prstGeom prst="rect">
            <a:avLst/>
          </a:prstGeom>
          <a:ln>
            <a:noFill/>
          </a:ln>
          <a:effectLst>
            <a:softEdge rad="112500"/>
          </a:effectLst>
        </p:spPr>
      </p:pic>
    </p:spTree>
    <p:extLst>
      <p:ext uri="{BB962C8B-B14F-4D97-AF65-F5344CB8AC3E}">
        <p14:creationId xmlns:p14="http://schemas.microsoft.com/office/powerpoint/2010/main" val="41594489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0684" y="779981"/>
            <a:ext cx="15682749" cy="7089803"/>
          </a:xfrm>
        </p:spPr>
        <p:txBody>
          <a:bodyPr>
            <a:normAutofit/>
          </a:bodyPr>
          <a:lstStyle/>
          <a:p>
            <a:pPr>
              <a:lnSpc>
                <a:spcPct val="150000"/>
              </a:lnSpc>
              <a:buFont typeface="Wingdings"/>
              <a:buChar char="à"/>
            </a:pPr>
            <a:r>
              <a:rPr lang="en-US" dirty="0" err="1">
                <a:latin typeface="Arial" panose="020B0604020202020204" pitchFamily="34" charset="0"/>
                <a:cs typeface="Arial" panose="020B0604020202020204" pitchFamily="34" charset="0"/>
                <a:sym typeface="Wingdings" pitchFamily="2" charset="2"/>
              </a:rPr>
              <a:t>Khám</a:t>
            </a:r>
            <a:r>
              <a:rPr lang="en-US" dirty="0">
                <a:latin typeface="Arial" panose="020B0604020202020204" pitchFamily="34" charset="0"/>
                <a:cs typeface="Arial" panose="020B0604020202020204" pitchFamily="34" charset="0"/>
                <a:sym typeface="Wingdings" pitchFamily="2" charset="2"/>
              </a:rPr>
              <a:t> da </a:t>
            </a:r>
            <a:r>
              <a:rPr lang="en-US" dirty="0" err="1">
                <a:latin typeface="Arial" panose="020B0604020202020204" pitchFamily="34" charset="0"/>
                <a:cs typeface="Arial" panose="020B0604020202020204" pitchFamily="34" charset="0"/>
                <a:sym typeface="Wingdings" pitchFamily="2" charset="2"/>
              </a:rPr>
              <a:t>niêm</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mạc</a:t>
            </a:r>
            <a:r>
              <a:rPr lang="en-US" dirty="0">
                <a:latin typeface="Arial" panose="020B0604020202020204" pitchFamily="34" charset="0"/>
                <a:cs typeface="Arial" panose="020B0604020202020204" pitchFamily="34" charset="0"/>
                <a:sym typeface="Wingdings" pitchFamily="2" charset="2"/>
              </a:rPr>
              <a:t> (</a:t>
            </a:r>
            <a:r>
              <a:rPr lang="en-US" i="1" dirty="0" err="1">
                <a:latin typeface="Arial" panose="020B0604020202020204" pitchFamily="34" charset="0"/>
                <a:cs typeface="Arial" panose="020B0604020202020204" pitchFamily="34" charset="0"/>
                <a:sym typeface="Wingdings" pitchFamily="2" charset="2"/>
              </a:rPr>
              <a:t>nhợt</a:t>
            </a:r>
            <a:r>
              <a:rPr lang="en-US" i="1" dirty="0">
                <a:latin typeface="Arial" panose="020B0604020202020204" pitchFamily="34" charset="0"/>
                <a:cs typeface="Arial" panose="020B0604020202020204" pitchFamily="34" charset="0"/>
                <a:sym typeface="Wingdings" pitchFamily="2" charset="2"/>
              </a:rPr>
              <a:t> </a:t>
            </a:r>
            <a:r>
              <a:rPr lang="en-US" i="1" dirty="0" err="1">
                <a:latin typeface="Arial" panose="020B0604020202020204" pitchFamily="34" charset="0"/>
                <a:cs typeface="Arial" panose="020B0604020202020204" pitchFamily="34" charset="0"/>
                <a:sym typeface="Wingdings" pitchFamily="2" charset="2"/>
              </a:rPr>
              <a:t>không</a:t>
            </a:r>
            <a:r>
              <a:rPr lang="en-US" i="1" dirty="0">
                <a:latin typeface="Arial" panose="020B0604020202020204" pitchFamily="34" charset="0"/>
                <a:cs typeface="Arial" panose="020B0604020202020204" pitchFamily="34" charset="0"/>
                <a:sym typeface="Wingdings" pitchFamily="2" charset="2"/>
              </a:rPr>
              <a:t>? </a:t>
            </a:r>
            <a:r>
              <a:rPr lang="en-US" i="1" dirty="0" err="1">
                <a:latin typeface="Arial" panose="020B0604020202020204" pitchFamily="34" charset="0"/>
                <a:cs typeface="Arial" panose="020B0604020202020204" pitchFamily="34" charset="0"/>
                <a:sym typeface="Wingdings" pitchFamily="2" charset="2"/>
              </a:rPr>
              <a:t>Mụn?mồ</a:t>
            </a:r>
            <a:r>
              <a:rPr lang="en-US" i="1" dirty="0">
                <a:latin typeface="Arial" panose="020B0604020202020204" pitchFamily="34" charset="0"/>
                <a:cs typeface="Arial" panose="020B0604020202020204" pitchFamily="34" charset="0"/>
                <a:sym typeface="Wingdings" pitchFamily="2" charset="2"/>
              </a:rPr>
              <a:t> </a:t>
            </a:r>
            <a:r>
              <a:rPr lang="en-US" i="1" dirty="0" err="1">
                <a:latin typeface="Arial" panose="020B0604020202020204" pitchFamily="34" charset="0"/>
                <a:cs typeface="Arial" panose="020B0604020202020204" pitchFamily="34" charset="0"/>
                <a:sym typeface="Wingdings" pitchFamily="2" charset="2"/>
              </a:rPr>
              <a:t>hôi</a:t>
            </a:r>
            <a:r>
              <a:rPr lang="en-US" i="1"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lông</a:t>
            </a:r>
            <a:r>
              <a:rPr lang="en-US" dirty="0">
                <a:latin typeface="Arial" panose="020B0604020202020204" pitchFamily="34" charset="0"/>
                <a:cs typeface="Arial" panose="020B0604020202020204" pitchFamily="34" charset="0"/>
                <a:sym typeface="Wingdings" pitchFamily="2" charset="2"/>
              </a:rPr>
              <a:t> – </a:t>
            </a:r>
            <a:r>
              <a:rPr lang="en-US" dirty="0" err="1">
                <a:latin typeface="Arial" panose="020B0604020202020204" pitchFamily="34" charset="0"/>
                <a:cs typeface="Arial" panose="020B0604020202020204" pitchFamily="34" charset="0"/>
                <a:sym typeface="Wingdings" pitchFamily="2" charset="2"/>
              </a:rPr>
              <a:t>tóc</a:t>
            </a:r>
            <a:r>
              <a:rPr lang="en-US" dirty="0">
                <a:latin typeface="Arial" panose="020B0604020202020204" pitchFamily="34" charset="0"/>
                <a:cs typeface="Arial" panose="020B0604020202020204" pitchFamily="34" charset="0"/>
                <a:sym typeface="Wingdings" pitchFamily="2" charset="2"/>
              </a:rPr>
              <a:t> – </a:t>
            </a:r>
            <a:r>
              <a:rPr lang="en-US" dirty="0" err="1">
                <a:latin typeface="Arial" panose="020B0604020202020204" pitchFamily="34" charset="0"/>
                <a:cs typeface="Arial" panose="020B0604020202020204" pitchFamily="34" charset="0"/>
                <a:sym typeface="Wingdings" pitchFamily="2" charset="2"/>
              </a:rPr>
              <a:t>móng</a:t>
            </a:r>
            <a:r>
              <a:rPr lang="en-US" dirty="0">
                <a:latin typeface="Arial" panose="020B0604020202020204" pitchFamily="34" charset="0"/>
                <a:cs typeface="Arial" panose="020B0604020202020204" pitchFamily="34" charset="0"/>
                <a:sym typeface="Wingdings" pitchFamily="2" charset="2"/>
              </a:rPr>
              <a:t> (</a:t>
            </a:r>
            <a:r>
              <a:rPr lang="en-US" i="1" dirty="0" err="1">
                <a:latin typeface="Arial" panose="020B0604020202020204" pitchFamily="34" charset="0"/>
                <a:cs typeface="Arial" panose="020B0604020202020204" pitchFamily="34" charset="0"/>
              </a:rPr>
              <a:t>tóc</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thưa</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dễ</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gãy</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gãy</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ngang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thân</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tóc</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móng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tay</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có</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đốm</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trắng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móng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tay</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giòn</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dễ</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gãy</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móng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tay</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có</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khía</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p>
          <a:p>
            <a:pPr marL="0" indent="0">
              <a:lnSpc>
                <a:spcPct val="150000"/>
              </a:lnSpc>
              <a:buNone/>
            </a:pPr>
            <a:endParaRPr lang="en-US" i="1" dirty="0">
              <a:latin typeface="Arial" panose="020B0604020202020204" pitchFamily="34" charset="0"/>
              <a:cs typeface="Arial" panose="020B0604020202020204" pitchFamily="34" charset="0"/>
              <a:sym typeface="Wingdings" pitchFamily="2" charset="2"/>
            </a:endParaRPr>
          </a:p>
          <a:p>
            <a:pPr marL="0" indent="0">
              <a:lnSpc>
                <a:spcPct val="150000"/>
              </a:lnSpc>
              <a:buNone/>
            </a:pP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6549" y="3633537"/>
            <a:ext cx="3993999" cy="5624574"/>
          </a:xfrm>
          <a:prstGeom prst="rect">
            <a:avLst/>
          </a:prstGeom>
        </p:spPr>
      </p:pic>
      <p:sp>
        <p:nvSpPr>
          <p:cNvPr id="5" name="TextBox 4"/>
          <p:cNvSpPr txBox="1"/>
          <p:nvPr/>
        </p:nvSpPr>
        <p:spPr>
          <a:xfrm>
            <a:off x="2974615" y="9425387"/>
            <a:ext cx="6067988" cy="553998"/>
          </a:xfrm>
          <a:prstGeom prst="rect">
            <a:avLst/>
          </a:prstGeom>
          <a:noFill/>
        </p:spPr>
        <p:txBody>
          <a:bodyPr wrap="square" rtlCol="0">
            <a:spAutoFit/>
          </a:bodyPr>
          <a:lstStyle/>
          <a:p>
            <a:r>
              <a:rPr lang="en-US" sz="3000" dirty="0">
                <a:latin typeface="Arial" panose="020B0604020202020204" pitchFamily="34" charset="0"/>
                <a:cs typeface="Arial" panose="020B0604020202020204" pitchFamily="34" charset="0"/>
              </a:rPr>
              <a:t>Da </a:t>
            </a:r>
            <a:r>
              <a:rPr lang="en-US" sz="3000" dirty="0" err="1">
                <a:latin typeface="Arial" panose="020B0604020202020204" pitchFamily="34" charset="0"/>
                <a:cs typeface="Arial" panose="020B0604020202020204" pitchFamily="34" charset="0"/>
              </a:rPr>
              <a:t>xanh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niêm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nhợt</a:t>
            </a:r>
            <a:endParaRPr lang="en-US" sz="3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0796" r="16671"/>
          <a:stretch/>
        </p:blipFill>
        <p:spPr>
          <a:xfrm>
            <a:off x="9042602" y="3598958"/>
            <a:ext cx="4454954" cy="5643366"/>
          </a:xfrm>
          <a:prstGeom prst="rect">
            <a:avLst/>
          </a:prstGeom>
        </p:spPr>
      </p:pic>
      <p:sp>
        <p:nvSpPr>
          <p:cNvPr id="7" name="TextBox 6"/>
          <p:cNvSpPr txBox="1"/>
          <p:nvPr/>
        </p:nvSpPr>
        <p:spPr>
          <a:xfrm>
            <a:off x="9895974" y="9412841"/>
            <a:ext cx="8392026" cy="553998"/>
          </a:xfrm>
          <a:prstGeom prst="rect">
            <a:avLst/>
          </a:prstGeom>
          <a:noFill/>
        </p:spPr>
        <p:txBody>
          <a:bodyPr wrap="square" rtlCol="0">
            <a:spAutoFit/>
          </a:bodyPr>
          <a:lstStyle/>
          <a:p>
            <a:r>
              <a:rPr lang="en-US" sz="3000" dirty="0" err="1">
                <a:latin typeface="Arial" panose="020B0604020202020204" pitchFamily="34" charset="0"/>
                <a:cs typeface="Arial" panose="020B0604020202020204" pitchFamily="34" charset="0"/>
              </a:rPr>
              <a:t>Móng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tay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mỏng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dễ</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gãy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tay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thìa</a:t>
            </a:r>
            <a:endParaRPr lang="en-US" sz="30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056" y="3621247"/>
            <a:ext cx="3991517" cy="5621078"/>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5930" t="-342" r="29220" b="342"/>
          <a:stretch/>
        </p:blipFill>
        <p:spPr>
          <a:xfrm>
            <a:off x="13309826" y="3637975"/>
            <a:ext cx="4588968" cy="5604350"/>
          </a:xfrm>
          <a:prstGeom prst="rect">
            <a:avLst/>
          </a:prstGeom>
        </p:spPr>
      </p:pic>
    </p:spTree>
    <p:extLst>
      <p:ext uri="{BB962C8B-B14F-4D97-AF65-F5344CB8AC3E}">
        <p14:creationId xmlns:p14="http://schemas.microsoft.com/office/powerpoint/2010/main" val="10330942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42900"/>
            <a:ext cx="13243846" cy="6400800"/>
          </a:xfrm>
        </p:spPr>
        <p:txBody>
          <a:bodyPr>
            <a:normAutofit lnSpcReduction="10000"/>
          </a:bodyPr>
          <a:lstStyle/>
          <a:p>
            <a:pPr algn="just">
              <a:lnSpc>
                <a:spcPct val="150000"/>
              </a:lnSpc>
              <a:buFont typeface="Wingdings"/>
              <a:buChar char="à"/>
            </a:pPr>
            <a:r>
              <a:rPr lang="en-US" dirty="0">
                <a:latin typeface="Arial" panose="020B0604020202020204" pitchFamily="34" charset="0"/>
                <a:cs typeface="Arial" panose="020B0604020202020204" pitchFamily="34" charset="0"/>
                <a:sym typeface="Wingdings" pitchFamily="2" charset="2"/>
              </a:rPr>
              <a:t>Khám </a:t>
            </a:r>
            <a:r>
              <a:rPr lang="en-US" dirty="0" err="1">
                <a:latin typeface="Arial" panose="020B0604020202020204" pitchFamily="34" charset="0"/>
                <a:cs typeface="Arial" panose="020B0604020202020204" pitchFamily="34" charset="0"/>
                <a:sym typeface="Wingdings" pitchFamily="2" charset="2"/>
              </a:rPr>
              <a:t>tiêu</a:t>
            </a:r>
            <a:r>
              <a:rPr lang="en-US" dirty="0">
                <a:latin typeface="Arial" panose="020B0604020202020204" pitchFamily="34" charset="0"/>
                <a:cs typeface="Arial" panose="020B0604020202020204" pitchFamily="34" charset="0"/>
                <a:sym typeface="Wingdings" pitchFamily="2" charset="2"/>
              </a:rPr>
              <a:t> </a:t>
            </a:r>
            <a:r>
              <a:rPr lang="en-US" dirty="0" err="1">
                <a:latin typeface="Arial" panose="020B0604020202020204" pitchFamily="34" charset="0"/>
                <a:cs typeface="Arial" panose="020B0604020202020204" pitchFamily="34" charset="0"/>
                <a:sym typeface="Wingdings" pitchFamily="2" charset="2"/>
              </a:rPr>
              <a:t>hóa</a:t>
            </a:r>
            <a:r>
              <a:rPr lang="en-US" dirty="0">
                <a:latin typeface="Arial" panose="020B0604020202020204" pitchFamily="34" charset="0"/>
                <a:cs typeface="Arial" panose="020B0604020202020204" pitchFamily="34" charset="0"/>
                <a:sym typeface="Wingdings" pitchFamily="2" charset="2"/>
              </a:rPr>
              <a:t>: </a:t>
            </a:r>
            <a:endParaRPr lang="en-US" dirty="0" smtClean="0">
              <a:latin typeface="Arial" panose="020B0604020202020204" pitchFamily="34" charset="0"/>
              <a:cs typeface="Arial" panose="020B0604020202020204" pitchFamily="34" charset="0"/>
              <a:sym typeface="Wingdings" pitchFamily="2" charset="2"/>
            </a:endParaRPr>
          </a:p>
          <a:p>
            <a:pPr algn="just">
              <a:lnSpc>
                <a:spcPct val="150000"/>
              </a:lnSpc>
              <a:buFont typeface="Wingdings" panose="05000000000000000000" pitchFamily="2" charset="2"/>
              <a:buChar char="§"/>
            </a:pPr>
            <a:r>
              <a:rPr lang="en-US" dirty="0" err="1" smtClean="0">
                <a:latin typeface="Arial" panose="020B0604020202020204" pitchFamily="34" charset="0"/>
                <a:cs typeface="Arial" panose="020B0604020202020204" pitchFamily="34" charset="0"/>
                <a:sym typeface="Wingdings" pitchFamily="2" charset="2"/>
              </a:rPr>
              <a:t>răng</a:t>
            </a:r>
            <a:r>
              <a:rPr lang="en-US" dirty="0" smtClean="0">
                <a:latin typeface="Arial" panose="020B0604020202020204" pitchFamily="34" charset="0"/>
                <a:cs typeface="Arial" panose="020B0604020202020204" pitchFamily="34" charset="0"/>
                <a:sym typeface="Wingdings" pitchFamily="2" charset="2"/>
              </a:rPr>
              <a:t> </a:t>
            </a:r>
            <a:r>
              <a:rPr lang="en-US" dirty="0">
                <a:latin typeface="Arial" panose="020B0604020202020204" pitchFamily="34" charset="0"/>
                <a:cs typeface="Arial" panose="020B0604020202020204" pitchFamily="34" charset="0"/>
                <a:sym typeface="Wingdings" pitchFamily="2" charset="2"/>
              </a:rPr>
              <a:t>(</a:t>
            </a:r>
            <a:r>
              <a:rPr lang="en-US" i="1" dirty="0" err="1">
                <a:latin typeface="Arial" panose="020B0604020202020204" pitchFamily="34" charset="0"/>
                <a:cs typeface="Arial" panose="020B0604020202020204" pitchFamily="34" charset="0"/>
              </a:rPr>
              <a:t>tổn</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thương</a:t>
            </a:r>
            <a:r>
              <a:rPr lang="en-US" i="1" dirty="0">
                <a:latin typeface="Arial" panose="020B0604020202020204" pitchFamily="34" charset="0"/>
                <a:cs typeface="Arial" panose="020B0604020202020204" pitchFamily="34" charset="0"/>
              </a:rPr>
              <a:t> men </a:t>
            </a:r>
            <a:r>
              <a:rPr lang="en-US" i="1" dirty="0" err="1">
                <a:latin typeface="Arial" panose="020B0604020202020204" pitchFamily="34" charset="0"/>
                <a:cs typeface="Arial" panose="020B0604020202020204" pitchFamily="34" charset="0"/>
              </a:rPr>
              <a:t>răng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bất</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thường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số</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lượng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răng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sữa</a:t>
            </a:r>
            <a:r>
              <a:rPr lang="en-US" i="1"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p>
          <a:p>
            <a:pPr algn="just">
              <a:lnSpc>
                <a:spcPct val="150000"/>
              </a:lnSpc>
              <a:buFont typeface="Wingdings" panose="05000000000000000000" pitchFamily="2" charset="2"/>
              <a:buChar char="§"/>
            </a:pPr>
            <a:r>
              <a:rPr lang="en-US" dirty="0" err="1" smtClean="0">
                <a:latin typeface="Arial" panose="020B0604020202020204" pitchFamily="34" charset="0"/>
                <a:cs typeface="Arial" panose="020B0604020202020204" pitchFamily="34" charset="0"/>
              </a:rPr>
              <a:t>lưỡi</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i="1" dirty="0" err="1">
                <a:latin typeface="Arial" panose="020B0604020202020204" pitchFamily="34" charset="0"/>
                <a:cs typeface="Arial" panose="020B0604020202020204" pitchFamily="34" charset="0"/>
              </a:rPr>
              <a:t>teo</a:t>
            </a:r>
            <a:r>
              <a:rPr lang="en-US" i="1" dirty="0">
                <a:latin typeface="Arial" panose="020B0604020202020204" pitchFamily="34" charset="0"/>
                <a:cs typeface="Arial" panose="020B0604020202020204" pitchFamily="34" charset="0"/>
              </a:rPr>
              <a:t> gai </a:t>
            </a:r>
            <a:r>
              <a:rPr lang="en-US" i="1" dirty="0" err="1">
                <a:latin typeface="Arial" panose="020B0604020202020204" pitchFamily="34" charset="0"/>
                <a:cs typeface="Arial" panose="020B0604020202020204" pitchFamily="34" charset="0"/>
              </a:rPr>
              <a:t>lưỡi</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lưỡi</a:t>
            </a:r>
            <a:r>
              <a:rPr lang="en-US" i="1" dirty="0">
                <a:latin typeface="Arial" panose="020B0604020202020204" pitchFamily="34" charset="0"/>
                <a:cs typeface="Arial" panose="020B0604020202020204" pitchFamily="34" charset="0"/>
              </a:rPr>
              <a:t> bản </a:t>
            </a:r>
            <a:r>
              <a:rPr lang="en-US" i="1" dirty="0" err="1">
                <a:latin typeface="Arial" panose="020B0604020202020204" pitchFamily="34" charset="0"/>
                <a:cs typeface="Arial" panose="020B0604020202020204" pitchFamily="34" charset="0"/>
              </a:rPr>
              <a:t>đồ</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loét</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niêm</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mạc</a:t>
            </a:r>
            <a:r>
              <a:rPr lang="en-US" i="1"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p>
          <a:p>
            <a:pPr algn="just">
              <a:lnSpc>
                <a:spcPct val="150000"/>
              </a:lnSpc>
              <a:buFont typeface="Wingdings" panose="05000000000000000000" pitchFamily="2" charset="2"/>
              <a:buChar char="§"/>
            </a:pPr>
            <a:r>
              <a:rPr lang="en-US" dirty="0" err="1" smtClean="0">
                <a:latin typeface="Arial" panose="020B0604020202020204" pitchFamily="34" charset="0"/>
                <a:cs typeface="Arial" panose="020B0604020202020204" pitchFamily="34" charset="0"/>
              </a:rPr>
              <a:t>bụng</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i="1" dirty="0" err="1">
                <a:latin typeface="Arial" panose="020B0604020202020204" pitchFamily="34" charset="0"/>
                <a:cs typeface="Arial" panose="020B0604020202020204" pitchFamily="34" charset="0"/>
              </a:rPr>
              <a:t>sờ</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bụng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nghe</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đánh</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giá</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sơ</a:t>
            </a:r>
            <a:r>
              <a:rPr lang="en-US" i="1" dirty="0">
                <a:latin typeface="Arial" panose="020B0604020202020204" pitchFamily="34" charset="0"/>
                <a:cs typeface="Arial" panose="020B0604020202020204" pitchFamily="34" charset="0"/>
              </a:rPr>
              <a:t> bộ </a:t>
            </a:r>
            <a:r>
              <a:rPr lang="en-US" i="1" dirty="0" err="1">
                <a:latin typeface="Arial" panose="020B0604020202020204" pitchFamily="34" charset="0"/>
                <a:cs typeface="Arial" panose="020B0604020202020204" pitchFamily="34" charset="0"/>
              </a:rPr>
              <a:t>nhu</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động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ruột</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phát</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hiện</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khối</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bất</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thường</a:t>
            </a:r>
            <a:r>
              <a:rPr lang="en-US"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 </a:t>
            </a:r>
          </a:p>
          <a:p>
            <a:pPr algn="just">
              <a:lnSpc>
                <a:spcPct val="150000"/>
              </a:lnSpc>
              <a:buFont typeface="Wingdings" panose="05000000000000000000" pitchFamily="2" charset="2"/>
              <a:buChar char="§"/>
            </a:pPr>
            <a:r>
              <a:rPr lang="en-US" dirty="0" smtClean="0">
                <a:latin typeface="Arial" panose="020B0604020202020204" pitchFamily="34" charset="0"/>
                <a:cs typeface="Arial" panose="020B0604020202020204" pitchFamily="34" charset="0"/>
              </a:rPr>
              <a:t>hậu </a:t>
            </a:r>
            <a:r>
              <a:rPr lang="en-US" dirty="0" err="1">
                <a:latin typeface="Arial" panose="020B0604020202020204" pitchFamily="34" charset="0"/>
                <a:cs typeface="Arial" panose="020B0604020202020204" pitchFamily="34" charset="0"/>
              </a:rPr>
              <a:t>môn</a:t>
            </a:r>
            <a:r>
              <a:rPr lang="en-US"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quan</a:t>
            </a:r>
            <a:r>
              <a:rPr lang="en-US" i="1" dirty="0">
                <a:latin typeface="Arial" panose="020B0604020202020204" pitchFamily="34" charset="0"/>
                <a:cs typeface="Arial" panose="020B0604020202020204" pitchFamily="34" charset="0"/>
              </a:rPr>
              <a:t> sát </a:t>
            </a:r>
            <a:r>
              <a:rPr lang="en-US" i="1" dirty="0" err="1">
                <a:latin typeface="Arial" panose="020B0604020202020204" pitchFamily="34" charset="0"/>
                <a:cs typeface="Arial" panose="020B0604020202020204" pitchFamily="34" charset="0"/>
              </a:rPr>
              <a:t>tổn</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thương</a:t>
            </a:r>
            <a:r>
              <a:rPr lang="en-US" i="1" dirty="0">
                <a:latin typeface="Arial" panose="020B0604020202020204" pitchFamily="34" charset="0"/>
                <a:cs typeface="Arial" panose="020B0604020202020204" pitchFamily="34" charset="0"/>
              </a:rPr>
              <a:t>, đặc </a:t>
            </a:r>
            <a:r>
              <a:rPr lang="en-US" i="1" dirty="0" err="1">
                <a:latin typeface="Arial" panose="020B0604020202020204" pitchFamily="34" charset="0"/>
                <a:cs typeface="Arial" panose="020B0604020202020204" pitchFamily="34" charset="0"/>
              </a:rPr>
              <a:t>biệt</a:t>
            </a:r>
            <a:r>
              <a:rPr lang="en-US" i="1" dirty="0">
                <a:latin typeface="Arial" panose="020B0604020202020204" pitchFamily="34" charset="0"/>
                <a:cs typeface="Arial" panose="020B0604020202020204" pitchFamily="34" charset="0"/>
              </a:rPr>
              <a:t> ở </a:t>
            </a:r>
            <a:r>
              <a:rPr lang="en-US" i="1" dirty="0" err="1">
                <a:latin typeface="Arial" panose="020B0604020202020204" pitchFamily="34" charset="0"/>
                <a:cs typeface="Arial" panose="020B0604020202020204" pitchFamily="34" charset="0"/>
              </a:rPr>
              <a:t>trẻ</a:t>
            </a:r>
            <a:r>
              <a:rPr lang="en-US" i="1" dirty="0">
                <a:latin typeface="Arial" panose="020B0604020202020204" pitchFamily="34" charset="0"/>
                <a:cs typeface="Arial" panose="020B0604020202020204" pitchFamily="34" charset="0"/>
              </a:rPr>
              <a:t> có </a:t>
            </a:r>
            <a:r>
              <a:rPr lang="en-US" i="1" dirty="0" err="1">
                <a:latin typeface="Arial" panose="020B0604020202020204" pitchFamily="34" charset="0"/>
                <a:cs typeface="Arial" panose="020B0604020202020204" pitchFamily="34" charset="0"/>
              </a:rPr>
              <a:t>rối</a:t>
            </a:r>
            <a:r>
              <a:rPr lang="en-US" i="1" dirty="0">
                <a:latin typeface="Arial" panose="020B0604020202020204" pitchFamily="34" charset="0"/>
                <a:cs typeface="Arial" panose="020B0604020202020204" pitchFamily="34" charset="0"/>
              </a:rPr>
              <a:t> loạn </a:t>
            </a:r>
            <a:r>
              <a:rPr lang="en-US" i="1" dirty="0" err="1">
                <a:latin typeface="Arial" panose="020B0604020202020204" pitchFamily="34" charset="0"/>
                <a:cs typeface="Arial" panose="020B0604020202020204" pitchFamily="34" charset="0"/>
              </a:rPr>
              <a:t>tiêu</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hóa</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như</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táo</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bón</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tiêu</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chảy</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kéo</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dài</a:t>
            </a:r>
            <a:r>
              <a:rPr lang="en-US" i="1" dirty="0" smtClean="0">
                <a:latin typeface="Arial" panose="020B0604020202020204" pitchFamily="34" charset="0"/>
                <a:cs typeface="Arial" panose="020B0604020202020204" pitchFamily="34" charset="0"/>
              </a:rPr>
              <a:t>…)</a:t>
            </a:r>
          </a:p>
          <a:p>
            <a:pPr algn="just">
              <a:lnSpc>
                <a:spcPct val="150000"/>
              </a:lnSpc>
              <a:buFont typeface="Wingdings" panose="05000000000000000000" pitchFamily="2" charset="2"/>
              <a:buChar char="§"/>
            </a:pPr>
            <a:r>
              <a:rPr lang="en-US" dirty="0">
                <a:latin typeface="Arial" panose="020B0604020202020204" pitchFamily="34" charset="0"/>
                <a:cs typeface="Arial" panose="020B0604020202020204" pitchFamily="34" charset="0"/>
              </a:rPr>
              <a:t>-&gt; Khám </a:t>
            </a:r>
            <a:r>
              <a:rPr lang="en-US" dirty="0" err="1" smtClean="0">
                <a:latin typeface="Arial" panose="020B0604020202020204" pitchFamily="34" charset="0"/>
                <a:cs typeface="Arial" panose="020B0604020202020204" pitchFamily="34" charset="0"/>
              </a:rPr>
              <a:t>xương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lồng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ngực</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tay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chân</a:t>
            </a:r>
            <a:r>
              <a:rPr lang="en-US" dirty="0">
                <a:latin typeface="Arial" panose="020B0604020202020204" pitchFamily="34" charset="0"/>
                <a:cs typeface="Arial" panose="020B0604020202020204" pitchFamily="34" charset="0"/>
              </a:rPr>
              <a:t>)</a:t>
            </a:r>
            <a:endParaRPr lang="en-US" i="1" dirty="0">
              <a:latin typeface="Arial" panose="020B0604020202020204" pitchFamily="34" charset="0"/>
              <a:cs typeface="Arial" panose="020B0604020202020204" pitchFamily="34" charset="0"/>
            </a:endParaRPr>
          </a:p>
        </p:txBody>
      </p:sp>
      <p:pic>
        <p:nvPicPr>
          <p:cNvPr id="7" name="Content Placeholder 6"/>
          <p:cNvPicPr>
            <a:picLocks noChangeAspect="1"/>
          </p:cNvPicPr>
          <p:nvPr/>
        </p:nvPicPr>
        <p:blipFill rotWithShape="1">
          <a:blip r:embed="rId2" cstate="print">
            <a:extLst>
              <a:ext uri="{28A0092B-C50C-407E-A947-70E740481C1C}">
                <a14:useLocalDpi xmlns:a14="http://schemas.microsoft.com/office/drawing/2010/main" val="0"/>
              </a:ext>
            </a:extLst>
          </a:blip>
          <a:srcRect l="23048" t="18937" r="13740" b="25678"/>
          <a:stretch/>
        </p:blipFill>
        <p:spPr>
          <a:xfrm>
            <a:off x="0" y="6963446"/>
            <a:ext cx="4718528" cy="2914394"/>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0508"/>
          <a:stretch/>
        </p:blipFill>
        <p:spPr>
          <a:xfrm>
            <a:off x="5236946" y="6985173"/>
            <a:ext cx="4648172" cy="2870940"/>
          </a:xfrm>
          <a:prstGeom prst="rect">
            <a:avLst/>
          </a:prstGeom>
        </p:spPr>
      </p:pic>
      <p:pic>
        <p:nvPicPr>
          <p:cNvPr id="5"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17595" t="4368"/>
          <a:stretch/>
        </p:blipFill>
        <p:spPr>
          <a:xfrm>
            <a:off x="9458644" y="4863973"/>
            <a:ext cx="4166202" cy="586765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43264" y="5314042"/>
            <a:ext cx="3725636" cy="496751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25600" y="315686"/>
            <a:ext cx="3543300" cy="4724400"/>
          </a:xfrm>
          <a:prstGeom prst="rect">
            <a:avLst/>
          </a:prstGeom>
        </p:spPr>
      </p:pic>
      <p:sp>
        <p:nvSpPr>
          <p:cNvPr id="2" name="Oval 1"/>
          <p:cNvSpPr/>
          <p:nvPr/>
        </p:nvSpPr>
        <p:spPr>
          <a:xfrm>
            <a:off x="14859000" y="2933700"/>
            <a:ext cx="1600200" cy="1295400"/>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Oval 9"/>
          <p:cNvSpPr/>
          <p:nvPr/>
        </p:nvSpPr>
        <p:spPr>
          <a:xfrm>
            <a:off x="14859000" y="5584370"/>
            <a:ext cx="990600" cy="1768929"/>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124955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08;p16">
            <a:extLst>
              <a:ext uri="{FF2B5EF4-FFF2-40B4-BE49-F238E27FC236}">
                <a16:creationId xmlns:a16="http://schemas.microsoft.com/office/drawing/2014/main" id="{80D19474-573D-C002-A56C-DE44253B6B86}"/>
              </a:ext>
            </a:extLst>
          </p:cNvPr>
          <p:cNvSpPr txBox="1"/>
          <p:nvPr/>
        </p:nvSpPr>
        <p:spPr>
          <a:xfrm>
            <a:off x="1066800" y="564832"/>
            <a:ext cx="16354463" cy="2480154"/>
          </a:xfrm>
          <a:prstGeom prst="rect">
            <a:avLst/>
          </a:prstGeom>
          <a:noFill/>
          <a:ln>
            <a:noFill/>
          </a:ln>
        </p:spPr>
        <p:txBody>
          <a:bodyPr spcFirstLastPara="1" wrap="square" lIns="137138" tIns="68550" rIns="137138" bIns="68550" anchor="ctr" anchorCtr="0">
            <a:noAutofit/>
          </a:bodyPr>
          <a:lstStyle/>
          <a:p>
            <a:pPr algn="ctr">
              <a:lnSpc>
                <a:spcPct val="120000"/>
              </a:lnSpc>
              <a:buClr>
                <a:srgbClr val="C00000"/>
              </a:buClr>
              <a:buSzPts val="4000"/>
            </a:pPr>
            <a:r>
              <a:rPr lang="en-US" sz="6000" b="1" dirty="0">
                <a:solidFill>
                  <a:srgbClr val="C00000"/>
                </a:solidFill>
                <a:latin typeface="Arial"/>
                <a:ea typeface="Arial"/>
                <a:cs typeface="Arial"/>
                <a:sym typeface="Arial"/>
              </a:rPr>
              <a:t>HƯỚNG DẪN HỎI GHI VÀ ĐÁNH GIÁ </a:t>
            </a:r>
            <a:r>
              <a:rPr lang="en-US" sz="6000" b="1" dirty="0" smtClean="0">
                <a:solidFill>
                  <a:srgbClr val="C00000"/>
                </a:solidFill>
                <a:latin typeface="Arial"/>
                <a:ea typeface="Arial"/>
                <a:cs typeface="Arial"/>
                <a:sym typeface="Arial"/>
              </a:rPr>
              <a:t>NHANH KHẨU </a:t>
            </a:r>
            <a:r>
              <a:rPr lang="en-US" sz="6000" b="1" dirty="0">
                <a:solidFill>
                  <a:srgbClr val="C00000"/>
                </a:solidFill>
                <a:latin typeface="Arial"/>
                <a:ea typeface="Arial"/>
                <a:cs typeface="Arial"/>
                <a:sym typeface="Arial"/>
              </a:rPr>
              <a:t>PHẦN 24 GIỜ QUA CỦA </a:t>
            </a:r>
            <a:r>
              <a:rPr lang="en-US" sz="6000" b="1" dirty="0" smtClean="0">
                <a:solidFill>
                  <a:srgbClr val="C00000"/>
                </a:solidFill>
                <a:latin typeface="Arial"/>
                <a:ea typeface="Arial"/>
                <a:cs typeface="Arial"/>
                <a:sym typeface="Arial"/>
              </a:rPr>
              <a:t>TRẺ</a:t>
            </a:r>
            <a:endParaRPr sz="2700" dirty="0"/>
          </a:p>
        </p:txBody>
      </p:sp>
      <p:sp>
        <p:nvSpPr>
          <p:cNvPr id="4" name="TextBox 3">
            <a:extLst>
              <a:ext uri="{FF2B5EF4-FFF2-40B4-BE49-F238E27FC236}">
                <a16:creationId xmlns:a16="http://schemas.microsoft.com/office/drawing/2014/main" id="{D4427CD0-6AAF-5C1F-AAAA-8750CB9F6BD5}"/>
              </a:ext>
            </a:extLst>
          </p:cNvPr>
          <p:cNvSpPr txBox="1"/>
          <p:nvPr/>
        </p:nvSpPr>
        <p:spPr>
          <a:xfrm>
            <a:off x="1400137" y="3293877"/>
            <a:ext cx="16516429" cy="4191532"/>
          </a:xfrm>
          <a:prstGeom prst="rect">
            <a:avLst/>
          </a:prstGeom>
          <a:noFill/>
        </p:spPr>
        <p:txBody>
          <a:bodyPr wrap="square">
            <a:spAutoFit/>
          </a:bodyPr>
          <a:lstStyle/>
          <a:p>
            <a:pPr algn="just">
              <a:lnSpc>
                <a:spcPct val="114000"/>
              </a:lnSpc>
              <a:spcBef>
                <a:spcPts val="2250"/>
              </a:spcBef>
              <a:buClr>
                <a:schemeClr val="dk1"/>
              </a:buClr>
              <a:buSzPts val="2600"/>
            </a:pPr>
            <a:r>
              <a:rPr lang="en-US" sz="4001" dirty="0">
                <a:latin typeface="Arial"/>
                <a:ea typeface="Arial"/>
                <a:cs typeface="Arial"/>
                <a:sym typeface="Arial"/>
              </a:rPr>
              <a:t>- </a:t>
            </a:r>
            <a:r>
              <a:rPr lang="vi-VN" sz="4001" dirty="0">
                <a:latin typeface="Arial"/>
                <a:ea typeface="Arial"/>
                <a:cs typeface="Arial"/>
                <a:sym typeface="Arial"/>
              </a:rPr>
              <a:t>Xác định thời gian tham chiếu (24 </a:t>
            </a:r>
            <a:r>
              <a:rPr lang="vi-VN" sz="4001" dirty="0" smtClean="0">
                <a:latin typeface="Arial"/>
                <a:ea typeface="Arial"/>
                <a:cs typeface="Arial"/>
                <a:sym typeface="Arial"/>
              </a:rPr>
              <a:t>giờ)</a:t>
            </a:r>
            <a:endParaRPr lang="vi-VN" sz="4001" dirty="0">
              <a:latin typeface="Arial"/>
              <a:ea typeface="Arial"/>
              <a:cs typeface="Arial"/>
              <a:sym typeface="Arial"/>
            </a:endParaRPr>
          </a:p>
          <a:p>
            <a:pPr algn="just">
              <a:lnSpc>
                <a:spcPct val="114000"/>
              </a:lnSpc>
              <a:spcBef>
                <a:spcPts val="2250"/>
              </a:spcBef>
              <a:buClr>
                <a:schemeClr val="dk1"/>
              </a:buClr>
              <a:buSzPts val="2600"/>
            </a:pPr>
            <a:r>
              <a:rPr lang="en-US" sz="4001" dirty="0">
                <a:latin typeface="Arial"/>
                <a:ea typeface="Arial"/>
                <a:cs typeface="Arial"/>
                <a:sym typeface="Arial"/>
              </a:rPr>
              <a:t>- </a:t>
            </a:r>
            <a:r>
              <a:rPr lang="en-US" sz="4001" dirty="0" smtClean="0">
                <a:latin typeface="Arial"/>
                <a:ea typeface="Arial"/>
                <a:cs typeface="Arial"/>
                <a:sym typeface="Arial"/>
              </a:rPr>
              <a:t>CBYT</a:t>
            </a:r>
            <a:r>
              <a:rPr lang="vi-VN" sz="4001" dirty="0" smtClean="0">
                <a:latin typeface="Arial"/>
                <a:ea typeface="Arial"/>
                <a:cs typeface="Arial"/>
                <a:sym typeface="Arial"/>
              </a:rPr>
              <a:t> </a:t>
            </a:r>
            <a:r>
              <a:rPr lang="vi-VN" sz="4001" dirty="0">
                <a:latin typeface="Arial"/>
                <a:ea typeface="Arial"/>
                <a:cs typeface="Arial"/>
                <a:sym typeface="Arial"/>
              </a:rPr>
              <a:t>hỏi mẹ lịch sinh hoạt, ăn uống của con vào ngày thường, tương ứng đó vào ngày T7 (CN) con làm gì, ăn gì, uống gì từ lúc ngủ dậy đến lúc đi ngủ và ghi từng bữa vào phiếu điều tra</a:t>
            </a:r>
          </a:p>
          <a:p>
            <a:pPr algn="just">
              <a:lnSpc>
                <a:spcPct val="114000"/>
              </a:lnSpc>
              <a:spcBef>
                <a:spcPts val="2250"/>
              </a:spcBef>
              <a:buClr>
                <a:schemeClr val="dk1"/>
              </a:buClr>
              <a:buSzPts val="2600"/>
            </a:pPr>
            <a:r>
              <a:rPr lang="en-US" sz="4001" dirty="0">
                <a:latin typeface="Arial"/>
                <a:ea typeface="Arial"/>
                <a:cs typeface="Arial"/>
                <a:sym typeface="Arial"/>
              </a:rPr>
              <a:t>- CBYT</a:t>
            </a:r>
            <a:r>
              <a:rPr lang="vi-VN" sz="4001" dirty="0" smtClean="0">
                <a:latin typeface="Arial"/>
                <a:ea typeface="Arial"/>
                <a:cs typeface="Arial"/>
                <a:sym typeface="Arial"/>
              </a:rPr>
              <a:t> </a:t>
            </a:r>
            <a:r>
              <a:rPr lang="vi-VN" sz="4001" dirty="0">
                <a:latin typeface="Arial"/>
                <a:ea typeface="Arial"/>
                <a:cs typeface="Arial"/>
                <a:sym typeface="Arial"/>
              </a:rPr>
              <a:t>kiểm tra lại thông tin bằng cách hỏi con (Có đúng không con?)</a:t>
            </a:r>
          </a:p>
        </p:txBody>
      </p:sp>
      <p:sp>
        <p:nvSpPr>
          <p:cNvPr id="5" name="Google Shape;353;p18">
            <a:extLst>
              <a:ext uri="{FF2B5EF4-FFF2-40B4-BE49-F238E27FC236}">
                <a16:creationId xmlns:a16="http://schemas.microsoft.com/office/drawing/2014/main" id="{30A99CA9-4E56-E577-3401-1D91FA82DEAB}"/>
              </a:ext>
            </a:extLst>
          </p:cNvPr>
          <p:cNvSpPr txBox="1">
            <a:spLocks/>
          </p:cNvSpPr>
          <p:nvPr/>
        </p:nvSpPr>
        <p:spPr>
          <a:xfrm>
            <a:off x="2514600" y="7734300"/>
            <a:ext cx="10982701" cy="1620376"/>
          </a:xfrm>
          <a:prstGeom prst="rect">
            <a:avLst/>
          </a:prstGeom>
          <a:noFill/>
          <a:ln>
            <a:noFill/>
          </a:ln>
        </p:spPr>
        <p:txBody>
          <a:bodyPr spcFirstLastPara="1" vert="horz" wrap="square" lIns="91425" tIns="45701" rIns="91425" bIns="45701" rtlCol="0" anchor="ctr" anchorCtr="0">
            <a:normAutofit lnSpcReduction="1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nSpc>
                <a:spcPct val="110000"/>
              </a:lnSpc>
              <a:spcBef>
                <a:spcPts val="0"/>
              </a:spcBef>
              <a:buClr>
                <a:srgbClr val="C00000"/>
              </a:buClr>
              <a:buSzPts val="3600"/>
            </a:pPr>
            <a:r>
              <a:rPr lang="en-US" sz="4800" b="1" dirty="0" err="1">
                <a:solidFill>
                  <a:srgbClr val="C00000"/>
                </a:solidFill>
                <a:latin typeface="Arial"/>
                <a:ea typeface="Arial"/>
                <a:cs typeface="Arial"/>
                <a:sym typeface="Arial"/>
              </a:rPr>
              <a:t>Lưu</a:t>
            </a:r>
            <a:r>
              <a:rPr lang="en-US" sz="4800" b="1" dirty="0">
                <a:solidFill>
                  <a:srgbClr val="C00000"/>
                </a:solidFill>
                <a:latin typeface="Arial"/>
                <a:ea typeface="Arial"/>
                <a:cs typeface="Arial"/>
                <a:sym typeface="Arial"/>
              </a:rPr>
              <a:t> ý: - </a:t>
            </a:r>
            <a:r>
              <a:rPr lang="en-US" sz="4800" b="1" dirty="0" err="1">
                <a:solidFill>
                  <a:srgbClr val="C00000"/>
                </a:solidFill>
                <a:latin typeface="Arial"/>
                <a:ea typeface="Arial"/>
                <a:cs typeface="Arial"/>
                <a:sym typeface="Arial"/>
              </a:rPr>
              <a:t>Chỉ</a:t>
            </a:r>
            <a:r>
              <a:rPr lang="en-US" sz="4800" b="1" dirty="0">
                <a:solidFill>
                  <a:srgbClr val="C00000"/>
                </a:solidFill>
                <a:latin typeface="Arial"/>
                <a:ea typeface="Arial"/>
                <a:cs typeface="Arial"/>
                <a:sym typeface="Arial"/>
              </a:rPr>
              <a:t> </a:t>
            </a:r>
            <a:r>
              <a:rPr lang="en-US" sz="4800" b="1" dirty="0" err="1">
                <a:solidFill>
                  <a:srgbClr val="C00000"/>
                </a:solidFill>
                <a:latin typeface="Arial"/>
                <a:ea typeface="Arial"/>
                <a:cs typeface="Arial"/>
                <a:sym typeface="Arial"/>
              </a:rPr>
              <a:t>ghi</a:t>
            </a:r>
            <a:r>
              <a:rPr lang="en-US" sz="4800" b="1" dirty="0">
                <a:solidFill>
                  <a:srgbClr val="C00000"/>
                </a:solidFill>
                <a:latin typeface="Arial"/>
                <a:ea typeface="Arial"/>
                <a:cs typeface="Arial"/>
                <a:sym typeface="Arial"/>
              </a:rPr>
              <a:t> </a:t>
            </a:r>
            <a:r>
              <a:rPr lang="en-US" sz="4800" b="1" dirty="0" err="1">
                <a:solidFill>
                  <a:srgbClr val="C00000"/>
                </a:solidFill>
                <a:latin typeface="Arial"/>
                <a:ea typeface="Arial"/>
                <a:cs typeface="Arial"/>
                <a:sym typeface="Arial"/>
              </a:rPr>
              <a:t>nhận</a:t>
            </a:r>
            <a:r>
              <a:rPr lang="en-US" sz="4800" b="1" dirty="0">
                <a:solidFill>
                  <a:srgbClr val="C00000"/>
                </a:solidFill>
                <a:latin typeface="Arial"/>
                <a:ea typeface="Arial"/>
                <a:cs typeface="Arial"/>
                <a:sym typeface="Arial"/>
              </a:rPr>
              <a:t> TP </a:t>
            </a:r>
            <a:r>
              <a:rPr lang="en-US" sz="4800" b="1" dirty="0" err="1">
                <a:solidFill>
                  <a:srgbClr val="C00000"/>
                </a:solidFill>
                <a:latin typeface="Arial"/>
                <a:ea typeface="Arial"/>
                <a:cs typeface="Arial"/>
                <a:sym typeface="Arial"/>
              </a:rPr>
              <a:t>chín</a:t>
            </a:r>
            <a:endParaRPr lang="en-US" sz="4800" b="1" dirty="0">
              <a:solidFill>
                <a:srgbClr val="C00000"/>
              </a:solidFill>
              <a:latin typeface="Arial"/>
              <a:ea typeface="Arial"/>
              <a:cs typeface="Arial"/>
              <a:sym typeface="Arial"/>
            </a:endParaRPr>
          </a:p>
          <a:p>
            <a:pPr>
              <a:lnSpc>
                <a:spcPct val="110000"/>
              </a:lnSpc>
              <a:spcBef>
                <a:spcPts val="0"/>
              </a:spcBef>
              <a:buClr>
                <a:srgbClr val="C00000"/>
              </a:buClr>
              <a:buSzPts val="3600"/>
            </a:pPr>
            <a:r>
              <a:rPr lang="en-US" sz="4800" b="1" dirty="0">
                <a:solidFill>
                  <a:srgbClr val="C00000"/>
                </a:solidFill>
                <a:latin typeface="Arial"/>
                <a:ea typeface="Arial"/>
                <a:cs typeface="Arial"/>
                <a:sym typeface="Arial"/>
              </a:rPr>
              <a:t>            - </a:t>
            </a:r>
            <a:r>
              <a:rPr lang="en-US" sz="4800" b="1" dirty="0" err="1">
                <a:solidFill>
                  <a:srgbClr val="C00000"/>
                </a:solidFill>
                <a:latin typeface="Arial"/>
                <a:ea typeface="Arial"/>
                <a:cs typeface="Arial"/>
                <a:sym typeface="Arial"/>
              </a:rPr>
              <a:t>Ngày</a:t>
            </a:r>
            <a:r>
              <a:rPr lang="en-US" sz="4800" b="1" dirty="0">
                <a:solidFill>
                  <a:srgbClr val="C00000"/>
                </a:solidFill>
                <a:latin typeface="Arial"/>
                <a:ea typeface="Arial"/>
                <a:cs typeface="Arial"/>
                <a:sym typeface="Arial"/>
              </a:rPr>
              <a:t> </a:t>
            </a:r>
            <a:r>
              <a:rPr lang="en-US" sz="4800" b="1" dirty="0" err="1">
                <a:solidFill>
                  <a:srgbClr val="C00000"/>
                </a:solidFill>
                <a:latin typeface="Arial"/>
                <a:ea typeface="Arial"/>
                <a:cs typeface="Arial"/>
                <a:sym typeface="Arial"/>
              </a:rPr>
              <a:t>nghỉ</a:t>
            </a:r>
            <a:r>
              <a:rPr lang="en-US" sz="4800" b="1" dirty="0">
                <a:solidFill>
                  <a:srgbClr val="C00000"/>
                </a:solidFill>
                <a:latin typeface="Arial"/>
                <a:ea typeface="Arial"/>
                <a:cs typeface="Arial"/>
                <a:sym typeface="Arial"/>
              </a:rPr>
              <a:t> </a:t>
            </a:r>
            <a:r>
              <a:rPr lang="en-US" sz="4800" b="1" dirty="0" err="1">
                <a:solidFill>
                  <a:srgbClr val="C00000"/>
                </a:solidFill>
                <a:latin typeface="Arial"/>
                <a:ea typeface="Arial"/>
                <a:cs typeface="Arial"/>
                <a:sym typeface="Arial"/>
              </a:rPr>
              <a:t>là</a:t>
            </a:r>
            <a:r>
              <a:rPr lang="en-US" sz="4800" b="1" dirty="0">
                <a:solidFill>
                  <a:srgbClr val="C00000"/>
                </a:solidFill>
                <a:latin typeface="Arial"/>
                <a:ea typeface="Arial"/>
                <a:cs typeface="Arial"/>
                <a:sym typeface="Arial"/>
              </a:rPr>
              <a:t> </a:t>
            </a:r>
            <a:r>
              <a:rPr lang="en-US" sz="4800" b="1" dirty="0" err="1">
                <a:solidFill>
                  <a:srgbClr val="C00000"/>
                </a:solidFill>
                <a:latin typeface="Arial"/>
                <a:ea typeface="Arial"/>
                <a:cs typeface="Arial"/>
                <a:sym typeface="Arial"/>
              </a:rPr>
              <a:t>ngày</a:t>
            </a:r>
            <a:r>
              <a:rPr lang="en-US" sz="4800" b="1" dirty="0">
                <a:solidFill>
                  <a:srgbClr val="C00000"/>
                </a:solidFill>
                <a:latin typeface="Arial"/>
                <a:ea typeface="Arial"/>
                <a:cs typeface="Arial"/>
                <a:sym typeface="Arial"/>
              </a:rPr>
              <a:t> ở </a:t>
            </a:r>
            <a:r>
              <a:rPr lang="en-US" sz="4800" b="1" dirty="0" err="1">
                <a:solidFill>
                  <a:srgbClr val="C00000"/>
                </a:solidFill>
                <a:latin typeface="Arial"/>
                <a:ea typeface="Arial"/>
                <a:cs typeface="Arial"/>
                <a:sym typeface="Arial"/>
              </a:rPr>
              <a:t>nhà</a:t>
            </a:r>
            <a:endParaRPr lang="en-US" sz="4800" b="1" dirty="0">
              <a:solidFill>
                <a:srgbClr val="C00000"/>
              </a:solidFill>
              <a:latin typeface="Arial"/>
              <a:ea typeface="Arial"/>
              <a:cs typeface="Arial"/>
              <a:sym typeface="Arial"/>
            </a:endParaRPr>
          </a:p>
        </p:txBody>
      </p:sp>
    </p:spTree>
    <p:extLst>
      <p:ext uri="{BB962C8B-B14F-4D97-AF65-F5344CB8AC3E}">
        <p14:creationId xmlns:p14="http://schemas.microsoft.com/office/powerpoint/2010/main" val="28268230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08;p16">
            <a:extLst>
              <a:ext uri="{FF2B5EF4-FFF2-40B4-BE49-F238E27FC236}">
                <a16:creationId xmlns:a16="http://schemas.microsoft.com/office/drawing/2014/main" id="{EBF7EEAE-EE7F-3533-4744-536F9CF5B9D4}"/>
              </a:ext>
            </a:extLst>
          </p:cNvPr>
          <p:cNvSpPr txBox="1"/>
          <p:nvPr/>
        </p:nvSpPr>
        <p:spPr>
          <a:xfrm>
            <a:off x="2667000" y="1"/>
            <a:ext cx="13015913" cy="723900"/>
          </a:xfrm>
          <a:prstGeom prst="rect">
            <a:avLst/>
          </a:prstGeom>
          <a:noFill/>
          <a:ln>
            <a:noFill/>
          </a:ln>
        </p:spPr>
        <p:txBody>
          <a:bodyPr spcFirstLastPara="1" wrap="square" lIns="137138" tIns="68550" rIns="137138" bIns="68550" anchor="ctr" anchorCtr="0">
            <a:noAutofit/>
          </a:bodyPr>
          <a:lstStyle/>
          <a:p>
            <a:pPr algn="ctr">
              <a:lnSpc>
                <a:spcPct val="120000"/>
              </a:lnSpc>
              <a:buClr>
                <a:srgbClr val="C00000"/>
              </a:buClr>
              <a:buSzPts val="4000"/>
            </a:pPr>
            <a:r>
              <a:rPr lang="vi-VN" sz="4800" b="1" dirty="0">
                <a:solidFill>
                  <a:srgbClr val="C00000"/>
                </a:solidFill>
                <a:latin typeface="Arial"/>
                <a:ea typeface="Arial"/>
                <a:cs typeface="Arial"/>
                <a:sym typeface="Arial"/>
              </a:rPr>
              <a:t>Tóm tắt các bước hỏi khẩu phần 24h</a:t>
            </a:r>
            <a:endParaRPr lang="vi-VN" sz="2000" dirty="0"/>
          </a:p>
        </p:txBody>
      </p:sp>
      <p:graphicFrame>
        <p:nvGraphicFramePr>
          <p:cNvPr id="3" name="Table 2">
            <a:extLst>
              <a:ext uri="{FF2B5EF4-FFF2-40B4-BE49-F238E27FC236}">
                <a16:creationId xmlns:a16="http://schemas.microsoft.com/office/drawing/2014/main" id="{E4860307-3A99-9620-06E7-802D918091DD}"/>
              </a:ext>
            </a:extLst>
          </p:cNvPr>
          <p:cNvGraphicFramePr>
            <a:graphicFrameLocks noGrp="1"/>
          </p:cNvGraphicFramePr>
          <p:nvPr>
            <p:extLst>
              <p:ext uri="{D42A27DB-BD31-4B8C-83A1-F6EECF244321}">
                <p14:modId xmlns:p14="http://schemas.microsoft.com/office/powerpoint/2010/main" val="2780383948"/>
              </p:ext>
            </p:extLst>
          </p:nvPr>
        </p:nvGraphicFramePr>
        <p:xfrm>
          <a:off x="825613" y="6510746"/>
          <a:ext cx="16764000" cy="3749040"/>
        </p:xfrm>
        <a:graphic>
          <a:graphicData uri="http://schemas.openxmlformats.org/drawingml/2006/table">
            <a:tbl>
              <a:tblPr firstRow="1" bandRow="1"/>
              <a:tblGrid>
                <a:gridCol w="1882028">
                  <a:extLst>
                    <a:ext uri="{9D8B030D-6E8A-4147-A177-3AD203B41FA5}">
                      <a16:colId xmlns:a16="http://schemas.microsoft.com/office/drawing/2014/main" val="1336689891"/>
                    </a:ext>
                  </a:extLst>
                </a:gridCol>
                <a:gridCol w="1560369">
                  <a:extLst>
                    <a:ext uri="{9D8B030D-6E8A-4147-A177-3AD203B41FA5}">
                      <a16:colId xmlns:a16="http://schemas.microsoft.com/office/drawing/2014/main" val="1375599561"/>
                    </a:ext>
                  </a:extLst>
                </a:gridCol>
                <a:gridCol w="3120736">
                  <a:extLst>
                    <a:ext uri="{9D8B030D-6E8A-4147-A177-3AD203B41FA5}">
                      <a16:colId xmlns:a16="http://schemas.microsoft.com/office/drawing/2014/main" val="2446053406"/>
                    </a:ext>
                  </a:extLst>
                </a:gridCol>
                <a:gridCol w="3795150">
                  <a:extLst>
                    <a:ext uri="{9D8B030D-6E8A-4147-A177-3AD203B41FA5}">
                      <a16:colId xmlns:a16="http://schemas.microsoft.com/office/drawing/2014/main" val="3045875844"/>
                    </a:ext>
                  </a:extLst>
                </a:gridCol>
                <a:gridCol w="3467807">
                  <a:extLst>
                    <a:ext uri="{9D8B030D-6E8A-4147-A177-3AD203B41FA5}">
                      <a16:colId xmlns:a16="http://schemas.microsoft.com/office/drawing/2014/main" val="3063049100"/>
                    </a:ext>
                  </a:extLst>
                </a:gridCol>
                <a:gridCol w="2937910">
                  <a:extLst>
                    <a:ext uri="{9D8B030D-6E8A-4147-A177-3AD203B41FA5}">
                      <a16:colId xmlns:a16="http://schemas.microsoft.com/office/drawing/2014/main" val="2762910765"/>
                    </a:ext>
                  </a:extLst>
                </a:gridCol>
              </a:tblGrid>
              <a:tr h="1005840">
                <a:tc>
                  <a:txBody>
                    <a:bodyPr/>
                    <a:lstStyle/>
                    <a:p>
                      <a:pPr algn="ctr"/>
                      <a:r>
                        <a:rPr lang="en-US" sz="3000" b="1" dirty="0" err="1"/>
                        <a:t>Bữa</a:t>
                      </a:r>
                      <a:endParaRPr lang="en-US" sz="3000" b="1" dirty="0"/>
                    </a:p>
                    <a:p>
                      <a:pPr algn="ctr"/>
                      <a:r>
                        <a:rPr lang="en-US" sz="3000" b="1" dirty="0"/>
                        <a:t>(1)</a:t>
                      </a:r>
                    </a:p>
                  </a:txBody>
                  <a:tcPr anchor="ctr"/>
                </a:tc>
                <a:tc>
                  <a:txBody>
                    <a:bodyPr/>
                    <a:lstStyle/>
                    <a:p>
                      <a:pPr algn="ctr"/>
                      <a:r>
                        <a:rPr lang="en-US" sz="3000" b="1" dirty="0"/>
                        <a:t>STT</a:t>
                      </a:r>
                    </a:p>
                    <a:p>
                      <a:pPr algn="ctr"/>
                      <a:r>
                        <a:rPr lang="en-US" sz="3000" b="1" dirty="0"/>
                        <a:t>(2)</a:t>
                      </a:r>
                    </a:p>
                  </a:txBody>
                  <a:tcPr anchor="ctr"/>
                </a:tc>
                <a:tc>
                  <a:txBody>
                    <a:bodyPr/>
                    <a:lstStyle/>
                    <a:p>
                      <a:pPr algn="ctr"/>
                      <a:r>
                        <a:rPr lang="en-US" sz="3000" b="1" dirty="0" err="1"/>
                        <a:t>Tên</a:t>
                      </a:r>
                      <a:r>
                        <a:rPr lang="en-US" sz="3000" b="1" dirty="0"/>
                        <a:t> </a:t>
                      </a:r>
                      <a:r>
                        <a:rPr lang="en-US" sz="3000" b="1" dirty="0" err="1"/>
                        <a:t>món</a:t>
                      </a:r>
                      <a:endParaRPr lang="en-US" sz="3000" b="1" dirty="0"/>
                    </a:p>
                    <a:p>
                      <a:pPr algn="ctr"/>
                      <a:r>
                        <a:rPr lang="en-US" sz="3000" b="1" dirty="0"/>
                        <a:t>(3)</a:t>
                      </a:r>
                    </a:p>
                  </a:txBody>
                  <a:tcPr anchor="ctr"/>
                </a:tc>
                <a:tc>
                  <a:txBody>
                    <a:bodyPr/>
                    <a:lstStyle/>
                    <a:p>
                      <a:pPr algn="ctr"/>
                      <a:r>
                        <a:rPr lang="en-US" sz="3000" b="1" dirty="0"/>
                        <a:t>TP </a:t>
                      </a:r>
                      <a:r>
                        <a:rPr lang="en-US" sz="3000" b="1" dirty="0" err="1"/>
                        <a:t>món</a:t>
                      </a:r>
                      <a:r>
                        <a:rPr lang="en-US" sz="3000" b="1" dirty="0"/>
                        <a:t> </a:t>
                      </a:r>
                      <a:r>
                        <a:rPr lang="en-US" sz="3000" b="1" dirty="0" err="1"/>
                        <a:t>ăn</a:t>
                      </a:r>
                      <a:endParaRPr lang="en-US" sz="3000" b="1" dirty="0"/>
                    </a:p>
                    <a:p>
                      <a:pPr algn="ctr"/>
                      <a:r>
                        <a:rPr lang="en-US" sz="3000" b="1" dirty="0"/>
                        <a:t>(4)</a:t>
                      </a:r>
                    </a:p>
                  </a:txBody>
                  <a:tcPr anchor="ctr"/>
                </a:tc>
                <a:tc>
                  <a:txBody>
                    <a:bodyPr/>
                    <a:lstStyle/>
                    <a:p>
                      <a:pPr algn="ctr"/>
                      <a:r>
                        <a:rPr lang="en-US" sz="3000" b="1" dirty="0" err="1"/>
                        <a:t>Lượng</a:t>
                      </a:r>
                      <a:r>
                        <a:rPr lang="en-US" sz="3000" b="1" dirty="0"/>
                        <a:t> </a:t>
                      </a:r>
                      <a:r>
                        <a:rPr lang="en-US" sz="3000" b="1" dirty="0" err="1"/>
                        <a:t>ăn</a:t>
                      </a:r>
                      <a:endParaRPr lang="en-US" sz="3000" b="1" dirty="0"/>
                    </a:p>
                    <a:p>
                      <a:pPr algn="ctr"/>
                      <a:r>
                        <a:rPr lang="en-US" sz="3000" b="1" dirty="0"/>
                        <a:t>(5)</a:t>
                      </a:r>
                    </a:p>
                  </a:txBody>
                  <a:tcPr anchor="ctr"/>
                </a:tc>
                <a:tc>
                  <a:txBody>
                    <a:bodyPr/>
                    <a:lstStyle/>
                    <a:p>
                      <a:pPr algn="ctr"/>
                      <a:r>
                        <a:rPr lang="en-US" sz="3000" b="1" dirty="0" err="1"/>
                        <a:t>Số</a:t>
                      </a:r>
                      <a:r>
                        <a:rPr lang="en-US" sz="3000" b="1" dirty="0"/>
                        <a:t> </a:t>
                      </a:r>
                      <a:r>
                        <a:rPr lang="en-US" sz="3000" b="1" dirty="0" err="1"/>
                        <a:t>đơn</a:t>
                      </a:r>
                      <a:r>
                        <a:rPr lang="en-US" sz="3000" b="1" dirty="0"/>
                        <a:t> </a:t>
                      </a:r>
                      <a:r>
                        <a:rPr lang="en-US" sz="3000" b="1" dirty="0" err="1"/>
                        <a:t>vị</a:t>
                      </a:r>
                      <a:endParaRPr lang="en-US" sz="3000" b="1" dirty="0"/>
                    </a:p>
                    <a:p>
                      <a:pPr algn="ctr"/>
                      <a:r>
                        <a:rPr lang="en-US" sz="3000" b="1" dirty="0"/>
                        <a:t>(6)</a:t>
                      </a:r>
                    </a:p>
                  </a:txBody>
                  <a:tcPr anchor="ctr"/>
                </a:tc>
                <a:extLst>
                  <a:ext uri="{0D108BD9-81ED-4DB2-BD59-A6C34878D82A}">
                    <a16:rowId xmlns:a16="http://schemas.microsoft.com/office/drawing/2014/main" val="581998339"/>
                  </a:ext>
                </a:extLst>
              </a:tr>
              <a:tr h="548640">
                <a:tc rowSpan="5">
                  <a:txBody>
                    <a:bodyPr/>
                    <a:lstStyle/>
                    <a:p>
                      <a:r>
                        <a:rPr lang="en-US" sz="3000" dirty="0" err="1"/>
                        <a:t>Trưa</a:t>
                      </a:r>
                      <a:endParaRPr lang="en-US" sz="3000" dirty="0"/>
                    </a:p>
                  </a:txBody>
                  <a:tcPr anchor="ctr"/>
                </a:tc>
                <a:tc>
                  <a:txBody>
                    <a:bodyPr/>
                    <a:lstStyle/>
                    <a:p>
                      <a:r>
                        <a:rPr lang="en-US" sz="3000" dirty="0"/>
                        <a:t>1</a:t>
                      </a:r>
                    </a:p>
                  </a:txBody>
                  <a:tcPr anchor="ctr"/>
                </a:tc>
                <a:tc>
                  <a:txBody>
                    <a:bodyPr/>
                    <a:lstStyle/>
                    <a:p>
                      <a:r>
                        <a:rPr lang="en-US" sz="3000" dirty="0" err="1"/>
                        <a:t>Cơm</a:t>
                      </a:r>
                      <a:endParaRPr lang="en-US" sz="3000" dirty="0"/>
                    </a:p>
                  </a:txBody>
                  <a:tcPr anchor="ctr"/>
                </a:tc>
                <a:tc>
                  <a:txBody>
                    <a:bodyPr/>
                    <a:lstStyle/>
                    <a:p>
                      <a:r>
                        <a:rPr lang="en-US" sz="3000" dirty="0" err="1"/>
                        <a:t>Cơm</a:t>
                      </a:r>
                      <a:endParaRPr lang="en-US" sz="3000" dirty="0"/>
                    </a:p>
                  </a:txBody>
                  <a:tcPr anchor="ctr"/>
                </a:tc>
                <a:tc>
                  <a:txBody>
                    <a:bodyPr/>
                    <a:lstStyle/>
                    <a:p>
                      <a:r>
                        <a:rPr lang="en-US" sz="3000" dirty="0"/>
                        <a:t>1 </a:t>
                      </a:r>
                      <a:r>
                        <a:rPr lang="en-US" sz="3000" dirty="0" err="1"/>
                        <a:t>lưng</a:t>
                      </a:r>
                      <a:r>
                        <a:rPr lang="en-US" sz="3000" dirty="0"/>
                        <a:t> </a:t>
                      </a:r>
                      <a:r>
                        <a:rPr lang="en-US" sz="3000" dirty="0" err="1"/>
                        <a:t>bát</a:t>
                      </a:r>
                      <a:r>
                        <a:rPr lang="en-US" sz="3000" dirty="0"/>
                        <a:t> con</a:t>
                      </a:r>
                    </a:p>
                  </a:txBody>
                  <a:tcPr anchor="ctr"/>
                </a:tc>
                <a:tc>
                  <a:txBody>
                    <a:bodyPr/>
                    <a:lstStyle/>
                    <a:p>
                      <a:endParaRPr lang="en-US" sz="3000" dirty="0"/>
                    </a:p>
                  </a:txBody>
                  <a:tcPr anchor="ctr"/>
                </a:tc>
                <a:extLst>
                  <a:ext uri="{0D108BD9-81ED-4DB2-BD59-A6C34878D82A}">
                    <a16:rowId xmlns:a16="http://schemas.microsoft.com/office/drawing/2014/main" val="50440093"/>
                  </a:ext>
                </a:extLst>
              </a:tr>
              <a:tr h="548640">
                <a:tc vMerge="1">
                  <a:txBody>
                    <a:bodyPr/>
                    <a:lstStyle/>
                    <a:p>
                      <a:endParaRPr lang="en-US" dirty="0"/>
                    </a:p>
                  </a:txBody>
                  <a:tcPr/>
                </a:tc>
                <a:tc rowSpan="2">
                  <a:txBody>
                    <a:bodyPr/>
                    <a:lstStyle/>
                    <a:p>
                      <a:r>
                        <a:rPr lang="en-US" sz="3000" dirty="0"/>
                        <a:t>2</a:t>
                      </a:r>
                    </a:p>
                  </a:txBody>
                  <a:tcPr anchor="ctr"/>
                </a:tc>
                <a:tc rowSpan="2">
                  <a:txBody>
                    <a:bodyPr/>
                    <a:lstStyle/>
                    <a:p>
                      <a:r>
                        <a:rPr lang="en-US" sz="3000" dirty="0" err="1"/>
                        <a:t>Canh</a:t>
                      </a:r>
                      <a:r>
                        <a:rPr lang="en-US" sz="3000" dirty="0"/>
                        <a:t> </a:t>
                      </a:r>
                      <a:r>
                        <a:rPr lang="en-US" sz="3000" dirty="0" err="1"/>
                        <a:t>rau</a:t>
                      </a:r>
                      <a:r>
                        <a:rPr lang="en-US" sz="3000" dirty="0"/>
                        <a:t> </a:t>
                      </a:r>
                      <a:r>
                        <a:rPr lang="en-US" sz="3000" dirty="0" err="1"/>
                        <a:t>ngót</a:t>
                      </a:r>
                      <a:r>
                        <a:rPr lang="en-US" sz="3000" dirty="0"/>
                        <a:t> </a:t>
                      </a:r>
                      <a:r>
                        <a:rPr lang="en-US" sz="3000" dirty="0" err="1"/>
                        <a:t>nấu</a:t>
                      </a:r>
                      <a:r>
                        <a:rPr lang="en-US" sz="3000" dirty="0"/>
                        <a:t> </a:t>
                      </a:r>
                      <a:r>
                        <a:rPr lang="en-US" sz="3000" dirty="0" err="1"/>
                        <a:t>thịt</a:t>
                      </a:r>
                      <a:endParaRPr lang="en-US" sz="3000" dirty="0"/>
                    </a:p>
                  </a:txBody>
                  <a:tcPr anchor="ctr"/>
                </a:tc>
                <a:tc>
                  <a:txBody>
                    <a:bodyPr/>
                    <a:lstStyle/>
                    <a:p>
                      <a:r>
                        <a:rPr lang="en-US" sz="3000" dirty="0"/>
                        <a:t>Rau </a:t>
                      </a:r>
                      <a:r>
                        <a:rPr lang="en-US" sz="3000" dirty="0" err="1"/>
                        <a:t>ngót</a:t>
                      </a:r>
                      <a:endParaRPr lang="en-US" sz="3000" dirty="0"/>
                    </a:p>
                  </a:txBody>
                  <a:tcPr anchor="ctr"/>
                </a:tc>
                <a:tc>
                  <a:txBody>
                    <a:bodyPr/>
                    <a:lstStyle/>
                    <a:p>
                      <a:r>
                        <a:rPr lang="en-US" sz="3000" dirty="0"/>
                        <a:t>1 </a:t>
                      </a:r>
                      <a:r>
                        <a:rPr lang="en-US" sz="3000" dirty="0" err="1"/>
                        <a:t>lưng</a:t>
                      </a:r>
                      <a:r>
                        <a:rPr lang="en-US" sz="3000" dirty="0"/>
                        <a:t> </a:t>
                      </a:r>
                      <a:r>
                        <a:rPr lang="en-US" sz="3000" dirty="0" err="1"/>
                        <a:t>bát</a:t>
                      </a:r>
                      <a:r>
                        <a:rPr lang="en-US" sz="3000" dirty="0"/>
                        <a:t> con</a:t>
                      </a:r>
                    </a:p>
                  </a:txBody>
                  <a:tcPr anchor="ctr"/>
                </a:tc>
                <a:tc>
                  <a:txBody>
                    <a:bodyPr/>
                    <a:lstStyle/>
                    <a:p>
                      <a:endParaRPr lang="en-US" sz="3000" dirty="0"/>
                    </a:p>
                  </a:txBody>
                  <a:tcPr anchor="ctr"/>
                </a:tc>
                <a:extLst>
                  <a:ext uri="{0D108BD9-81ED-4DB2-BD59-A6C34878D82A}">
                    <a16:rowId xmlns:a16="http://schemas.microsoft.com/office/drawing/2014/main" val="323500757"/>
                  </a:ext>
                </a:extLst>
              </a:tr>
              <a:tr h="548640">
                <a:tc vMerge="1">
                  <a:txBody>
                    <a:bodyPr/>
                    <a:lstStyle/>
                    <a:p>
                      <a:endParaRPr lang="en-US" dirty="0"/>
                    </a:p>
                  </a:txBody>
                  <a:tcPr/>
                </a:tc>
                <a:tc vMerge="1">
                  <a:txBody>
                    <a:bodyPr/>
                    <a:lstStyle/>
                    <a:p>
                      <a:endParaRPr lang="en-US" dirty="0"/>
                    </a:p>
                  </a:txBody>
                  <a:tcPr/>
                </a:tc>
                <a:tc vMerge="1">
                  <a:txBody>
                    <a:bodyPr/>
                    <a:lstStyle/>
                    <a:p>
                      <a:endParaRPr lang="en-US" dirty="0"/>
                    </a:p>
                  </a:txBody>
                  <a:tcPr/>
                </a:tc>
                <a:tc>
                  <a:txBody>
                    <a:bodyPr/>
                    <a:lstStyle/>
                    <a:p>
                      <a:r>
                        <a:rPr lang="en-US" sz="3000" dirty="0" err="1"/>
                        <a:t>Thịt</a:t>
                      </a:r>
                      <a:r>
                        <a:rPr lang="en-US" sz="3000" dirty="0"/>
                        <a:t> </a:t>
                      </a:r>
                      <a:r>
                        <a:rPr lang="en-US" sz="3000" dirty="0" err="1"/>
                        <a:t>nạc</a:t>
                      </a:r>
                      <a:r>
                        <a:rPr lang="en-US" sz="3000" dirty="0"/>
                        <a:t> </a:t>
                      </a:r>
                      <a:r>
                        <a:rPr lang="en-US" sz="3000" dirty="0" err="1"/>
                        <a:t>băm</a:t>
                      </a:r>
                      <a:endParaRPr lang="en-US" sz="3000" dirty="0"/>
                    </a:p>
                  </a:txBody>
                  <a:tcPr anchor="ctr"/>
                </a:tc>
                <a:tc>
                  <a:txBody>
                    <a:bodyPr/>
                    <a:lstStyle/>
                    <a:p>
                      <a:r>
                        <a:rPr lang="en-US" sz="3000" dirty="0"/>
                        <a:t>20g</a:t>
                      </a:r>
                    </a:p>
                  </a:txBody>
                  <a:tcPr anchor="ctr"/>
                </a:tc>
                <a:tc>
                  <a:txBody>
                    <a:bodyPr/>
                    <a:lstStyle/>
                    <a:p>
                      <a:endParaRPr lang="en-US" sz="3000" dirty="0"/>
                    </a:p>
                  </a:txBody>
                  <a:tcPr anchor="ctr"/>
                </a:tc>
                <a:extLst>
                  <a:ext uri="{0D108BD9-81ED-4DB2-BD59-A6C34878D82A}">
                    <a16:rowId xmlns:a16="http://schemas.microsoft.com/office/drawing/2014/main" val="690477706"/>
                  </a:ext>
                </a:extLst>
              </a:tr>
              <a:tr h="548640">
                <a:tc vMerge="1">
                  <a:txBody>
                    <a:bodyPr/>
                    <a:lstStyle/>
                    <a:p>
                      <a:endParaRPr lang="en-US" dirty="0"/>
                    </a:p>
                  </a:txBody>
                  <a:tcPr/>
                </a:tc>
                <a:tc rowSpan="2">
                  <a:txBody>
                    <a:bodyPr/>
                    <a:lstStyle/>
                    <a:p>
                      <a:r>
                        <a:rPr lang="en-US" sz="3000" dirty="0"/>
                        <a:t>3</a:t>
                      </a:r>
                    </a:p>
                  </a:txBody>
                  <a:tcPr anchor="ctr"/>
                </a:tc>
                <a:tc rowSpan="2">
                  <a:txBody>
                    <a:bodyPr/>
                    <a:lstStyle/>
                    <a:p>
                      <a:r>
                        <a:rPr lang="en-US" sz="3000" dirty="0" err="1"/>
                        <a:t>Thịt</a:t>
                      </a:r>
                      <a:r>
                        <a:rPr lang="en-US" sz="3000" dirty="0"/>
                        <a:t> </a:t>
                      </a:r>
                      <a:r>
                        <a:rPr lang="en-US" sz="3000" dirty="0" err="1"/>
                        <a:t>kho</a:t>
                      </a:r>
                      <a:r>
                        <a:rPr lang="en-US" sz="3000" dirty="0"/>
                        <a:t> </a:t>
                      </a:r>
                      <a:r>
                        <a:rPr lang="en-US" sz="3000" dirty="0" err="1"/>
                        <a:t>trứng</a:t>
                      </a:r>
                      <a:r>
                        <a:rPr lang="en-US" sz="3000" dirty="0"/>
                        <a:t> </a:t>
                      </a:r>
                      <a:r>
                        <a:rPr lang="en-US" sz="3000" dirty="0" err="1"/>
                        <a:t>cút</a:t>
                      </a:r>
                      <a:endParaRPr lang="en-US" sz="3000" dirty="0"/>
                    </a:p>
                  </a:txBody>
                  <a:tcPr anchor="ctr"/>
                </a:tc>
                <a:tc>
                  <a:txBody>
                    <a:bodyPr/>
                    <a:lstStyle/>
                    <a:p>
                      <a:r>
                        <a:rPr lang="en-US" sz="3000" dirty="0" err="1"/>
                        <a:t>Thịt</a:t>
                      </a:r>
                      <a:r>
                        <a:rPr lang="en-US" sz="3000" dirty="0"/>
                        <a:t> </a:t>
                      </a:r>
                      <a:r>
                        <a:rPr lang="en-US" sz="3000" dirty="0" err="1"/>
                        <a:t>lợn</a:t>
                      </a:r>
                      <a:r>
                        <a:rPr lang="en-US" sz="3000" dirty="0"/>
                        <a:t> </a:t>
                      </a:r>
                      <a:r>
                        <a:rPr lang="en-US" sz="3000" dirty="0" err="1"/>
                        <a:t>ba</a:t>
                      </a:r>
                      <a:r>
                        <a:rPr lang="en-US" sz="3000" dirty="0"/>
                        <a:t> </a:t>
                      </a:r>
                      <a:r>
                        <a:rPr lang="en-US" sz="3000" dirty="0" err="1"/>
                        <a:t>chỉ</a:t>
                      </a:r>
                      <a:endParaRPr lang="en-US" sz="3000" dirty="0"/>
                    </a:p>
                  </a:txBody>
                  <a:tcPr anchor="ctr"/>
                </a:tc>
                <a:tc>
                  <a:txBody>
                    <a:bodyPr/>
                    <a:lstStyle/>
                    <a:p>
                      <a:r>
                        <a:rPr lang="en-US" sz="3000" dirty="0"/>
                        <a:t>70g</a:t>
                      </a:r>
                    </a:p>
                  </a:txBody>
                  <a:tcPr anchor="ctr"/>
                </a:tc>
                <a:tc>
                  <a:txBody>
                    <a:bodyPr/>
                    <a:lstStyle/>
                    <a:p>
                      <a:endParaRPr lang="en-US" sz="3000" dirty="0"/>
                    </a:p>
                  </a:txBody>
                  <a:tcPr anchor="ctr"/>
                </a:tc>
                <a:extLst>
                  <a:ext uri="{0D108BD9-81ED-4DB2-BD59-A6C34878D82A}">
                    <a16:rowId xmlns:a16="http://schemas.microsoft.com/office/drawing/2014/main" val="1470684837"/>
                  </a:ext>
                </a:extLst>
              </a:tr>
              <a:tr h="548640">
                <a:tc vMerge="1">
                  <a:txBody>
                    <a:bodyPr/>
                    <a:lstStyle/>
                    <a:p>
                      <a:endParaRPr lang="en-US" dirty="0"/>
                    </a:p>
                  </a:txBody>
                  <a:tcPr/>
                </a:tc>
                <a:tc vMerge="1">
                  <a:txBody>
                    <a:bodyPr/>
                    <a:lstStyle/>
                    <a:p>
                      <a:endParaRPr lang="en-US" dirty="0"/>
                    </a:p>
                  </a:txBody>
                  <a:tcPr/>
                </a:tc>
                <a:tc vMerge="1">
                  <a:txBody>
                    <a:bodyPr/>
                    <a:lstStyle/>
                    <a:p>
                      <a:endParaRPr lang="en-US" dirty="0"/>
                    </a:p>
                  </a:txBody>
                  <a:tcPr/>
                </a:tc>
                <a:tc>
                  <a:txBody>
                    <a:bodyPr/>
                    <a:lstStyle/>
                    <a:p>
                      <a:r>
                        <a:rPr lang="en-US" sz="3000" dirty="0" err="1"/>
                        <a:t>Trứng</a:t>
                      </a:r>
                      <a:r>
                        <a:rPr lang="en-US" sz="3000" dirty="0"/>
                        <a:t> </a:t>
                      </a:r>
                      <a:r>
                        <a:rPr lang="en-US" sz="3000" dirty="0" err="1"/>
                        <a:t>cút</a:t>
                      </a:r>
                      <a:endParaRPr lang="en-US" sz="3000" dirty="0"/>
                    </a:p>
                  </a:txBody>
                  <a:tcPr anchor="ctr"/>
                </a:tc>
                <a:tc>
                  <a:txBody>
                    <a:bodyPr/>
                    <a:lstStyle/>
                    <a:p>
                      <a:r>
                        <a:rPr lang="en-US" sz="3000" dirty="0"/>
                        <a:t>3 </a:t>
                      </a:r>
                      <a:r>
                        <a:rPr lang="en-US" sz="3000" dirty="0" err="1"/>
                        <a:t>quả</a:t>
                      </a:r>
                      <a:endParaRPr lang="en-US" sz="3000" dirty="0"/>
                    </a:p>
                  </a:txBody>
                  <a:tcPr anchor="ctr"/>
                </a:tc>
                <a:tc>
                  <a:txBody>
                    <a:bodyPr/>
                    <a:lstStyle/>
                    <a:p>
                      <a:endParaRPr lang="en-US" sz="3000" dirty="0"/>
                    </a:p>
                  </a:txBody>
                  <a:tcPr anchor="ctr"/>
                </a:tc>
                <a:extLst>
                  <a:ext uri="{0D108BD9-81ED-4DB2-BD59-A6C34878D82A}">
                    <a16:rowId xmlns:a16="http://schemas.microsoft.com/office/drawing/2014/main" val="1354672303"/>
                  </a:ext>
                </a:extLst>
              </a:tr>
            </a:tbl>
          </a:graphicData>
        </a:graphic>
      </p:graphicFrame>
      <p:graphicFrame>
        <p:nvGraphicFramePr>
          <p:cNvPr id="6" name="Table 5">
            <a:extLst>
              <a:ext uri="{FF2B5EF4-FFF2-40B4-BE49-F238E27FC236}">
                <a16:creationId xmlns:a16="http://schemas.microsoft.com/office/drawing/2014/main" id="{8296F456-9F72-0517-0A1A-5FFC6760BD0D}"/>
              </a:ext>
            </a:extLst>
          </p:cNvPr>
          <p:cNvGraphicFramePr>
            <a:graphicFrameLocks noGrp="1"/>
          </p:cNvGraphicFramePr>
          <p:nvPr>
            <p:extLst>
              <p:ext uri="{D42A27DB-BD31-4B8C-83A1-F6EECF244321}">
                <p14:modId xmlns:p14="http://schemas.microsoft.com/office/powerpoint/2010/main" val="2013137468"/>
              </p:ext>
            </p:extLst>
          </p:nvPr>
        </p:nvGraphicFramePr>
        <p:xfrm>
          <a:off x="792956" y="723900"/>
          <a:ext cx="16916399" cy="5532713"/>
        </p:xfrm>
        <a:graphic>
          <a:graphicData uri="http://schemas.openxmlformats.org/drawingml/2006/table">
            <a:tbl>
              <a:tblPr firstRow="1" bandRow="1">
                <a:tableStyleId>{BDBED569-4797-4DF1-A0F4-6AAB3CD982D8}</a:tableStyleId>
              </a:tblPr>
              <a:tblGrid>
                <a:gridCol w="9829799">
                  <a:extLst>
                    <a:ext uri="{9D8B030D-6E8A-4147-A177-3AD203B41FA5}">
                      <a16:colId xmlns:a16="http://schemas.microsoft.com/office/drawing/2014/main" val="407712157"/>
                    </a:ext>
                  </a:extLst>
                </a:gridCol>
                <a:gridCol w="7086600">
                  <a:extLst>
                    <a:ext uri="{9D8B030D-6E8A-4147-A177-3AD203B41FA5}">
                      <a16:colId xmlns:a16="http://schemas.microsoft.com/office/drawing/2014/main" val="572099651"/>
                    </a:ext>
                  </a:extLst>
                </a:gridCol>
              </a:tblGrid>
              <a:tr h="682957">
                <a:tc>
                  <a:txBody>
                    <a:bodyPr/>
                    <a:lstStyle/>
                    <a:p>
                      <a:r>
                        <a:rPr lang="en-US" sz="2800" b="0" dirty="0">
                          <a:latin typeface="Arial" panose="020B0604020202020204" pitchFamily="34" charset="0"/>
                          <a:cs typeface="Arial" panose="020B0604020202020204" pitchFamily="34" charset="0"/>
                        </a:rPr>
                        <a:t>1. </a:t>
                      </a:r>
                      <a:r>
                        <a:rPr lang="en-US" sz="2800" b="0" dirty="0" err="1">
                          <a:latin typeface="Arial" panose="020B0604020202020204" pitchFamily="34" charset="0"/>
                          <a:cs typeface="Arial" panose="020B0604020202020204" pitchFamily="34" charset="0"/>
                        </a:rPr>
                        <a:t>Ngày</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hôm</a:t>
                      </a:r>
                      <a:r>
                        <a:rPr lang="en-US" sz="2800" b="0" dirty="0">
                          <a:latin typeface="Arial" panose="020B0604020202020204" pitchFamily="34" charset="0"/>
                          <a:cs typeface="Arial" panose="020B0604020202020204" pitchFamily="34" charset="0"/>
                        </a:rPr>
                        <a:t> qua </a:t>
                      </a:r>
                      <a:r>
                        <a:rPr lang="en-US" sz="2800" b="0" dirty="0" err="1">
                          <a:latin typeface="Arial" panose="020B0604020202020204" pitchFamily="34" charset="0"/>
                          <a:cs typeface="Arial" panose="020B0604020202020204" pitchFamily="34" charset="0"/>
                        </a:rPr>
                        <a:t>sau</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khi</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thức</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dậy</a:t>
                      </a:r>
                      <a:r>
                        <a:rPr lang="en-US" sz="2800" b="0" dirty="0">
                          <a:latin typeface="Arial" panose="020B0604020202020204" pitchFamily="34" charset="0"/>
                          <a:cs typeface="Arial" panose="020B0604020202020204" pitchFamily="34" charset="0"/>
                        </a:rPr>
                        <a:t>, con/</a:t>
                      </a:r>
                      <a:r>
                        <a:rPr lang="en-US" sz="2800" b="0" dirty="0" err="1">
                          <a:latin typeface="Arial" panose="020B0604020202020204" pitchFamily="34" charset="0"/>
                          <a:cs typeface="Arial" panose="020B0604020202020204" pitchFamily="34" charset="0"/>
                        </a:rPr>
                        <a:t>em</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ăn</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món</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gì</a:t>
                      </a:r>
                      <a:r>
                        <a:rPr lang="en-US" sz="2800" b="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0" dirty="0" err="1">
                          <a:latin typeface="Arial" panose="020B0604020202020204" pitchFamily="34" charset="0"/>
                          <a:cs typeface="Arial" panose="020B0604020202020204" pitchFamily="34" charset="0"/>
                        </a:rPr>
                        <a:t>Viết</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câu</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trả</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lời</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vào</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cột</a:t>
                      </a:r>
                      <a:r>
                        <a:rPr lang="en-US" sz="2800" b="0" dirty="0">
                          <a:latin typeface="Arial" panose="020B0604020202020204" pitchFamily="34" charset="0"/>
                          <a:cs typeface="Arial" panose="020B0604020202020204" pitchFamily="34" charset="0"/>
                        </a:rPr>
                        <a:t> 1,2,3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5401713"/>
                  </a:ext>
                </a:extLst>
              </a:tr>
              <a:tr h="564806">
                <a:tc>
                  <a:txBody>
                    <a:bodyPr/>
                    <a:lstStyle/>
                    <a:p>
                      <a:r>
                        <a:rPr lang="en-US" sz="2800" dirty="0">
                          <a:latin typeface="Arial" panose="020B0604020202020204" pitchFamily="34" charset="0"/>
                          <a:cs typeface="Arial" panose="020B0604020202020204" pitchFamily="34" charset="0"/>
                        </a:rPr>
                        <a:t>2. </a:t>
                      </a:r>
                      <a:r>
                        <a:rPr lang="en-US" sz="2800" dirty="0" err="1">
                          <a:latin typeface="Arial" panose="020B0604020202020204" pitchFamily="34" charset="0"/>
                          <a:cs typeface="Arial" panose="020B0604020202020204" pitchFamily="34" charset="0"/>
                        </a:rPr>
                        <a:t>Món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ăn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gồm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dirty="0" err="1">
                          <a:latin typeface="Arial" panose="020B0604020202020204" pitchFamily="34" charset="0"/>
                          <a:cs typeface="Arial" panose="020B0604020202020204" pitchFamily="34" charset="0"/>
                        </a:rPr>
                        <a:t>Viết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câu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cột</a:t>
                      </a:r>
                      <a:r>
                        <a:rPr lang="en-US" sz="2800" dirty="0">
                          <a:latin typeface="Arial" panose="020B0604020202020204" pitchFamily="34" charset="0"/>
                          <a:cs typeface="Arial" panose="020B060402020202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2541850"/>
                  </a:ext>
                </a:extLst>
              </a:tr>
              <a:tr h="1249086">
                <a:tc>
                  <a:txBody>
                    <a:bodyPr/>
                    <a:lstStyle/>
                    <a:p>
                      <a:r>
                        <a:rPr lang="en-US" sz="2800" dirty="0">
                          <a:latin typeface="Arial" panose="020B0604020202020204" pitchFamily="34" charset="0"/>
                          <a:cs typeface="Arial" panose="020B0604020202020204" pitchFamily="34" charset="0"/>
                        </a:rPr>
                        <a:t>3. Con/</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ăn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hết</a:t>
                      </a:r>
                      <a:r>
                        <a:rPr lang="en-US" sz="2800" dirty="0">
                          <a:latin typeface="Arial" panose="020B0604020202020204" pitchFamily="34" charset="0"/>
                          <a:cs typeface="Arial" panose="020B0604020202020204" pitchFamily="34" charset="0"/>
                        </a:rPr>
                        <a:t> bao </a:t>
                      </a:r>
                      <a:r>
                        <a:rPr lang="en-US" sz="2800" dirty="0" err="1">
                          <a:latin typeface="Arial" panose="020B0604020202020204" pitchFamily="34" charset="0"/>
                          <a:cs typeface="Arial" panose="020B0604020202020204" pitchFamily="34" charset="0"/>
                        </a:rPr>
                        <a:t>nhiêu</a:t>
                      </a:r>
                      <a:r>
                        <a:rPr lang="en-US" sz="2800" dirty="0">
                          <a:latin typeface="Arial" panose="020B0604020202020204" pitchFamily="34" charset="0"/>
                          <a:cs typeface="Arial" panose="020B0604020202020204" pitchFamily="34" charset="0"/>
                        </a:rPr>
                        <a:t> [ </a:t>
                      </a:r>
                      <a:r>
                        <a:rPr lang="en-US" sz="2800" dirty="0" err="1">
                          <a:latin typeface="Arial" panose="020B0604020202020204" pitchFamily="34" charset="0"/>
                          <a:cs typeface="Arial" panose="020B0604020202020204" pitchFamily="34" charset="0"/>
                        </a:rPr>
                        <a:t>Tên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bữa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ngày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hôm</a:t>
                      </a:r>
                      <a:r>
                        <a:rPr lang="en-US" sz="2800" dirty="0">
                          <a:latin typeface="Arial" panose="020B0604020202020204" pitchFamily="34" charset="0"/>
                          <a:cs typeface="Arial" panose="020B0604020202020204" pitchFamily="34" charset="0"/>
                        </a:rPr>
                        <a:t> qua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CBYT </a:t>
                      </a:r>
                      <a:r>
                        <a:rPr lang="en-US" sz="2800" dirty="0" err="1">
                          <a:latin typeface="Arial" panose="020B0604020202020204" pitchFamily="34" charset="0"/>
                          <a:cs typeface="Arial" panose="020B0604020202020204" pitchFamily="34" charset="0"/>
                        </a:rPr>
                        <a:t>hướng</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dẫn </a:t>
                      </a:r>
                      <a:r>
                        <a:rPr lang="en-US" sz="2800" dirty="0">
                          <a:latin typeface="Arial" panose="020B0604020202020204" pitchFamily="34" charset="0"/>
                          <a:cs typeface="Arial" panose="020B0604020202020204" pitchFamily="34" charset="0"/>
                        </a:rPr>
                        <a:t>trả lời </a:t>
                      </a:r>
                      <a:r>
                        <a:rPr lang="en-US" sz="2800" dirty="0" err="1">
                          <a:latin typeface="Arial" panose="020B0604020202020204" pitchFamily="34" charset="0"/>
                          <a:cs typeface="Arial" panose="020B0604020202020204" pitchFamily="34" charset="0"/>
                        </a:rPr>
                        <a:t>dựa</a:t>
                      </a:r>
                      <a:r>
                        <a:rPr lang="en-US" sz="2800" dirty="0">
                          <a:latin typeface="Arial" panose="020B0604020202020204" pitchFamily="34" charset="0"/>
                          <a:cs typeface="Arial" panose="020B0604020202020204" pitchFamily="34" charset="0"/>
                        </a:rPr>
                        <a:t> trên </a:t>
                      </a:r>
                      <a:r>
                        <a:rPr lang="en-US" sz="2800" dirty="0" err="1">
                          <a:latin typeface="Arial" panose="020B0604020202020204" pitchFamily="34" charset="0"/>
                          <a:cs typeface="Arial" panose="020B0604020202020204" pitchFamily="34" charset="0"/>
                        </a:rPr>
                        <a:t>quyển</a:t>
                      </a:r>
                      <a:r>
                        <a:rPr lang="en-US" sz="2800" dirty="0">
                          <a:latin typeface="Arial" panose="020B0604020202020204" pitchFamily="34" charset="0"/>
                          <a:cs typeface="Arial" panose="020B0604020202020204" pitchFamily="34" charset="0"/>
                        </a:rPr>
                        <a:t> ảnh và quy về </a:t>
                      </a:r>
                      <a:r>
                        <a:rPr lang="en-US" sz="2800" dirty="0" err="1">
                          <a:latin typeface="Arial" panose="020B0604020202020204" pitchFamily="34" charset="0"/>
                          <a:cs typeface="Arial" panose="020B0604020202020204" pitchFamily="34" charset="0"/>
                        </a:rPr>
                        <a:t>đơn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vị</a:t>
                      </a:r>
                      <a:r>
                        <a:rPr lang="en-US" sz="2800" dirty="0">
                          <a:latin typeface="Arial" panose="020B0604020202020204" pitchFamily="34" charset="0"/>
                          <a:cs typeface="Arial" panose="020B0604020202020204" pitchFamily="34" charset="0"/>
                        </a:rPr>
                        <a:t> đo </a:t>
                      </a:r>
                      <a:r>
                        <a:rPr lang="en-US" sz="2800" dirty="0" err="1">
                          <a:latin typeface="Arial" panose="020B0604020202020204" pitchFamily="34" charset="0"/>
                          <a:cs typeface="Arial" panose="020B0604020202020204" pitchFamily="34" charset="0"/>
                        </a:rPr>
                        <a:t>lường</a:t>
                      </a:r>
                      <a:r>
                        <a:rPr lang="en-US" sz="2800" dirty="0">
                          <a:latin typeface="Arial" panose="020B0604020202020204" pitchFamily="34" charset="0"/>
                          <a:cs typeface="Arial" panose="020B0604020202020204" pitchFamily="34" charset="0"/>
                        </a:rPr>
                        <a:t> có </a:t>
                      </a:r>
                      <a:r>
                        <a:rPr lang="en-US" sz="2800" dirty="0" err="1">
                          <a:latin typeface="Arial" panose="020B0604020202020204" pitchFamily="34" charset="0"/>
                          <a:cs typeface="Arial" panose="020B0604020202020204" pitchFamily="34" charset="0"/>
                        </a:rPr>
                        <a:t>sẵn</a:t>
                      </a: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Ghi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câu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cột</a:t>
                      </a:r>
                      <a:r>
                        <a:rPr lang="en-US" sz="2800" dirty="0">
                          <a:latin typeface="Arial" panose="020B0604020202020204" pitchFamily="34" charset="0"/>
                          <a:cs typeface="Arial" panose="020B0604020202020204" pitchFamily="34" charset="0"/>
                        </a:rPr>
                        <a:t> 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2355800"/>
                  </a:ext>
                </a:extLst>
              </a:tr>
              <a:tr h="1108940">
                <a:tc gridSpan="2">
                  <a:txBody>
                    <a:bodyPr/>
                    <a:lstStyle/>
                    <a:p>
                      <a:r>
                        <a:rPr lang="en-US" sz="2800" dirty="0" err="1" smtClean="0">
                          <a:latin typeface="Arial" panose="020B0604020202020204" pitchFamily="34" charset="0"/>
                          <a:cs typeface="Arial" panose="020B0604020202020204" pitchFamily="34" charset="0"/>
                        </a:rPr>
                        <a:t>Sau</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khi</a:t>
                      </a:r>
                      <a:r>
                        <a:rPr lang="en-US" sz="2800" dirty="0" smtClean="0">
                          <a:latin typeface="Arial" panose="020B0604020202020204" pitchFamily="34" charset="0"/>
                          <a:cs typeface="Arial" panose="020B0604020202020204" pitchFamily="34" charset="0"/>
                        </a:rPr>
                        <a:t> kết </a:t>
                      </a:r>
                      <a:r>
                        <a:rPr lang="en-US" sz="2800" dirty="0" err="1" smtClean="0">
                          <a:latin typeface="Arial" panose="020B0604020202020204" pitchFamily="34" charset="0"/>
                          <a:cs typeface="Arial" panose="020B0604020202020204" pitchFamily="34" charset="0"/>
                        </a:rPr>
                        <a:t>thúc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bữa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sáng</a:t>
                      </a:r>
                      <a:r>
                        <a:rPr lang="en-US" sz="2800" dirty="0" smtClean="0">
                          <a:latin typeface="Arial" panose="020B0604020202020204" pitchFamily="34" charset="0"/>
                          <a:cs typeface="Arial" panose="020B0604020202020204" pitchFamily="34" charset="0"/>
                        </a:rPr>
                        <a:t>, CBYT </a:t>
                      </a:r>
                      <a:r>
                        <a:rPr lang="en-US" sz="2800" dirty="0" err="1" smtClean="0">
                          <a:latin typeface="Arial" panose="020B0604020202020204" pitchFamily="34" charset="0"/>
                          <a:cs typeface="Arial" panose="020B0604020202020204" pitchFamily="34" charset="0"/>
                        </a:rPr>
                        <a:t>mới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tiếp</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tục</a:t>
                      </a:r>
                      <a:r>
                        <a:rPr lang="en-US" sz="2800" dirty="0" smtClean="0">
                          <a:latin typeface="Arial" panose="020B0604020202020204" pitchFamily="34" charset="0"/>
                          <a:cs typeface="Arial" panose="020B0604020202020204" pitchFamily="34" charset="0"/>
                        </a:rPr>
                        <a:t> hỏi đến các </a:t>
                      </a:r>
                      <a:r>
                        <a:rPr lang="en-US" sz="2800" dirty="0" err="1" smtClean="0">
                          <a:latin typeface="Arial" panose="020B0604020202020204" pitchFamily="34" charset="0"/>
                          <a:cs typeface="Arial" panose="020B0604020202020204" pitchFamily="34" charset="0"/>
                        </a:rPr>
                        <a:t>bữa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tiếp</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theo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đến </a:t>
                      </a:r>
                      <a:r>
                        <a:rPr lang="en-US" sz="2800" dirty="0" err="1" smtClean="0">
                          <a:latin typeface="Arial" panose="020B0604020202020204" pitchFamily="34" charset="0"/>
                          <a:cs typeface="Arial" panose="020B0604020202020204" pitchFamily="34" charset="0"/>
                        </a:rPr>
                        <a:t>khi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hết</a:t>
                      </a:r>
                      <a:r>
                        <a:rPr lang="en-US" sz="2800" dirty="0" smtClean="0">
                          <a:latin typeface="Arial" panose="020B0604020202020204" pitchFamily="34" charset="0"/>
                          <a:cs typeface="Arial" panose="020B0604020202020204" pitchFamily="34" charset="0"/>
                        </a:rPr>
                        <a:t> các </a:t>
                      </a:r>
                      <a:r>
                        <a:rPr lang="en-US" sz="2800" dirty="0" err="1" smtClean="0">
                          <a:latin typeface="Arial" panose="020B0604020202020204" pitchFamily="34" charset="0"/>
                          <a:cs typeface="Arial" panose="020B0604020202020204" pitchFamily="34" charset="0"/>
                        </a:rPr>
                        <a:t>khoảng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thời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gian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đã</a:t>
                      </a:r>
                      <a:r>
                        <a:rPr lang="en-US" sz="2800" dirty="0" smtClean="0">
                          <a:latin typeface="Arial" panose="020B0604020202020204" pitchFamily="34" charset="0"/>
                          <a:cs typeface="Arial" panose="020B0604020202020204" pitchFamily="34" charset="0"/>
                        </a:rPr>
                        <a:t> qui </a:t>
                      </a:r>
                      <a:r>
                        <a:rPr lang="en-US" sz="2800" dirty="0" err="1" smtClean="0">
                          <a:latin typeface="Arial" panose="020B0604020202020204" pitchFamily="34" charset="0"/>
                          <a:cs typeface="Arial" panose="020B0604020202020204" pitchFamily="34" charset="0"/>
                        </a:rPr>
                        <a:t>định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trong</a:t>
                      </a:r>
                      <a:r>
                        <a:rPr lang="en-US" sz="2800" dirty="0" smtClean="0">
                          <a:latin typeface="Arial" panose="020B0604020202020204" pitchFamily="34" charset="0"/>
                          <a:cs typeface="Arial" panose="020B0604020202020204" pitchFamily="34" charset="0"/>
                        </a:rPr>
                        <a:t> ngày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4128682930"/>
                  </a:ext>
                </a:extLst>
              </a:tr>
              <a:tr h="1804410">
                <a:tc gridSpan="2">
                  <a:txBody>
                    <a:bodyPr/>
                    <a:lstStyle/>
                    <a:p>
                      <a:r>
                        <a:rPr lang="vi-VN" sz="2800" dirty="0" smtClean="0">
                          <a:latin typeface="+mn-lt"/>
                          <a:cs typeface="Arial" panose="020B0604020202020204" pitchFamily="34" charset="0"/>
                        </a:rPr>
                        <a:t>Sau khi kết thúc hỏi khẩu phần 24 giờ, ĐTV tổng hợp số đơn vị ăn theo nhóm thực phẩm.</a:t>
                      </a:r>
                    </a:p>
                    <a:p>
                      <a:r>
                        <a:rPr lang="vi-VN" sz="2800" dirty="0" smtClean="0">
                          <a:latin typeface="+mn-lt"/>
                          <a:cs typeface="Arial" panose="020B0604020202020204" pitchFamily="34" charset="0"/>
                        </a:rPr>
                        <a:t>Xác định năng lượng của từng nhóm thực phẩm dựa vào đơn vị chuyển đổi</a:t>
                      </a:r>
                    </a:p>
                    <a:p>
                      <a:r>
                        <a:rPr lang="vi-VN" sz="2800" dirty="0" smtClean="0">
                          <a:latin typeface="+mn-lt"/>
                          <a:cs typeface="Arial" panose="020B0604020202020204" pitchFamily="34" charset="0"/>
                        </a:rPr>
                        <a:t>Tính tổng mức năng lượng trong ngày của trẻ và đánh giá sơ bộ mức năng lượng.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78277721"/>
                  </a:ext>
                </a:extLst>
              </a:tr>
            </a:tbl>
          </a:graphicData>
        </a:graphic>
      </p:graphicFrame>
    </p:spTree>
    <p:extLst>
      <p:ext uri="{BB962C8B-B14F-4D97-AF65-F5344CB8AC3E}">
        <p14:creationId xmlns:p14="http://schemas.microsoft.com/office/powerpoint/2010/main" val="20825479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39"/>
          <p:cNvSpPr txBox="1">
            <a:spLocks noGrp="1"/>
          </p:cNvSpPr>
          <p:nvPr>
            <p:ph type="title"/>
          </p:nvPr>
        </p:nvSpPr>
        <p:spPr>
          <a:xfrm>
            <a:off x="1447910" y="350801"/>
            <a:ext cx="7371239" cy="1171373"/>
          </a:xfrm>
          <a:prstGeom prst="rect">
            <a:avLst/>
          </a:prstGeom>
          <a:noFill/>
          <a:ln>
            <a:noFill/>
          </a:ln>
        </p:spPr>
        <p:txBody>
          <a:bodyPr spcFirstLastPara="1" vert="horz" wrap="square" lIns="137138" tIns="68550" rIns="137138" bIns="68550" rtlCol="0" anchor="t" anchorCtr="0">
            <a:noAutofit/>
          </a:bodyPr>
          <a:lstStyle/>
          <a:p>
            <a:pPr>
              <a:spcBef>
                <a:spcPts val="0"/>
              </a:spcBef>
              <a:buClr>
                <a:srgbClr val="C00000"/>
              </a:buClr>
              <a:buSzPts val="4000"/>
            </a:pPr>
            <a:r>
              <a:rPr lang="en-US" sz="6000" b="1" dirty="0">
                <a:solidFill>
                  <a:srgbClr val="C00000"/>
                </a:solidFill>
                <a:latin typeface="Arial"/>
                <a:ea typeface="Arial"/>
                <a:cs typeface="Arial"/>
                <a:sym typeface="Arial"/>
              </a:rPr>
              <a:t>Các </a:t>
            </a:r>
            <a:r>
              <a:rPr lang="en-US" sz="6000" b="1" dirty="0" err="1">
                <a:solidFill>
                  <a:srgbClr val="C00000"/>
                </a:solidFill>
                <a:latin typeface="Arial"/>
                <a:ea typeface="Arial"/>
                <a:cs typeface="Arial"/>
                <a:sym typeface="Arial"/>
              </a:rPr>
              <a:t>công</a:t>
            </a:r>
            <a:r>
              <a:rPr lang="en-US" sz="6000" b="1" dirty="0">
                <a:solidFill>
                  <a:srgbClr val="C00000"/>
                </a:solidFill>
                <a:latin typeface="Arial"/>
                <a:ea typeface="Arial"/>
                <a:cs typeface="Arial"/>
                <a:sym typeface="Arial"/>
              </a:rPr>
              <a:t> </a:t>
            </a:r>
            <a:r>
              <a:rPr lang="en-US" sz="6000" b="1" dirty="0" err="1">
                <a:solidFill>
                  <a:srgbClr val="C00000"/>
                </a:solidFill>
                <a:latin typeface="Arial"/>
                <a:ea typeface="Arial"/>
                <a:cs typeface="Arial"/>
                <a:sym typeface="Arial"/>
              </a:rPr>
              <a:t>cụ</a:t>
            </a:r>
            <a:r>
              <a:rPr lang="en-US" sz="6000" b="1" dirty="0">
                <a:solidFill>
                  <a:srgbClr val="C00000"/>
                </a:solidFill>
                <a:latin typeface="Arial"/>
                <a:ea typeface="Arial"/>
                <a:cs typeface="Arial"/>
                <a:sym typeface="Arial"/>
              </a:rPr>
              <a:t> </a:t>
            </a:r>
            <a:r>
              <a:rPr lang="en-US" sz="6000" b="1" dirty="0" err="1">
                <a:solidFill>
                  <a:srgbClr val="C00000"/>
                </a:solidFill>
                <a:latin typeface="Arial"/>
                <a:ea typeface="Arial"/>
                <a:cs typeface="Arial"/>
                <a:sym typeface="Arial"/>
              </a:rPr>
              <a:t>hỗ</a:t>
            </a:r>
            <a:r>
              <a:rPr lang="en-US" sz="6000" b="1" dirty="0">
                <a:solidFill>
                  <a:srgbClr val="C00000"/>
                </a:solidFill>
                <a:latin typeface="Arial"/>
                <a:ea typeface="Arial"/>
                <a:cs typeface="Arial"/>
                <a:sym typeface="Arial"/>
              </a:rPr>
              <a:t> </a:t>
            </a:r>
            <a:r>
              <a:rPr lang="en-US" sz="6000" b="1" dirty="0" err="1">
                <a:solidFill>
                  <a:srgbClr val="C00000"/>
                </a:solidFill>
                <a:latin typeface="Arial"/>
                <a:ea typeface="Arial"/>
                <a:cs typeface="Arial"/>
                <a:sym typeface="Arial"/>
              </a:rPr>
              <a:t>trợ</a:t>
            </a:r>
            <a:endParaRPr dirty="0"/>
          </a:p>
        </p:txBody>
      </p:sp>
      <p:sp>
        <p:nvSpPr>
          <p:cNvPr id="590" name="Google Shape;590;p39"/>
          <p:cNvSpPr txBox="1">
            <a:spLocks noGrp="1"/>
          </p:cNvSpPr>
          <p:nvPr>
            <p:ph idx="1"/>
          </p:nvPr>
        </p:nvSpPr>
        <p:spPr>
          <a:xfrm>
            <a:off x="451715" y="7984939"/>
            <a:ext cx="5930961" cy="3299210"/>
          </a:xfrm>
          <a:prstGeom prst="rect">
            <a:avLst/>
          </a:prstGeom>
          <a:noFill/>
          <a:ln>
            <a:noFill/>
          </a:ln>
        </p:spPr>
        <p:txBody>
          <a:bodyPr spcFirstLastPara="1" vert="horz" wrap="square" lIns="137138" tIns="68550" rIns="137138" bIns="68550" rtlCol="0" anchor="t" anchorCtr="0">
            <a:normAutofit/>
          </a:bodyPr>
          <a:lstStyle/>
          <a:p>
            <a:pPr marL="685835" indent="-685835">
              <a:lnSpc>
                <a:spcPct val="150000"/>
              </a:lnSpc>
              <a:spcBef>
                <a:spcPts val="900"/>
              </a:spcBef>
              <a:buClr>
                <a:srgbClr val="002060"/>
              </a:buClr>
              <a:buSzPct val="100000"/>
              <a:buAutoNum type="arabicPeriod"/>
            </a:pPr>
            <a:r>
              <a:rPr lang="en-US" dirty="0" err="1">
                <a:solidFill>
                  <a:srgbClr val="002060"/>
                </a:solidFill>
                <a:latin typeface="Arial"/>
                <a:ea typeface="Arial"/>
                <a:cs typeface="Arial"/>
                <a:sym typeface="Arial"/>
              </a:rPr>
              <a:t>Quyển</a:t>
            </a:r>
            <a:r>
              <a:rPr lang="en-US" dirty="0">
                <a:solidFill>
                  <a:srgbClr val="002060"/>
                </a:solidFill>
                <a:latin typeface="Arial"/>
                <a:ea typeface="Arial"/>
                <a:cs typeface="Arial"/>
                <a:sym typeface="Arial"/>
              </a:rPr>
              <a:t> </a:t>
            </a:r>
            <a:r>
              <a:rPr lang="en-US" dirty="0" err="1">
                <a:solidFill>
                  <a:srgbClr val="002060"/>
                </a:solidFill>
                <a:latin typeface="Arial"/>
                <a:ea typeface="Arial"/>
                <a:cs typeface="Arial"/>
                <a:sym typeface="Arial"/>
              </a:rPr>
              <a:t>ảnh</a:t>
            </a:r>
            <a:endParaRPr dirty="0"/>
          </a:p>
          <a:p>
            <a:pPr marL="685835" indent="-685835">
              <a:lnSpc>
                <a:spcPct val="150000"/>
              </a:lnSpc>
              <a:spcBef>
                <a:spcPts val="900"/>
              </a:spcBef>
              <a:buClr>
                <a:srgbClr val="002060"/>
              </a:buClr>
              <a:buSzPct val="100000"/>
              <a:buAutoNum type="arabicPeriod"/>
            </a:pPr>
            <a:r>
              <a:rPr lang="en-US" dirty="0" err="1">
                <a:solidFill>
                  <a:srgbClr val="002060"/>
                </a:solidFill>
                <a:latin typeface="Arial"/>
                <a:ea typeface="Arial"/>
                <a:cs typeface="Arial"/>
                <a:sym typeface="Arial"/>
              </a:rPr>
              <a:t>Bộ</a:t>
            </a:r>
            <a:r>
              <a:rPr lang="en-US" dirty="0">
                <a:solidFill>
                  <a:srgbClr val="002060"/>
                </a:solidFill>
                <a:latin typeface="Arial"/>
                <a:ea typeface="Arial"/>
                <a:cs typeface="Arial"/>
                <a:sym typeface="Arial"/>
              </a:rPr>
              <a:t> </a:t>
            </a:r>
            <a:r>
              <a:rPr lang="en-US" dirty="0" err="1">
                <a:solidFill>
                  <a:srgbClr val="002060"/>
                </a:solidFill>
                <a:latin typeface="Arial"/>
                <a:ea typeface="Arial"/>
                <a:cs typeface="Arial"/>
                <a:sym typeface="Arial"/>
              </a:rPr>
              <a:t>dụng</a:t>
            </a:r>
            <a:r>
              <a:rPr lang="en-US" dirty="0">
                <a:solidFill>
                  <a:srgbClr val="002060"/>
                </a:solidFill>
                <a:latin typeface="Arial"/>
                <a:ea typeface="Arial"/>
                <a:cs typeface="Arial"/>
                <a:sym typeface="Arial"/>
              </a:rPr>
              <a:t> </a:t>
            </a:r>
            <a:r>
              <a:rPr lang="en-US" dirty="0" err="1">
                <a:solidFill>
                  <a:srgbClr val="002060"/>
                </a:solidFill>
                <a:latin typeface="Arial"/>
                <a:ea typeface="Arial"/>
                <a:cs typeface="Arial"/>
                <a:sym typeface="Arial"/>
              </a:rPr>
              <a:t>cụ</a:t>
            </a:r>
            <a:r>
              <a:rPr lang="en-US" dirty="0">
                <a:solidFill>
                  <a:srgbClr val="002060"/>
                </a:solidFill>
                <a:latin typeface="Arial"/>
                <a:ea typeface="Arial"/>
                <a:cs typeface="Arial"/>
                <a:sym typeface="Arial"/>
              </a:rPr>
              <a:t> </a:t>
            </a:r>
            <a:r>
              <a:rPr lang="en-US" dirty="0" err="1">
                <a:solidFill>
                  <a:srgbClr val="002060"/>
                </a:solidFill>
                <a:latin typeface="Arial"/>
                <a:ea typeface="Arial"/>
                <a:cs typeface="Arial"/>
                <a:sym typeface="Arial"/>
              </a:rPr>
              <a:t>hỗ</a:t>
            </a:r>
            <a:r>
              <a:rPr lang="en-US" dirty="0">
                <a:solidFill>
                  <a:srgbClr val="002060"/>
                </a:solidFill>
                <a:latin typeface="Arial"/>
                <a:ea typeface="Arial"/>
                <a:cs typeface="Arial"/>
                <a:sym typeface="Arial"/>
              </a:rPr>
              <a:t> </a:t>
            </a:r>
            <a:r>
              <a:rPr lang="en-US" dirty="0" err="1">
                <a:solidFill>
                  <a:srgbClr val="002060"/>
                </a:solidFill>
                <a:latin typeface="Arial"/>
                <a:ea typeface="Arial"/>
                <a:cs typeface="Arial"/>
                <a:sym typeface="Arial"/>
              </a:rPr>
              <a:t>trợ</a:t>
            </a:r>
            <a:endParaRPr dirty="0">
              <a:solidFill>
                <a:srgbClr val="002060"/>
              </a:solidFill>
              <a:latin typeface="Arial"/>
              <a:ea typeface="Arial"/>
              <a:cs typeface="Arial"/>
              <a:sym typeface="Arial"/>
            </a:endParaRPr>
          </a:p>
        </p:txBody>
      </p:sp>
      <p:pic>
        <p:nvPicPr>
          <p:cNvPr id="586" name="Google Shape;586;p39"/>
          <p:cNvPicPr preferRelativeResize="0"/>
          <p:nvPr/>
        </p:nvPicPr>
        <p:blipFill rotWithShape="1">
          <a:blip r:embed="rId3">
            <a:alphaModFix/>
          </a:blip>
          <a:srcRect/>
          <a:stretch/>
        </p:blipFill>
        <p:spPr>
          <a:xfrm>
            <a:off x="451718" y="1522173"/>
            <a:ext cx="4870560" cy="6590196"/>
          </a:xfrm>
          <a:prstGeom prst="rect">
            <a:avLst/>
          </a:prstGeom>
          <a:noFill/>
          <a:ln>
            <a:noFill/>
          </a:ln>
        </p:spPr>
      </p:pic>
      <p:pic>
        <p:nvPicPr>
          <p:cNvPr id="589" name="Google Shape;589;p39" descr="A table with plates and cups&#10;&#10;Description automatically generated with medium confidence"/>
          <p:cNvPicPr preferRelativeResize="0"/>
          <p:nvPr/>
        </p:nvPicPr>
        <p:blipFill rotWithShape="1">
          <a:blip r:embed="rId4">
            <a:alphaModFix/>
          </a:blip>
          <a:srcRect/>
          <a:stretch/>
        </p:blipFill>
        <p:spPr>
          <a:xfrm rot="-5400000">
            <a:off x="4746671" y="2591980"/>
            <a:ext cx="6260123" cy="4780658"/>
          </a:xfrm>
          <a:prstGeom prst="rect">
            <a:avLst/>
          </a:prstGeom>
          <a:noFill/>
          <a:ln>
            <a:noFill/>
          </a:ln>
        </p:spPr>
      </p:pic>
      <p:sp>
        <p:nvSpPr>
          <p:cNvPr id="7" name="Google Shape;597;p40"/>
          <p:cNvSpPr txBox="1">
            <a:spLocks/>
          </p:cNvSpPr>
          <p:nvPr/>
        </p:nvSpPr>
        <p:spPr>
          <a:xfrm>
            <a:off x="10267057" y="1875691"/>
            <a:ext cx="8016704" cy="7449800"/>
          </a:xfrm>
          <a:prstGeom prst="rect">
            <a:avLst/>
          </a:prstGeom>
          <a:noFill/>
          <a:ln>
            <a:noFill/>
          </a:ln>
        </p:spPr>
        <p:txBody>
          <a:bodyPr spcFirstLastPara="1" vert="horz" wrap="square" lIns="137138" tIns="68550" rIns="137138" bIns="68550" rtlCol="0" anchor="t" anchorCtr="0">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just">
              <a:lnSpc>
                <a:spcPct val="110000"/>
              </a:lnSpc>
              <a:spcBef>
                <a:spcPts val="0"/>
              </a:spcBef>
              <a:buClr>
                <a:schemeClr val="dk1"/>
              </a:buClr>
              <a:buSzPts val="2500"/>
            </a:pPr>
            <a:r>
              <a:rPr lang="vi-VN" sz="3750" dirty="0">
                <a:latin typeface="Arial"/>
                <a:ea typeface="Arial"/>
                <a:cs typeface="Arial"/>
                <a:sym typeface="Arial"/>
              </a:rPr>
              <a:t>Tìm ảnh của TP/món ăn đó trong quyển ảnh, đưa HS xem và chọn ảnh gần nhất với lượng đã ăn. Viết đơn vị của ảnh vào cột 5.</a:t>
            </a:r>
            <a:endParaRPr lang="vi-VN" dirty="0"/>
          </a:p>
          <a:p>
            <a:pPr algn="just">
              <a:lnSpc>
                <a:spcPct val="110000"/>
              </a:lnSpc>
              <a:spcBef>
                <a:spcPts val="1800"/>
              </a:spcBef>
              <a:buClr>
                <a:schemeClr val="dk1"/>
              </a:buClr>
              <a:buSzPts val="2500"/>
            </a:pPr>
            <a:r>
              <a:rPr lang="vi-VN" sz="3750" dirty="0">
                <a:latin typeface="Arial"/>
                <a:ea typeface="Arial"/>
                <a:cs typeface="Arial"/>
                <a:sym typeface="Arial"/>
              </a:rPr>
              <a:t>Dùng ảnh thay thế - dùng một ảnh của một thực phẩm cụ thể để giúp HS ước tính một thực phẩm (giống) khác. Giải thích rõ là sẽ dùng ảnh của một TP/món ăn khác làm ảnh thay thế.</a:t>
            </a:r>
          </a:p>
        </p:txBody>
      </p:sp>
    </p:spTree>
    <p:extLst>
      <p:ext uri="{BB962C8B-B14F-4D97-AF65-F5344CB8AC3E}">
        <p14:creationId xmlns:p14="http://schemas.microsoft.com/office/powerpoint/2010/main" val="252103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46"/>
          <p:cNvSpPr txBox="1">
            <a:spLocks noGrp="1"/>
          </p:cNvSpPr>
          <p:nvPr>
            <p:ph type="title"/>
          </p:nvPr>
        </p:nvSpPr>
        <p:spPr>
          <a:xfrm>
            <a:off x="3280260" y="2"/>
            <a:ext cx="12458703" cy="1081937"/>
          </a:xfrm>
          <a:prstGeom prst="rect">
            <a:avLst/>
          </a:prstGeom>
          <a:noFill/>
          <a:ln>
            <a:noFill/>
          </a:ln>
        </p:spPr>
        <p:txBody>
          <a:bodyPr spcFirstLastPara="1" vert="horz" wrap="square" lIns="137138" tIns="68550" rIns="137138" bIns="68550" rtlCol="0" anchor="ctr" anchorCtr="0">
            <a:normAutofit fontScale="90000"/>
          </a:bodyPr>
          <a:lstStyle/>
          <a:p>
            <a:pPr>
              <a:spcBef>
                <a:spcPts val="0"/>
              </a:spcBef>
              <a:buClr>
                <a:srgbClr val="C00000"/>
              </a:buClr>
              <a:buSzPts val="3600"/>
            </a:pPr>
            <a:r>
              <a:rPr lang="en-US" sz="5400" b="1" dirty="0">
                <a:solidFill>
                  <a:srgbClr val="C00000"/>
                </a:solidFill>
                <a:latin typeface="Arial"/>
                <a:cs typeface="Arial"/>
                <a:sym typeface="Arial"/>
              </a:rPr>
              <a:t>Đánh </a:t>
            </a:r>
            <a:r>
              <a:rPr lang="en-US" sz="5400" b="1" dirty="0" err="1">
                <a:solidFill>
                  <a:srgbClr val="C00000"/>
                </a:solidFill>
                <a:latin typeface="Arial"/>
                <a:cs typeface="Arial"/>
                <a:sym typeface="Arial"/>
              </a:rPr>
              <a:t>giá</a:t>
            </a:r>
            <a:r>
              <a:rPr lang="en-US" sz="5400" b="1" dirty="0">
                <a:solidFill>
                  <a:srgbClr val="C00000"/>
                </a:solidFill>
                <a:latin typeface="Arial"/>
                <a:cs typeface="Arial"/>
                <a:sym typeface="Arial"/>
              </a:rPr>
              <a:t> </a:t>
            </a:r>
            <a:r>
              <a:rPr lang="en-US" sz="5400" b="1" dirty="0" err="1">
                <a:solidFill>
                  <a:srgbClr val="C00000"/>
                </a:solidFill>
                <a:latin typeface="Arial"/>
                <a:cs typeface="Arial"/>
                <a:sym typeface="Arial"/>
              </a:rPr>
              <a:t>sơ</a:t>
            </a:r>
            <a:r>
              <a:rPr lang="en-US" sz="5400" b="1" dirty="0">
                <a:solidFill>
                  <a:srgbClr val="C00000"/>
                </a:solidFill>
                <a:latin typeface="Arial"/>
                <a:cs typeface="Arial"/>
                <a:sym typeface="Arial"/>
              </a:rPr>
              <a:t> bộ năng </a:t>
            </a:r>
            <a:r>
              <a:rPr lang="en-US" sz="5400" b="1" dirty="0" err="1">
                <a:solidFill>
                  <a:srgbClr val="C00000"/>
                </a:solidFill>
                <a:latin typeface="Arial"/>
                <a:cs typeface="Arial"/>
                <a:sym typeface="Arial"/>
              </a:rPr>
              <a:t>lượng</a:t>
            </a:r>
            <a:r>
              <a:rPr lang="en-US" sz="5400" b="1" dirty="0">
                <a:solidFill>
                  <a:srgbClr val="C00000"/>
                </a:solidFill>
                <a:latin typeface="Arial"/>
                <a:cs typeface="Arial"/>
                <a:sym typeface="Arial"/>
              </a:rPr>
              <a:t> khẩu </a:t>
            </a:r>
            <a:r>
              <a:rPr lang="en-US" sz="5400" b="1" dirty="0" err="1">
                <a:solidFill>
                  <a:srgbClr val="C00000"/>
                </a:solidFill>
                <a:latin typeface="Arial"/>
                <a:cs typeface="Arial"/>
                <a:sym typeface="Arial"/>
              </a:rPr>
              <a:t>phần</a:t>
            </a:r>
            <a:endParaRPr dirty="0"/>
          </a:p>
        </p:txBody>
      </p:sp>
      <p:graphicFrame>
        <p:nvGraphicFramePr>
          <p:cNvPr id="2" name="Table 1"/>
          <p:cNvGraphicFramePr>
            <a:graphicFrameLocks noGrp="1"/>
          </p:cNvGraphicFramePr>
          <p:nvPr>
            <p:extLst>
              <p:ext uri="{D42A27DB-BD31-4B8C-83A1-F6EECF244321}">
                <p14:modId xmlns:p14="http://schemas.microsoft.com/office/powerpoint/2010/main" val="2890267378"/>
              </p:ext>
            </p:extLst>
          </p:nvPr>
        </p:nvGraphicFramePr>
        <p:xfrm>
          <a:off x="1340825" y="1140621"/>
          <a:ext cx="16337572" cy="8508971"/>
        </p:xfrm>
        <a:graphic>
          <a:graphicData uri="http://schemas.openxmlformats.org/drawingml/2006/table">
            <a:tbl>
              <a:tblPr firstRow="1" firstCol="1" bandRow="1">
                <a:tableStyleId>{8799B23B-EC83-4686-B30A-512413B5E67A}</a:tableStyleId>
              </a:tblPr>
              <a:tblGrid>
                <a:gridCol w="1705904">
                  <a:extLst>
                    <a:ext uri="{9D8B030D-6E8A-4147-A177-3AD203B41FA5}">
                      <a16:colId xmlns:a16="http://schemas.microsoft.com/office/drawing/2014/main" val="883983567"/>
                    </a:ext>
                  </a:extLst>
                </a:gridCol>
                <a:gridCol w="9754868">
                  <a:extLst>
                    <a:ext uri="{9D8B030D-6E8A-4147-A177-3AD203B41FA5}">
                      <a16:colId xmlns:a16="http://schemas.microsoft.com/office/drawing/2014/main" val="3519193158"/>
                    </a:ext>
                  </a:extLst>
                </a:gridCol>
                <a:gridCol w="4623248">
                  <a:extLst>
                    <a:ext uri="{9D8B030D-6E8A-4147-A177-3AD203B41FA5}">
                      <a16:colId xmlns:a16="http://schemas.microsoft.com/office/drawing/2014/main" val="303043305"/>
                    </a:ext>
                  </a:extLst>
                </a:gridCol>
                <a:gridCol w="253552">
                  <a:extLst>
                    <a:ext uri="{9D8B030D-6E8A-4147-A177-3AD203B41FA5}">
                      <a16:colId xmlns:a16="http://schemas.microsoft.com/office/drawing/2014/main" val="120752993"/>
                    </a:ext>
                  </a:extLst>
                </a:gridCol>
              </a:tblGrid>
              <a:tr h="1066404">
                <a:tc>
                  <a:txBody>
                    <a:bodyPr/>
                    <a:lstStyle/>
                    <a:p>
                      <a:pPr algn="ctr">
                        <a:lnSpc>
                          <a:spcPct val="107000"/>
                        </a:lnSpc>
                        <a:spcAft>
                          <a:spcPts val="0"/>
                        </a:spcAft>
                      </a:pPr>
                      <a:r>
                        <a:rPr lang="de-DE" sz="3000" dirty="0">
                          <a:effectLst/>
                          <a:latin typeface="Calibri body"/>
                        </a:rPr>
                        <a:t> </a:t>
                      </a:r>
                      <a:r>
                        <a:rPr lang="en-US" sz="3000" dirty="0" smtClean="0">
                          <a:effectLst/>
                          <a:latin typeface="Calibri body"/>
                        </a:rPr>
                        <a:t>Phân </a:t>
                      </a:r>
                      <a:r>
                        <a:rPr lang="en-US" sz="3000" dirty="0">
                          <a:effectLst/>
                          <a:latin typeface="Calibri body"/>
                        </a:rPr>
                        <a:t>loại</a:t>
                      </a:r>
                      <a:endParaRPr lang="en-US" sz="3000" b="0" dirty="0">
                        <a:effectLst/>
                        <a:latin typeface="Calibri body"/>
                      </a:endParaRPr>
                    </a:p>
                  </a:txBody>
                  <a:tcPr marL="68580" marR="68580" marT="0" marB="0"/>
                </a:tc>
                <a:tc>
                  <a:txBody>
                    <a:bodyPr/>
                    <a:lstStyle/>
                    <a:p>
                      <a:pPr algn="ctr">
                        <a:lnSpc>
                          <a:spcPct val="107000"/>
                        </a:lnSpc>
                        <a:spcAft>
                          <a:spcPts val="0"/>
                        </a:spcAft>
                      </a:pPr>
                      <a:r>
                        <a:rPr lang="de-DE" sz="3000" dirty="0">
                          <a:effectLst/>
                          <a:latin typeface="Calibri body"/>
                        </a:rPr>
                        <a:t> </a:t>
                      </a:r>
                      <a:endParaRPr lang="en-US" sz="3000" dirty="0">
                        <a:effectLst/>
                        <a:latin typeface="Calibri body"/>
                      </a:endParaRPr>
                    </a:p>
                    <a:p>
                      <a:pPr algn="ctr">
                        <a:lnSpc>
                          <a:spcPct val="107000"/>
                        </a:lnSpc>
                        <a:spcAft>
                          <a:spcPts val="0"/>
                        </a:spcAft>
                      </a:pPr>
                      <a:r>
                        <a:rPr lang="en-US" sz="3000" dirty="0" err="1">
                          <a:effectLst/>
                          <a:latin typeface="Calibri body"/>
                        </a:rPr>
                        <a:t>Loại</a:t>
                      </a:r>
                      <a:r>
                        <a:rPr lang="en-US" sz="3000" dirty="0">
                          <a:effectLst/>
                          <a:latin typeface="Calibri body"/>
                        </a:rPr>
                        <a:t> </a:t>
                      </a:r>
                      <a:r>
                        <a:rPr lang="en-US" sz="3000" dirty="0" err="1">
                          <a:effectLst/>
                          <a:latin typeface="Calibri body"/>
                        </a:rPr>
                        <a:t>thực</a:t>
                      </a:r>
                      <a:r>
                        <a:rPr lang="en-US" sz="3000" dirty="0">
                          <a:effectLst/>
                          <a:latin typeface="Calibri body"/>
                        </a:rPr>
                        <a:t> </a:t>
                      </a:r>
                      <a:r>
                        <a:rPr lang="en-US" sz="3000" dirty="0" err="1">
                          <a:effectLst/>
                          <a:latin typeface="Calibri body"/>
                        </a:rPr>
                        <a:t>phẩm</a:t>
                      </a:r>
                      <a:endParaRPr lang="en-US" sz="3000" b="0" dirty="0">
                        <a:effectLst/>
                        <a:latin typeface="Calibri body"/>
                        <a:ea typeface="Calibri" panose="020F0502020204030204" pitchFamily="34" charset="0"/>
                      </a:endParaRPr>
                    </a:p>
                  </a:txBody>
                  <a:tcPr marL="68580" marR="68580" marT="0" marB="0"/>
                </a:tc>
                <a:tc>
                  <a:txBody>
                    <a:bodyPr/>
                    <a:lstStyle/>
                    <a:p>
                      <a:pPr algn="ctr">
                        <a:lnSpc>
                          <a:spcPct val="107000"/>
                        </a:lnSpc>
                        <a:spcAft>
                          <a:spcPts val="0"/>
                        </a:spcAft>
                      </a:pPr>
                      <a:r>
                        <a:rPr lang="en-US" sz="2900" b="1" dirty="0">
                          <a:solidFill>
                            <a:srgbClr val="FF0000"/>
                          </a:solidFill>
                          <a:effectLst/>
                          <a:latin typeface="Calibri body"/>
                        </a:rPr>
                        <a:t>Năng </a:t>
                      </a:r>
                      <a:r>
                        <a:rPr lang="en-US" sz="3000" b="1" kern="1200" dirty="0" err="1">
                          <a:solidFill>
                            <a:srgbClr val="FF0000"/>
                          </a:solidFill>
                          <a:effectLst/>
                          <a:latin typeface="Calibri body"/>
                          <a:ea typeface="+mn-ea"/>
                          <a:cs typeface="+mn-cs"/>
                        </a:rPr>
                        <a:t>lượng</a:t>
                      </a:r>
                      <a:r>
                        <a:rPr lang="en-US" sz="2900" b="1" baseline="0" dirty="0">
                          <a:solidFill>
                            <a:srgbClr val="FF0000"/>
                          </a:solidFill>
                          <a:effectLst/>
                          <a:latin typeface="Calibri body"/>
                        </a:rPr>
                        <a:t> </a:t>
                      </a:r>
                      <a:r>
                        <a:rPr lang="en-US" sz="2900" b="1" dirty="0">
                          <a:solidFill>
                            <a:srgbClr val="FF0000"/>
                          </a:solidFill>
                          <a:effectLst/>
                          <a:latin typeface="Calibri body"/>
                        </a:rPr>
                        <a:t>(Kcal)</a:t>
                      </a:r>
                      <a:endParaRPr lang="en-US" sz="2900" b="1" dirty="0">
                        <a:solidFill>
                          <a:srgbClr val="FF0000"/>
                        </a:solidFill>
                        <a:effectLst/>
                        <a:latin typeface="Calibri body"/>
                        <a:ea typeface="Calibri" panose="020F0502020204030204" pitchFamily="34" charset="0"/>
                      </a:endParaRPr>
                    </a:p>
                  </a:txBody>
                  <a:tcPr marL="68580" marR="68580" marT="0" marB="0" anchor="ctr"/>
                </a:tc>
                <a:tc rowSpan="16">
                  <a:txBody>
                    <a:bodyPr/>
                    <a:lstStyle/>
                    <a:p>
                      <a:endParaRPr lang="en-US" sz="3000" b="0" dirty="0">
                        <a:latin typeface="Calibri body"/>
                      </a:endParaRPr>
                    </a:p>
                  </a:txBody>
                  <a:tcPr marL="68580" marR="68580" marT="0" marB="0"/>
                </a:tc>
                <a:extLst>
                  <a:ext uri="{0D108BD9-81ED-4DB2-BD59-A6C34878D82A}">
                    <a16:rowId xmlns:a16="http://schemas.microsoft.com/office/drawing/2014/main" val="3407183961"/>
                  </a:ext>
                </a:extLst>
              </a:tr>
              <a:tr h="496761">
                <a:tc rowSpan="2">
                  <a:txBody>
                    <a:bodyPr/>
                    <a:lstStyle/>
                    <a:p>
                      <a:pPr algn="just">
                        <a:lnSpc>
                          <a:spcPct val="107000"/>
                        </a:lnSpc>
                        <a:spcAft>
                          <a:spcPts val="0"/>
                        </a:spcAft>
                      </a:pPr>
                      <a:r>
                        <a:rPr lang="en-US" sz="3000" dirty="0" err="1">
                          <a:effectLst/>
                          <a:latin typeface="Calibri body"/>
                        </a:rPr>
                        <a:t>Nhóm</a:t>
                      </a:r>
                      <a:r>
                        <a:rPr lang="en-US" sz="3000" dirty="0">
                          <a:effectLst/>
                          <a:latin typeface="Calibri body"/>
                        </a:rPr>
                        <a:t> 1</a:t>
                      </a:r>
                      <a:endParaRPr lang="en-US" sz="3000" b="0" dirty="0">
                        <a:effectLst/>
                        <a:latin typeface="Calibri body"/>
                        <a:ea typeface="Calibri" panose="020F0502020204030204" pitchFamily="34" charset="0"/>
                      </a:endParaRPr>
                    </a:p>
                  </a:txBody>
                  <a:tcPr marL="68580" marR="68580" marT="0" marB="0"/>
                </a:tc>
                <a:tc>
                  <a:txBody>
                    <a:bodyPr/>
                    <a:lstStyle/>
                    <a:p>
                      <a:pPr algn="just">
                        <a:lnSpc>
                          <a:spcPct val="107000"/>
                        </a:lnSpc>
                        <a:spcAft>
                          <a:spcPts val="0"/>
                        </a:spcAft>
                      </a:pPr>
                      <a:r>
                        <a:rPr lang="en-US" sz="3000" dirty="0" err="1">
                          <a:effectLst/>
                          <a:latin typeface="Calibri body"/>
                        </a:rPr>
                        <a:t>Ngũ</a:t>
                      </a:r>
                      <a:r>
                        <a:rPr lang="en-US" sz="3000" dirty="0">
                          <a:effectLst/>
                          <a:latin typeface="Calibri body"/>
                        </a:rPr>
                        <a:t> </a:t>
                      </a:r>
                      <a:r>
                        <a:rPr lang="en-US" sz="3000" dirty="0" err="1">
                          <a:effectLst/>
                          <a:latin typeface="Calibri body"/>
                        </a:rPr>
                        <a:t>cốc</a:t>
                      </a:r>
                      <a:r>
                        <a:rPr lang="en-US" sz="3000" dirty="0">
                          <a:effectLst/>
                          <a:latin typeface="Calibri body"/>
                        </a:rPr>
                        <a:t>, </a:t>
                      </a:r>
                      <a:r>
                        <a:rPr lang="en-US" sz="3000" dirty="0" err="1">
                          <a:effectLst/>
                          <a:latin typeface="Calibri body"/>
                        </a:rPr>
                        <a:t>khoai</a:t>
                      </a:r>
                      <a:r>
                        <a:rPr lang="en-US" sz="3000" dirty="0">
                          <a:effectLst/>
                          <a:latin typeface="Calibri body"/>
                        </a:rPr>
                        <a:t> </a:t>
                      </a:r>
                      <a:r>
                        <a:rPr lang="en-US" sz="3000" dirty="0" err="1">
                          <a:effectLst/>
                          <a:latin typeface="Calibri body"/>
                        </a:rPr>
                        <a:t>tây</a:t>
                      </a:r>
                      <a:endParaRPr lang="en-US" sz="3000" b="0" dirty="0">
                        <a:effectLst/>
                        <a:latin typeface="Calibri body"/>
                        <a:ea typeface="Calibri" panose="020F0502020204030204" pitchFamily="34" charset="0"/>
                      </a:endParaRPr>
                    </a:p>
                  </a:txBody>
                  <a:tcPr marL="68580" marR="68580" marT="0" marB="0"/>
                </a:tc>
                <a:tc>
                  <a:txBody>
                    <a:bodyPr/>
                    <a:lstStyle/>
                    <a:p>
                      <a:pPr algn="ctr">
                        <a:lnSpc>
                          <a:spcPct val="107000"/>
                        </a:lnSpc>
                        <a:spcAft>
                          <a:spcPts val="0"/>
                        </a:spcAft>
                      </a:pPr>
                      <a:r>
                        <a:rPr lang="en-US" sz="3000" b="1" dirty="0">
                          <a:solidFill>
                            <a:srgbClr val="FF0000"/>
                          </a:solidFill>
                          <a:effectLst/>
                          <a:latin typeface="Calibri body"/>
                        </a:rPr>
                        <a:t>90</a:t>
                      </a:r>
                      <a:endParaRPr lang="en-US" sz="3000" b="1" dirty="0">
                        <a:solidFill>
                          <a:srgbClr val="FF0000"/>
                        </a:solidFill>
                        <a:effectLst/>
                        <a:latin typeface="Calibri body"/>
                        <a:ea typeface="Calibri" panose="020F0502020204030204" pitchFamily="34" charset="0"/>
                      </a:endParaRPr>
                    </a:p>
                  </a:txBody>
                  <a:tcPr marL="68580" marR="68580" marT="0" marB="0"/>
                </a:tc>
                <a:tc vMerge="1">
                  <a:txBody>
                    <a:bodyPr/>
                    <a:lstStyle/>
                    <a:p>
                      <a:endParaRPr lang="en-US"/>
                    </a:p>
                  </a:txBody>
                  <a:tcPr/>
                </a:tc>
                <a:extLst>
                  <a:ext uri="{0D108BD9-81ED-4DB2-BD59-A6C34878D82A}">
                    <a16:rowId xmlns:a16="http://schemas.microsoft.com/office/drawing/2014/main" val="3488613312"/>
                  </a:ext>
                </a:extLst>
              </a:tr>
              <a:tr h="586154">
                <a:tc vMerge="1">
                  <a:txBody>
                    <a:bodyPr/>
                    <a:lstStyle/>
                    <a:p>
                      <a:endParaRPr lang="en-US"/>
                    </a:p>
                  </a:txBody>
                  <a:tcPr/>
                </a:tc>
                <a:tc>
                  <a:txBody>
                    <a:bodyPr/>
                    <a:lstStyle/>
                    <a:p>
                      <a:pPr algn="just">
                        <a:lnSpc>
                          <a:spcPct val="107000"/>
                        </a:lnSpc>
                        <a:spcAft>
                          <a:spcPts val="0"/>
                        </a:spcAft>
                      </a:pPr>
                      <a:r>
                        <a:rPr lang="en-US" sz="3000" dirty="0" err="1">
                          <a:effectLst/>
                          <a:latin typeface="Calibri body"/>
                        </a:rPr>
                        <a:t>Khoai</a:t>
                      </a:r>
                      <a:r>
                        <a:rPr lang="en-US" sz="3000" dirty="0">
                          <a:effectLst/>
                          <a:latin typeface="Calibri body"/>
                        </a:rPr>
                        <a:t> củ và </a:t>
                      </a:r>
                      <a:r>
                        <a:rPr lang="en-US" sz="3000" dirty="0" err="1">
                          <a:effectLst/>
                          <a:latin typeface="Calibri body"/>
                        </a:rPr>
                        <a:t>sản</a:t>
                      </a:r>
                      <a:r>
                        <a:rPr lang="en-US" sz="3000" dirty="0">
                          <a:effectLst/>
                          <a:latin typeface="Calibri body"/>
                        </a:rPr>
                        <a:t> </a:t>
                      </a:r>
                      <a:r>
                        <a:rPr lang="en-US" sz="3000" dirty="0" err="1">
                          <a:effectLst/>
                          <a:latin typeface="Calibri body"/>
                        </a:rPr>
                        <a:t>phẩm</a:t>
                      </a:r>
                      <a:r>
                        <a:rPr lang="en-US" sz="3000" dirty="0">
                          <a:effectLst/>
                          <a:latin typeface="Calibri body"/>
                        </a:rPr>
                        <a:t> </a:t>
                      </a:r>
                      <a:r>
                        <a:rPr lang="en-US" sz="3000" dirty="0" err="1">
                          <a:effectLst/>
                          <a:latin typeface="Calibri body"/>
                        </a:rPr>
                        <a:t>chế</a:t>
                      </a:r>
                      <a:r>
                        <a:rPr lang="en-US" sz="3000" dirty="0">
                          <a:effectLst/>
                          <a:latin typeface="Calibri body"/>
                        </a:rPr>
                        <a:t> biến</a:t>
                      </a:r>
                      <a:endParaRPr lang="en-US" sz="3000" b="0" dirty="0">
                        <a:effectLst/>
                        <a:latin typeface="Calibri body"/>
                        <a:ea typeface="Calibri" panose="020F0502020204030204" pitchFamily="34" charset="0"/>
                      </a:endParaRPr>
                    </a:p>
                  </a:txBody>
                  <a:tcPr marL="68580" marR="68580" marT="0" marB="0"/>
                </a:tc>
                <a:tc>
                  <a:txBody>
                    <a:bodyPr/>
                    <a:lstStyle/>
                    <a:p>
                      <a:pPr algn="ctr">
                        <a:lnSpc>
                          <a:spcPct val="107000"/>
                        </a:lnSpc>
                        <a:spcAft>
                          <a:spcPts val="0"/>
                        </a:spcAft>
                      </a:pPr>
                      <a:r>
                        <a:rPr lang="en-US" sz="3000" b="1" dirty="0">
                          <a:solidFill>
                            <a:srgbClr val="FF0000"/>
                          </a:solidFill>
                          <a:effectLst/>
                          <a:latin typeface="Calibri body"/>
                        </a:rPr>
                        <a:t>80</a:t>
                      </a:r>
                      <a:endParaRPr lang="en-US" sz="3000" b="1" dirty="0">
                        <a:solidFill>
                          <a:srgbClr val="FF0000"/>
                        </a:solidFill>
                        <a:effectLst/>
                        <a:latin typeface="Calibri body"/>
                        <a:ea typeface="Calibri" panose="020F0502020204030204" pitchFamily="34" charset="0"/>
                      </a:endParaRPr>
                    </a:p>
                  </a:txBody>
                  <a:tcPr marL="68580" marR="68580" marT="0" marB="0"/>
                </a:tc>
                <a:tc vMerge="1">
                  <a:txBody>
                    <a:bodyPr/>
                    <a:lstStyle/>
                    <a:p>
                      <a:endParaRPr lang="en-US"/>
                    </a:p>
                  </a:txBody>
                  <a:tcPr/>
                </a:tc>
                <a:extLst>
                  <a:ext uri="{0D108BD9-81ED-4DB2-BD59-A6C34878D82A}">
                    <a16:rowId xmlns:a16="http://schemas.microsoft.com/office/drawing/2014/main" val="2882977586"/>
                  </a:ext>
                </a:extLst>
              </a:tr>
              <a:tr h="489204">
                <a:tc>
                  <a:txBody>
                    <a:bodyPr/>
                    <a:lstStyle/>
                    <a:p>
                      <a:pPr algn="just">
                        <a:lnSpc>
                          <a:spcPct val="107000"/>
                        </a:lnSpc>
                        <a:spcAft>
                          <a:spcPts val="0"/>
                        </a:spcAft>
                      </a:pPr>
                      <a:r>
                        <a:rPr lang="en-US" sz="3000" dirty="0" err="1">
                          <a:effectLst/>
                          <a:latin typeface="Calibri body"/>
                        </a:rPr>
                        <a:t>Nhóm</a:t>
                      </a:r>
                      <a:r>
                        <a:rPr lang="en-US" sz="3000" dirty="0">
                          <a:effectLst/>
                          <a:latin typeface="Calibri body"/>
                        </a:rPr>
                        <a:t> 2</a:t>
                      </a:r>
                      <a:endParaRPr lang="en-US" sz="3000" b="0" dirty="0">
                        <a:effectLst/>
                        <a:latin typeface="Calibri body"/>
                        <a:ea typeface="Calibri" panose="020F0502020204030204" pitchFamily="34" charset="0"/>
                      </a:endParaRPr>
                    </a:p>
                  </a:txBody>
                  <a:tcPr marL="68580" marR="68580" marT="0" marB="0"/>
                </a:tc>
                <a:tc>
                  <a:txBody>
                    <a:bodyPr/>
                    <a:lstStyle/>
                    <a:p>
                      <a:pPr algn="just">
                        <a:lnSpc>
                          <a:spcPct val="107000"/>
                        </a:lnSpc>
                        <a:spcAft>
                          <a:spcPts val="0"/>
                        </a:spcAft>
                      </a:pPr>
                      <a:r>
                        <a:rPr lang="en-US" sz="3000">
                          <a:effectLst/>
                          <a:latin typeface="Calibri body"/>
                        </a:rPr>
                        <a:t>Quả chín</a:t>
                      </a:r>
                      <a:endParaRPr lang="en-US" sz="3000" b="0">
                        <a:effectLst/>
                        <a:latin typeface="Calibri body"/>
                        <a:ea typeface="Calibri" panose="020F0502020204030204" pitchFamily="34" charset="0"/>
                      </a:endParaRPr>
                    </a:p>
                  </a:txBody>
                  <a:tcPr marL="68580" marR="68580" marT="0" marB="0"/>
                </a:tc>
                <a:tc>
                  <a:txBody>
                    <a:bodyPr/>
                    <a:lstStyle/>
                    <a:p>
                      <a:pPr algn="ctr">
                        <a:lnSpc>
                          <a:spcPct val="107000"/>
                        </a:lnSpc>
                        <a:spcAft>
                          <a:spcPts val="0"/>
                        </a:spcAft>
                      </a:pPr>
                      <a:r>
                        <a:rPr lang="en-US" sz="3000" b="1" dirty="0">
                          <a:solidFill>
                            <a:srgbClr val="FF0000"/>
                          </a:solidFill>
                          <a:effectLst/>
                          <a:latin typeface="Calibri body"/>
                        </a:rPr>
                        <a:t>45</a:t>
                      </a:r>
                      <a:endParaRPr lang="en-US" sz="3000" b="1" dirty="0">
                        <a:solidFill>
                          <a:srgbClr val="FF0000"/>
                        </a:solidFill>
                        <a:effectLst/>
                        <a:latin typeface="Calibri body"/>
                        <a:ea typeface="Calibri" panose="020F0502020204030204" pitchFamily="34" charset="0"/>
                      </a:endParaRPr>
                    </a:p>
                  </a:txBody>
                  <a:tcPr marL="68580" marR="68580" marT="0" marB="0"/>
                </a:tc>
                <a:tc vMerge="1">
                  <a:txBody>
                    <a:bodyPr/>
                    <a:lstStyle/>
                    <a:p>
                      <a:endParaRPr lang="en-US"/>
                    </a:p>
                  </a:txBody>
                  <a:tcPr/>
                </a:tc>
                <a:extLst>
                  <a:ext uri="{0D108BD9-81ED-4DB2-BD59-A6C34878D82A}">
                    <a16:rowId xmlns:a16="http://schemas.microsoft.com/office/drawing/2014/main" val="3581235229"/>
                  </a:ext>
                </a:extLst>
              </a:tr>
              <a:tr h="489204">
                <a:tc>
                  <a:txBody>
                    <a:bodyPr/>
                    <a:lstStyle/>
                    <a:p>
                      <a:pPr algn="just">
                        <a:lnSpc>
                          <a:spcPct val="107000"/>
                        </a:lnSpc>
                        <a:spcAft>
                          <a:spcPts val="0"/>
                        </a:spcAft>
                      </a:pPr>
                      <a:r>
                        <a:rPr lang="en-US" sz="3000">
                          <a:effectLst/>
                          <a:latin typeface="Calibri body"/>
                        </a:rPr>
                        <a:t>Nhóm 6</a:t>
                      </a:r>
                      <a:endParaRPr lang="en-US" sz="3000" b="0">
                        <a:effectLst/>
                        <a:latin typeface="Calibri body"/>
                        <a:ea typeface="Calibri" panose="020F0502020204030204" pitchFamily="34" charset="0"/>
                      </a:endParaRPr>
                    </a:p>
                  </a:txBody>
                  <a:tcPr marL="68580" marR="68580" marT="0" marB="0"/>
                </a:tc>
                <a:tc>
                  <a:txBody>
                    <a:bodyPr/>
                    <a:lstStyle/>
                    <a:p>
                      <a:pPr algn="just">
                        <a:lnSpc>
                          <a:spcPct val="107000"/>
                        </a:lnSpc>
                        <a:spcAft>
                          <a:spcPts val="0"/>
                        </a:spcAft>
                      </a:pPr>
                      <a:r>
                        <a:rPr lang="en-US" sz="3000">
                          <a:effectLst/>
                          <a:latin typeface="Calibri body"/>
                        </a:rPr>
                        <a:t>Các loại  rau (trừ nấm, bí ngô)</a:t>
                      </a:r>
                      <a:endParaRPr lang="en-US" sz="3000" b="0">
                        <a:effectLst/>
                        <a:latin typeface="Calibri body"/>
                        <a:ea typeface="Calibri" panose="020F0502020204030204" pitchFamily="34" charset="0"/>
                      </a:endParaRPr>
                    </a:p>
                  </a:txBody>
                  <a:tcPr marL="68580" marR="68580" marT="0" marB="0"/>
                </a:tc>
                <a:tc>
                  <a:txBody>
                    <a:bodyPr/>
                    <a:lstStyle/>
                    <a:p>
                      <a:pPr algn="ctr">
                        <a:lnSpc>
                          <a:spcPct val="107000"/>
                        </a:lnSpc>
                        <a:spcAft>
                          <a:spcPts val="0"/>
                        </a:spcAft>
                      </a:pPr>
                      <a:r>
                        <a:rPr lang="en-US" sz="3000" b="1" dirty="0">
                          <a:solidFill>
                            <a:srgbClr val="FF0000"/>
                          </a:solidFill>
                          <a:effectLst/>
                          <a:latin typeface="Calibri body"/>
                        </a:rPr>
                        <a:t>25</a:t>
                      </a:r>
                      <a:endParaRPr lang="en-US" sz="3000" b="1" dirty="0">
                        <a:solidFill>
                          <a:srgbClr val="FF0000"/>
                        </a:solidFill>
                        <a:effectLst/>
                        <a:latin typeface="Calibri body"/>
                        <a:ea typeface="Calibri" panose="020F0502020204030204" pitchFamily="34" charset="0"/>
                      </a:endParaRPr>
                    </a:p>
                  </a:txBody>
                  <a:tcPr marL="68580" marR="68580" marT="0" marB="0"/>
                </a:tc>
                <a:tc vMerge="1">
                  <a:txBody>
                    <a:bodyPr/>
                    <a:lstStyle/>
                    <a:p>
                      <a:endParaRPr lang="en-US"/>
                    </a:p>
                  </a:txBody>
                  <a:tcPr/>
                </a:tc>
                <a:extLst>
                  <a:ext uri="{0D108BD9-81ED-4DB2-BD59-A6C34878D82A}">
                    <a16:rowId xmlns:a16="http://schemas.microsoft.com/office/drawing/2014/main" val="2395442657"/>
                  </a:ext>
                </a:extLst>
              </a:tr>
              <a:tr h="489204">
                <a:tc>
                  <a:txBody>
                    <a:bodyPr/>
                    <a:lstStyle/>
                    <a:p>
                      <a:pPr algn="just">
                        <a:lnSpc>
                          <a:spcPct val="107000"/>
                        </a:lnSpc>
                        <a:spcAft>
                          <a:spcPts val="0"/>
                        </a:spcAft>
                      </a:pPr>
                      <a:r>
                        <a:rPr lang="en-US" sz="3000">
                          <a:effectLst/>
                          <a:latin typeface="Calibri body"/>
                        </a:rPr>
                        <a:t>Nhóm 7</a:t>
                      </a:r>
                      <a:endParaRPr lang="en-US" sz="3000" b="0">
                        <a:effectLst/>
                        <a:latin typeface="Calibri body"/>
                        <a:ea typeface="Calibri" panose="020F0502020204030204" pitchFamily="34" charset="0"/>
                      </a:endParaRPr>
                    </a:p>
                  </a:txBody>
                  <a:tcPr marL="68580" marR="68580" marT="0" marB="0"/>
                </a:tc>
                <a:tc>
                  <a:txBody>
                    <a:bodyPr/>
                    <a:lstStyle/>
                    <a:p>
                      <a:pPr algn="just">
                        <a:lnSpc>
                          <a:spcPct val="107000"/>
                        </a:lnSpc>
                        <a:spcAft>
                          <a:spcPts val="0"/>
                        </a:spcAft>
                      </a:pPr>
                      <a:r>
                        <a:rPr lang="en-US" sz="3000" dirty="0">
                          <a:effectLst/>
                          <a:latin typeface="Calibri body"/>
                        </a:rPr>
                        <a:t>Đường (</a:t>
                      </a:r>
                      <a:r>
                        <a:rPr lang="en-US" sz="3000" dirty="0" err="1">
                          <a:effectLst/>
                          <a:latin typeface="Calibri body"/>
                        </a:rPr>
                        <a:t>kẹo</a:t>
                      </a:r>
                      <a:r>
                        <a:rPr lang="en-US" sz="3000" dirty="0">
                          <a:effectLst/>
                          <a:latin typeface="Calibri body"/>
                        </a:rPr>
                        <a:t>, </a:t>
                      </a:r>
                      <a:r>
                        <a:rPr lang="en-US" sz="3000" dirty="0" err="1">
                          <a:effectLst/>
                          <a:latin typeface="Calibri body"/>
                        </a:rPr>
                        <a:t>sữa</a:t>
                      </a:r>
                      <a:r>
                        <a:rPr lang="en-US" sz="3000" dirty="0">
                          <a:effectLst/>
                          <a:latin typeface="Calibri body"/>
                        </a:rPr>
                        <a:t> đặc có đường)</a:t>
                      </a:r>
                      <a:endParaRPr lang="en-US" sz="3000" b="0" dirty="0">
                        <a:effectLst/>
                        <a:latin typeface="Calibri body"/>
                        <a:ea typeface="Calibri" panose="020F0502020204030204" pitchFamily="34" charset="0"/>
                      </a:endParaRPr>
                    </a:p>
                  </a:txBody>
                  <a:tcPr marL="68580" marR="68580" marT="0" marB="0"/>
                </a:tc>
                <a:tc>
                  <a:txBody>
                    <a:bodyPr/>
                    <a:lstStyle/>
                    <a:p>
                      <a:pPr algn="ctr">
                        <a:lnSpc>
                          <a:spcPct val="107000"/>
                        </a:lnSpc>
                        <a:spcAft>
                          <a:spcPts val="0"/>
                        </a:spcAft>
                      </a:pPr>
                      <a:r>
                        <a:rPr lang="en-US" sz="3000" b="1" dirty="0">
                          <a:solidFill>
                            <a:srgbClr val="FF0000"/>
                          </a:solidFill>
                          <a:effectLst/>
                          <a:latin typeface="Calibri body"/>
                        </a:rPr>
                        <a:t>20</a:t>
                      </a:r>
                      <a:endParaRPr lang="en-US" sz="3000" b="1" dirty="0">
                        <a:solidFill>
                          <a:srgbClr val="FF0000"/>
                        </a:solidFill>
                        <a:effectLst/>
                        <a:latin typeface="Calibri body"/>
                        <a:ea typeface="Calibri" panose="020F0502020204030204" pitchFamily="34" charset="0"/>
                      </a:endParaRPr>
                    </a:p>
                  </a:txBody>
                  <a:tcPr marL="68580" marR="68580" marT="0" marB="0"/>
                </a:tc>
                <a:tc vMerge="1">
                  <a:txBody>
                    <a:bodyPr/>
                    <a:lstStyle/>
                    <a:p>
                      <a:endParaRPr lang="en-US"/>
                    </a:p>
                  </a:txBody>
                  <a:tcPr/>
                </a:tc>
                <a:extLst>
                  <a:ext uri="{0D108BD9-81ED-4DB2-BD59-A6C34878D82A}">
                    <a16:rowId xmlns:a16="http://schemas.microsoft.com/office/drawing/2014/main" val="3267730264"/>
                  </a:ext>
                </a:extLst>
              </a:tr>
              <a:tr h="489204">
                <a:tc>
                  <a:txBody>
                    <a:bodyPr/>
                    <a:lstStyle/>
                    <a:p>
                      <a:pPr algn="just">
                        <a:lnSpc>
                          <a:spcPct val="107000"/>
                        </a:lnSpc>
                        <a:spcAft>
                          <a:spcPts val="0"/>
                        </a:spcAft>
                      </a:pPr>
                      <a:r>
                        <a:rPr lang="en-US" sz="3000">
                          <a:effectLst/>
                          <a:latin typeface="Calibri body"/>
                        </a:rPr>
                        <a:t>Nhóm 8</a:t>
                      </a:r>
                      <a:endParaRPr lang="en-US" sz="3000" b="0">
                        <a:effectLst/>
                        <a:latin typeface="Calibri body"/>
                        <a:ea typeface="Calibri" panose="020F0502020204030204" pitchFamily="34" charset="0"/>
                      </a:endParaRPr>
                    </a:p>
                  </a:txBody>
                  <a:tcPr marL="68580" marR="68580" marT="0" marB="0"/>
                </a:tc>
                <a:tc>
                  <a:txBody>
                    <a:bodyPr/>
                    <a:lstStyle/>
                    <a:p>
                      <a:pPr algn="just">
                        <a:lnSpc>
                          <a:spcPct val="107000"/>
                        </a:lnSpc>
                        <a:spcAft>
                          <a:spcPts val="0"/>
                        </a:spcAft>
                      </a:pPr>
                      <a:r>
                        <a:rPr lang="en-US" sz="3000">
                          <a:effectLst/>
                          <a:latin typeface="Calibri body"/>
                        </a:rPr>
                        <a:t>Quả, hạt, đậu hạt (trừ đậu tương)</a:t>
                      </a:r>
                      <a:endParaRPr lang="en-US" sz="3000" b="0">
                        <a:effectLst/>
                        <a:latin typeface="Calibri body"/>
                        <a:ea typeface="Calibri" panose="020F0502020204030204" pitchFamily="34" charset="0"/>
                      </a:endParaRPr>
                    </a:p>
                  </a:txBody>
                  <a:tcPr marL="68580" marR="68580" marT="0" marB="0"/>
                </a:tc>
                <a:tc>
                  <a:txBody>
                    <a:bodyPr/>
                    <a:lstStyle/>
                    <a:p>
                      <a:pPr algn="ctr">
                        <a:lnSpc>
                          <a:spcPct val="107000"/>
                        </a:lnSpc>
                        <a:spcAft>
                          <a:spcPts val="0"/>
                        </a:spcAft>
                      </a:pPr>
                      <a:r>
                        <a:rPr lang="en-US" sz="3000" b="1" dirty="0">
                          <a:solidFill>
                            <a:srgbClr val="FF0000"/>
                          </a:solidFill>
                          <a:effectLst/>
                          <a:latin typeface="Calibri body"/>
                        </a:rPr>
                        <a:t>120</a:t>
                      </a:r>
                      <a:endParaRPr lang="en-US" sz="3000" b="1" dirty="0">
                        <a:solidFill>
                          <a:srgbClr val="FF0000"/>
                        </a:solidFill>
                        <a:effectLst/>
                        <a:latin typeface="Calibri body"/>
                        <a:ea typeface="Calibri" panose="020F0502020204030204" pitchFamily="34" charset="0"/>
                      </a:endParaRPr>
                    </a:p>
                  </a:txBody>
                  <a:tcPr marL="68580" marR="68580" marT="0" marB="0"/>
                </a:tc>
                <a:tc vMerge="1">
                  <a:txBody>
                    <a:bodyPr/>
                    <a:lstStyle/>
                    <a:p>
                      <a:endParaRPr lang="en-US"/>
                    </a:p>
                  </a:txBody>
                  <a:tcPr/>
                </a:tc>
                <a:extLst>
                  <a:ext uri="{0D108BD9-81ED-4DB2-BD59-A6C34878D82A}">
                    <a16:rowId xmlns:a16="http://schemas.microsoft.com/office/drawing/2014/main" val="4206430583"/>
                  </a:ext>
                </a:extLst>
              </a:tr>
              <a:tr h="489204">
                <a:tc rowSpan="5">
                  <a:txBody>
                    <a:bodyPr/>
                    <a:lstStyle/>
                    <a:p>
                      <a:pPr algn="just">
                        <a:lnSpc>
                          <a:spcPct val="107000"/>
                        </a:lnSpc>
                        <a:spcAft>
                          <a:spcPts val="0"/>
                        </a:spcAft>
                      </a:pPr>
                      <a:r>
                        <a:rPr lang="en-US" sz="3000" dirty="0" err="1">
                          <a:effectLst/>
                          <a:latin typeface="Calibri body"/>
                        </a:rPr>
                        <a:t>Nhóm</a:t>
                      </a:r>
                      <a:r>
                        <a:rPr lang="en-US" sz="3000" dirty="0">
                          <a:effectLst/>
                          <a:latin typeface="Calibri body"/>
                        </a:rPr>
                        <a:t> 3</a:t>
                      </a:r>
                    </a:p>
                    <a:p>
                      <a:pPr algn="just">
                        <a:lnSpc>
                          <a:spcPct val="107000"/>
                        </a:lnSpc>
                        <a:spcAft>
                          <a:spcPts val="0"/>
                        </a:spcAft>
                      </a:pPr>
                      <a:r>
                        <a:rPr lang="en-US" sz="3000" dirty="0">
                          <a:effectLst/>
                          <a:latin typeface="Calibri body"/>
                        </a:rPr>
                        <a:t> </a:t>
                      </a:r>
                    </a:p>
                    <a:p>
                      <a:pPr algn="just">
                        <a:lnSpc>
                          <a:spcPct val="107000"/>
                        </a:lnSpc>
                        <a:spcAft>
                          <a:spcPts val="0"/>
                        </a:spcAft>
                      </a:pPr>
                      <a:r>
                        <a:rPr lang="en-US" sz="3000" dirty="0">
                          <a:effectLst/>
                          <a:latin typeface="Calibri body"/>
                        </a:rPr>
                        <a:t> </a:t>
                      </a:r>
                    </a:p>
                    <a:p>
                      <a:pPr algn="just">
                        <a:lnSpc>
                          <a:spcPct val="107000"/>
                        </a:lnSpc>
                        <a:spcAft>
                          <a:spcPts val="0"/>
                        </a:spcAft>
                      </a:pPr>
                      <a:r>
                        <a:rPr lang="en-US" sz="3000" dirty="0">
                          <a:effectLst/>
                          <a:latin typeface="Calibri body"/>
                        </a:rPr>
                        <a:t> </a:t>
                      </a:r>
                    </a:p>
                    <a:p>
                      <a:pPr algn="just">
                        <a:lnSpc>
                          <a:spcPct val="107000"/>
                        </a:lnSpc>
                        <a:spcAft>
                          <a:spcPts val="0"/>
                        </a:spcAft>
                      </a:pPr>
                      <a:r>
                        <a:rPr lang="en-US" sz="3000" dirty="0">
                          <a:effectLst/>
                          <a:latin typeface="Calibri body"/>
                        </a:rPr>
                        <a:t> </a:t>
                      </a:r>
                      <a:endParaRPr lang="en-US" sz="3000" b="0" dirty="0">
                        <a:effectLst/>
                        <a:latin typeface="Calibri body"/>
                        <a:ea typeface="Calibri" panose="020F0502020204030204" pitchFamily="34" charset="0"/>
                      </a:endParaRPr>
                    </a:p>
                  </a:txBody>
                  <a:tcPr marL="68580" marR="68580" marT="0" marB="0"/>
                </a:tc>
                <a:tc>
                  <a:txBody>
                    <a:bodyPr/>
                    <a:lstStyle/>
                    <a:p>
                      <a:pPr algn="just">
                        <a:lnSpc>
                          <a:spcPct val="107000"/>
                        </a:lnSpc>
                        <a:spcAft>
                          <a:spcPts val="0"/>
                        </a:spcAft>
                      </a:pPr>
                      <a:r>
                        <a:rPr lang="en-US" sz="3000" dirty="0" err="1">
                          <a:effectLst/>
                          <a:latin typeface="Calibri body"/>
                        </a:rPr>
                        <a:t>Thủy</a:t>
                      </a:r>
                      <a:r>
                        <a:rPr lang="en-US" sz="3000" dirty="0">
                          <a:effectLst/>
                          <a:latin typeface="Calibri body"/>
                        </a:rPr>
                        <a:t> </a:t>
                      </a:r>
                      <a:r>
                        <a:rPr lang="en-US" sz="3000" dirty="0" err="1">
                          <a:effectLst/>
                          <a:latin typeface="Calibri body"/>
                        </a:rPr>
                        <a:t>sản</a:t>
                      </a:r>
                      <a:r>
                        <a:rPr lang="en-US" sz="3000" dirty="0">
                          <a:effectLst/>
                          <a:latin typeface="Calibri body"/>
                        </a:rPr>
                        <a:t>, các </a:t>
                      </a:r>
                      <a:r>
                        <a:rPr lang="en-US" sz="3000" dirty="0" err="1">
                          <a:effectLst/>
                          <a:latin typeface="Calibri body"/>
                        </a:rPr>
                        <a:t>loại</a:t>
                      </a:r>
                      <a:r>
                        <a:rPr lang="en-US" sz="3000" dirty="0">
                          <a:effectLst/>
                          <a:latin typeface="Calibri body"/>
                        </a:rPr>
                        <a:t> </a:t>
                      </a:r>
                      <a:r>
                        <a:rPr lang="en-US" sz="3000" dirty="0" err="1">
                          <a:effectLst/>
                          <a:latin typeface="Calibri body"/>
                        </a:rPr>
                        <a:t>thịt</a:t>
                      </a:r>
                      <a:r>
                        <a:rPr lang="en-US" sz="3000" dirty="0">
                          <a:effectLst/>
                          <a:latin typeface="Calibri body"/>
                        </a:rPr>
                        <a:t>, trứng, pho </a:t>
                      </a:r>
                      <a:r>
                        <a:rPr lang="en-US" sz="3000" dirty="0" err="1">
                          <a:effectLst/>
                          <a:latin typeface="Calibri body"/>
                        </a:rPr>
                        <a:t>mát</a:t>
                      </a:r>
                      <a:endParaRPr lang="en-US" sz="3000" b="0" dirty="0">
                        <a:effectLst/>
                        <a:latin typeface="Calibri body"/>
                        <a:ea typeface="Calibri" panose="020F0502020204030204" pitchFamily="34" charset="0"/>
                      </a:endParaRPr>
                    </a:p>
                  </a:txBody>
                  <a:tcPr marL="68580" marR="68580" marT="0" marB="0"/>
                </a:tc>
                <a:tc>
                  <a:txBody>
                    <a:bodyPr/>
                    <a:lstStyle/>
                    <a:p>
                      <a:pPr algn="ctr">
                        <a:lnSpc>
                          <a:spcPct val="107000"/>
                        </a:lnSpc>
                        <a:spcAft>
                          <a:spcPts val="0"/>
                        </a:spcAft>
                      </a:pPr>
                      <a:r>
                        <a:rPr lang="en-US" sz="3000" b="1" dirty="0">
                          <a:solidFill>
                            <a:srgbClr val="FF0000"/>
                          </a:solidFill>
                          <a:effectLst/>
                          <a:latin typeface="Calibri body"/>
                        </a:rPr>
                        <a:t> </a:t>
                      </a:r>
                      <a:endParaRPr lang="en-US" sz="3000" b="1" dirty="0">
                        <a:solidFill>
                          <a:srgbClr val="FF0000"/>
                        </a:solidFill>
                        <a:effectLst/>
                        <a:latin typeface="Calibri body"/>
                        <a:ea typeface="Calibri" panose="020F0502020204030204" pitchFamily="34" charset="0"/>
                      </a:endParaRPr>
                    </a:p>
                  </a:txBody>
                  <a:tcPr marL="68580" marR="68580" marT="0" marB="0"/>
                </a:tc>
                <a:tc vMerge="1">
                  <a:txBody>
                    <a:bodyPr/>
                    <a:lstStyle/>
                    <a:p>
                      <a:endParaRPr lang="en-US"/>
                    </a:p>
                  </a:txBody>
                  <a:tcPr/>
                </a:tc>
                <a:extLst>
                  <a:ext uri="{0D108BD9-81ED-4DB2-BD59-A6C34878D82A}">
                    <a16:rowId xmlns:a16="http://schemas.microsoft.com/office/drawing/2014/main" val="4137759260"/>
                  </a:ext>
                </a:extLst>
              </a:tr>
              <a:tr h="489204">
                <a:tc vMerge="1">
                  <a:txBody>
                    <a:bodyPr/>
                    <a:lstStyle/>
                    <a:p>
                      <a:pPr algn="just">
                        <a:lnSpc>
                          <a:spcPct val="107000"/>
                        </a:lnSpc>
                        <a:spcAft>
                          <a:spcPts val="0"/>
                        </a:spcAft>
                      </a:pPr>
                      <a:endParaRPr lang="en-US" sz="3000" b="0" dirty="0">
                        <a:effectLst/>
                        <a:latin typeface="Calibri body"/>
                        <a:ea typeface="Calibri" panose="020F0502020204030204" pitchFamily="34" charset="0"/>
                      </a:endParaRPr>
                    </a:p>
                  </a:txBody>
                  <a:tcPr marL="68580" marR="68580" marT="0" marB="0"/>
                </a:tc>
                <a:tc>
                  <a:txBody>
                    <a:bodyPr/>
                    <a:lstStyle/>
                    <a:p>
                      <a:pPr algn="just">
                        <a:lnSpc>
                          <a:spcPct val="107000"/>
                        </a:lnSpc>
                        <a:spcAft>
                          <a:spcPts val="0"/>
                        </a:spcAft>
                      </a:pPr>
                      <a:r>
                        <a:rPr lang="en-US" sz="3000" dirty="0" err="1">
                          <a:effectLst/>
                          <a:latin typeface="Calibri body"/>
                        </a:rPr>
                        <a:t>Béo</a:t>
                      </a:r>
                      <a:r>
                        <a:rPr lang="en-US" sz="3000" dirty="0">
                          <a:effectLst/>
                          <a:latin typeface="Calibri body"/>
                        </a:rPr>
                        <a:t> ít ( 3a )</a:t>
                      </a:r>
                      <a:endParaRPr lang="en-US" sz="3000" b="0" dirty="0">
                        <a:effectLst/>
                        <a:latin typeface="Calibri body"/>
                        <a:ea typeface="Calibri" panose="020F0502020204030204" pitchFamily="34" charset="0"/>
                      </a:endParaRPr>
                    </a:p>
                  </a:txBody>
                  <a:tcPr marL="68580" marR="68580" marT="0" marB="0"/>
                </a:tc>
                <a:tc>
                  <a:txBody>
                    <a:bodyPr/>
                    <a:lstStyle/>
                    <a:p>
                      <a:pPr algn="ctr">
                        <a:lnSpc>
                          <a:spcPct val="107000"/>
                        </a:lnSpc>
                        <a:spcAft>
                          <a:spcPts val="0"/>
                        </a:spcAft>
                      </a:pPr>
                      <a:r>
                        <a:rPr lang="en-US" sz="3000" b="1" dirty="0">
                          <a:solidFill>
                            <a:srgbClr val="FF0000"/>
                          </a:solidFill>
                          <a:effectLst/>
                          <a:latin typeface="Calibri body"/>
                        </a:rPr>
                        <a:t>50</a:t>
                      </a:r>
                      <a:endParaRPr lang="en-US" sz="3000" b="1" dirty="0">
                        <a:solidFill>
                          <a:srgbClr val="FF0000"/>
                        </a:solidFill>
                        <a:effectLst/>
                        <a:latin typeface="Calibri body"/>
                        <a:ea typeface="Calibri" panose="020F0502020204030204" pitchFamily="34" charset="0"/>
                      </a:endParaRPr>
                    </a:p>
                  </a:txBody>
                  <a:tcPr marL="68580" marR="68580" marT="0" marB="0"/>
                </a:tc>
                <a:tc vMerge="1">
                  <a:txBody>
                    <a:bodyPr/>
                    <a:lstStyle/>
                    <a:p>
                      <a:endParaRPr lang="en-US"/>
                    </a:p>
                  </a:txBody>
                  <a:tcPr/>
                </a:tc>
                <a:extLst>
                  <a:ext uri="{0D108BD9-81ED-4DB2-BD59-A6C34878D82A}">
                    <a16:rowId xmlns:a16="http://schemas.microsoft.com/office/drawing/2014/main" val="2789633831"/>
                  </a:ext>
                </a:extLst>
              </a:tr>
              <a:tr h="489204">
                <a:tc vMerge="1">
                  <a:txBody>
                    <a:bodyPr/>
                    <a:lstStyle/>
                    <a:p>
                      <a:pPr algn="just">
                        <a:lnSpc>
                          <a:spcPct val="107000"/>
                        </a:lnSpc>
                        <a:spcAft>
                          <a:spcPts val="0"/>
                        </a:spcAft>
                      </a:pPr>
                      <a:endParaRPr lang="en-US" sz="3000" b="0">
                        <a:effectLst/>
                        <a:latin typeface="Calibri body"/>
                        <a:ea typeface="Calibri" panose="020F0502020204030204" pitchFamily="34" charset="0"/>
                      </a:endParaRPr>
                    </a:p>
                  </a:txBody>
                  <a:tcPr marL="68580" marR="68580" marT="0" marB="0"/>
                </a:tc>
                <a:tc>
                  <a:txBody>
                    <a:bodyPr/>
                    <a:lstStyle/>
                    <a:p>
                      <a:pPr algn="just">
                        <a:lnSpc>
                          <a:spcPct val="107000"/>
                        </a:lnSpc>
                        <a:spcAft>
                          <a:spcPts val="0"/>
                        </a:spcAft>
                      </a:pPr>
                      <a:r>
                        <a:rPr lang="en-US" sz="3000" dirty="0" err="1">
                          <a:effectLst/>
                          <a:latin typeface="Calibri body"/>
                        </a:rPr>
                        <a:t>Béo</a:t>
                      </a:r>
                      <a:r>
                        <a:rPr lang="en-US" sz="3000" dirty="0">
                          <a:effectLst/>
                          <a:latin typeface="Calibri body"/>
                        </a:rPr>
                        <a:t> </a:t>
                      </a:r>
                      <a:r>
                        <a:rPr lang="en-US" sz="3000" dirty="0" err="1">
                          <a:effectLst/>
                          <a:latin typeface="Calibri body"/>
                        </a:rPr>
                        <a:t>trung</a:t>
                      </a:r>
                      <a:r>
                        <a:rPr lang="en-US" sz="3000" dirty="0">
                          <a:effectLst/>
                          <a:latin typeface="Calibri body"/>
                        </a:rPr>
                        <a:t> bình ( 3b )</a:t>
                      </a:r>
                      <a:endParaRPr lang="en-US" sz="3000" b="0" dirty="0">
                        <a:effectLst/>
                        <a:latin typeface="Calibri body"/>
                        <a:ea typeface="Calibri" panose="020F0502020204030204" pitchFamily="34" charset="0"/>
                      </a:endParaRPr>
                    </a:p>
                  </a:txBody>
                  <a:tcPr marL="68580" marR="68580" marT="0" marB="0"/>
                </a:tc>
                <a:tc>
                  <a:txBody>
                    <a:bodyPr/>
                    <a:lstStyle/>
                    <a:p>
                      <a:pPr algn="ctr">
                        <a:lnSpc>
                          <a:spcPct val="107000"/>
                        </a:lnSpc>
                        <a:spcAft>
                          <a:spcPts val="0"/>
                        </a:spcAft>
                      </a:pPr>
                      <a:r>
                        <a:rPr lang="en-US" sz="3000" b="1" dirty="0">
                          <a:solidFill>
                            <a:srgbClr val="FF0000"/>
                          </a:solidFill>
                          <a:effectLst/>
                          <a:latin typeface="Calibri body"/>
                        </a:rPr>
                        <a:t>70</a:t>
                      </a:r>
                      <a:endParaRPr lang="en-US" sz="3000" b="1" dirty="0">
                        <a:solidFill>
                          <a:srgbClr val="FF0000"/>
                        </a:solidFill>
                        <a:effectLst/>
                        <a:latin typeface="Calibri body"/>
                        <a:ea typeface="Calibri" panose="020F0502020204030204" pitchFamily="34" charset="0"/>
                      </a:endParaRPr>
                    </a:p>
                  </a:txBody>
                  <a:tcPr marL="68580" marR="68580" marT="0" marB="0"/>
                </a:tc>
                <a:tc vMerge="1">
                  <a:txBody>
                    <a:bodyPr/>
                    <a:lstStyle/>
                    <a:p>
                      <a:endParaRPr lang="en-US"/>
                    </a:p>
                  </a:txBody>
                  <a:tcPr/>
                </a:tc>
                <a:extLst>
                  <a:ext uri="{0D108BD9-81ED-4DB2-BD59-A6C34878D82A}">
                    <a16:rowId xmlns:a16="http://schemas.microsoft.com/office/drawing/2014/main" val="3209537927"/>
                  </a:ext>
                </a:extLst>
              </a:tr>
              <a:tr h="489204">
                <a:tc vMerge="1">
                  <a:txBody>
                    <a:bodyPr/>
                    <a:lstStyle/>
                    <a:p>
                      <a:pPr algn="just">
                        <a:lnSpc>
                          <a:spcPct val="107000"/>
                        </a:lnSpc>
                        <a:spcAft>
                          <a:spcPts val="0"/>
                        </a:spcAft>
                      </a:pPr>
                      <a:endParaRPr lang="en-US" sz="3000" b="0" dirty="0">
                        <a:effectLst/>
                        <a:latin typeface="Calibri body"/>
                        <a:ea typeface="Calibri" panose="020F0502020204030204" pitchFamily="34" charset="0"/>
                      </a:endParaRPr>
                    </a:p>
                  </a:txBody>
                  <a:tcPr marL="68580" marR="68580" marT="0" marB="0"/>
                </a:tc>
                <a:tc>
                  <a:txBody>
                    <a:bodyPr/>
                    <a:lstStyle/>
                    <a:p>
                      <a:pPr algn="just">
                        <a:lnSpc>
                          <a:spcPct val="107000"/>
                        </a:lnSpc>
                        <a:spcAft>
                          <a:spcPts val="0"/>
                        </a:spcAft>
                      </a:pPr>
                      <a:r>
                        <a:rPr lang="en-US" sz="3000" dirty="0" err="1">
                          <a:effectLst/>
                          <a:latin typeface="Calibri body"/>
                        </a:rPr>
                        <a:t>Béo</a:t>
                      </a:r>
                      <a:r>
                        <a:rPr lang="en-US" sz="3000" dirty="0">
                          <a:effectLst/>
                          <a:latin typeface="Calibri body"/>
                        </a:rPr>
                        <a:t> nhiều ( 3c )</a:t>
                      </a:r>
                      <a:endParaRPr lang="en-US" sz="3000" b="0" dirty="0">
                        <a:effectLst/>
                        <a:latin typeface="Calibri body"/>
                        <a:ea typeface="Calibri" panose="020F0502020204030204" pitchFamily="34" charset="0"/>
                      </a:endParaRPr>
                    </a:p>
                  </a:txBody>
                  <a:tcPr marL="68580" marR="68580" marT="0" marB="0"/>
                </a:tc>
                <a:tc>
                  <a:txBody>
                    <a:bodyPr/>
                    <a:lstStyle/>
                    <a:p>
                      <a:pPr algn="ctr">
                        <a:lnSpc>
                          <a:spcPct val="107000"/>
                        </a:lnSpc>
                        <a:spcAft>
                          <a:spcPts val="0"/>
                        </a:spcAft>
                      </a:pPr>
                      <a:r>
                        <a:rPr lang="en-US" sz="3000" b="1" dirty="0">
                          <a:solidFill>
                            <a:srgbClr val="FF0000"/>
                          </a:solidFill>
                          <a:effectLst/>
                          <a:latin typeface="Calibri body"/>
                        </a:rPr>
                        <a:t>100</a:t>
                      </a:r>
                      <a:endParaRPr lang="en-US" sz="3000" b="1" dirty="0">
                        <a:solidFill>
                          <a:srgbClr val="FF0000"/>
                        </a:solidFill>
                        <a:effectLst/>
                        <a:latin typeface="Calibri body"/>
                        <a:ea typeface="Calibri" panose="020F0502020204030204" pitchFamily="34" charset="0"/>
                      </a:endParaRPr>
                    </a:p>
                  </a:txBody>
                  <a:tcPr marL="68580" marR="68580" marT="0" marB="0"/>
                </a:tc>
                <a:tc vMerge="1">
                  <a:txBody>
                    <a:bodyPr/>
                    <a:lstStyle/>
                    <a:p>
                      <a:endParaRPr lang="en-US"/>
                    </a:p>
                  </a:txBody>
                  <a:tcPr/>
                </a:tc>
                <a:extLst>
                  <a:ext uri="{0D108BD9-81ED-4DB2-BD59-A6C34878D82A}">
                    <a16:rowId xmlns:a16="http://schemas.microsoft.com/office/drawing/2014/main" val="3247771059"/>
                  </a:ext>
                </a:extLst>
              </a:tr>
              <a:tr h="489204">
                <a:tc vMerge="1">
                  <a:txBody>
                    <a:bodyPr/>
                    <a:lstStyle/>
                    <a:p>
                      <a:pPr algn="just">
                        <a:lnSpc>
                          <a:spcPct val="107000"/>
                        </a:lnSpc>
                        <a:spcAft>
                          <a:spcPts val="0"/>
                        </a:spcAft>
                      </a:pPr>
                      <a:endParaRPr lang="en-US" sz="3000" b="0" dirty="0">
                        <a:effectLst/>
                        <a:latin typeface="Calibri body"/>
                        <a:ea typeface="Calibri" panose="020F0502020204030204" pitchFamily="34" charset="0"/>
                      </a:endParaRPr>
                    </a:p>
                  </a:txBody>
                  <a:tcPr marL="68580" marR="68580" marT="0" marB="0"/>
                </a:tc>
                <a:tc>
                  <a:txBody>
                    <a:bodyPr/>
                    <a:lstStyle/>
                    <a:p>
                      <a:pPr algn="just">
                        <a:lnSpc>
                          <a:spcPct val="107000"/>
                        </a:lnSpc>
                        <a:spcAft>
                          <a:spcPts val="0"/>
                        </a:spcAft>
                      </a:pPr>
                      <a:r>
                        <a:rPr lang="en-US" sz="3000" dirty="0" err="1">
                          <a:effectLst/>
                          <a:latin typeface="Calibri body"/>
                        </a:rPr>
                        <a:t>Béo</a:t>
                      </a:r>
                      <a:r>
                        <a:rPr lang="en-US" sz="3000" dirty="0">
                          <a:effectLst/>
                          <a:latin typeface="Calibri body"/>
                        </a:rPr>
                        <a:t> </a:t>
                      </a:r>
                      <a:r>
                        <a:rPr lang="en-US" sz="3000" dirty="0" err="1">
                          <a:effectLst/>
                          <a:latin typeface="Calibri body"/>
                        </a:rPr>
                        <a:t>rất</a:t>
                      </a:r>
                      <a:r>
                        <a:rPr lang="en-US" sz="3000" dirty="0">
                          <a:effectLst/>
                          <a:latin typeface="Calibri body"/>
                        </a:rPr>
                        <a:t> nhiều ( 3d )</a:t>
                      </a:r>
                      <a:endParaRPr lang="en-US" sz="3000" b="0" dirty="0">
                        <a:effectLst/>
                        <a:latin typeface="Calibri body"/>
                        <a:ea typeface="Calibri" panose="020F0502020204030204" pitchFamily="34" charset="0"/>
                      </a:endParaRPr>
                    </a:p>
                  </a:txBody>
                  <a:tcPr marL="68580" marR="68580" marT="0" marB="0"/>
                </a:tc>
                <a:tc>
                  <a:txBody>
                    <a:bodyPr/>
                    <a:lstStyle/>
                    <a:p>
                      <a:pPr algn="ctr">
                        <a:lnSpc>
                          <a:spcPct val="107000"/>
                        </a:lnSpc>
                        <a:spcAft>
                          <a:spcPts val="0"/>
                        </a:spcAft>
                      </a:pPr>
                      <a:r>
                        <a:rPr lang="en-US" sz="3000" b="1" dirty="0">
                          <a:solidFill>
                            <a:srgbClr val="FF0000"/>
                          </a:solidFill>
                          <a:effectLst/>
                          <a:latin typeface="Calibri body"/>
                        </a:rPr>
                        <a:t>120</a:t>
                      </a:r>
                      <a:endParaRPr lang="en-US" sz="3000" b="1" dirty="0">
                        <a:solidFill>
                          <a:srgbClr val="FF0000"/>
                        </a:solidFill>
                        <a:effectLst/>
                        <a:latin typeface="Calibri body"/>
                        <a:ea typeface="Calibri" panose="020F0502020204030204" pitchFamily="34" charset="0"/>
                      </a:endParaRPr>
                    </a:p>
                  </a:txBody>
                  <a:tcPr marL="68580" marR="68580" marT="0" marB="0"/>
                </a:tc>
                <a:tc vMerge="1">
                  <a:txBody>
                    <a:bodyPr/>
                    <a:lstStyle/>
                    <a:p>
                      <a:endParaRPr lang="en-US"/>
                    </a:p>
                  </a:txBody>
                  <a:tcPr/>
                </a:tc>
                <a:extLst>
                  <a:ext uri="{0D108BD9-81ED-4DB2-BD59-A6C34878D82A}">
                    <a16:rowId xmlns:a16="http://schemas.microsoft.com/office/drawing/2014/main" val="3316417320"/>
                  </a:ext>
                </a:extLst>
              </a:tr>
              <a:tr h="489204">
                <a:tc rowSpan="3">
                  <a:txBody>
                    <a:bodyPr/>
                    <a:lstStyle/>
                    <a:p>
                      <a:pPr algn="just">
                        <a:lnSpc>
                          <a:spcPct val="107000"/>
                        </a:lnSpc>
                        <a:spcAft>
                          <a:spcPts val="0"/>
                        </a:spcAft>
                      </a:pPr>
                      <a:r>
                        <a:rPr lang="en-US" sz="3000" dirty="0" err="1">
                          <a:effectLst/>
                          <a:latin typeface="Calibri body"/>
                        </a:rPr>
                        <a:t>Nhóm</a:t>
                      </a:r>
                      <a:r>
                        <a:rPr lang="en-US" sz="3000" dirty="0">
                          <a:effectLst/>
                          <a:latin typeface="Calibri body"/>
                        </a:rPr>
                        <a:t> 4</a:t>
                      </a:r>
                    </a:p>
                    <a:p>
                      <a:pPr algn="just">
                        <a:lnSpc>
                          <a:spcPct val="107000"/>
                        </a:lnSpc>
                        <a:spcAft>
                          <a:spcPts val="0"/>
                        </a:spcAft>
                      </a:pPr>
                      <a:r>
                        <a:rPr lang="en-US" sz="3000" dirty="0">
                          <a:effectLst/>
                          <a:latin typeface="Calibri body"/>
                        </a:rPr>
                        <a:t> </a:t>
                      </a:r>
                    </a:p>
                    <a:p>
                      <a:pPr algn="just">
                        <a:lnSpc>
                          <a:spcPct val="107000"/>
                        </a:lnSpc>
                        <a:spcAft>
                          <a:spcPts val="0"/>
                        </a:spcAft>
                      </a:pPr>
                      <a:r>
                        <a:rPr lang="en-US" sz="3000" dirty="0">
                          <a:effectLst/>
                          <a:latin typeface="Calibri body"/>
                        </a:rPr>
                        <a:t> </a:t>
                      </a:r>
                      <a:endParaRPr lang="en-US" sz="3000" b="0" dirty="0">
                        <a:effectLst/>
                        <a:latin typeface="Calibri body"/>
                        <a:ea typeface="Calibri" panose="020F0502020204030204" pitchFamily="34" charset="0"/>
                      </a:endParaRPr>
                    </a:p>
                  </a:txBody>
                  <a:tcPr marL="68580" marR="68580" marT="0" marB="0"/>
                </a:tc>
                <a:tc>
                  <a:txBody>
                    <a:bodyPr/>
                    <a:lstStyle/>
                    <a:p>
                      <a:pPr algn="just">
                        <a:lnSpc>
                          <a:spcPct val="107000"/>
                        </a:lnSpc>
                        <a:spcAft>
                          <a:spcPts val="0"/>
                        </a:spcAft>
                      </a:pPr>
                      <a:r>
                        <a:rPr lang="en-US" sz="3000" dirty="0" err="1">
                          <a:effectLst/>
                          <a:latin typeface="Calibri body"/>
                        </a:rPr>
                        <a:t>Sữa</a:t>
                      </a:r>
                      <a:r>
                        <a:rPr lang="en-US" sz="3000" dirty="0">
                          <a:effectLst/>
                          <a:latin typeface="Calibri body"/>
                        </a:rPr>
                        <a:t> và </a:t>
                      </a:r>
                      <a:r>
                        <a:rPr lang="en-US" sz="3000" dirty="0" err="1">
                          <a:effectLst/>
                          <a:latin typeface="Calibri body"/>
                        </a:rPr>
                        <a:t>sản</a:t>
                      </a:r>
                      <a:r>
                        <a:rPr lang="en-US" sz="3000" dirty="0">
                          <a:effectLst/>
                          <a:latin typeface="Calibri body"/>
                        </a:rPr>
                        <a:t> </a:t>
                      </a:r>
                      <a:r>
                        <a:rPr lang="en-US" sz="3000" dirty="0" err="1">
                          <a:effectLst/>
                          <a:latin typeface="Calibri body"/>
                        </a:rPr>
                        <a:t>phẩm</a:t>
                      </a:r>
                      <a:r>
                        <a:rPr lang="en-US" sz="3000" dirty="0">
                          <a:effectLst/>
                          <a:latin typeface="Calibri body"/>
                        </a:rPr>
                        <a:t> của </a:t>
                      </a:r>
                      <a:r>
                        <a:rPr lang="en-US" sz="3000" dirty="0" err="1">
                          <a:effectLst/>
                          <a:latin typeface="Calibri body"/>
                        </a:rPr>
                        <a:t>sữa</a:t>
                      </a:r>
                      <a:r>
                        <a:rPr lang="en-US" sz="3000" dirty="0">
                          <a:effectLst/>
                          <a:latin typeface="Calibri body"/>
                        </a:rPr>
                        <a:t>  </a:t>
                      </a:r>
                      <a:endParaRPr lang="en-US" sz="3000" b="0" dirty="0">
                        <a:effectLst/>
                        <a:latin typeface="Calibri body"/>
                      </a:endParaRPr>
                    </a:p>
                  </a:txBody>
                  <a:tcPr marL="68580" marR="68580" marT="0" marB="0"/>
                </a:tc>
                <a:tc>
                  <a:txBody>
                    <a:bodyPr/>
                    <a:lstStyle/>
                    <a:p>
                      <a:pPr algn="just">
                        <a:lnSpc>
                          <a:spcPct val="107000"/>
                        </a:lnSpc>
                        <a:spcAft>
                          <a:spcPts val="0"/>
                        </a:spcAft>
                      </a:pPr>
                      <a:endParaRPr lang="en-US" sz="3000" b="0" dirty="0">
                        <a:effectLst/>
                        <a:latin typeface="Calibri body"/>
                      </a:endParaRPr>
                    </a:p>
                  </a:txBody>
                  <a:tcPr marL="68580" marR="68580" marT="0" marB="0"/>
                </a:tc>
                <a:tc vMerge="1">
                  <a:txBody>
                    <a:bodyPr/>
                    <a:lstStyle/>
                    <a:p>
                      <a:endParaRPr lang="en-US"/>
                    </a:p>
                  </a:txBody>
                  <a:tcPr/>
                </a:tc>
                <a:extLst>
                  <a:ext uri="{0D108BD9-81ED-4DB2-BD59-A6C34878D82A}">
                    <a16:rowId xmlns:a16="http://schemas.microsoft.com/office/drawing/2014/main" val="641358377"/>
                  </a:ext>
                </a:extLst>
              </a:tr>
              <a:tr h="489204">
                <a:tc vMerge="1">
                  <a:txBody>
                    <a:bodyPr/>
                    <a:lstStyle/>
                    <a:p>
                      <a:pPr algn="just">
                        <a:lnSpc>
                          <a:spcPct val="107000"/>
                        </a:lnSpc>
                        <a:spcAft>
                          <a:spcPts val="0"/>
                        </a:spcAft>
                      </a:pPr>
                      <a:endParaRPr lang="en-US" sz="3000" b="0" dirty="0">
                        <a:effectLst/>
                        <a:latin typeface="Calibri body"/>
                        <a:ea typeface="Calibri" panose="020F0502020204030204" pitchFamily="34" charset="0"/>
                      </a:endParaRPr>
                    </a:p>
                  </a:txBody>
                  <a:tcPr marL="68580" marR="68580" marT="0" marB="0"/>
                </a:tc>
                <a:tc>
                  <a:txBody>
                    <a:bodyPr/>
                    <a:lstStyle/>
                    <a:p>
                      <a:pPr algn="just">
                        <a:lnSpc>
                          <a:spcPct val="107000"/>
                        </a:lnSpc>
                        <a:spcAft>
                          <a:spcPts val="0"/>
                        </a:spcAft>
                      </a:pPr>
                      <a:r>
                        <a:rPr lang="en-US" sz="3000" dirty="0" err="1">
                          <a:effectLst/>
                          <a:latin typeface="Calibri body"/>
                        </a:rPr>
                        <a:t>Tách</a:t>
                      </a:r>
                      <a:r>
                        <a:rPr lang="en-US" sz="3000" dirty="0">
                          <a:effectLst/>
                          <a:latin typeface="Calibri body"/>
                        </a:rPr>
                        <a:t> </a:t>
                      </a:r>
                      <a:r>
                        <a:rPr lang="en-US" sz="3000" dirty="0" err="1">
                          <a:effectLst/>
                          <a:latin typeface="Calibri body"/>
                        </a:rPr>
                        <a:t>béo</a:t>
                      </a:r>
                      <a:r>
                        <a:rPr lang="en-US" sz="3000" dirty="0">
                          <a:effectLst/>
                          <a:latin typeface="Calibri body"/>
                        </a:rPr>
                        <a:t> ( 4a )</a:t>
                      </a:r>
                      <a:endParaRPr lang="en-US" sz="3000" b="0" dirty="0">
                        <a:effectLst/>
                        <a:latin typeface="Calibri body"/>
                        <a:ea typeface="Calibri" panose="020F0502020204030204" pitchFamily="34" charset="0"/>
                      </a:endParaRPr>
                    </a:p>
                  </a:txBody>
                  <a:tcPr marL="68580" marR="68580" marT="0" marB="0"/>
                </a:tc>
                <a:tc>
                  <a:txBody>
                    <a:bodyPr/>
                    <a:lstStyle/>
                    <a:p>
                      <a:pPr algn="ctr">
                        <a:lnSpc>
                          <a:spcPct val="107000"/>
                        </a:lnSpc>
                        <a:spcAft>
                          <a:spcPts val="0"/>
                        </a:spcAft>
                      </a:pPr>
                      <a:r>
                        <a:rPr lang="en-US" sz="3000" b="1" dirty="0">
                          <a:solidFill>
                            <a:srgbClr val="FF0000"/>
                          </a:solidFill>
                          <a:effectLst/>
                          <a:latin typeface="Calibri body"/>
                        </a:rPr>
                        <a:t>70</a:t>
                      </a:r>
                      <a:endParaRPr lang="en-US" sz="3000" b="1" dirty="0">
                        <a:solidFill>
                          <a:srgbClr val="FF0000"/>
                        </a:solidFill>
                        <a:effectLst/>
                        <a:latin typeface="Calibri body"/>
                        <a:ea typeface="Calibri" panose="020F0502020204030204" pitchFamily="34" charset="0"/>
                      </a:endParaRPr>
                    </a:p>
                  </a:txBody>
                  <a:tcPr marL="68580" marR="68580" marT="0" marB="0"/>
                </a:tc>
                <a:tc vMerge="1">
                  <a:txBody>
                    <a:bodyPr/>
                    <a:lstStyle/>
                    <a:p>
                      <a:endParaRPr lang="en-US"/>
                    </a:p>
                  </a:txBody>
                  <a:tcPr/>
                </a:tc>
                <a:extLst>
                  <a:ext uri="{0D108BD9-81ED-4DB2-BD59-A6C34878D82A}">
                    <a16:rowId xmlns:a16="http://schemas.microsoft.com/office/drawing/2014/main" val="2899593924"/>
                  </a:ext>
                </a:extLst>
              </a:tr>
              <a:tr h="489204">
                <a:tc vMerge="1">
                  <a:txBody>
                    <a:bodyPr/>
                    <a:lstStyle/>
                    <a:p>
                      <a:pPr algn="just">
                        <a:lnSpc>
                          <a:spcPct val="107000"/>
                        </a:lnSpc>
                        <a:spcAft>
                          <a:spcPts val="0"/>
                        </a:spcAft>
                      </a:pPr>
                      <a:endParaRPr lang="en-US" sz="3000" b="0" dirty="0">
                        <a:effectLst/>
                        <a:latin typeface="Calibri body"/>
                        <a:ea typeface="Calibri" panose="020F0502020204030204" pitchFamily="34" charset="0"/>
                      </a:endParaRPr>
                    </a:p>
                  </a:txBody>
                  <a:tcPr marL="68580" marR="68580" marT="0" marB="0"/>
                </a:tc>
                <a:tc>
                  <a:txBody>
                    <a:bodyPr/>
                    <a:lstStyle/>
                    <a:p>
                      <a:pPr algn="just">
                        <a:lnSpc>
                          <a:spcPct val="107000"/>
                        </a:lnSpc>
                        <a:spcAft>
                          <a:spcPts val="0"/>
                        </a:spcAft>
                      </a:pPr>
                      <a:r>
                        <a:rPr lang="en-US" sz="3000" dirty="0" err="1">
                          <a:effectLst/>
                          <a:latin typeface="Calibri body"/>
                        </a:rPr>
                        <a:t>Béo</a:t>
                      </a:r>
                      <a:r>
                        <a:rPr lang="en-US" sz="3000" dirty="0">
                          <a:effectLst/>
                          <a:latin typeface="Calibri body"/>
                        </a:rPr>
                        <a:t> thấp ( 4b )</a:t>
                      </a:r>
                      <a:endParaRPr lang="en-US" sz="3000" b="0" dirty="0">
                        <a:effectLst/>
                        <a:latin typeface="Calibri body"/>
                        <a:ea typeface="Calibri" panose="020F0502020204030204" pitchFamily="34" charset="0"/>
                      </a:endParaRPr>
                    </a:p>
                  </a:txBody>
                  <a:tcPr marL="68580" marR="68580" marT="0" marB="0"/>
                </a:tc>
                <a:tc>
                  <a:txBody>
                    <a:bodyPr/>
                    <a:lstStyle/>
                    <a:p>
                      <a:pPr algn="ctr">
                        <a:lnSpc>
                          <a:spcPct val="107000"/>
                        </a:lnSpc>
                        <a:spcAft>
                          <a:spcPts val="0"/>
                        </a:spcAft>
                      </a:pPr>
                      <a:r>
                        <a:rPr lang="en-US" sz="3000" b="1" dirty="0">
                          <a:solidFill>
                            <a:srgbClr val="FF0000"/>
                          </a:solidFill>
                          <a:effectLst/>
                          <a:latin typeface="Calibri body"/>
                        </a:rPr>
                        <a:t>95</a:t>
                      </a:r>
                      <a:endParaRPr lang="en-US" sz="3000" b="1" dirty="0">
                        <a:solidFill>
                          <a:srgbClr val="FF0000"/>
                        </a:solidFill>
                        <a:effectLst/>
                        <a:latin typeface="Calibri body"/>
                        <a:ea typeface="Calibri" panose="020F0502020204030204" pitchFamily="34" charset="0"/>
                      </a:endParaRPr>
                    </a:p>
                  </a:txBody>
                  <a:tcPr marL="68580" marR="68580" marT="0" marB="0"/>
                </a:tc>
                <a:tc vMerge="1">
                  <a:txBody>
                    <a:bodyPr/>
                    <a:lstStyle/>
                    <a:p>
                      <a:endParaRPr lang="en-US"/>
                    </a:p>
                  </a:txBody>
                  <a:tcPr/>
                </a:tc>
                <a:extLst>
                  <a:ext uri="{0D108BD9-81ED-4DB2-BD59-A6C34878D82A}">
                    <a16:rowId xmlns:a16="http://schemas.microsoft.com/office/drawing/2014/main" val="2847322514"/>
                  </a:ext>
                </a:extLst>
              </a:tr>
              <a:tr h="489204">
                <a:tc>
                  <a:txBody>
                    <a:bodyPr/>
                    <a:lstStyle/>
                    <a:p>
                      <a:pPr algn="just">
                        <a:lnSpc>
                          <a:spcPct val="107000"/>
                        </a:lnSpc>
                        <a:spcAft>
                          <a:spcPts val="0"/>
                        </a:spcAft>
                      </a:pPr>
                      <a:r>
                        <a:rPr lang="en-US" sz="3000" dirty="0" err="1">
                          <a:effectLst/>
                          <a:latin typeface="Calibri body"/>
                        </a:rPr>
                        <a:t>Nhóm</a:t>
                      </a:r>
                      <a:r>
                        <a:rPr lang="en-US" sz="3000" dirty="0">
                          <a:effectLst/>
                          <a:latin typeface="Calibri body"/>
                        </a:rPr>
                        <a:t> 5</a:t>
                      </a:r>
                      <a:endParaRPr lang="en-US" sz="3000" b="0" dirty="0">
                        <a:effectLst/>
                        <a:latin typeface="Calibri body"/>
                        <a:ea typeface="Calibri" panose="020F0502020204030204" pitchFamily="34" charset="0"/>
                      </a:endParaRPr>
                    </a:p>
                  </a:txBody>
                  <a:tcPr marL="68580" marR="68580" marT="0" marB="0"/>
                </a:tc>
                <a:tc>
                  <a:txBody>
                    <a:bodyPr/>
                    <a:lstStyle/>
                    <a:p>
                      <a:pPr algn="just">
                        <a:lnSpc>
                          <a:spcPct val="107000"/>
                        </a:lnSpc>
                        <a:spcAft>
                          <a:spcPts val="0"/>
                        </a:spcAft>
                      </a:pPr>
                      <a:r>
                        <a:rPr lang="en-US" sz="3000" dirty="0" err="1">
                          <a:effectLst/>
                          <a:latin typeface="Calibri body"/>
                        </a:rPr>
                        <a:t>Dầu</a:t>
                      </a:r>
                      <a:r>
                        <a:rPr lang="en-US" sz="3000" dirty="0">
                          <a:effectLst/>
                          <a:latin typeface="Calibri body"/>
                        </a:rPr>
                        <a:t> và </a:t>
                      </a:r>
                      <a:r>
                        <a:rPr lang="en-US" sz="3000" dirty="0" err="1">
                          <a:effectLst/>
                          <a:latin typeface="Calibri body"/>
                        </a:rPr>
                        <a:t>mỡ</a:t>
                      </a:r>
                      <a:r>
                        <a:rPr lang="en-US" sz="3000" dirty="0">
                          <a:effectLst/>
                          <a:latin typeface="Calibri body"/>
                        </a:rPr>
                        <a:t>, </a:t>
                      </a:r>
                      <a:r>
                        <a:rPr lang="en-US" sz="3000" dirty="0" err="1">
                          <a:effectLst/>
                          <a:latin typeface="Calibri body"/>
                        </a:rPr>
                        <a:t>lạc</a:t>
                      </a:r>
                      <a:r>
                        <a:rPr lang="en-US" sz="3000" dirty="0">
                          <a:effectLst/>
                          <a:latin typeface="Calibri body"/>
                        </a:rPr>
                        <a:t>, </a:t>
                      </a:r>
                      <a:r>
                        <a:rPr lang="en-US" sz="3000" dirty="0" err="1">
                          <a:effectLst/>
                          <a:latin typeface="Calibri body"/>
                        </a:rPr>
                        <a:t>vừng</a:t>
                      </a:r>
                      <a:endParaRPr lang="en-US" sz="3000" b="0" dirty="0">
                        <a:effectLst/>
                        <a:latin typeface="Calibri body"/>
                        <a:ea typeface="Calibri" panose="020F0502020204030204" pitchFamily="34" charset="0"/>
                      </a:endParaRPr>
                    </a:p>
                  </a:txBody>
                  <a:tcPr marL="68580" marR="68580" marT="0" marB="0"/>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3000" b="1" dirty="0" smtClean="0">
                          <a:solidFill>
                            <a:srgbClr val="FF0000"/>
                          </a:solidFill>
                          <a:effectLst/>
                          <a:latin typeface="Calibri body"/>
                        </a:rPr>
                        <a:t>45</a:t>
                      </a:r>
                      <a:endParaRPr lang="en-US" sz="3000" b="1" dirty="0" smtClean="0">
                        <a:solidFill>
                          <a:srgbClr val="FF0000"/>
                        </a:solidFill>
                        <a:effectLst/>
                        <a:latin typeface="Calibri body"/>
                        <a:ea typeface="Calibri" panose="020F0502020204030204" pitchFamily="34" charset="0"/>
                      </a:endParaRPr>
                    </a:p>
                  </a:txBody>
                  <a:tcPr marL="68580" marR="68580" marT="0" marB="0"/>
                </a:tc>
                <a:tc vMerge="1">
                  <a:txBody>
                    <a:bodyPr/>
                    <a:lstStyle/>
                    <a:p>
                      <a:endParaRPr lang="en-US"/>
                    </a:p>
                  </a:txBody>
                  <a:tcPr/>
                </a:tc>
                <a:extLst>
                  <a:ext uri="{0D108BD9-81ED-4DB2-BD59-A6C34878D82A}">
                    <a16:rowId xmlns:a16="http://schemas.microsoft.com/office/drawing/2014/main" val="2549436450"/>
                  </a:ext>
                </a:extLst>
              </a:tr>
            </a:tbl>
          </a:graphicData>
        </a:graphic>
      </p:graphicFrame>
    </p:spTree>
    <p:extLst>
      <p:ext uri="{BB962C8B-B14F-4D97-AF65-F5344CB8AC3E}">
        <p14:creationId xmlns:p14="http://schemas.microsoft.com/office/powerpoint/2010/main" val="36809365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94926587"/>
              </p:ext>
            </p:extLst>
          </p:nvPr>
        </p:nvGraphicFramePr>
        <p:xfrm>
          <a:off x="457200" y="209324"/>
          <a:ext cx="17511835" cy="10008986"/>
        </p:xfrm>
        <a:graphic>
          <a:graphicData uri="http://schemas.openxmlformats.org/drawingml/2006/table">
            <a:tbl>
              <a:tblPr firstRow="1" firstCol="1" bandRow="1">
                <a:tableStyleId>{5C22544A-7EE6-4342-B048-85BDC9FD1C3A}</a:tableStyleId>
              </a:tblPr>
              <a:tblGrid>
                <a:gridCol w="1317171">
                  <a:extLst>
                    <a:ext uri="{9D8B030D-6E8A-4147-A177-3AD203B41FA5}">
                      <a16:colId xmlns:a16="http://schemas.microsoft.com/office/drawing/2014/main" val="3893265634"/>
                    </a:ext>
                  </a:extLst>
                </a:gridCol>
                <a:gridCol w="6226114">
                  <a:extLst>
                    <a:ext uri="{9D8B030D-6E8A-4147-A177-3AD203B41FA5}">
                      <a16:colId xmlns:a16="http://schemas.microsoft.com/office/drawing/2014/main" val="3132548099"/>
                    </a:ext>
                  </a:extLst>
                </a:gridCol>
                <a:gridCol w="906695">
                  <a:extLst>
                    <a:ext uri="{9D8B030D-6E8A-4147-A177-3AD203B41FA5}">
                      <a16:colId xmlns:a16="http://schemas.microsoft.com/office/drawing/2014/main" val="2928849429"/>
                    </a:ext>
                  </a:extLst>
                </a:gridCol>
                <a:gridCol w="906695">
                  <a:extLst>
                    <a:ext uri="{9D8B030D-6E8A-4147-A177-3AD203B41FA5}">
                      <a16:colId xmlns:a16="http://schemas.microsoft.com/office/drawing/2014/main" val="1126573546"/>
                    </a:ext>
                  </a:extLst>
                </a:gridCol>
                <a:gridCol w="757878">
                  <a:extLst>
                    <a:ext uri="{9D8B030D-6E8A-4147-A177-3AD203B41FA5}">
                      <a16:colId xmlns:a16="http://schemas.microsoft.com/office/drawing/2014/main" val="1269660254"/>
                    </a:ext>
                  </a:extLst>
                </a:gridCol>
                <a:gridCol w="880018">
                  <a:extLst>
                    <a:ext uri="{9D8B030D-6E8A-4147-A177-3AD203B41FA5}">
                      <a16:colId xmlns:a16="http://schemas.microsoft.com/office/drawing/2014/main" val="562763401"/>
                    </a:ext>
                  </a:extLst>
                </a:gridCol>
                <a:gridCol w="96332">
                  <a:extLst>
                    <a:ext uri="{9D8B030D-6E8A-4147-A177-3AD203B41FA5}">
                      <a16:colId xmlns:a16="http://schemas.microsoft.com/office/drawing/2014/main" val="3729408642"/>
                    </a:ext>
                  </a:extLst>
                </a:gridCol>
                <a:gridCol w="1732468">
                  <a:extLst>
                    <a:ext uri="{9D8B030D-6E8A-4147-A177-3AD203B41FA5}">
                      <a16:colId xmlns:a16="http://schemas.microsoft.com/office/drawing/2014/main" val="1354449467"/>
                    </a:ext>
                  </a:extLst>
                </a:gridCol>
                <a:gridCol w="96332">
                  <a:extLst>
                    <a:ext uri="{9D8B030D-6E8A-4147-A177-3AD203B41FA5}">
                      <a16:colId xmlns:a16="http://schemas.microsoft.com/office/drawing/2014/main" val="1096008549"/>
                    </a:ext>
                  </a:extLst>
                </a:gridCol>
                <a:gridCol w="96332">
                  <a:extLst>
                    <a:ext uri="{9D8B030D-6E8A-4147-A177-3AD203B41FA5}">
                      <a16:colId xmlns:a16="http://schemas.microsoft.com/office/drawing/2014/main" val="143077211"/>
                    </a:ext>
                  </a:extLst>
                </a:gridCol>
                <a:gridCol w="2626736">
                  <a:extLst>
                    <a:ext uri="{9D8B030D-6E8A-4147-A177-3AD203B41FA5}">
                      <a16:colId xmlns:a16="http://schemas.microsoft.com/office/drawing/2014/main" val="1980005536"/>
                    </a:ext>
                  </a:extLst>
                </a:gridCol>
                <a:gridCol w="1869064">
                  <a:extLst>
                    <a:ext uri="{9D8B030D-6E8A-4147-A177-3AD203B41FA5}">
                      <a16:colId xmlns:a16="http://schemas.microsoft.com/office/drawing/2014/main" val="2308007770"/>
                    </a:ext>
                  </a:extLst>
                </a:gridCol>
              </a:tblGrid>
              <a:tr h="420624">
                <a:tc rowSpan="2">
                  <a:txBody>
                    <a:bodyPr/>
                    <a:lstStyle/>
                    <a:p>
                      <a:pPr algn="ctr">
                        <a:lnSpc>
                          <a:spcPct val="115000"/>
                        </a:lnSpc>
                        <a:spcAft>
                          <a:spcPts val="0"/>
                        </a:spcAft>
                      </a:pPr>
                      <a:r>
                        <a:rPr lang="en-US" sz="2800">
                          <a:effectLst/>
                        </a:rPr>
                        <a:t>TT</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rowSpan="2">
                  <a:txBody>
                    <a:bodyPr/>
                    <a:lstStyle/>
                    <a:p>
                      <a:pPr algn="ctr">
                        <a:lnSpc>
                          <a:spcPct val="115000"/>
                        </a:lnSpc>
                        <a:spcAft>
                          <a:spcPts val="0"/>
                        </a:spcAft>
                      </a:pPr>
                      <a:r>
                        <a:rPr lang="en-US" sz="2800">
                          <a:effectLst/>
                        </a:rPr>
                        <a:t>Nhóm thực phẩm</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gridSpan="5">
                  <a:txBody>
                    <a:bodyPr/>
                    <a:lstStyle/>
                    <a:p>
                      <a:pPr algn="ctr">
                        <a:lnSpc>
                          <a:spcPct val="115000"/>
                        </a:lnSpc>
                        <a:spcAft>
                          <a:spcPts val="0"/>
                        </a:spcAft>
                      </a:pPr>
                      <a:r>
                        <a:rPr lang="en-US" sz="2800">
                          <a:effectLst/>
                        </a:rPr>
                        <a:t>Số đơn vị thực phẩm</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gridSpan="3">
                  <a:txBody>
                    <a:bodyPr/>
                    <a:lstStyle/>
                    <a:p>
                      <a:pPr algn="ctr">
                        <a:lnSpc>
                          <a:spcPct val="115000"/>
                        </a:lnSpc>
                        <a:spcAft>
                          <a:spcPts val="0"/>
                        </a:spcAft>
                      </a:pPr>
                      <a:r>
                        <a:rPr lang="en-US" sz="2800" dirty="0">
                          <a:effectLst/>
                        </a:rPr>
                        <a:t>Tổng </a:t>
                      </a:r>
                      <a:r>
                        <a:rPr lang="en-US" sz="2800" dirty="0" err="1">
                          <a:effectLst/>
                        </a:rPr>
                        <a:t>đơn</a:t>
                      </a:r>
                      <a:r>
                        <a:rPr lang="en-US" sz="2800" dirty="0">
                          <a:effectLst/>
                        </a:rPr>
                        <a:t> </a:t>
                      </a:r>
                      <a:r>
                        <a:rPr lang="en-US" sz="2800" dirty="0" err="1">
                          <a:effectLst/>
                        </a:rPr>
                        <a:t>vị</a:t>
                      </a:r>
                      <a:r>
                        <a:rPr lang="en-US" sz="2800" dirty="0">
                          <a:effectLst/>
                        </a:rPr>
                        <a:t> </a:t>
                      </a:r>
                      <a:r>
                        <a:rPr lang="en-US" sz="2800" dirty="0" err="1">
                          <a:effectLst/>
                        </a:rPr>
                        <a:t>thực</a:t>
                      </a:r>
                      <a:r>
                        <a:rPr lang="en-US" sz="2800" dirty="0">
                          <a:effectLst/>
                        </a:rPr>
                        <a:t> </a:t>
                      </a:r>
                      <a:r>
                        <a:rPr lang="en-US" sz="2800" dirty="0" err="1">
                          <a:effectLst/>
                        </a:rPr>
                        <a:t>phẩm</a:t>
                      </a:r>
                      <a:r>
                        <a:rPr lang="en-US" sz="2800" dirty="0">
                          <a:effectLst/>
                        </a:rPr>
                        <a:t>/ngày</a:t>
                      </a:r>
                      <a:endParaRPr lang="en-US" sz="3200" dirty="0">
                        <a:effectLst/>
                      </a:endParaRPr>
                    </a:p>
                    <a:p>
                      <a:pPr algn="ctr">
                        <a:lnSpc>
                          <a:spcPct val="115000"/>
                        </a:lnSpc>
                        <a:spcAft>
                          <a:spcPts val="0"/>
                        </a:spcAft>
                      </a:pPr>
                      <a:r>
                        <a:rPr lang="en-US" sz="2800" dirty="0">
                          <a:effectLst/>
                        </a:rPr>
                        <a:t>(1)</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rowSpan="2" hMerge="1">
                  <a:txBody>
                    <a:bodyPr/>
                    <a:lstStyle/>
                    <a:p>
                      <a:endParaRPr lang="en-US"/>
                    </a:p>
                  </a:txBody>
                  <a:tcPr/>
                </a:tc>
                <a:tc rowSpan="2" hMerge="1">
                  <a:txBody>
                    <a:bodyPr/>
                    <a:lstStyle/>
                    <a:p>
                      <a:endParaRPr lang="en-US"/>
                    </a:p>
                  </a:txBody>
                  <a:tcPr/>
                </a:tc>
                <a:tc rowSpan="2">
                  <a:txBody>
                    <a:bodyPr/>
                    <a:lstStyle/>
                    <a:p>
                      <a:pPr algn="ctr">
                        <a:lnSpc>
                          <a:spcPct val="115000"/>
                        </a:lnSpc>
                        <a:spcAft>
                          <a:spcPts val="0"/>
                        </a:spcAft>
                      </a:pPr>
                      <a:r>
                        <a:rPr lang="en-US" sz="2800" dirty="0">
                          <a:effectLst/>
                        </a:rPr>
                        <a:t>Mức năng </a:t>
                      </a:r>
                      <a:r>
                        <a:rPr lang="en-US" sz="2800" dirty="0" err="1">
                          <a:effectLst/>
                        </a:rPr>
                        <a:t>lượng</a:t>
                      </a:r>
                      <a:r>
                        <a:rPr lang="en-US" sz="2800" dirty="0">
                          <a:effectLst/>
                        </a:rPr>
                        <a:t> </a:t>
                      </a:r>
                      <a:r>
                        <a:rPr lang="en-US" sz="2800" dirty="0" err="1">
                          <a:effectLst/>
                        </a:rPr>
                        <a:t>trong</a:t>
                      </a:r>
                      <a:r>
                        <a:rPr lang="en-US" sz="2800" dirty="0">
                          <a:effectLst/>
                        </a:rPr>
                        <a:t> </a:t>
                      </a:r>
                      <a:r>
                        <a:rPr lang="en-US" sz="2800" dirty="0" err="1">
                          <a:effectLst/>
                        </a:rPr>
                        <a:t>mỗi</a:t>
                      </a:r>
                      <a:r>
                        <a:rPr lang="en-US" sz="2800" dirty="0">
                          <a:effectLst/>
                        </a:rPr>
                        <a:t> </a:t>
                      </a:r>
                      <a:r>
                        <a:rPr lang="en-US" sz="2800" dirty="0" err="1">
                          <a:effectLst/>
                        </a:rPr>
                        <a:t>đơn</a:t>
                      </a:r>
                      <a:r>
                        <a:rPr lang="en-US" sz="2800" dirty="0">
                          <a:effectLst/>
                        </a:rPr>
                        <a:t> </a:t>
                      </a:r>
                      <a:r>
                        <a:rPr lang="en-US" sz="2800" dirty="0" err="1">
                          <a:effectLst/>
                        </a:rPr>
                        <a:t>vị</a:t>
                      </a:r>
                      <a:r>
                        <a:rPr lang="en-US" sz="2800" dirty="0">
                          <a:effectLst/>
                        </a:rPr>
                        <a:t> </a:t>
                      </a:r>
                      <a:r>
                        <a:rPr lang="en-US" sz="2800" dirty="0" err="1">
                          <a:effectLst/>
                        </a:rPr>
                        <a:t>thực</a:t>
                      </a:r>
                      <a:r>
                        <a:rPr lang="en-US" sz="2800" dirty="0">
                          <a:effectLst/>
                        </a:rPr>
                        <a:t> </a:t>
                      </a:r>
                      <a:r>
                        <a:rPr lang="en-US" sz="2800" dirty="0" err="1">
                          <a:effectLst/>
                        </a:rPr>
                        <a:t>phẩm</a:t>
                      </a:r>
                      <a:endParaRPr lang="en-US" sz="3200" dirty="0">
                        <a:effectLst/>
                      </a:endParaRPr>
                    </a:p>
                    <a:p>
                      <a:pPr algn="ctr">
                        <a:lnSpc>
                          <a:spcPct val="115000"/>
                        </a:lnSpc>
                        <a:spcAft>
                          <a:spcPts val="0"/>
                        </a:spcAft>
                      </a:pPr>
                      <a:r>
                        <a:rPr lang="en-US" sz="2800" dirty="0">
                          <a:effectLst/>
                        </a:rPr>
                        <a:t>(2)</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rowSpan="2">
                  <a:txBody>
                    <a:bodyPr/>
                    <a:lstStyle/>
                    <a:p>
                      <a:pPr algn="ctr">
                        <a:lnSpc>
                          <a:spcPct val="115000"/>
                        </a:lnSpc>
                        <a:spcAft>
                          <a:spcPts val="0"/>
                        </a:spcAft>
                      </a:pPr>
                      <a:r>
                        <a:rPr lang="en-US" sz="2800" dirty="0">
                          <a:effectLst/>
                        </a:rPr>
                        <a:t>Năng </a:t>
                      </a:r>
                      <a:r>
                        <a:rPr lang="en-US" sz="2800" dirty="0" err="1">
                          <a:effectLst/>
                        </a:rPr>
                        <a:t>lượng</a:t>
                      </a:r>
                      <a:r>
                        <a:rPr lang="en-US" sz="2800" dirty="0">
                          <a:effectLst/>
                        </a:rPr>
                        <a:t> </a:t>
                      </a:r>
                      <a:endParaRPr lang="en-US" sz="3200" dirty="0">
                        <a:effectLst/>
                      </a:endParaRPr>
                    </a:p>
                    <a:p>
                      <a:pPr algn="ctr">
                        <a:lnSpc>
                          <a:spcPct val="115000"/>
                        </a:lnSpc>
                        <a:spcAft>
                          <a:spcPts val="0"/>
                        </a:spcAft>
                      </a:pPr>
                      <a:r>
                        <a:rPr lang="en-US" sz="2800" dirty="0">
                          <a:effectLst/>
                        </a:rPr>
                        <a:t>khẩu </a:t>
                      </a:r>
                      <a:r>
                        <a:rPr lang="en-US" sz="2800" dirty="0" err="1">
                          <a:effectLst/>
                        </a:rPr>
                        <a:t>phần</a:t>
                      </a:r>
                      <a:endParaRPr lang="en-US" sz="3200" dirty="0">
                        <a:effectLst/>
                      </a:endParaRPr>
                    </a:p>
                    <a:p>
                      <a:pPr algn="ctr">
                        <a:lnSpc>
                          <a:spcPct val="115000"/>
                        </a:lnSpc>
                        <a:spcAft>
                          <a:spcPts val="0"/>
                        </a:spcAft>
                      </a:pPr>
                      <a:r>
                        <a:rPr lang="en-US" sz="2800" dirty="0">
                          <a:effectLst/>
                        </a:rPr>
                        <a:t>(3) = (1)*(2)</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extLst>
                  <a:ext uri="{0D108BD9-81ED-4DB2-BD59-A6C34878D82A}">
                    <a16:rowId xmlns:a16="http://schemas.microsoft.com/office/drawing/2014/main" val="3709071114"/>
                  </a:ext>
                </a:extLst>
              </a:tr>
              <a:tr h="1269609">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2800">
                          <a:effectLst/>
                        </a:rPr>
                        <a:t>Sáng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a:effectLst/>
                        </a:rPr>
                        <a:t>Trưa</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a:effectLst/>
                        </a:rPr>
                        <a:t>Tối</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gridSpan="2">
                  <a:txBody>
                    <a:bodyPr/>
                    <a:lstStyle/>
                    <a:p>
                      <a:pPr algn="ctr">
                        <a:lnSpc>
                          <a:spcPct val="115000"/>
                        </a:lnSpc>
                        <a:spcAft>
                          <a:spcPts val="0"/>
                        </a:spcAft>
                      </a:pPr>
                      <a:r>
                        <a:rPr lang="en-US" sz="2800">
                          <a:effectLst/>
                        </a:rPr>
                        <a:t>Khác</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h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676421158"/>
                  </a:ext>
                </a:extLst>
              </a:tr>
              <a:tr h="473202">
                <a:tc>
                  <a:txBody>
                    <a:bodyPr/>
                    <a:lstStyle/>
                    <a:p>
                      <a:pPr algn="just">
                        <a:lnSpc>
                          <a:spcPct val="115000"/>
                        </a:lnSpc>
                        <a:spcAft>
                          <a:spcPts val="0"/>
                        </a:spcAft>
                      </a:pPr>
                      <a:r>
                        <a:rPr lang="en-US" sz="2800">
                          <a:effectLst/>
                        </a:rPr>
                        <a:t>Nhóm 1</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tc>
                <a:tc>
                  <a:txBody>
                    <a:bodyPr/>
                    <a:lstStyle/>
                    <a:p>
                      <a:pPr algn="just">
                        <a:lnSpc>
                          <a:spcPct val="115000"/>
                        </a:lnSpc>
                        <a:spcAft>
                          <a:spcPts val="0"/>
                        </a:spcAft>
                      </a:pPr>
                      <a:r>
                        <a:rPr lang="en-US" sz="2800">
                          <a:effectLst/>
                        </a:rPr>
                        <a:t>Ngũ cốc, khoai tây</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tc>
                <a:tc>
                  <a:txBody>
                    <a:bodyPr/>
                    <a:lstStyle/>
                    <a:p>
                      <a:pPr algn="ctr">
                        <a:lnSpc>
                          <a:spcPct val="115000"/>
                        </a:lnSpc>
                        <a:spcAft>
                          <a:spcPts val="0"/>
                        </a:spcAft>
                      </a:pPr>
                      <a:r>
                        <a:rPr lang="en-US" sz="2800" dirty="0">
                          <a:effectLst/>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gridSpan="2">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hMerge="1">
                  <a:txBody>
                    <a:bodyPr/>
                    <a:lstStyle/>
                    <a:p>
                      <a:endParaRPr lang="en-US"/>
                    </a:p>
                  </a:txBody>
                  <a:tcPr/>
                </a:tc>
                <a:tc gridSpan="3">
                  <a:txBody>
                    <a:bodyPr/>
                    <a:lstStyle/>
                    <a:p>
                      <a:pPr algn="ctr">
                        <a:lnSpc>
                          <a:spcPct val="107000"/>
                        </a:lnSpc>
                      </a:pPr>
                      <a:r>
                        <a:rPr lang="en-US" sz="2800" dirty="0" smtClean="0">
                          <a:effectLst/>
                          <a:latin typeface="Calibri" panose="020F0502020204030204" pitchFamily="34" charset="0"/>
                          <a:cs typeface="Times New Roman" panose="02020603050405020304" pitchFamily="18" charset="0"/>
                        </a:rPr>
                        <a:t>4</a:t>
                      </a:r>
                      <a:endParaRPr lang="en-US" sz="2800" dirty="0">
                        <a:effectLst/>
                        <a:latin typeface="Calibri" panose="020F0502020204030204" pitchFamily="34" charset="0"/>
                        <a:cs typeface="Times New Roman" panose="02020603050405020304" pitchFamily="18" charset="0"/>
                      </a:endParaRPr>
                    </a:p>
                  </a:txBody>
                  <a:tcPr marL="70932" marR="70932" marT="0" marB="0" anchor="ctr"/>
                </a:tc>
                <a:tc hMerge="1">
                  <a:txBody>
                    <a:bodyPr/>
                    <a:lstStyle/>
                    <a:p>
                      <a:endParaRPr lang="en-US"/>
                    </a:p>
                  </a:txBody>
                  <a:tcPr/>
                </a:tc>
                <a:tc hMerge="1">
                  <a:txBody>
                    <a:bodyPr/>
                    <a:lstStyle/>
                    <a:p>
                      <a:endParaRPr lang="en-US"/>
                    </a:p>
                  </a:txBody>
                  <a:tcPr/>
                </a:tc>
                <a:tc>
                  <a:txBody>
                    <a:bodyPr/>
                    <a:lstStyle/>
                    <a:p>
                      <a:pPr algn="r">
                        <a:lnSpc>
                          <a:spcPct val="115000"/>
                        </a:lnSpc>
                        <a:spcAft>
                          <a:spcPts val="0"/>
                        </a:spcAft>
                      </a:pPr>
                      <a:r>
                        <a:rPr lang="en-US" sz="2800" dirty="0">
                          <a:effectLst/>
                        </a:rPr>
                        <a:t>90</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l">
                        <a:lnSpc>
                          <a:spcPct val="107000"/>
                        </a:lnSpc>
                      </a:pPr>
                      <a:endParaRPr lang="en-US" sz="2800">
                        <a:effectLst/>
                        <a:latin typeface="Calibri" panose="020F0502020204030204" pitchFamily="34" charset="0"/>
                        <a:cs typeface="Times New Roman" panose="02020603050405020304" pitchFamily="18" charset="0"/>
                      </a:endParaRPr>
                    </a:p>
                  </a:txBody>
                  <a:tcPr marL="70932" marR="70932" marT="0" marB="0" anchor="ctr"/>
                </a:tc>
                <a:extLst>
                  <a:ext uri="{0D108BD9-81ED-4DB2-BD59-A6C34878D82A}">
                    <a16:rowId xmlns:a16="http://schemas.microsoft.com/office/drawing/2014/main" val="1873260834"/>
                  </a:ext>
                </a:extLst>
              </a:tr>
              <a:tr h="522087">
                <a:tc>
                  <a:txBody>
                    <a:bodyPr/>
                    <a:lstStyle/>
                    <a:p>
                      <a:pPr algn="l">
                        <a:lnSpc>
                          <a:spcPct val="107000"/>
                        </a:lnSpc>
                      </a:pPr>
                      <a:endParaRPr lang="en-US" sz="2800">
                        <a:effectLst/>
                        <a:latin typeface="Calibri" panose="020F0502020204030204" pitchFamily="34" charset="0"/>
                        <a:cs typeface="Times New Roman" panose="02020603050405020304" pitchFamily="18" charset="0"/>
                      </a:endParaRPr>
                    </a:p>
                  </a:txBody>
                  <a:tcPr marL="70932" marR="70932" marT="0" marB="0"/>
                </a:tc>
                <a:tc>
                  <a:txBody>
                    <a:bodyPr/>
                    <a:lstStyle/>
                    <a:p>
                      <a:pPr algn="just">
                        <a:lnSpc>
                          <a:spcPct val="115000"/>
                        </a:lnSpc>
                        <a:spcAft>
                          <a:spcPts val="0"/>
                        </a:spcAft>
                      </a:pPr>
                      <a:r>
                        <a:rPr lang="en-US" sz="2800" dirty="0" err="1">
                          <a:effectLst/>
                        </a:rPr>
                        <a:t>Khoai</a:t>
                      </a:r>
                      <a:r>
                        <a:rPr lang="en-US" sz="2800" dirty="0">
                          <a:effectLst/>
                        </a:rPr>
                        <a:t> củ và sản </a:t>
                      </a:r>
                      <a:r>
                        <a:rPr lang="en-US" sz="2800" dirty="0" err="1">
                          <a:effectLst/>
                        </a:rPr>
                        <a:t>phẩm</a:t>
                      </a:r>
                      <a:r>
                        <a:rPr lang="en-US" sz="2800" dirty="0">
                          <a:effectLst/>
                        </a:rPr>
                        <a:t> </a:t>
                      </a:r>
                      <a:r>
                        <a:rPr lang="en-US" sz="2800" dirty="0" err="1">
                          <a:effectLst/>
                        </a:rPr>
                        <a:t>chế</a:t>
                      </a:r>
                      <a:r>
                        <a:rPr lang="en-US" sz="2800" dirty="0">
                          <a:effectLst/>
                        </a:rPr>
                        <a:t> biến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gridSpan="2">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hMerge="1">
                  <a:txBody>
                    <a:bodyPr/>
                    <a:lstStyle/>
                    <a:p>
                      <a:endParaRPr lang="en-US"/>
                    </a:p>
                  </a:txBody>
                  <a:tcPr/>
                </a:tc>
                <a:tc gridSpan="3">
                  <a:txBody>
                    <a:bodyPr/>
                    <a:lstStyle/>
                    <a:p>
                      <a:pPr algn="ctr">
                        <a:lnSpc>
                          <a:spcPct val="107000"/>
                        </a:lnSpc>
                      </a:pPr>
                      <a:r>
                        <a:rPr lang="en-US" sz="2800" dirty="0" smtClean="0">
                          <a:effectLst/>
                          <a:latin typeface="Calibri" panose="020F0502020204030204" pitchFamily="34" charset="0"/>
                          <a:cs typeface="Times New Roman" panose="02020603050405020304" pitchFamily="18" charset="0"/>
                        </a:rPr>
                        <a:t>1</a:t>
                      </a:r>
                      <a:endParaRPr lang="en-US" sz="2800" dirty="0">
                        <a:effectLst/>
                        <a:latin typeface="Calibri" panose="020F0502020204030204" pitchFamily="34" charset="0"/>
                        <a:cs typeface="Times New Roman" panose="02020603050405020304" pitchFamily="18" charset="0"/>
                      </a:endParaRPr>
                    </a:p>
                  </a:txBody>
                  <a:tcPr marL="70932" marR="70932" marT="0" marB="0" anchor="ctr"/>
                </a:tc>
                <a:tc hMerge="1">
                  <a:txBody>
                    <a:bodyPr/>
                    <a:lstStyle/>
                    <a:p>
                      <a:endParaRPr lang="en-US"/>
                    </a:p>
                  </a:txBody>
                  <a:tcPr/>
                </a:tc>
                <a:tc hMerge="1">
                  <a:txBody>
                    <a:bodyPr/>
                    <a:lstStyle/>
                    <a:p>
                      <a:endParaRPr lang="en-US"/>
                    </a:p>
                  </a:txBody>
                  <a:tcPr/>
                </a:tc>
                <a:tc>
                  <a:txBody>
                    <a:bodyPr/>
                    <a:lstStyle/>
                    <a:p>
                      <a:pPr algn="r">
                        <a:lnSpc>
                          <a:spcPct val="115000"/>
                        </a:lnSpc>
                        <a:spcAft>
                          <a:spcPts val="0"/>
                        </a:spcAft>
                      </a:pPr>
                      <a:r>
                        <a:rPr lang="en-US" sz="2800" dirty="0">
                          <a:effectLst/>
                        </a:rPr>
                        <a:t>80</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l">
                        <a:lnSpc>
                          <a:spcPct val="107000"/>
                        </a:lnSpc>
                      </a:pPr>
                      <a:endParaRPr lang="en-US" sz="2800">
                        <a:effectLst/>
                        <a:latin typeface="Calibri" panose="020F0502020204030204" pitchFamily="34" charset="0"/>
                        <a:cs typeface="Times New Roman" panose="02020603050405020304" pitchFamily="18" charset="0"/>
                      </a:endParaRPr>
                    </a:p>
                  </a:txBody>
                  <a:tcPr marL="70932" marR="70932" marT="0" marB="0" anchor="ctr"/>
                </a:tc>
                <a:extLst>
                  <a:ext uri="{0D108BD9-81ED-4DB2-BD59-A6C34878D82A}">
                    <a16:rowId xmlns:a16="http://schemas.microsoft.com/office/drawing/2014/main" val="1875097920"/>
                  </a:ext>
                </a:extLst>
              </a:tr>
              <a:tr h="473202">
                <a:tc>
                  <a:txBody>
                    <a:bodyPr/>
                    <a:lstStyle/>
                    <a:p>
                      <a:pPr algn="just">
                        <a:lnSpc>
                          <a:spcPct val="115000"/>
                        </a:lnSpc>
                        <a:spcAft>
                          <a:spcPts val="0"/>
                        </a:spcAft>
                      </a:pPr>
                      <a:r>
                        <a:rPr lang="en-US" sz="2800">
                          <a:effectLst/>
                        </a:rPr>
                        <a:t>Nhóm 2</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tc>
                <a:tc>
                  <a:txBody>
                    <a:bodyPr/>
                    <a:lstStyle/>
                    <a:p>
                      <a:pPr algn="just">
                        <a:lnSpc>
                          <a:spcPct val="115000"/>
                        </a:lnSpc>
                        <a:spcAft>
                          <a:spcPts val="0"/>
                        </a:spcAft>
                      </a:pPr>
                      <a:r>
                        <a:rPr lang="en-US" sz="2800">
                          <a:effectLst/>
                        </a:rPr>
                        <a:t>Quả chín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gridSpan="2">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hMerge="1">
                  <a:txBody>
                    <a:bodyPr/>
                    <a:lstStyle/>
                    <a:p>
                      <a:endParaRPr lang="en-US"/>
                    </a:p>
                  </a:txBody>
                  <a:tcPr/>
                </a:tc>
                <a:tc gridSpan="3">
                  <a:txBody>
                    <a:bodyPr/>
                    <a:lstStyle/>
                    <a:p>
                      <a:pPr algn="ctr">
                        <a:lnSpc>
                          <a:spcPct val="115000"/>
                        </a:lnSpc>
                        <a:spcAft>
                          <a:spcPts val="0"/>
                        </a:spcAft>
                      </a:pPr>
                      <a:r>
                        <a:rPr lang="en-US" sz="2800" dirty="0" smtClean="0">
                          <a:effectLst/>
                        </a:rPr>
                        <a:t>2</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hMerge="1">
                  <a:txBody>
                    <a:bodyPr/>
                    <a:lstStyle/>
                    <a:p>
                      <a:endParaRPr lang="en-US"/>
                    </a:p>
                  </a:txBody>
                  <a:tcPr/>
                </a:tc>
                <a:tc hMerge="1">
                  <a:txBody>
                    <a:bodyPr/>
                    <a:lstStyle/>
                    <a:p>
                      <a:endParaRPr lang="en-US"/>
                    </a:p>
                  </a:txBody>
                  <a:tcPr/>
                </a:tc>
                <a:tc>
                  <a:txBody>
                    <a:bodyPr/>
                    <a:lstStyle/>
                    <a:p>
                      <a:pPr algn="r">
                        <a:lnSpc>
                          <a:spcPct val="115000"/>
                        </a:lnSpc>
                        <a:spcAft>
                          <a:spcPts val="0"/>
                        </a:spcAft>
                      </a:pPr>
                      <a:r>
                        <a:rPr lang="en-US" sz="2800" dirty="0">
                          <a:effectLst/>
                        </a:rPr>
                        <a:t>45</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extLst>
                  <a:ext uri="{0D108BD9-81ED-4DB2-BD59-A6C34878D82A}">
                    <a16:rowId xmlns:a16="http://schemas.microsoft.com/office/drawing/2014/main" val="711522203"/>
                  </a:ext>
                </a:extLst>
              </a:tr>
              <a:tr h="517398">
                <a:tc>
                  <a:txBody>
                    <a:bodyPr/>
                    <a:lstStyle/>
                    <a:p>
                      <a:pPr algn="just">
                        <a:lnSpc>
                          <a:spcPct val="115000"/>
                        </a:lnSpc>
                        <a:spcAft>
                          <a:spcPts val="0"/>
                        </a:spcAft>
                      </a:pPr>
                      <a:r>
                        <a:rPr lang="en-US" sz="2800" dirty="0">
                          <a:effectLst/>
                        </a:rPr>
                        <a:t>Nhóm 6</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tc>
                <a:tc>
                  <a:txBody>
                    <a:bodyPr/>
                    <a:lstStyle/>
                    <a:p>
                      <a:pPr algn="just">
                        <a:lnSpc>
                          <a:spcPct val="115000"/>
                        </a:lnSpc>
                        <a:spcAft>
                          <a:spcPts val="0"/>
                        </a:spcAft>
                      </a:pPr>
                      <a:r>
                        <a:rPr lang="en-US" sz="2800">
                          <a:effectLst/>
                        </a:rPr>
                        <a:t>Các loại  rau (trừ nấm, bí ngô)</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gridSpan="2">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hMerge="1">
                  <a:txBody>
                    <a:bodyPr/>
                    <a:lstStyle/>
                    <a:p>
                      <a:endParaRPr lang="en-US"/>
                    </a:p>
                  </a:txBody>
                  <a:tcPr/>
                </a:tc>
                <a:tc gridSpan="3">
                  <a:txBody>
                    <a:bodyPr/>
                    <a:lstStyle/>
                    <a:p>
                      <a:pPr algn="ctr">
                        <a:lnSpc>
                          <a:spcPct val="115000"/>
                        </a:lnSpc>
                        <a:spcAft>
                          <a:spcPts val="0"/>
                        </a:spcAft>
                      </a:pPr>
                      <a:r>
                        <a:rPr lang="en-US" sz="2800" dirty="0" smtClean="0">
                          <a:effectLst/>
                        </a:rPr>
                        <a:t>3</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hMerge="1">
                  <a:txBody>
                    <a:bodyPr/>
                    <a:lstStyle/>
                    <a:p>
                      <a:endParaRPr lang="en-US"/>
                    </a:p>
                  </a:txBody>
                  <a:tcPr/>
                </a:tc>
                <a:tc hMerge="1">
                  <a:txBody>
                    <a:bodyPr/>
                    <a:lstStyle/>
                    <a:p>
                      <a:endParaRPr lang="en-US"/>
                    </a:p>
                  </a:txBody>
                  <a:tcPr/>
                </a:tc>
                <a:tc>
                  <a:txBody>
                    <a:bodyPr/>
                    <a:lstStyle/>
                    <a:p>
                      <a:pPr algn="r">
                        <a:lnSpc>
                          <a:spcPct val="115000"/>
                        </a:lnSpc>
                        <a:spcAft>
                          <a:spcPts val="0"/>
                        </a:spcAft>
                      </a:pPr>
                      <a:r>
                        <a:rPr lang="en-US" sz="2800">
                          <a:effectLst/>
                        </a:rPr>
                        <a:t>25</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extLst>
                  <a:ext uri="{0D108BD9-81ED-4DB2-BD59-A6C34878D82A}">
                    <a16:rowId xmlns:a16="http://schemas.microsoft.com/office/drawing/2014/main" val="2138989024"/>
                  </a:ext>
                </a:extLst>
              </a:tr>
              <a:tr h="483090">
                <a:tc rowSpan="3">
                  <a:txBody>
                    <a:bodyPr/>
                    <a:lstStyle/>
                    <a:p>
                      <a:pPr algn="just">
                        <a:lnSpc>
                          <a:spcPct val="115000"/>
                        </a:lnSpc>
                        <a:spcAft>
                          <a:spcPts val="0"/>
                        </a:spcAft>
                      </a:pPr>
                      <a:r>
                        <a:rPr lang="en-US" sz="2800">
                          <a:effectLst/>
                        </a:rPr>
                        <a:t>Nhóm 3</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tc>
                <a:tc>
                  <a:txBody>
                    <a:bodyPr/>
                    <a:lstStyle/>
                    <a:p>
                      <a:pPr algn="just">
                        <a:lnSpc>
                          <a:spcPct val="115000"/>
                        </a:lnSpc>
                        <a:spcAft>
                          <a:spcPts val="0"/>
                        </a:spcAft>
                      </a:pPr>
                      <a:r>
                        <a:rPr lang="en-US" sz="2800" dirty="0" err="1">
                          <a:effectLst/>
                        </a:rPr>
                        <a:t>Thủy</a:t>
                      </a:r>
                      <a:r>
                        <a:rPr lang="en-US" sz="2800" dirty="0">
                          <a:effectLst/>
                        </a:rPr>
                        <a:t> sản, </a:t>
                      </a:r>
                      <a:r>
                        <a:rPr lang="en-US" sz="2800" dirty="0" err="1" smtClean="0">
                          <a:effectLst/>
                        </a:rPr>
                        <a:t>thịt</a:t>
                      </a:r>
                      <a:r>
                        <a:rPr lang="en-US" sz="2800" dirty="0">
                          <a:effectLst/>
                        </a:rPr>
                        <a:t>, </a:t>
                      </a:r>
                      <a:r>
                        <a:rPr lang="en-US" sz="2800" dirty="0" smtClean="0">
                          <a:effectLst/>
                        </a:rPr>
                        <a:t>trứng</a:t>
                      </a:r>
                      <a:r>
                        <a:rPr lang="en-US" sz="2800" dirty="0">
                          <a:effectLst/>
                        </a:rPr>
                        <a:t>, pho </a:t>
                      </a:r>
                      <a:r>
                        <a:rPr lang="en-US" sz="2800" dirty="0" err="1">
                          <a:effectLst/>
                        </a:rPr>
                        <a:t>mát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tc>
                <a:tc gridSpan="9">
                  <a:txBody>
                    <a:bodyPr/>
                    <a:lstStyle/>
                    <a:p>
                      <a:pPr algn="ctr">
                        <a:lnSpc>
                          <a:spcPct val="115000"/>
                        </a:lnSpc>
                        <a:spcAft>
                          <a:spcPts val="0"/>
                        </a:spcAft>
                      </a:pPr>
                      <a:r>
                        <a:rPr lang="en-US" sz="2800" dirty="0">
                          <a:effectLst/>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a:lnSpc>
                          <a:spcPct val="107000"/>
                        </a:lnSpc>
                      </a:pPr>
                      <a:endParaRPr lang="en-US" sz="2800">
                        <a:effectLst/>
                        <a:latin typeface="Calibri" panose="020F0502020204030204" pitchFamily="34" charset="0"/>
                        <a:cs typeface="Times New Roman" panose="02020603050405020304" pitchFamily="18" charset="0"/>
                      </a:endParaRPr>
                    </a:p>
                  </a:txBody>
                  <a:tcPr marL="70932" marR="70932" marT="0" marB="0" anchor="ctr"/>
                </a:tc>
                <a:extLst>
                  <a:ext uri="{0D108BD9-81ED-4DB2-BD59-A6C34878D82A}">
                    <a16:rowId xmlns:a16="http://schemas.microsoft.com/office/drawing/2014/main" val="1988618975"/>
                  </a:ext>
                </a:extLst>
              </a:tr>
              <a:tr h="946404">
                <a:tc vMerge="1">
                  <a:txBody>
                    <a:bodyPr/>
                    <a:lstStyle/>
                    <a:p>
                      <a:endParaRPr lang="en-US"/>
                    </a:p>
                  </a:txBody>
                  <a:tcPr/>
                </a:tc>
                <a:tc>
                  <a:txBody>
                    <a:bodyPr/>
                    <a:lstStyle/>
                    <a:p>
                      <a:pPr algn="just">
                        <a:lnSpc>
                          <a:spcPct val="115000"/>
                        </a:lnSpc>
                        <a:spcAft>
                          <a:spcPts val="0"/>
                        </a:spcAft>
                      </a:pPr>
                      <a:r>
                        <a:rPr lang="en-US" sz="2800" dirty="0" err="1">
                          <a:effectLst/>
                        </a:rPr>
                        <a:t>Béo</a:t>
                      </a:r>
                      <a:r>
                        <a:rPr lang="en-US" sz="2800" dirty="0">
                          <a:effectLst/>
                        </a:rPr>
                        <a:t> ít </a:t>
                      </a:r>
                      <a:r>
                        <a:rPr lang="en-US" sz="2800" dirty="0" smtClean="0">
                          <a:effectLst/>
                        </a:rPr>
                        <a:t>(3a </a:t>
                      </a:r>
                      <a:r>
                        <a:rPr lang="en-US" sz="2800" dirty="0">
                          <a:effectLst/>
                        </a:rPr>
                        <a:t>)</a:t>
                      </a:r>
                      <a:endParaRPr lang="en-US" sz="3200" dirty="0">
                        <a:effectLst/>
                      </a:endParaRPr>
                    </a:p>
                    <a:p>
                      <a:pPr algn="just">
                        <a:lnSpc>
                          <a:spcPct val="115000"/>
                        </a:lnSpc>
                        <a:spcAft>
                          <a:spcPts val="0"/>
                        </a:spcAft>
                      </a:pPr>
                      <a:r>
                        <a:rPr lang="en-US" sz="2800" dirty="0" err="1">
                          <a:effectLst/>
                        </a:rPr>
                        <a:t>Béo</a:t>
                      </a:r>
                      <a:r>
                        <a:rPr lang="en-US" sz="2800" dirty="0">
                          <a:effectLst/>
                        </a:rPr>
                        <a:t> </a:t>
                      </a:r>
                      <a:r>
                        <a:rPr lang="en-US" sz="2800" dirty="0" err="1">
                          <a:effectLst/>
                        </a:rPr>
                        <a:t>trung</a:t>
                      </a:r>
                      <a:r>
                        <a:rPr lang="en-US" sz="2800" dirty="0">
                          <a:effectLst/>
                        </a:rPr>
                        <a:t> bình </a:t>
                      </a:r>
                      <a:r>
                        <a:rPr lang="en-US" sz="2800" dirty="0" smtClean="0">
                          <a:effectLst/>
                        </a:rPr>
                        <a:t>(3b </a:t>
                      </a:r>
                      <a:r>
                        <a:rPr lang="en-US" sz="2800" dirty="0">
                          <a:effectLst/>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dirty="0">
                          <a:effectLst/>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gridSpan="3">
                  <a:txBody>
                    <a:bodyPr/>
                    <a:lstStyle/>
                    <a:p>
                      <a:pPr algn="ctr">
                        <a:lnSpc>
                          <a:spcPct val="107000"/>
                        </a:lnSpc>
                      </a:pPr>
                      <a:r>
                        <a:rPr lang="en-US" sz="2800" dirty="0" smtClean="0">
                          <a:effectLst/>
                          <a:latin typeface="Calibri" panose="020F0502020204030204" pitchFamily="34" charset="0"/>
                          <a:cs typeface="Times New Roman" panose="02020603050405020304" pitchFamily="18" charset="0"/>
                        </a:rPr>
                        <a:t>2</a:t>
                      </a:r>
                      <a:endParaRPr lang="en-US" sz="2800" dirty="0">
                        <a:effectLst/>
                        <a:latin typeface="Calibri" panose="020F0502020204030204" pitchFamily="34" charset="0"/>
                        <a:cs typeface="Times New Roman" panose="02020603050405020304" pitchFamily="18" charset="0"/>
                      </a:endParaRPr>
                    </a:p>
                  </a:txBody>
                  <a:tcPr marL="70932" marR="70932" marT="0" marB="0" anchor="ctr"/>
                </a:tc>
                <a:tc hMerge="1">
                  <a:txBody>
                    <a:bodyPr/>
                    <a:lstStyle/>
                    <a:p>
                      <a:endParaRPr lang="en-US"/>
                    </a:p>
                  </a:txBody>
                  <a:tcPr/>
                </a:tc>
                <a:tc hMerge="1">
                  <a:txBody>
                    <a:bodyPr/>
                    <a:lstStyle/>
                    <a:p>
                      <a:endParaRPr lang="en-US"/>
                    </a:p>
                  </a:txBody>
                  <a:tcPr/>
                </a:tc>
                <a:tc gridSpan="2">
                  <a:txBody>
                    <a:bodyPr/>
                    <a:lstStyle/>
                    <a:p>
                      <a:pPr algn="r">
                        <a:lnSpc>
                          <a:spcPct val="115000"/>
                        </a:lnSpc>
                        <a:spcAft>
                          <a:spcPts val="0"/>
                        </a:spcAft>
                      </a:pPr>
                      <a:r>
                        <a:rPr lang="en-US" sz="2800" dirty="0">
                          <a:effectLst/>
                        </a:rPr>
                        <a:t>60</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hMerge="1">
                  <a:txBody>
                    <a:bodyPr/>
                    <a:lstStyle/>
                    <a:p>
                      <a:endParaRPr lang="en-US"/>
                    </a:p>
                  </a:txBody>
                  <a:tcPr/>
                </a:tc>
                <a:tc>
                  <a:txBody>
                    <a:bodyPr/>
                    <a:lstStyle/>
                    <a:p>
                      <a:pPr algn="l">
                        <a:lnSpc>
                          <a:spcPct val="107000"/>
                        </a:lnSpc>
                      </a:pPr>
                      <a:endParaRPr lang="en-US" sz="2800">
                        <a:effectLst/>
                        <a:latin typeface="Calibri" panose="020F0502020204030204" pitchFamily="34" charset="0"/>
                        <a:cs typeface="Times New Roman" panose="02020603050405020304" pitchFamily="18" charset="0"/>
                      </a:endParaRPr>
                    </a:p>
                  </a:txBody>
                  <a:tcPr marL="70932" marR="70932" marT="0" marB="0" anchor="ctr"/>
                </a:tc>
                <a:extLst>
                  <a:ext uri="{0D108BD9-81ED-4DB2-BD59-A6C34878D82A}">
                    <a16:rowId xmlns:a16="http://schemas.microsoft.com/office/drawing/2014/main" val="3582838187"/>
                  </a:ext>
                </a:extLst>
              </a:tr>
              <a:tr h="946404">
                <a:tc vMerge="1">
                  <a:txBody>
                    <a:bodyPr/>
                    <a:lstStyle/>
                    <a:p>
                      <a:endParaRPr lang="en-US"/>
                    </a:p>
                  </a:txBody>
                  <a:tcPr/>
                </a:tc>
                <a:tc>
                  <a:txBody>
                    <a:bodyPr/>
                    <a:lstStyle/>
                    <a:p>
                      <a:pPr algn="just">
                        <a:lnSpc>
                          <a:spcPct val="115000"/>
                        </a:lnSpc>
                        <a:spcAft>
                          <a:spcPts val="0"/>
                        </a:spcAft>
                      </a:pPr>
                      <a:r>
                        <a:rPr lang="en-US" sz="2800" dirty="0" err="1">
                          <a:effectLst/>
                        </a:rPr>
                        <a:t>Béo</a:t>
                      </a:r>
                      <a:r>
                        <a:rPr lang="en-US" sz="2800" dirty="0">
                          <a:effectLst/>
                        </a:rPr>
                        <a:t> nhiều </a:t>
                      </a:r>
                      <a:r>
                        <a:rPr lang="en-US" sz="2800" dirty="0" smtClean="0">
                          <a:effectLst/>
                        </a:rPr>
                        <a:t>(3c </a:t>
                      </a:r>
                      <a:r>
                        <a:rPr lang="en-US" sz="2800" dirty="0">
                          <a:effectLst/>
                        </a:rPr>
                        <a:t>)</a:t>
                      </a:r>
                      <a:endParaRPr lang="en-US" sz="3200" dirty="0">
                        <a:effectLst/>
                      </a:endParaRPr>
                    </a:p>
                    <a:p>
                      <a:pPr algn="just">
                        <a:lnSpc>
                          <a:spcPct val="115000"/>
                        </a:lnSpc>
                        <a:spcAft>
                          <a:spcPts val="0"/>
                        </a:spcAft>
                      </a:pPr>
                      <a:r>
                        <a:rPr lang="en-US" sz="2800" dirty="0" err="1">
                          <a:effectLst/>
                        </a:rPr>
                        <a:t>Béo</a:t>
                      </a:r>
                      <a:r>
                        <a:rPr lang="en-US" sz="2800" dirty="0">
                          <a:effectLst/>
                        </a:rPr>
                        <a:t> </a:t>
                      </a:r>
                      <a:r>
                        <a:rPr lang="en-US" sz="2800" dirty="0" err="1">
                          <a:effectLst/>
                        </a:rPr>
                        <a:t>rất</a:t>
                      </a:r>
                      <a:r>
                        <a:rPr lang="en-US" sz="2800" dirty="0">
                          <a:effectLst/>
                        </a:rPr>
                        <a:t> nhiều </a:t>
                      </a:r>
                      <a:r>
                        <a:rPr lang="en-US" sz="2800" dirty="0" smtClean="0">
                          <a:effectLst/>
                        </a:rPr>
                        <a:t>(3d </a:t>
                      </a:r>
                      <a:r>
                        <a:rPr lang="en-US" sz="2800" dirty="0">
                          <a:effectLst/>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dirty="0">
                          <a:effectLst/>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gridSpan="3">
                  <a:txBody>
                    <a:bodyPr/>
                    <a:lstStyle/>
                    <a:p>
                      <a:pPr algn="ctr">
                        <a:lnSpc>
                          <a:spcPct val="107000"/>
                        </a:lnSpc>
                      </a:pPr>
                      <a:r>
                        <a:rPr lang="en-US" sz="2800" dirty="0" smtClean="0">
                          <a:effectLst/>
                          <a:latin typeface="Calibri" panose="020F0502020204030204" pitchFamily="34" charset="0"/>
                          <a:cs typeface="Times New Roman" panose="02020603050405020304" pitchFamily="18" charset="0"/>
                        </a:rPr>
                        <a:t>2</a:t>
                      </a:r>
                      <a:endParaRPr lang="en-US" sz="2800" dirty="0">
                        <a:effectLst/>
                        <a:latin typeface="Calibri" panose="020F0502020204030204" pitchFamily="34" charset="0"/>
                        <a:cs typeface="Times New Roman" panose="02020603050405020304" pitchFamily="18" charset="0"/>
                      </a:endParaRPr>
                    </a:p>
                  </a:txBody>
                  <a:tcPr marL="70932" marR="70932" marT="0" marB="0" anchor="ctr"/>
                </a:tc>
                <a:tc hMerge="1">
                  <a:txBody>
                    <a:bodyPr/>
                    <a:lstStyle/>
                    <a:p>
                      <a:endParaRPr lang="en-US"/>
                    </a:p>
                  </a:txBody>
                  <a:tcPr/>
                </a:tc>
                <a:tc hMerge="1">
                  <a:txBody>
                    <a:bodyPr/>
                    <a:lstStyle/>
                    <a:p>
                      <a:endParaRPr lang="en-US"/>
                    </a:p>
                  </a:txBody>
                  <a:tcPr/>
                </a:tc>
                <a:tc gridSpan="2">
                  <a:txBody>
                    <a:bodyPr/>
                    <a:lstStyle/>
                    <a:p>
                      <a:pPr algn="r">
                        <a:lnSpc>
                          <a:spcPct val="115000"/>
                        </a:lnSpc>
                        <a:spcAft>
                          <a:spcPts val="0"/>
                        </a:spcAft>
                      </a:pPr>
                      <a:r>
                        <a:rPr lang="en-US" sz="2800" dirty="0">
                          <a:effectLst/>
                        </a:rPr>
                        <a:t>110</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hMerge="1">
                  <a:txBody>
                    <a:bodyPr/>
                    <a:lstStyle/>
                    <a:p>
                      <a:endParaRPr lang="en-US"/>
                    </a:p>
                  </a:txBody>
                  <a:tcPr/>
                </a:tc>
                <a:tc>
                  <a:txBody>
                    <a:bodyPr/>
                    <a:lstStyle/>
                    <a:p>
                      <a:pPr algn="l">
                        <a:lnSpc>
                          <a:spcPct val="107000"/>
                        </a:lnSpc>
                      </a:pPr>
                      <a:endParaRPr lang="en-US" sz="2800">
                        <a:effectLst/>
                        <a:latin typeface="Calibri" panose="020F0502020204030204" pitchFamily="34" charset="0"/>
                        <a:cs typeface="Times New Roman" panose="02020603050405020304" pitchFamily="18" charset="0"/>
                      </a:endParaRPr>
                    </a:p>
                  </a:txBody>
                  <a:tcPr marL="70932" marR="70932" marT="0" marB="0" anchor="ctr"/>
                </a:tc>
                <a:extLst>
                  <a:ext uri="{0D108BD9-81ED-4DB2-BD59-A6C34878D82A}">
                    <a16:rowId xmlns:a16="http://schemas.microsoft.com/office/drawing/2014/main" val="1129259691"/>
                  </a:ext>
                </a:extLst>
              </a:tr>
              <a:tr h="513588">
                <a:tc rowSpan="3">
                  <a:txBody>
                    <a:bodyPr/>
                    <a:lstStyle/>
                    <a:p>
                      <a:pPr algn="just">
                        <a:lnSpc>
                          <a:spcPct val="115000"/>
                        </a:lnSpc>
                        <a:spcAft>
                          <a:spcPts val="0"/>
                        </a:spcAft>
                      </a:pPr>
                      <a:r>
                        <a:rPr lang="en-US" sz="2800">
                          <a:effectLst/>
                        </a:rPr>
                        <a:t>Nhóm 4</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tc>
                <a:tc>
                  <a:txBody>
                    <a:bodyPr/>
                    <a:lstStyle/>
                    <a:p>
                      <a:pPr algn="just">
                        <a:lnSpc>
                          <a:spcPct val="115000"/>
                        </a:lnSpc>
                        <a:spcAft>
                          <a:spcPts val="0"/>
                        </a:spcAft>
                      </a:pPr>
                      <a:r>
                        <a:rPr lang="en-US" sz="2800" dirty="0">
                          <a:effectLst/>
                        </a:rPr>
                        <a:t>Sữa và sản </a:t>
                      </a:r>
                      <a:r>
                        <a:rPr lang="en-US" sz="2800" dirty="0" err="1">
                          <a:effectLst/>
                        </a:rPr>
                        <a:t>phẩm</a:t>
                      </a:r>
                      <a:r>
                        <a:rPr lang="en-US" sz="2800" dirty="0">
                          <a:effectLst/>
                        </a:rPr>
                        <a:t> của </a:t>
                      </a:r>
                      <a:r>
                        <a:rPr lang="en-US" sz="2800" dirty="0" err="1">
                          <a:effectLst/>
                        </a:rPr>
                        <a:t>sữa</a:t>
                      </a:r>
                      <a:r>
                        <a:rPr lang="en-US" sz="2800" dirty="0">
                          <a:effectLst/>
                        </a:rPr>
                        <a:t>  </a:t>
                      </a:r>
                      <a:endParaRPr lang="en-US" sz="3200" dirty="0">
                        <a:effectLst/>
                      </a:endParaRPr>
                    </a:p>
                  </a:txBody>
                  <a:tcPr marL="70932" marR="70932" marT="0" marB="0"/>
                </a:tc>
                <a:tc gridSpan="9">
                  <a:txBody>
                    <a:bodyPr/>
                    <a:lstStyle/>
                    <a:p>
                      <a:pPr algn="ctr">
                        <a:lnSpc>
                          <a:spcPct val="115000"/>
                        </a:lnSpc>
                        <a:spcAft>
                          <a:spcPts val="0"/>
                        </a:spcAft>
                      </a:pPr>
                      <a:r>
                        <a:rPr lang="en-US" sz="2800" dirty="0">
                          <a:effectLst/>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extLst>
                  <a:ext uri="{0D108BD9-81ED-4DB2-BD59-A6C34878D82A}">
                    <a16:rowId xmlns:a16="http://schemas.microsoft.com/office/drawing/2014/main" val="866019306"/>
                  </a:ext>
                </a:extLst>
              </a:tr>
              <a:tr h="473202">
                <a:tc vMerge="1">
                  <a:txBody>
                    <a:bodyPr/>
                    <a:lstStyle/>
                    <a:p>
                      <a:endParaRPr lang="en-US"/>
                    </a:p>
                  </a:txBody>
                  <a:tcPr/>
                </a:tc>
                <a:tc>
                  <a:txBody>
                    <a:bodyPr/>
                    <a:lstStyle/>
                    <a:p>
                      <a:pPr algn="just">
                        <a:lnSpc>
                          <a:spcPct val="115000"/>
                        </a:lnSpc>
                        <a:spcAft>
                          <a:spcPts val="0"/>
                        </a:spcAft>
                      </a:pPr>
                      <a:r>
                        <a:rPr lang="en-US" sz="2800" dirty="0" err="1">
                          <a:effectLst/>
                        </a:rPr>
                        <a:t>Tách</a:t>
                      </a:r>
                      <a:r>
                        <a:rPr lang="en-US" sz="2800" dirty="0">
                          <a:effectLst/>
                        </a:rPr>
                        <a:t> </a:t>
                      </a:r>
                      <a:r>
                        <a:rPr lang="en-US" sz="2800" dirty="0" err="1">
                          <a:effectLst/>
                        </a:rPr>
                        <a:t>béo</a:t>
                      </a:r>
                      <a:r>
                        <a:rPr lang="en-US" sz="2800" dirty="0">
                          <a:effectLst/>
                        </a:rPr>
                        <a:t> </a:t>
                      </a:r>
                      <a:r>
                        <a:rPr lang="en-US" sz="2800" dirty="0" smtClean="0">
                          <a:effectLst/>
                        </a:rPr>
                        <a:t>(4a </a:t>
                      </a:r>
                      <a:r>
                        <a:rPr lang="en-US" sz="2800" dirty="0">
                          <a:effectLst/>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gridSpan="2">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hMerge="1">
                  <a:txBody>
                    <a:bodyPr/>
                    <a:lstStyle/>
                    <a:p>
                      <a:endParaRPr lang="en-US"/>
                    </a:p>
                  </a:txBody>
                  <a:tcPr/>
                </a:tc>
                <a:tc>
                  <a:txBody>
                    <a:bodyPr/>
                    <a:lstStyle/>
                    <a:p>
                      <a:pPr algn="ctr">
                        <a:lnSpc>
                          <a:spcPct val="115000"/>
                        </a:lnSpc>
                        <a:spcAft>
                          <a:spcPts val="0"/>
                        </a:spcAft>
                      </a:pPr>
                      <a:r>
                        <a:rPr lang="en-US" sz="2800" dirty="0" smtClean="0">
                          <a:effectLst/>
                        </a:rPr>
                        <a:t>0</a:t>
                      </a:r>
                      <a:r>
                        <a:rPr lang="en-US" sz="2800" dirty="0">
                          <a:effectLst/>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gridSpan="3">
                  <a:txBody>
                    <a:bodyPr/>
                    <a:lstStyle/>
                    <a:p>
                      <a:pPr algn="r">
                        <a:lnSpc>
                          <a:spcPct val="115000"/>
                        </a:lnSpc>
                        <a:spcAft>
                          <a:spcPts val="0"/>
                        </a:spcAft>
                      </a:pPr>
                      <a:r>
                        <a:rPr lang="en-US" sz="2800" dirty="0">
                          <a:effectLst/>
                        </a:rPr>
                        <a:t>70</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extLst>
                  <a:ext uri="{0D108BD9-81ED-4DB2-BD59-A6C34878D82A}">
                    <a16:rowId xmlns:a16="http://schemas.microsoft.com/office/drawing/2014/main" val="1568785075"/>
                  </a:ext>
                </a:extLst>
              </a:tr>
              <a:tr h="473202">
                <a:tc vMerge="1">
                  <a:txBody>
                    <a:bodyPr/>
                    <a:lstStyle/>
                    <a:p>
                      <a:endParaRPr lang="en-US"/>
                    </a:p>
                  </a:txBody>
                  <a:tcPr/>
                </a:tc>
                <a:tc>
                  <a:txBody>
                    <a:bodyPr/>
                    <a:lstStyle/>
                    <a:p>
                      <a:pPr algn="just">
                        <a:lnSpc>
                          <a:spcPct val="115000"/>
                        </a:lnSpc>
                        <a:spcAft>
                          <a:spcPts val="0"/>
                        </a:spcAft>
                      </a:pPr>
                      <a:r>
                        <a:rPr lang="en-US" sz="2800" dirty="0" err="1">
                          <a:effectLst/>
                        </a:rPr>
                        <a:t>Béo</a:t>
                      </a:r>
                      <a:r>
                        <a:rPr lang="en-US" sz="2800" dirty="0">
                          <a:effectLst/>
                        </a:rPr>
                        <a:t> thấp </a:t>
                      </a:r>
                      <a:r>
                        <a:rPr lang="en-US" sz="2800" dirty="0" smtClean="0">
                          <a:effectLst/>
                        </a:rPr>
                        <a:t>(4b </a:t>
                      </a:r>
                      <a:r>
                        <a:rPr lang="en-US" sz="2800" dirty="0">
                          <a:effectLst/>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gridSpan="2">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hMerge="1">
                  <a:txBody>
                    <a:bodyPr/>
                    <a:lstStyle/>
                    <a:p>
                      <a:endParaRPr lang="en-US"/>
                    </a:p>
                  </a:txBody>
                  <a:tcPr/>
                </a:tc>
                <a:tc>
                  <a:txBody>
                    <a:bodyPr/>
                    <a:lstStyle/>
                    <a:p>
                      <a:pPr algn="ctr">
                        <a:lnSpc>
                          <a:spcPct val="115000"/>
                        </a:lnSpc>
                        <a:spcAft>
                          <a:spcPts val="0"/>
                        </a:spcAft>
                      </a:pPr>
                      <a:r>
                        <a:rPr lang="en-US" sz="2800" dirty="0" smtClean="0">
                          <a:effectLst/>
                        </a:rPr>
                        <a:t>0</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gridSpan="3">
                  <a:txBody>
                    <a:bodyPr/>
                    <a:lstStyle/>
                    <a:p>
                      <a:pPr algn="r">
                        <a:lnSpc>
                          <a:spcPct val="115000"/>
                        </a:lnSpc>
                        <a:spcAft>
                          <a:spcPts val="0"/>
                        </a:spcAft>
                      </a:pPr>
                      <a:r>
                        <a:rPr lang="en-US" sz="2800" dirty="0">
                          <a:effectLst/>
                        </a:rPr>
                        <a:t>95</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extLst>
                  <a:ext uri="{0D108BD9-81ED-4DB2-BD59-A6C34878D82A}">
                    <a16:rowId xmlns:a16="http://schemas.microsoft.com/office/drawing/2014/main" val="720979048"/>
                  </a:ext>
                </a:extLst>
              </a:tr>
              <a:tr h="473202">
                <a:tc>
                  <a:txBody>
                    <a:bodyPr/>
                    <a:lstStyle/>
                    <a:p>
                      <a:pPr algn="just">
                        <a:lnSpc>
                          <a:spcPct val="115000"/>
                        </a:lnSpc>
                        <a:spcAft>
                          <a:spcPts val="0"/>
                        </a:spcAft>
                      </a:pPr>
                      <a:r>
                        <a:rPr lang="en-US" sz="2800">
                          <a:effectLst/>
                        </a:rPr>
                        <a:t>Nhóm 5</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tc>
                <a:tc>
                  <a:txBody>
                    <a:bodyPr/>
                    <a:lstStyle/>
                    <a:p>
                      <a:pPr algn="just">
                        <a:lnSpc>
                          <a:spcPct val="115000"/>
                        </a:lnSpc>
                        <a:spcAft>
                          <a:spcPts val="0"/>
                        </a:spcAft>
                      </a:pPr>
                      <a:r>
                        <a:rPr lang="en-US" sz="2800">
                          <a:effectLst/>
                        </a:rPr>
                        <a:t>Dầu và mỡ, lạc, vừng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gridSpan="2">
                  <a:txBody>
                    <a:bodyPr/>
                    <a:lstStyle/>
                    <a:p>
                      <a:pPr algn="ctr">
                        <a:lnSpc>
                          <a:spcPct val="115000"/>
                        </a:lnSpc>
                        <a:spcAft>
                          <a:spcPts val="0"/>
                        </a:spcAft>
                      </a:pPr>
                      <a:r>
                        <a:rPr lang="en-US" sz="2800" dirty="0">
                          <a:effectLst/>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hMerge="1">
                  <a:txBody>
                    <a:bodyPr/>
                    <a:lstStyle/>
                    <a:p>
                      <a:endParaRPr lang="en-US"/>
                    </a:p>
                  </a:txBody>
                  <a:tcPr/>
                </a:tc>
                <a:tc>
                  <a:txBody>
                    <a:bodyPr/>
                    <a:lstStyle/>
                    <a:p>
                      <a:pPr algn="ctr">
                        <a:lnSpc>
                          <a:spcPct val="115000"/>
                        </a:lnSpc>
                        <a:spcAft>
                          <a:spcPts val="0"/>
                        </a:spcAft>
                      </a:pPr>
                      <a:r>
                        <a:rPr lang="en-US" sz="2800" dirty="0" smtClean="0">
                          <a:effectLst/>
                        </a:rPr>
                        <a:t>3</a:t>
                      </a:r>
                      <a:r>
                        <a:rPr lang="en-US" sz="2800" dirty="0">
                          <a:effectLst/>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gridSpan="3">
                  <a:txBody>
                    <a:bodyPr/>
                    <a:lstStyle/>
                    <a:p>
                      <a:pPr algn="r">
                        <a:lnSpc>
                          <a:spcPct val="115000"/>
                        </a:lnSpc>
                        <a:spcAft>
                          <a:spcPts val="0"/>
                        </a:spcAft>
                      </a:pPr>
                      <a:r>
                        <a:rPr lang="en-US" sz="2800" dirty="0">
                          <a:effectLst/>
                        </a:rPr>
                        <a:t>45</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extLst>
                  <a:ext uri="{0D108BD9-81ED-4DB2-BD59-A6C34878D82A}">
                    <a16:rowId xmlns:a16="http://schemas.microsoft.com/office/drawing/2014/main" val="2763970321"/>
                  </a:ext>
                </a:extLst>
              </a:tr>
              <a:tr h="409194">
                <a:tc>
                  <a:txBody>
                    <a:bodyPr/>
                    <a:lstStyle/>
                    <a:p>
                      <a:pPr algn="just">
                        <a:lnSpc>
                          <a:spcPct val="115000"/>
                        </a:lnSpc>
                        <a:spcAft>
                          <a:spcPts val="0"/>
                        </a:spcAft>
                      </a:pPr>
                      <a:r>
                        <a:rPr lang="en-US" sz="2800">
                          <a:effectLst/>
                        </a:rPr>
                        <a:t>Nhóm 7</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tc>
                <a:tc>
                  <a:txBody>
                    <a:bodyPr/>
                    <a:lstStyle/>
                    <a:p>
                      <a:pPr algn="just">
                        <a:lnSpc>
                          <a:spcPct val="115000"/>
                        </a:lnSpc>
                        <a:spcAft>
                          <a:spcPts val="0"/>
                        </a:spcAft>
                      </a:pPr>
                      <a:r>
                        <a:rPr lang="en-US" sz="2800" dirty="0">
                          <a:effectLst/>
                        </a:rPr>
                        <a:t>Đường (</a:t>
                      </a:r>
                      <a:r>
                        <a:rPr lang="en-US" sz="2800" dirty="0" err="1">
                          <a:effectLst/>
                        </a:rPr>
                        <a:t>kẹo</a:t>
                      </a:r>
                      <a:r>
                        <a:rPr lang="en-US" sz="2800" dirty="0">
                          <a:effectLst/>
                        </a:rPr>
                        <a:t>, </a:t>
                      </a:r>
                      <a:r>
                        <a:rPr lang="en-US" sz="2800" dirty="0" err="1">
                          <a:effectLst/>
                        </a:rPr>
                        <a:t>sữa</a:t>
                      </a:r>
                      <a:r>
                        <a:rPr lang="en-US" sz="2800" dirty="0">
                          <a:effectLst/>
                        </a:rPr>
                        <a:t> đặc có đường)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gridSpan="2">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hMerge="1">
                  <a:txBody>
                    <a:bodyPr/>
                    <a:lstStyle/>
                    <a:p>
                      <a:endParaRPr lang="en-US"/>
                    </a:p>
                  </a:txBody>
                  <a:tcPr/>
                </a:tc>
                <a:tc>
                  <a:txBody>
                    <a:bodyPr/>
                    <a:lstStyle/>
                    <a:p>
                      <a:pPr algn="ctr">
                        <a:lnSpc>
                          <a:spcPct val="115000"/>
                        </a:lnSpc>
                        <a:spcAft>
                          <a:spcPts val="0"/>
                        </a:spcAft>
                      </a:pPr>
                      <a:r>
                        <a:rPr lang="en-US" sz="2800" dirty="0">
                          <a:effectLst/>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gridSpan="3">
                  <a:txBody>
                    <a:bodyPr/>
                    <a:lstStyle/>
                    <a:p>
                      <a:pPr algn="r">
                        <a:lnSpc>
                          <a:spcPct val="115000"/>
                        </a:lnSpc>
                        <a:spcAft>
                          <a:spcPts val="0"/>
                        </a:spcAft>
                      </a:pPr>
                      <a:r>
                        <a:rPr lang="en-US" sz="2800" dirty="0">
                          <a:effectLst/>
                        </a:rPr>
                        <a:t>20</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extLst>
                  <a:ext uri="{0D108BD9-81ED-4DB2-BD59-A6C34878D82A}">
                    <a16:rowId xmlns:a16="http://schemas.microsoft.com/office/drawing/2014/main" val="867417522"/>
                  </a:ext>
                </a:extLst>
              </a:tr>
              <a:tr h="604265">
                <a:tc>
                  <a:txBody>
                    <a:bodyPr/>
                    <a:lstStyle/>
                    <a:p>
                      <a:pPr algn="just">
                        <a:lnSpc>
                          <a:spcPct val="115000"/>
                        </a:lnSpc>
                        <a:spcAft>
                          <a:spcPts val="0"/>
                        </a:spcAft>
                      </a:pPr>
                      <a:r>
                        <a:rPr lang="en-US" sz="2800">
                          <a:effectLst/>
                        </a:rPr>
                        <a:t>Nhóm 8</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tc>
                <a:tc>
                  <a:txBody>
                    <a:bodyPr/>
                    <a:lstStyle/>
                    <a:p>
                      <a:pPr algn="just">
                        <a:lnSpc>
                          <a:spcPct val="115000"/>
                        </a:lnSpc>
                        <a:spcAft>
                          <a:spcPts val="0"/>
                        </a:spcAft>
                      </a:pPr>
                      <a:r>
                        <a:rPr lang="en-US" sz="2800">
                          <a:effectLst/>
                        </a:rPr>
                        <a:t>Quả, hạt, đậu hạt (trừ đậu tương)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gridSpan="2">
                  <a:txBody>
                    <a:bodyPr/>
                    <a:lstStyle/>
                    <a:p>
                      <a:pPr algn="ctr">
                        <a:lnSpc>
                          <a:spcPct val="115000"/>
                        </a:lnSpc>
                        <a:spcAft>
                          <a:spcPts val="0"/>
                        </a:spcAft>
                      </a:pPr>
                      <a:r>
                        <a:rPr lang="en-US" sz="2800">
                          <a:effectLst/>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hMerge="1">
                  <a:txBody>
                    <a:bodyPr/>
                    <a:lstStyle/>
                    <a:p>
                      <a:endParaRPr lang="en-US"/>
                    </a:p>
                  </a:txBody>
                  <a:tcPr/>
                </a:tc>
                <a:tc>
                  <a:txBody>
                    <a:bodyPr/>
                    <a:lstStyle/>
                    <a:p>
                      <a:pPr algn="ctr">
                        <a:lnSpc>
                          <a:spcPct val="115000"/>
                        </a:lnSpc>
                        <a:spcAft>
                          <a:spcPts val="0"/>
                        </a:spcAft>
                      </a:pPr>
                      <a:r>
                        <a:rPr lang="en-US" sz="2800" dirty="0">
                          <a:effectLst/>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gridSpan="3">
                  <a:txBody>
                    <a:bodyPr/>
                    <a:lstStyle/>
                    <a:p>
                      <a:pPr algn="r">
                        <a:lnSpc>
                          <a:spcPct val="115000"/>
                        </a:lnSpc>
                        <a:spcAft>
                          <a:spcPts val="0"/>
                        </a:spcAft>
                      </a:pPr>
                      <a:r>
                        <a:rPr lang="en-US" sz="2800" dirty="0">
                          <a:effectLst/>
                        </a:rPr>
                        <a:t>120</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en-US" sz="2800" dirty="0">
                          <a:effectLst/>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extLst>
                  <a:ext uri="{0D108BD9-81ED-4DB2-BD59-A6C34878D82A}">
                    <a16:rowId xmlns:a16="http://schemas.microsoft.com/office/drawing/2014/main" val="2512905583"/>
                  </a:ext>
                </a:extLst>
              </a:tr>
              <a:tr h="420624">
                <a:tc gridSpan="11">
                  <a:txBody>
                    <a:bodyPr/>
                    <a:lstStyle/>
                    <a:p>
                      <a:pPr algn="ctr">
                        <a:lnSpc>
                          <a:spcPct val="115000"/>
                        </a:lnSpc>
                        <a:spcAft>
                          <a:spcPts val="0"/>
                        </a:spcAft>
                      </a:pPr>
                      <a:r>
                        <a:rPr lang="en-US" sz="2800" dirty="0">
                          <a:effectLst/>
                        </a:rPr>
                        <a:t>TỔNG CỘNG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800" b="1" dirty="0" smtClean="0">
                          <a:effectLst/>
                        </a:rPr>
                        <a:t>1.080 </a:t>
                      </a:r>
                      <a:r>
                        <a:rPr lang="en-US" sz="2800" dirty="0">
                          <a:effectLst/>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0932" marR="70932" marT="0" marB="0" anchor="ctr"/>
                </a:tc>
                <a:extLst>
                  <a:ext uri="{0D108BD9-81ED-4DB2-BD59-A6C34878D82A}">
                    <a16:rowId xmlns:a16="http://schemas.microsoft.com/office/drawing/2014/main" val="2133707701"/>
                  </a:ext>
                </a:extLst>
              </a:tr>
            </a:tbl>
          </a:graphicData>
        </a:graphic>
      </p:graphicFrame>
    </p:spTree>
    <p:extLst>
      <p:ext uri="{BB962C8B-B14F-4D97-AF65-F5344CB8AC3E}">
        <p14:creationId xmlns:p14="http://schemas.microsoft.com/office/powerpoint/2010/main" val="22167638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146415" y="1358151"/>
          <a:ext cx="16315418" cy="7680960"/>
        </p:xfrm>
        <a:graphic>
          <a:graphicData uri="http://schemas.openxmlformats.org/drawingml/2006/table">
            <a:tbl>
              <a:tblPr firstRow="1" firstCol="1" bandRow="1">
                <a:tableStyleId>{21E4AEA4-8DFA-4A89-87EB-49C32662AFE0}</a:tableStyleId>
              </a:tblPr>
              <a:tblGrid>
                <a:gridCol w="1719417">
                  <a:extLst>
                    <a:ext uri="{9D8B030D-6E8A-4147-A177-3AD203B41FA5}">
                      <a16:colId xmlns:a16="http://schemas.microsoft.com/office/drawing/2014/main" val="3041045259"/>
                    </a:ext>
                  </a:extLst>
                </a:gridCol>
                <a:gridCol w="3132360">
                  <a:extLst>
                    <a:ext uri="{9D8B030D-6E8A-4147-A177-3AD203B41FA5}">
                      <a16:colId xmlns:a16="http://schemas.microsoft.com/office/drawing/2014/main" val="1001190509"/>
                    </a:ext>
                  </a:extLst>
                </a:gridCol>
                <a:gridCol w="11463641">
                  <a:extLst>
                    <a:ext uri="{9D8B030D-6E8A-4147-A177-3AD203B41FA5}">
                      <a16:colId xmlns:a16="http://schemas.microsoft.com/office/drawing/2014/main" val="897034982"/>
                    </a:ext>
                  </a:extLst>
                </a:gridCol>
              </a:tblGrid>
              <a:tr h="1920240">
                <a:tc>
                  <a:txBody>
                    <a:bodyPr/>
                    <a:lstStyle/>
                    <a:p>
                      <a:pPr marL="0" marR="0" algn="ctr">
                        <a:lnSpc>
                          <a:spcPct val="150000"/>
                        </a:lnSpc>
                        <a:spcBef>
                          <a:spcPts val="0"/>
                        </a:spcBef>
                        <a:spcAft>
                          <a:spcPts val="0"/>
                        </a:spcAft>
                      </a:pPr>
                      <a:r>
                        <a:rPr lang="vi-VN" sz="4200">
                          <a:effectLst/>
                        </a:rPr>
                        <a:t> </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tc>
                <a:tc>
                  <a:txBody>
                    <a:bodyPr/>
                    <a:lstStyle/>
                    <a:p>
                      <a:pPr marL="0" marR="0" algn="ctr">
                        <a:lnSpc>
                          <a:spcPct val="150000"/>
                        </a:lnSpc>
                        <a:spcBef>
                          <a:spcPts val="0"/>
                        </a:spcBef>
                        <a:spcAft>
                          <a:spcPts val="0"/>
                        </a:spcAft>
                      </a:pPr>
                      <a:r>
                        <a:rPr lang="vi-VN" sz="4200" dirty="0">
                          <a:effectLst/>
                        </a:rPr>
                        <a:t> </a:t>
                      </a:r>
                      <a:r>
                        <a:rPr lang="en-US" sz="4200" dirty="0" err="1" smtClean="0">
                          <a:effectLst/>
                        </a:rPr>
                        <a:t>Tuổi</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nchor="ct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4200" dirty="0" smtClean="0"/>
                        <a:t>NLKN=cân nặng x </a:t>
                      </a:r>
                      <a:r>
                        <a:rPr lang="en-US" sz="4200" dirty="0" err="1" smtClean="0"/>
                        <a:t>hệ</a:t>
                      </a:r>
                      <a:r>
                        <a:rPr lang="en-US" sz="4200" dirty="0" smtClean="0"/>
                        <a:t> </a:t>
                      </a:r>
                      <a:r>
                        <a:rPr lang="en-US" sz="4200" dirty="0" err="1" smtClean="0"/>
                        <a:t>số</a:t>
                      </a:r>
                      <a:r>
                        <a:rPr lang="en-US" sz="4200" dirty="0" smtClean="0"/>
                        <a:t> chuyển </a:t>
                      </a:r>
                      <a:r>
                        <a:rPr lang="en-US" sz="4200" dirty="0" err="1" smtClean="0"/>
                        <a:t>hóa</a:t>
                      </a:r>
                      <a:r>
                        <a:rPr lang="en-US" sz="4200" dirty="0" smtClean="0"/>
                        <a:t> </a:t>
                      </a:r>
                      <a:r>
                        <a:rPr lang="en-US" sz="4200" dirty="0" err="1" smtClean="0"/>
                        <a:t>cơ</a:t>
                      </a:r>
                      <a:r>
                        <a:rPr lang="en-US" sz="4200" dirty="0" smtClean="0"/>
                        <a:t> bản x </a:t>
                      </a:r>
                      <a:r>
                        <a:rPr lang="en-US" sz="4200" dirty="0" err="1" smtClean="0"/>
                        <a:t>hệ</a:t>
                      </a:r>
                      <a:r>
                        <a:rPr lang="en-US" sz="4200" dirty="0" smtClean="0"/>
                        <a:t> </a:t>
                      </a:r>
                      <a:r>
                        <a:rPr lang="en-US" sz="4200" dirty="0" err="1" smtClean="0"/>
                        <a:t>số</a:t>
                      </a:r>
                      <a:r>
                        <a:rPr lang="en-US" sz="4200" dirty="0" smtClean="0"/>
                        <a:t> </a:t>
                      </a:r>
                      <a:r>
                        <a:rPr lang="en-US" sz="4200" dirty="0" err="1" smtClean="0"/>
                        <a:t>hoạt</a:t>
                      </a:r>
                      <a:r>
                        <a:rPr lang="en-US" sz="4200" dirty="0" smtClean="0"/>
                        <a:t> </a:t>
                      </a:r>
                      <a:r>
                        <a:rPr lang="en-US" sz="4200" dirty="0" err="1" smtClean="0"/>
                        <a:t>động</a:t>
                      </a:r>
                      <a:r>
                        <a:rPr lang="en-US" sz="4200" dirty="0" smtClean="0"/>
                        <a:t> thể lực</a:t>
                      </a:r>
                      <a:endParaRPr lang="en-US" sz="4200" dirty="0" smtClean="0">
                        <a:effectLst/>
                      </a:endParaRPr>
                    </a:p>
                  </a:txBody>
                  <a:tcPr marL="137160" marR="137160" marT="0" marB="0"/>
                </a:tc>
                <a:extLst>
                  <a:ext uri="{0D108BD9-81ED-4DB2-BD59-A6C34878D82A}">
                    <a16:rowId xmlns:a16="http://schemas.microsoft.com/office/drawing/2014/main" val="3397910355"/>
                  </a:ext>
                </a:extLst>
              </a:tr>
              <a:tr h="960120">
                <a:tc rowSpan="3">
                  <a:txBody>
                    <a:bodyPr/>
                    <a:lstStyle/>
                    <a:p>
                      <a:pPr marL="0" marR="0" algn="ctr">
                        <a:lnSpc>
                          <a:spcPct val="150000"/>
                        </a:lnSpc>
                        <a:spcBef>
                          <a:spcPts val="0"/>
                        </a:spcBef>
                        <a:spcAft>
                          <a:spcPts val="0"/>
                        </a:spcAft>
                      </a:pPr>
                      <a:r>
                        <a:rPr lang="en-US" sz="4200" dirty="0">
                          <a:effectLst/>
                        </a:rPr>
                        <a:t>Nam</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4200" dirty="0">
                          <a:effectLst/>
                        </a:rPr>
                        <a:t>6 – 7 tuổi</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nchor="ctr"/>
                </a:tc>
                <a:tc>
                  <a:txBody>
                    <a:bodyPr/>
                    <a:lstStyle/>
                    <a:p>
                      <a:pPr marL="0" marR="0" indent="448310">
                        <a:lnSpc>
                          <a:spcPct val="150000"/>
                        </a:lnSpc>
                        <a:spcBef>
                          <a:spcPts val="0"/>
                        </a:spcBef>
                        <a:spcAft>
                          <a:spcPts val="0"/>
                        </a:spcAft>
                      </a:pPr>
                      <a:r>
                        <a:rPr lang="en-US" sz="4200" dirty="0">
                          <a:effectLst/>
                        </a:rPr>
                        <a:t>Cân nặng </a:t>
                      </a:r>
                      <a:r>
                        <a:rPr lang="en-US" sz="4200" dirty="0" smtClean="0">
                          <a:effectLst/>
                        </a:rPr>
                        <a:t>x </a:t>
                      </a:r>
                      <a:r>
                        <a:rPr lang="en-US" sz="4200" dirty="0">
                          <a:effectLst/>
                        </a:rPr>
                        <a:t>44,3 x 1,55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tc>
                <a:extLst>
                  <a:ext uri="{0D108BD9-81ED-4DB2-BD59-A6C34878D82A}">
                    <a16:rowId xmlns:a16="http://schemas.microsoft.com/office/drawing/2014/main" val="1565150729"/>
                  </a:ext>
                </a:extLst>
              </a:tr>
              <a:tr h="960120">
                <a:tc vMerge="1">
                  <a:txBody>
                    <a:bodyPr/>
                    <a:lstStyle/>
                    <a:p>
                      <a:endParaRPr lang="en-US"/>
                    </a:p>
                  </a:txBody>
                  <a:tcPr/>
                </a:tc>
                <a:tc>
                  <a:txBody>
                    <a:bodyPr/>
                    <a:lstStyle/>
                    <a:p>
                      <a:pPr marL="0" marR="0" algn="ctr">
                        <a:lnSpc>
                          <a:spcPct val="107000"/>
                        </a:lnSpc>
                        <a:spcBef>
                          <a:spcPts val="300"/>
                        </a:spcBef>
                        <a:spcAft>
                          <a:spcPts val="300"/>
                        </a:spcAft>
                        <a:tabLst>
                          <a:tab pos="228600" algn="l"/>
                          <a:tab pos="457200" algn="l"/>
                        </a:tabLst>
                      </a:pPr>
                      <a:r>
                        <a:rPr lang="de-DE" sz="4200" dirty="0">
                          <a:effectLst/>
                        </a:rPr>
                        <a:t>8 – 9 tuổi</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nchor="ctr"/>
                </a:tc>
                <a:tc>
                  <a:txBody>
                    <a:bodyPr/>
                    <a:lstStyle/>
                    <a:p>
                      <a:pPr marL="0" marR="0" indent="448310">
                        <a:lnSpc>
                          <a:spcPct val="150000"/>
                        </a:lnSpc>
                        <a:spcBef>
                          <a:spcPts val="0"/>
                        </a:spcBef>
                        <a:spcAft>
                          <a:spcPts val="0"/>
                        </a:spcAft>
                      </a:pPr>
                      <a:r>
                        <a:rPr lang="en-US" sz="4200" dirty="0">
                          <a:effectLst/>
                        </a:rPr>
                        <a:t>Cân nặng </a:t>
                      </a:r>
                      <a:r>
                        <a:rPr lang="en-US" sz="4200" dirty="0" smtClean="0">
                          <a:effectLst/>
                        </a:rPr>
                        <a:t>x </a:t>
                      </a:r>
                      <a:r>
                        <a:rPr lang="en-US" sz="4200" dirty="0">
                          <a:effectLst/>
                        </a:rPr>
                        <a:t>40,8 x 1,6</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tc>
                <a:extLst>
                  <a:ext uri="{0D108BD9-81ED-4DB2-BD59-A6C34878D82A}">
                    <a16:rowId xmlns:a16="http://schemas.microsoft.com/office/drawing/2014/main" val="2287016544"/>
                  </a:ext>
                </a:extLst>
              </a:tr>
              <a:tr h="960120">
                <a:tc vMerge="1">
                  <a:txBody>
                    <a:bodyPr/>
                    <a:lstStyle/>
                    <a:p>
                      <a:endParaRPr lang="en-US"/>
                    </a:p>
                  </a:txBody>
                  <a:tcPr/>
                </a:tc>
                <a:tc>
                  <a:txBody>
                    <a:bodyPr/>
                    <a:lstStyle/>
                    <a:p>
                      <a:pPr marL="0" marR="0" algn="ctr">
                        <a:lnSpc>
                          <a:spcPct val="107000"/>
                        </a:lnSpc>
                        <a:spcBef>
                          <a:spcPts val="300"/>
                        </a:spcBef>
                        <a:spcAft>
                          <a:spcPts val="300"/>
                        </a:spcAft>
                        <a:tabLst>
                          <a:tab pos="228600" algn="l"/>
                          <a:tab pos="457200" algn="l"/>
                        </a:tabLst>
                      </a:pPr>
                      <a:r>
                        <a:rPr lang="de-DE" sz="4200">
                          <a:effectLst/>
                        </a:rPr>
                        <a:t>10 – 11 tuổi</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nchor="ctr"/>
                </a:tc>
                <a:tc>
                  <a:txBody>
                    <a:bodyPr/>
                    <a:lstStyle/>
                    <a:p>
                      <a:pPr marL="0" marR="0" indent="448310">
                        <a:lnSpc>
                          <a:spcPct val="150000"/>
                        </a:lnSpc>
                        <a:spcBef>
                          <a:spcPts val="0"/>
                        </a:spcBef>
                        <a:spcAft>
                          <a:spcPts val="0"/>
                        </a:spcAft>
                      </a:pPr>
                      <a:r>
                        <a:rPr lang="en-US" sz="4200" dirty="0">
                          <a:effectLst/>
                        </a:rPr>
                        <a:t>Cân nặng </a:t>
                      </a:r>
                      <a:r>
                        <a:rPr lang="en-US" sz="4200" dirty="0" smtClean="0">
                          <a:effectLst/>
                        </a:rPr>
                        <a:t>x </a:t>
                      </a:r>
                      <a:r>
                        <a:rPr lang="en-US" sz="4200" dirty="0">
                          <a:effectLst/>
                        </a:rPr>
                        <a:t>37,4 x 1,65</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tc>
                <a:extLst>
                  <a:ext uri="{0D108BD9-81ED-4DB2-BD59-A6C34878D82A}">
                    <a16:rowId xmlns:a16="http://schemas.microsoft.com/office/drawing/2014/main" val="781118039"/>
                  </a:ext>
                </a:extLst>
              </a:tr>
              <a:tr h="960120">
                <a:tc rowSpan="3">
                  <a:txBody>
                    <a:bodyPr/>
                    <a:lstStyle/>
                    <a:p>
                      <a:pPr marL="0" marR="0" algn="ctr">
                        <a:lnSpc>
                          <a:spcPct val="150000"/>
                        </a:lnSpc>
                        <a:spcBef>
                          <a:spcPts val="0"/>
                        </a:spcBef>
                        <a:spcAft>
                          <a:spcPts val="0"/>
                        </a:spcAft>
                      </a:pPr>
                      <a:r>
                        <a:rPr lang="en-US" sz="4200">
                          <a:effectLst/>
                        </a:rPr>
                        <a:t>Nữ</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4200">
                          <a:effectLst/>
                        </a:rPr>
                        <a:t>6 – 7 tuổi</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nchor="ctr"/>
                </a:tc>
                <a:tc>
                  <a:txBody>
                    <a:bodyPr/>
                    <a:lstStyle/>
                    <a:p>
                      <a:pPr marL="0" marR="0" indent="448310">
                        <a:lnSpc>
                          <a:spcPct val="150000"/>
                        </a:lnSpc>
                        <a:spcBef>
                          <a:spcPts val="0"/>
                        </a:spcBef>
                        <a:spcAft>
                          <a:spcPts val="0"/>
                        </a:spcAft>
                      </a:pPr>
                      <a:r>
                        <a:rPr lang="en-US" sz="4200" dirty="0">
                          <a:effectLst/>
                        </a:rPr>
                        <a:t>Cân nặng </a:t>
                      </a:r>
                      <a:r>
                        <a:rPr lang="en-US" sz="4200" dirty="0" smtClean="0">
                          <a:effectLst/>
                        </a:rPr>
                        <a:t>x </a:t>
                      </a:r>
                      <a:r>
                        <a:rPr lang="en-US" sz="4200" dirty="0">
                          <a:effectLst/>
                        </a:rPr>
                        <a:t>41,9 x 1,55</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tc>
                <a:extLst>
                  <a:ext uri="{0D108BD9-81ED-4DB2-BD59-A6C34878D82A}">
                    <a16:rowId xmlns:a16="http://schemas.microsoft.com/office/drawing/2014/main" val="409583601"/>
                  </a:ext>
                </a:extLst>
              </a:tr>
              <a:tr h="960120">
                <a:tc vMerge="1">
                  <a:txBody>
                    <a:bodyPr/>
                    <a:lstStyle/>
                    <a:p>
                      <a:endParaRPr lang="en-US"/>
                    </a:p>
                  </a:txBody>
                  <a:tcPr/>
                </a:tc>
                <a:tc>
                  <a:txBody>
                    <a:bodyPr/>
                    <a:lstStyle/>
                    <a:p>
                      <a:pPr marL="0" marR="0" algn="ctr">
                        <a:lnSpc>
                          <a:spcPct val="107000"/>
                        </a:lnSpc>
                        <a:spcBef>
                          <a:spcPts val="300"/>
                        </a:spcBef>
                        <a:spcAft>
                          <a:spcPts val="300"/>
                        </a:spcAft>
                        <a:tabLst>
                          <a:tab pos="228600" algn="l"/>
                          <a:tab pos="457200" algn="l"/>
                        </a:tabLst>
                      </a:pPr>
                      <a:r>
                        <a:rPr lang="de-DE" sz="4200">
                          <a:effectLst/>
                        </a:rPr>
                        <a:t>8 – 9 tuổi</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nchor="ctr"/>
                </a:tc>
                <a:tc>
                  <a:txBody>
                    <a:bodyPr/>
                    <a:lstStyle/>
                    <a:p>
                      <a:pPr marL="0" marR="0" indent="448310">
                        <a:lnSpc>
                          <a:spcPct val="150000"/>
                        </a:lnSpc>
                        <a:spcBef>
                          <a:spcPts val="0"/>
                        </a:spcBef>
                        <a:spcAft>
                          <a:spcPts val="0"/>
                        </a:spcAft>
                      </a:pPr>
                      <a:r>
                        <a:rPr lang="en-US" sz="4200" dirty="0">
                          <a:effectLst/>
                        </a:rPr>
                        <a:t>Cân nặng </a:t>
                      </a:r>
                      <a:r>
                        <a:rPr lang="en-US" sz="4200" dirty="0" smtClean="0">
                          <a:effectLst/>
                        </a:rPr>
                        <a:t>x </a:t>
                      </a:r>
                      <a:r>
                        <a:rPr lang="en-US" sz="4200" dirty="0">
                          <a:effectLst/>
                        </a:rPr>
                        <a:t>38,3 x 1,6</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tc>
                <a:extLst>
                  <a:ext uri="{0D108BD9-81ED-4DB2-BD59-A6C34878D82A}">
                    <a16:rowId xmlns:a16="http://schemas.microsoft.com/office/drawing/2014/main" val="1276842190"/>
                  </a:ext>
                </a:extLst>
              </a:tr>
              <a:tr h="960120">
                <a:tc vMerge="1">
                  <a:txBody>
                    <a:bodyPr/>
                    <a:lstStyle/>
                    <a:p>
                      <a:endParaRPr lang="en-US"/>
                    </a:p>
                  </a:txBody>
                  <a:tcPr/>
                </a:tc>
                <a:tc>
                  <a:txBody>
                    <a:bodyPr/>
                    <a:lstStyle/>
                    <a:p>
                      <a:pPr marL="0" marR="0" algn="ctr">
                        <a:lnSpc>
                          <a:spcPct val="107000"/>
                        </a:lnSpc>
                        <a:spcBef>
                          <a:spcPts val="300"/>
                        </a:spcBef>
                        <a:spcAft>
                          <a:spcPts val="300"/>
                        </a:spcAft>
                        <a:tabLst>
                          <a:tab pos="228600" algn="l"/>
                          <a:tab pos="457200" algn="l"/>
                        </a:tabLst>
                      </a:pPr>
                      <a:r>
                        <a:rPr lang="de-DE" sz="4200">
                          <a:effectLst/>
                        </a:rPr>
                        <a:t>10 – 11 tuổi</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nchor="ctr"/>
                </a:tc>
                <a:tc>
                  <a:txBody>
                    <a:bodyPr/>
                    <a:lstStyle/>
                    <a:p>
                      <a:pPr marL="0" marR="0" indent="448310">
                        <a:lnSpc>
                          <a:spcPct val="150000"/>
                        </a:lnSpc>
                        <a:spcBef>
                          <a:spcPts val="0"/>
                        </a:spcBef>
                        <a:spcAft>
                          <a:spcPts val="0"/>
                        </a:spcAft>
                      </a:pPr>
                      <a:r>
                        <a:rPr lang="en-US" sz="4200" dirty="0">
                          <a:effectLst/>
                        </a:rPr>
                        <a:t>Cân nặng </a:t>
                      </a:r>
                      <a:r>
                        <a:rPr lang="en-US" sz="4200" dirty="0" smtClean="0">
                          <a:effectLst/>
                        </a:rPr>
                        <a:t>x </a:t>
                      </a:r>
                      <a:r>
                        <a:rPr lang="en-US" sz="4200" dirty="0">
                          <a:effectLst/>
                        </a:rPr>
                        <a:t>34,8 x 1,65</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tc>
                <a:extLst>
                  <a:ext uri="{0D108BD9-81ED-4DB2-BD59-A6C34878D82A}">
                    <a16:rowId xmlns:a16="http://schemas.microsoft.com/office/drawing/2014/main" val="1489884164"/>
                  </a:ext>
                </a:extLst>
              </a:tr>
            </a:tbl>
          </a:graphicData>
        </a:graphic>
      </p:graphicFrame>
      <p:sp>
        <p:nvSpPr>
          <p:cNvPr id="5" name="TextBox 4"/>
          <p:cNvSpPr txBox="1"/>
          <p:nvPr/>
        </p:nvSpPr>
        <p:spPr>
          <a:xfrm>
            <a:off x="2301925" y="9039112"/>
            <a:ext cx="13395278" cy="830997"/>
          </a:xfrm>
          <a:prstGeom prst="rect">
            <a:avLst/>
          </a:prstGeom>
          <a:noFill/>
        </p:spPr>
        <p:txBody>
          <a:bodyPr wrap="square" rtlCol="0">
            <a:spAutoFit/>
          </a:bodyPr>
          <a:lstStyle/>
          <a:p>
            <a:r>
              <a:rPr lang="en-US" sz="2400" i="1" dirty="0" err="1"/>
              <a:t>Lưu</a:t>
            </a:r>
            <a:r>
              <a:rPr lang="en-US" sz="2400" i="1" dirty="0"/>
              <a:t> ý</a:t>
            </a:r>
            <a:r>
              <a:rPr lang="vi-VN" sz="2400" i="1" dirty="0"/>
              <a:t>: cho phép cộng trừ 5g đối với số Protein, glucid, lipid và chất béo, cộng trừ 50 kcal với số năng lượng để tránh số lẻ trong tính toán các phần sử dụng.</a:t>
            </a:r>
            <a:endParaRPr lang="en-US" sz="2400" i="1" dirty="0"/>
          </a:p>
        </p:txBody>
      </p:sp>
      <p:sp>
        <p:nvSpPr>
          <p:cNvPr id="7" name="TextBox 6"/>
          <p:cNvSpPr txBox="1"/>
          <p:nvPr/>
        </p:nvSpPr>
        <p:spPr>
          <a:xfrm>
            <a:off x="826169" y="308033"/>
            <a:ext cx="16635663" cy="110799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50000"/>
              </a:lnSpc>
            </a:pPr>
            <a:r>
              <a:rPr lang="en-US" sz="4400" b="1" dirty="0">
                <a:latin typeface="Arial" panose="020B0604020202020204" pitchFamily="34" charset="0"/>
                <a:cs typeface="Arial" panose="020B0604020202020204" pitchFamily="34" charset="0"/>
              </a:rPr>
              <a:t>NLKN </a:t>
            </a:r>
            <a:r>
              <a:rPr lang="en-US" sz="4400" b="1" dirty="0" err="1">
                <a:latin typeface="Arial" panose="020B0604020202020204" pitchFamily="34" charset="0"/>
                <a:cs typeface="Arial" panose="020B0604020202020204" pitchFamily="34" charset="0"/>
              </a:rPr>
              <a:t>cho</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trẻ</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có</a:t>
            </a:r>
            <a:r>
              <a:rPr lang="en-US" sz="4400" b="1" dirty="0">
                <a:latin typeface="Arial" panose="020B0604020202020204" pitchFamily="34" charset="0"/>
                <a:cs typeface="Arial" panose="020B0604020202020204" pitchFamily="34" charset="0"/>
              </a:rPr>
              <a:t> BMI </a:t>
            </a:r>
            <a:r>
              <a:rPr lang="en-US" sz="4400" b="1" dirty="0" err="1">
                <a:latin typeface="Arial" panose="020B0604020202020204" pitchFamily="34" charset="0"/>
                <a:cs typeface="Arial" panose="020B0604020202020204" pitchFamily="34" charset="0"/>
              </a:rPr>
              <a:t>bình</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thường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và</a:t>
            </a:r>
            <a:r>
              <a:rPr lang="en-US" sz="4400" b="1" dirty="0">
                <a:latin typeface="Arial" panose="020B0604020202020204" pitchFamily="34" charset="0"/>
                <a:cs typeface="Arial" panose="020B0604020202020204" pitchFamily="34" charset="0"/>
              </a:rPr>
              <a:t> HĐTL </a:t>
            </a:r>
            <a:r>
              <a:rPr lang="en-US" sz="4400" b="1" dirty="0" err="1">
                <a:latin typeface="Arial" panose="020B0604020202020204" pitchFamily="34" charset="0"/>
                <a:cs typeface="Arial" panose="020B0604020202020204" pitchFamily="34" charset="0"/>
              </a:rPr>
              <a:t>mức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trung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bình</a:t>
            </a:r>
            <a:endParaRPr lang="vi-VN"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9429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6299" y="8501709"/>
            <a:ext cx="19995906" cy="2046531"/>
            <a:chOff x="0" y="0"/>
            <a:chExt cx="5266411" cy="539004"/>
          </a:xfrm>
        </p:grpSpPr>
        <p:sp>
          <p:nvSpPr>
            <p:cNvPr id="3" name="Freeform 3"/>
            <p:cNvSpPr/>
            <p:nvPr/>
          </p:nvSpPr>
          <p:spPr>
            <a:xfrm>
              <a:off x="0" y="0"/>
              <a:ext cx="5266411" cy="539004"/>
            </a:xfrm>
            <a:custGeom>
              <a:avLst/>
              <a:gdLst/>
              <a:ahLst/>
              <a:cxnLst/>
              <a:rect l="l" t="t" r="r" b="b"/>
              <a:pathLst>
                <a:path w="5266411" h="539004">
                  <a:moveTo>
                    <a:pt x="19746" y="0"/>
                  </a:moveTo>
                  <a:lnTo>
                    <a:pt x="5246665" y="0"/>
                  </a:lnTo>
                  <a:cubicBezTo>
                    <a:pt x="5257571" y="0"/>
                    <a:pt x="5266411" y="8841"/>
                    <a:pt x="5266411" y="19746"/>
                  </a:cubicBezTo>
                  <a:lnTo>
                    <a:pt x="5266411" y="519258"/>
                  </a:lnTo>
                  <a:cubicBezTo>
                    <a:pt x="5266411" y="530164"/>
                    <a:pt x="5257571" y="539004"/>
                    <a:pt x="5246665" y="539004"/>
                  </a:cubicBezTo>
                  <a:lnTo>
                    <a:pt x="19746" y="539004"/>
                  </a:lnTo>
                  <a:cubicBezTo>
                    <a:pt x="8841" y="539004"/>
                    <a:pt x="0" y="530164"/>
                    <a:pt x="0" y="519258"/>
                  </a:cubicBezTo>
                  <a:lnTo>
                    <a:pt x="0" y="19746"/>
                  </a:lnTo>
                  <a:cubicBezTo>
                    <a:pt x="0" y="8841"/>
                    <a:pt x="8841" y="0"/>
                    <a:pt x="19746" y="0"/>
                  </a:cubicBezTo>
                  <a:close/>
                </a:path>
              </a:pathLst>
            </a:custGeom>
            <a:solidFill>
              <a:srgbClr val="C62E2E"/>
            </a:solidFill>
          </p:spPr>
        </p:sp>
        <p:sp>
          <p:nvSpPr>
            <p:cNvPr id="4" name="TextBox 4"/>
            <p:cNvSpPr txBox="1"/>
            <p:nvPr/>
          </p:nvSpPr>
          <p:spPr>
            <a:xfrm>
              <a:off x="0" y="-38100"/>
              <a:ext cx="5266411" cy="577104"/>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265453" y="1823842"/>
            <a:ext cx="18699499" cy="5463034"/>
          </a:xfrm>
          <a:prstGeom prst="rect">
            <a:avLst/>
          </a:prstGeom>
        </p:spPr>
        <p:txBody>
          <a:bodyPr wrap="square" lIns="0" tIns="0" rIns="0" bIns="0" rtlCol="0" anchor="t">
            <a:spAutoFit/>
          </a:bodyPr>
          <a:lstStyle/>
          <a:p>
            <a:pPr algn="ctr">
              <a:lnSpc>
                <a:spcPts val="14223"/>
              </a:lnSpc>
            </a:pPr>
            <a:r>
              <a:rPr lang="en-US" sz="8800" b="1" spc="-47" dirty="0" smtClean="0">
                <a:solidFill>
                  <a:srgbClr val="C62E2E"/>
                </a:solidFill>
                <a:latin typeface="Proxima Nova Condensed Bold"/>
                <a:ea typeface="Proxima Nova Condensed Bold"/>
                <a:cs typeface="Proxima Nova Condensed Bold"/>
                <a:sym typeface="Proxima Nova Condensed Bold"/>
              </a:rPr>
              <a:t>PHẦN 1: </a:t>
            </a:r>
            <a:r>
              <a:rPr lang="en-US" sz="8800" b="1" spc="-47" dirty="0" smtClean="0">
                <a:latin typeface="Proxima Nova Condensed Bold"/>
                <a:ea typeface="Proxima Nova Condensed Bold"/>
                <a:cs typeface="Proxima Nova Condensed Bold"/>
                <a:sym typeface="Proxima Nova Condensed Bold"/>
              </a:rPr>
              <a:t>KHÁI NIỆM, PHÂN LOẠI, </a:t>
            </a:r>
          </a:p>
          <a:p>
            <a:pPr algn="ctr">
              <a:lnSpc>
                <a:spcPts val="14223"/>
              </a:lnSpc>
            </a:pPr>
            <a:r>
              <a:rPr lang="en-US" sz="8800" b="1" spc="-47" dirty="0" smtClean="0">
                <a:latin typeface="Proxima Nova Condensed Bold"/>
                <a:ea typeface="Proxima Nova Condensed Bold"/>
                <a:cs typeface="Proxima Nova Condensed Bold"/>
                <a:sym typeface="Proxima Nova Condensed Bold"/>
              </a:rPr>
              <a:t>THỰC TRẠNG, NGUYÊN NHÂN, HẬU QUẢ </a:t>
            </a:r>
          </a:p>
          <a:p>
            <a:pPr algn="ctr">
              <a:lnSpc>
                <a:spcPts val="14223"/>
              </a:lnSpc>
            </a:pPr>
            <a:r>
              <a:rPr lang="en-US" sz="8800" b="1" spc="-47" dirty="0" smtClean="0">
                <a:latin typeface="Proxima Nova Condensed Bold"/>
                <a:ea typeface="Proxima Nova Condensed Bold"/>
                <a:cs typeface="Proxima Nova Condensed Bold"/>
                <a:sym typeface="Proxima Nova Condensed Bold"/>
              </a:rPr>
              <a:t>SUY DINH DƯỠNG </a:t>
            </a:r>
            <a:endParaRPr lang="en-US" sz="8800" b="1" spc="-47" dirty="0">
              <a:latin typeface="Proxima Nova Condensed Bold"/>
              <a:ea typeface="Proxima Nova Condensed Bold"/>
              <a:cs typeface="Proxima Nova Condensed Bold"/>
              <a:sym typeface="Proxima Nova Condensed Bold"/>
            </a:endParaRPr>
          </a:p>
        </p:txBody>
      </p:sp>
      <p:sp>
        <p:nvSpPr>
          <p:cNvPr id="11" name="Freeform 11"/>
          <p:cNvSpPr/>
          <p:nvPr/>
        </p:nvSpPr>
        <p:spPr>
          <a:xfrm>
            <a:off x="-254567" y="-309835"/>
            <a:ext cx="3088866" cy="3088866"/>
          </a:xfrm>
          <a:custGeom>
            <a:avLst/>
            <a:gdLst/>
            <a:ahLst/>
            <a:cxnLst/>
            <a:rect l="l" t="t" r="r" b="b"/>
            <a:pathLst>
              <a:path w="3088866" h="3088866">
                <a:moveTo>
                  <a:pt x="0" y="0"/>
                </a:moveTo>
                <a:lnTo>
                  <a:pt x="3088866" y="0"/>
                </a:lnTo>
                <a:lnTo>
                  <a:pt x="3088866" y="3088866"/>
                </a:lnTo>
                <a:lnTo>
                  <a:pt x="0" y="308886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2" name="Freeform 12"/>
          <p:cNvSpPr/>
          <p:nvPr/>
        </p:nvSpPr>
        <p:spPr>
          <a:xfrm>
            <a:off x="11887200" y="-1468440"/>
            <a:ext cx="3139497" cy="3139497"/>
          </a:xfrm>
          <a:custGeom>
            <a:avLst/>
            <a:gdLst/>
            <a:ahLst/>
            <a:cxnLst/>
            <a:rect l="l" t="t" r="r" b="b"/>
            <a:pathLst>
              <a:path w="3139497" h="3139497">
                <a:moveTo>
                  <a:pt x="0" y="0"/>
                </a:moveTo>
                <a:lnTo>
                  <a:pt x="3139496" y="0"/>
                </a:lnTo>
                <a:lnTo>
                  <a:pt x="3139496" y="3139496"/>
                </a:lnTo>
                <a:lnTo>
                  <a:pt x="0" y="313949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32657" y="7779894"/>
            <a:ext cx="1993491" cy="498373"/>
          </a:xfrm>
          <a:custGeom>
            <a:avLst/>
            <a:gdLst/>
            <a:ahLst/>
            <a:cxnLst/>
            <a:rect l="l" t="t" r="r" b="b"/>
            <a:pathLst>
              <a:path w="1993491" h="498373">
                <a:moveTo>
                  <a:pt x="0" y="0"/>
                </a:moveTo>
                <a:lnTo>
                  <a:pt x="1993491" y="0"/>
                </a:lnTo>
                <a:lnTo>
                  <a:pt x="1993491" y="498373"/>
                </a:lnTo>
                <a:lnTo>
                  <a:pt x="0" y="49837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flipH="1">
            <a:off x="15390418" y="-231054"/>
            <a:ext cx="3088866" cy="3088866"/>
          </a:xfrm>
          <a:custGeom>
            <a:avLst/>
            <a:gdLst/>
            <a:ahLst/>
            <a:cxnLst/>
            <a:rect l="l" t="t" r="r" b="b"/>
            <a:pathLst>
              <a:path w="3088866" h="3088866">
                <a:moveTo>
                  <a:pt x="3088867" y="0"/>
                </a:moveTo>
                <a:lnTo>
                  <a:pt x="0" y="0"/>
                </a:lnTo>
                <a:lnTo>
                  <a:pt x="0" y="3088867"/>
                </a:lnTo>
                <a:lnTo>
                  <a:pt x="3088867" y="3088867"/>
                </a:lnTo>
                <a:lnTo>
                  <a:pt x="3088867"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6" name="Freeform 9"/>
          <p:cNvSpPr/>
          <p:nvPr/>
        </p:nvSpPr>
        <p:spPr>
          <a:xfrm>
            <a:off x="13108490" y="5762968"/>
            <a:ext cx="5219732" cy="3327690"/>
          </a:xfrm>
          <a:custGeom>
            <a:avLst/>
            <a:gdLst/>
            <a:ahLst/>
            <a:cxnLst/>
            <a:rect l="l" t="t" r="r" b="b"/>
            <a:pathLst>
              <a:path w="5238482" h="3981247">
                <a:moveTo>
                  <a:pt x="0" y="0"/>
                </a:moveTo>
                <a:lnTo>
                  <a:pt x="5238483" y="0"/>
                </a:lnTo>
                <a:lnTo>
                  <a:pt x="5238483" y="3981246"/>
                </a:lnTo>
                <a:lnTo>
                  <a:pt x="0" y="398124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Tree>
    <p:extLst>
      <p:ext uri="{BB962C8B-B14F-4D97-AF65-F5344CB8AC3E}">
        <p14:creationId xmlns:p14="http://schemas.microsoft.com/office/powerpoint/2010/main" val="6567034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6169" y="308033"/>
            <a:ext cx="16635663" cy="110799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50000"/>
              </a:lnSpc>
            </a:pPr>
            <a:r>
              <a:rPr lang="en-US" sz="4400" b="1" dirty="0">
                <a:latin typeface="Arial" panose="020B0604020202020204" pitchFamily="34" charset="0"/>
                <a:cs typeface="Arial" panose="020B0604020202020204" pitchFamily="34" charset="0"/>
              </a:rPr>
              <a:t>NLKN </a:t>
            </a:r>
            <a:r>
              <a:rPr lang="en-US" sz="4400" b="1" dirty="0" err="1">
                <a:latin typeface="Arial" panose="020B0604020202020204" pitchFamily="34" charset="0"/>
                <a:cs typeface="Arial" panose="020B0604020202020204" pitchFamily="34" charset="0"/>
              </a:rPr>
              <a:t>cho</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trẻ</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có</a:t>
            </a:r>
            <a:r>
              <a:rPr lang="en-US" sz="4400" b="1" dirty="0">
                <a:latin typeface="Arial" panose="020B0604020202020204" pitchFamily="34" charset="0"/>
                <a:cs typeface="Arial" panose="020B0604020202020204" pitchFamily="34" charset="0"/>
              </a:rPr>
              <a:t> BMI </a:t>
            </a:r>
            <a:r>
              <a:rPr lang="en-US" sz="4400" b="1" dirty="0" err="1">
                <a:latin typeface="Arial" panose="020B0604020202020204" pitchFamily="34" charset="0"/>
                <a:cs typeface="Arial" panose="020B0604020202020204" pitchFamily="34" charset="0"/>
              </a:rPr>
              <a:t>bình</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thường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và</a:t>
            </a:r>
            <a:r>
              <a:rPr lang="en-US" sz="4400" b="1" dirty="0">
                <a:latin typeface="Arial" panose="020B0604020202020204" pitchFamily="34" charset="0"/>
                <a:cs typeface="Arial" panose="020B0604020202020204" pitchFamily="34" charset="0"/>
              </a:rPr>
              <a:t> HĐTL </a:t>
            </a:r>
            <a:r>
              <a:rPr lang="en-US" sz="4400" b="1" dirty="0" err="1">
                <a:latin typeface="Arial" panose="020B0604020202020204" pitchFamily="34" charset="0"/>
                <a:cs typeface="Arial" panose="020B0604020202020204" pitchFamily="34" charset="0"/>
              </a:rPr>
              <a:t>mức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trung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bình</a:t>
            </a:r>
            <a:endParaRPr lang="vi-VN" sz="4400" b="1" dirty="0">
              <a:latin typeface="Arial" panose="020B0604020202020204" pitchFamily="34" charset="0"/>
              <a:cs typeface="Arial" panose="020B0604020202020204" pitchFamily="34" charset="0"/>
            </a:endParaRPr>
          </a:p>
        </p:txBody>
      </p:sp>
      <p:sp>
        <p:nvSpPr>
          <p:cNvPr id="5" name="TextBox 4"/>
          <p:cNvSpPr txBox="1"/>
          <p:nvPr/>
        </p:nvSpPr>
        <p:spPr>
          <a:xfrm>
            <a:off x="2301923" y="9213856"/>
            <a:ext cx="13395278" cy="830997"/>
          </a:xfrm>
          <a:prstGeom prst="rect">
            <a:avLst/>
          </a:prstGeom>
          <a:noFill/>
        </p:spPr>
        <p:txBody>
          <a:bodyPr wrap="square" rtlCol="0">
            <a:spAutoFit/>
          </a:bodyPr>
          <a:lstStyle/>
          <a:p>
            <a:r>
              <a:rPr lang="en-US" sz="2400" i="1" dirty="0" err="1">
                <a:latin typeface="Arial" panose="020B0604020202020204" pitchFamily="34" charset="0"/>
                <a:cs typeface="Arial" panose="020B0604020202020204" pitchFamily="34" charset="0"/>
              </a:rPr>
              <a:t>Lưu</a:t>
            </a:r>
            <a:r>
              <a:rPr lang="en-US" sz="2400" i="1" dirty="0">
                <a:latin typeface="Arial" panose="020B0604020202020204" pitchFamily="34" charset="0"/>
                <a:cs typeface="Arial" panose="020B0604020202020204" pitchFamily="34" charset="0"/>
              </a:rPr>
              <a:t> ý</a:t>
            </a:r>
            <a:r>
              <a:rPr lang="vi-VN" sz="2400" i="1" dirty="0">
                <a:latin typeface="Arial" panose="020B0604020202020204" pitchFamily="34" charset="0"/>
                <a:cs typeface="Arial" panose="020B0604020202020204" pitchFamily="34" charset="0"/>
              </a:rPr>
              <a:t>: cho phép cộng trừ 5g đối với số Protein, glucid, lipid và chất béo, cộng trừ 50 kcal với số năng lượng để tránh số lẻ trong tính toán các phần sử dụng.</a:t>
            </a:r>
            <a:endParaRPr lang="en-US" sz="2400" i="1" dirty="0">
              <a:latin typeface="Arial" panose="020B0604020202020204" pitchFamily="34" charset="0"/>
              <a:cs typeface="Arial" panose="020B0604020202020204" pitchFamily="34" charset="0"/>
            </a:endParaRPr>
          </a:p>
        </p:txBody>
      </p:sp>
      <p:graphicFrame>
        <p:nvGraphicFramePr>
          <p:cNvPr id="6" name="Content Placeholder 3"/>
          <p:cNvGraphicFramePr>
            <a:graphicFrameLocks/>
          </p:cNvGraphicFramePr>
          <p:nvPr/>
        </p:nvGraphicFramePr>
        <p:xfrm>
          <a:off x="990602" y="1636031"/>
          <a:ext cx="15925801" cy="7484700"/>
        </p:xfrm>
        <a:graphic>
          <a:graphicData uri="http://schemas.openxmlformats.org/drawingml/2006/table">
            <a:tbl>
              <a:tblPr firstRow="1" firstCol="1" bandRow="1">
                <a:tableStyleId>{7DF18680-E054-41AD-8BC1-D1AEF772440D}</a:tableStyleId>
              </a:tblPr>
              <a:tblGrid>
                <a:gridCol w="2275115">
                  <a:extLst>
                    <a:ext uri="{9D8B030D-6E8A-4147-A177-3AD203B41FA5}">
                      <a16:colId xmlns:a16="http://schemas.microsoft.com/office/drawing/2014/main" val="3213029272"/>
                    </a:ext>
                  </a:extLst>
                </a:gridCol>
                <a:gridCol w="2481944">
                  <a:extLst>
                    <a:ext uri="{9D8B030D-6E8A-4147-A177-3AD203B41FA5}">
                      <a16:colId xmlns:a16="http://schemas.microsoft.com/office/drawing/2014/main" val="322127036"/>
                    </a:ext>
                  </a:extLst>
                </a:gridCol>
                <a:gridCol w="3792887">
                  <a:extLst>
                    <a:ext uri="{9D8B030D-6E8A-4147-A177-3AD203B41FA5}">
                      <a16:colId xmlns:a16="http://schemas.microsoft.com/office/drawing/2014/main" val="1733390380"/>
                    </a:ext>
                  </a:extLst>
                </a:gridCol>
                <a:gridCol w="2557520">
                  <a:extLst>
                    <a:ext uri="{9D8B030D-6E8A-4147-A177-3AD203B41FA5}">
                      <a16:colId xmlns:a16="http://schemas.microsoft.com/office/drawing/2014/main" val="4281529784"/>
                    </a:ext>
                  </a:extLst>
                </a:gridCol>
                <a:gridCol w="2557520">
                  <a:extLst>
                    <a:ext uri="{9D8B030D-6E8A-4147-A177-3AD203B41FA5}">
                      <a16:colId xmlns:a16="http://schemas.microsoft.com/office/drawing/2014/main" val="1876358357"/>
                    </a:ext>
                  </a:extLst>
                </a:gridCol>
                <a:gridCol w="2260815">
                  <a:extLst>
                    <a:ext uri="{9D8B030D-6E8A-4147-A177-3AD203B41FA5}">
                      <a16:colId xmlns:a16="http://schemas.microsoft.com/office/drawing/2014/main" val="2557948129"/>
                    </a:ext>
                  </a:extLst>
                </a:gridCol>
              </a:tblGrid>
              <a:tr h="2011680">
                <a:tc>
                  <a:txBody>
                    <a:bodyPr/>
                    <a:lstStyle/>
                    <a:p>
                      <a:pPr marL="0" marR="0" algn="ctr">
                        <a:lnSpc>
                          <a:spcPct val="150000"/>
                        </a:lnSpc>
                        <a:spcBef>
                          <a:spcPts val="0"/>
                        </a:spcBef>
                        <a:spcAft>
                          <a:spcPts val="0"/>
                        </a:spcAft>
                      </a:pPr>
                      <a:r>
                        <a:rPr lang="en-US" sz="4400" dirty="0" err="1">
                          <a:effectLst/>
                          <a:latin typeface="Arial" panose="020B0604020202020204" pitchFamily="34" charset="0"/>
                          <a:cs typeface="Arial" panose="020B0604020202020204" pitchFamily="34" charset="0"/>
                        </a:rPr>
                        <a:t>Giới</a:t>
                      </a:r>
                      <a:endParaRPr lang="en-US" sz="44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50000"/>
                        </a:lnSpc>
                        <a:spcBef>
                          <a:spcPts val="0"/>
                        </a:spcBef>
                        <a:spcAft>
                          <a:spcPts val="0"/>
                        </a:spcAft>
                      </a:pPr>
                      <a:r>
                        <a:rPr lang="en-US" sz="4400" dirty="0" err="1">
                          <a:effectLst/>
                          <a:latin typeface="Arial" panose="020B0604020202020204" pitchFamily="34" charset="0"/>
                          <a:cs typeface="Arial" panose="020B0604020202020204" pitchFamily="34" charset="0"/>
                        </a:rPr>
                        <a:t>Tuổi</a:t>
                      </a:r>
                      <a:endParaRPr lang="en-US" sz="44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50000"/>
                        </a:lnSpc>
                        <a:spcBef>
                          <a:spcPts val="0"/>
                        </a:spcBef>
                        <a:spcAft>
                          <a:spcPts val="0"/>
                        </a:spcAft>
                      </a:pPr>
                      <a:r>
                        <a:rPr lang="en-US" sz="4400" dirty="0" err="1">
                          <a:effectLst/>
                          <a:latin typeface="Arial" panose="020B0604020202020204" pitchFamily="34" charset="0"/>
                          <a:cs typeface="Arial" panose="020B0604020202020204" pitchFamily="34" charset="0"/>
                        </a:rPr>
                        <a:t>Năng</a:t>
                      </a:r>
                      <a:r>
                        <a:rPr lang="en-US" sz="4400" dirty="0">
                          <a:effectLst/>
                          <a:latin typeface="Arial" panose="020B0604020202020204" pitchFamily="34" charset="0"/>
                          <a:cs typeface="Arial" panose="020B0604020202020204" pitchFamily="34" charset="0"/>
                        </a:rPr>
                        <a:t> </a:t>
                      </a:r>
                      <a:r>
                        <a:rPr lang="en-US" sz="4400" dirty="0" err="1">
                          <a:effectLst/>
                          <a:latin typeface="Arial" panose="020B0604020202020204" pitchFamily="34" charset="0"/>
                          <a:cs typeface="Arial" panose="020B0604020202020204" pitchFamily="34" charset="0"/>
                        </a:rPr>
                        <a:t>lượng</a:t>
                      </a:r>
                      <a:r>
                        <a:rPr lang="en-US" sz="4400" dirty="0">
                          <a:effectLst/>
                          <a:latin typeface="Arial" panose="020B0604020202020204" pitchFamily="34" charset="0"/>
                          <a:cs typeface="Arial" panose="020B0604020202020204" pitchFamily="34" charset="0"/>
                        </a:rPr>
                        <a:t> (Kcal/</a:t>
                      </a:r>
                      <a:r>
                        <a:rPr lang="en-US" sz="4400" dirty="0" err="1">
                          <a:effectLst/>
                          <a:latin typeface="Arial" panose="020B0604020202020204" pitchFamily="34" charset="0"/>
                          <a:cs typeface="Arial" panose="020B0604020202020204" pitchFamily="34" charset="0"/>
                        </a:rPr>
                        <a:t>ngày</a:t>
                      </a:r>
                      <a:r>
                        <a:rPr lang="en-US" sz="4400" dirty="0">
                          <a:effectLst/>
                          <a:latin typeface="Arial" panose="020B060402020202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50000"/>
                        </a:lnSpc>
                        <a:spcBef>
                          <a:spcPts val="0"/>
                        </a:spcBef>
                        <a:spcAft>
                          <a:spcPts val="0"/>
                        </a:spcAft>
                      </a:pPr>
                      <a:r>
                        <a:rPr lang="en-US" sz="4400" dirty="0" err="1">
                          <a:effectLst/>
                          <a:latin typeface="Arial" panose="020B0604020202020204" pitchFamily="34" charset="0"/>
                          <a:cs typeface="Arial" panose="020B0604020202020204" pitchFamily="34" charset="0"/>
                        </a:rPr>
                        <a:t>Glucid</a:t>
                      </a:r>
                      <a:r>
                        <a:rPr lang="en-US" sz="4400" dirty="0">
                          <a:effectLst/>
                          <a:latin typeface="Arial" panose="020B0604020202020204" pitchFamily="34" charset="0"/>
                          <a:cs typeface="Arial" panose="020B0604020202020204" pitchFamily="34" charset="0"/>
                        </a:rPr>
                        <a:t> (g)</a:t>
                      </a:r>
                      <a:endParaRPr lang="en-US" sz="44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50000"/>
                        </a:lnSpc>
                        <a:spcBef>
                          <a:spcPts val="0"/>
                        </a:spcBef>
                        <a:spcAft>
                          <a:spcPts val="0"/>
                        </a:spcAft>
                      </a:pPr>
                      <a:r>
                        <a:rPr lang="en-US" sz="4400" dirty="0">
                          <a:effectLst/>
                          <a:latin typeface="Arial" panose="020B0604020202020204" pitchFamily="34" charset="0"/>
                          <a:cs typeface="Arial" panose="020B0604020202020204" pitchFamily="34" charset="0"/>
                        </a:rPr>
                        <a:t>Lipid</a:t>
                      </a:r>
                    </a:p>
                    <a:p>
                      <a:pPr marL="0" marR="0" algn="ctr">
                        <a:lnSpc>
                          <a:spcPct val="150000"/>
                        </a:lnSpc>
                        <a:spcBef>
                          <a:spcPts val="0"/>
                        </a:spcBef>
                        <a:spcAft>
                          <a:spcPts val="0"/>
                        </a:spcAft>
                      </a:pPr>
                      <a:r>
                        <a:rPr lang="en-US" sz="4400" dirty="0">
                          <a:effectLst/>
                          <a:latin typeface="Arial" panose="020B0604020202020204" pitchFamily="34" charset="0"/>
                          <a:ea typeface="Calibri" panose="020F0502020204030204" pitchFamily="34" charset="0"/>
                          <a:cs typeface="Arial" panose="020B0604020202020204" pitchFamily="34" charset="0"/>
                        </a:rPr>
                        <a:t>(g)</a:t>
                      </a:r>
                    </a:p>
                  </a:txBody>
                  <a:tcPr marL="137160" marR="137160" marT="0" marB="0" anchor="ctr"/>
                </a:tc>
                <a:tc>
                  <a:txBody>
                    <a:bodyPr/>
                    <a:lstStyle/>
                    <a:p>
                      <a:pPr marL="0" marR="0" algn="ctr">
                        <a:lnSpc>
                          <a:spcPct val="150000"/>
                        </a:lnSpc>
                        <a:spcBef>
                          <a:spcPts val="0"/>
                        </a:spcBef>
                        <a:spcAft>
                          <a:spcPts val="0"/>
                        </a:spcAft>
                      </a:pPr>
                      <a:r>
                        <a:rPr lang="en-US" sz="4400" dirty="0">
                          <a:effectLst/>
                          <a:latin typeface="Arial" panose="020B0604020202020204" pitchFamily="34" charset="0"/>
                          <a:cs typeface="Arial" panose="020B0604020202020204" pitchFamily="34" charset="0"/>
                        </a:rPr>
                        <a:t>Protein</a:t>
                      </a:r>
                    </a:p>
                    <a:p>
                      <a:pPr marL="0" marR="0" algn="ctr">
                        <a:lnSpc>
                          <a:spcPct val="150000"/>
                        </a:lnSpc>
                        <a:spcBef>
                          <a:spcPts val="0"/>
                        </a:spcBef>
                        <a:spcAft>
                          <a:spcPts val="0"/>
                        </a:spcAft>
                      </a:pPr>
                      <a:r>
                        <a:rPr lang="en-US" sz="4400" dirty="0">
                          <a:effectLst/>
                          <a:latin typeface="Arial" panose="020B0604020202020204" pitchFamily="34" charset="0"/>
                          <a:ea typeface="Calibri" panose="020F0502020204030204" pitchFamily="34" charset="0"/>
                          <a:cs typeface="Arial" panose="020B0604020202020204" pitchFamily="34" charset="0"/>
                        </a:rPr>
                        <a:t>(g)</a:t>
                      </a:r>
                    </a:p>
                  </a:txBody>
                  <a:tcPr marL="137160" marR="137160" marT="0" marB="0" anchor="ctr"/>
                </a:tc>
                <a:extLst>
                  <a:ext uri="{0D108BD9-81ED-4DB2-BD59-A6C34878D82A}">
                    <a16:rowId xmlns:a16="http://schemas.microsoft.com/office/drawing/2014/main" val="3399616163"/>
                  </a:ext>
                </a:extLst>
              </a:tr>
              <a:tr h="912170">
                <a:tc rowSpan="3">
                  <a:txBody>
                    <a:bodyPr/>
                    <a:lstStyle/>
                    <a:p>
                      <a:pPr marL="0" marR="0" algn="ctr">
                        <a:lnSpc>
                          <a:spcPct val="150000"/>
                        </a:lnSpc>
                        <a:spcBef>
                          <a:spcPts val="0"/>
                        </a:spcBef>
                        <a:spcAft>
                          <a:spcPts val="0"/>
                        </a:spcAft>
                      </a:pPr>
                      <a:r>
                        <a:rPr lang="en-US" sz="4400" dirty="0">
                          <a:effectLst/>
                          <a:latin typeface="Arial" panose="020B0604020202020204" pitchFamily="34" charset="0"/>
                          <a:cs typeface="Arial" panose="020B0604020202020204" pitchFamily="34" charset="0"/>
                        </a:rPr>
                        <a:t>Nam</a:t>
                      </a:r>
                      <a:endParaRPr lang="en-US" sz="44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3600" dirty="0">
                          <a:effectLst/>
                          <a:latin typeface="Arial" panose="020B0604020202020204" pitchFamily="34" charset="0"/>
                          <a:cs typeface="Arial" panose="020B0604020202020204" pitchFamily="34" charset="0"/>
                        </a:rPr>
                        <a:t>6 – 7</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3600" dirty="0">
                          <a:effectLst/>
                          <a:latin typeface="Arial" panose="020B0604020202020204" pitchFamily="34" charset="0"/>
                          <a:cs typeface="Arial" panose="020B0604020202020204" pitchFamily="34" charset="0"/>
                        </a:rPr>
                        <a:t>1570</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3600" dirty="0">
                          <a:effectLst/>
                          <a:latin typeface="Arial" panose="020B0604020202020204" pitchFamily="34" charset="0"/>
                          <a:cs typeface="Arial" panose="020B0604020202020204" pitchFamily="34" charset="0"/>
                        </a:rPr>
                        <a:t>210 – 230</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3600">
                          <a:effectLst/>
                          <a:latin typeface="Arial" panose="020B0604020202020204" pitchFamily="34" charset="0"/>
                          <a:cs typeface="Arial" panose="020B0604020202020204" pitchFamily="34" charset="0"/>
                        </a:rPr>
                        <a:t>35 – 52</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3600">
                          <a:effectLst/>
                          <a:latin typeface="Arial" panose="020B0604020202020204" pitchFamily="34" charset="0"/>
                          <a:cs typeface="Arial" panose="020B0604020202020204" pitchFamily="34" charset="0"/>
                        </a:rPr>
                        <a:t>33</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extLst>
                  <a:ext uri="{0D108BD9-81ED-4DB2-BD59-A6C34878D82A}">
                    <a16:rowId xmlns:a16="http://schemas.microsoft.com/office/drawing/2014/main" val="686149405"/>
                  </a:ext>
                </a:extLst>
              </a:tr>
              <a:tr h="912170">
                <a:tc vMerge="1">
                  <a:txBody>
                    <a:bodyPr/>
                    <a:lstStyle/>
                    <a:p>
                      <a:endParaRPr lang="en-US"/>
                    </a:p>
                  </a:txBody>
                  <a:tcPr/>
                </a:tc>
                <a:tc>
                  <a:txBody>
                    <a:bodyPr/>
                    <a:lstStyle/>
                    <a:p>
                      <a:pPr marL="0" marR="0" algn="ctr">
                        <a:lnSpc>
                          <a:spcPct val="107000"/>
                        </a:lnSpc>
                        <a:spcBef>
                          <a:spcPts val="300"/>
                        </a:spcBef>
                        <a:spcAft>
                          <a:spcPts val="300"/>
                        </a:spcAft>
                        <a:tabLst>
                          <a:tab pos="228600" algn="l"/>
                          <a:tab pos="457200" algn="l"/>
                        </a:tabLst>
                      </a:pPr>
                      <a:r>
                        <a:rPr lang="de-DE" sz="3600" dirty="0">
                          <a:effectLst/>
                          <a:latin typeface="Arial" panose="020B0604020202020204" pitchFamily="34" charset="0"/>
                          <a:cs typeface="Arial" panose="020B0604020202020204" pitchFamily="34" charset="0"/>
                        </a:rPr>
                        <a:t>8 – 9</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3600">
                          <a:effectLst/>
                          <a:latin typeface="Arial" panose="020B0604020202020204" pitchFamily="34" charset="0"/>
                          <a:cs typeface="Arial" panose="020B0604020202020204" pitchFamily="34" charset="0"/>
                        </a:rPr>
                        <a:t>1820</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3600">
                          <a:effectLst/>
                          <a:latin typeface="Arial" panose="020B0604020202020204" pitchFamily="34" charset="0"/>
                          <a:cs typeface="Arial" panose="020B0604020202020204" pitchFamily="34" charset="0"/>
                        </a:rPr>
                        <a:t>250 – 270</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3600">
                          <a:effectLst/>
                          <a:latin typeface="Arial" panose="020B0604020202020204" pitchFamily="34" charset="0"/>
                          <a:cs typeface="Arial" panose="020B0604020202020204" pitchFamily="34" charset="0"/>
                        </a:rPr>
                        <a:t>40 – 61</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3600" dirty="0">
                          <a:effectLst/>
                          <a:latin typeface="Arial" panose="020B0604020202020204" pitchFamily="34" charset="0"/>
                          <a:cs typeface="Arial" panose="020B0604020202020204" pitchFamily="34" charset="0"/>
                        </a:rPr>
                        <a:t>40</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extLst>
                  <a:ext uri="{0D108BD9-81ED-4DB2-BD59-A6C34878D82A}">
                    <a16:rowId xmlns:a16="http://schemas.microsoft.com/office/drawing/2014/main" val="4178465502"/>
                  </a:ext>
                </a:extLst>
              </a:tr>
              <a:tr h="912170">
                <a:tc vMerge="1">
                  <a:txBody>
                    <a:bodyPr/>
                    <a:lstStyle/>
                    <a:p>
                      <a:endParaRPr lang="en-US"/>
                    </a:p>
                  </a:txBody>
                  <a:tcPr/>
                </a:tc>
                <a:tc>
                  <a:txBody>
                    <a:bodyPr/>
                    <a:lstStyle/>
                    <a:p>
                      <a:pPr marL="0" marR="0" algn="ctr">
                        <a:lnSpc>
                          <a:spcPct val="107000"/>
                        </a:lnSpc>
                        <a:spcBef>
                          <a:spcPts val="300"/>
                        </a:spcBef>
                        <a:spcAft>
                          <a:spcPts val="300"/>
                        </a:spcAft>
                        <a:tabLst>
                          <a:tab pos="228600" algn="l"/>
                          <a:tab pos="457200" algn="l"/>
                        </a:tabLst>
                      </a:pPr>
                      <a:r>
                        <a:rPr lang="de-DE" sz="3600" dirty="0">
                          <a:effectLst/>
                          <a:latin typeface="Arial" panose="020B0604020202020204" pitchFamily="34" charset="0"/>
                          <a:cs typeface="Arial" panose="020B0604020202020204" pitchFamily="34" charset="0"/>
                        </a:rPr>
                        <a:t>10 – 11</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3600" dirty="0">
                          <a:effectLst/>
                          <a:latin typeface="Arial" panose="020B0604020202020204" pitchFamily="34" charset="0"/>
                          <a:cs typeface="Arial" panose="020B0604020202020204" pitchFamily="34" charset="0"/>
                        </a:rPr>
                        <a:t>2150</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3600">
                          <a:effectLst/>
                          <a:latin typeface="Arial" panose="020B0604020202020204" pitchFamily="34" charset="0"/>
                          <a:cs typeface="Arial" panose="020B0604020202020204" pitchFamily="34" charset="0"/>
                        </a:rPr>
                        <a:t>290 – 320</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3600">
                          <a:effectLst/>
                          <a:latin typeface="Arial" panose="020B0604020202020204" pitchFamily="34" charset="0"/>
                          <a:cs typeface="Arial" panose="020B0604020202020204" pitchFamily="34" charset="0"/>
                        </a:rPr>
                        <a:t>48 – 72</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3600">
                          <a:effectLst/>
                          <a:latin typeface="Arial" panose="020B0604020202020204" pitchFamily="34" charset="0"/>
                          <a:cs typeface="Arial" panose="020B0604020202020204" pitchFamily="34" charset="0"/>
                        </a:rPr>
                        <a:t>50</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extLst>
                  <a:ext uri="{0D108BD9-81ED-4DB2-BD59-A6C34878D82A}">
                    <a16:rowId xmlns:a16="http://schemas.microsoft.com/office/drawing/2014/main" val="1365218881"/>
                  </a:ext>
                </a:extLst>
              </a:tr>
              <a:tr h="912170">
                <a:tc rowSpan="3">
                  <a:txBody>
                    <a:bodyPr/>
                    <a:lstStyle/>
                    <a:p>
                      <a:pPr marL="0" marR="0" algn="ctr">
                        <a:lnSpc>
                          <a:spcPct val="150000"/>
                        </a:lnSpc>
                        <a:spcBef>
                          <a:spcPts val="0"/>
                        </a:spcBef>
                        <a:spcAft>
                          <a:spcPts val="0"/>
                        </a:spcAft>
                      </a:pPr>
                      <a:r>
                        <a:rPr lang="en-US" sz="4400" dirty="0" err="1">
                          <a:effectLst/>
                          <a:latin typeface="Arial" panose="020B0604020202020204" pitchFamily="34" charset="0"/>
                          <a:cs typeface="Arial" panose="020B0604020202020204" pitchFamily="34" charset="0"/>
                        </a:rPr>
                        <a:t>Nữ</a:t>
                      </a:r>
                      <a:endParaRPr lang="en-US" sz="44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3600" dirty="0">
                          <a:effectLst/>
                          <a:latin typeface="Arial" panose="020B0604020202020204" pitchFamily="34" charset="0"/>
                          <a:cs typeface="Arial" panose="020B0604020202020204" pitchFamily="34" charset="0"/>
                        </a:rPr>
                        <a:t>6 – 7</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3600">
                          <a:effectLst/>
                          <a:latin typeface="Arial" panose="020B0604020202020204" pitchFamily="34" charset="0"/>
                          <a:cs typeface="Arial" panose="020B0604020202020204" pitchFamily="34" charset="0"/>
                        </a:rPr>
                        <a:t>1460</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3600">
                          <a:effectLst/>
                          <a:latin typeface="Arial" panose="020B0604020202020204" pitchFamily="34" charset="0"/>
                          <a:cs typeface="Arial" panose="020B0604020202020204" pitchFamily="34" charset="0"/>
                        </a:rPr>
                        <a:t>200 – 220</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3600">
                          <a:effectLst/>
                          <a:latin typeface="Arial" panose="020B0604020202020204" pitchFamily="34" charset="0"/>
                          <a:cs typeface="Arial" panose="020B0604020202020204" pitchFamily="34" charset="0"/>
                        </a:rPr>
                        <a:t>32 – 49</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3600">
                          <a:effectLst/>
                          <a:latin typeface="Arial" panose="020B0604020202020204" pitchFamily="34" charset="0"/>
                          <a:cs typeface="Arial" panose="020B0604020202020204" pitchFamily="34" charset="0"/>
                        </a:rPr>
                        <a:t>32</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extLst>
                  <a:ext uri="{0D108BD9-81ED-4DB2-BD59-A6C34878D82A}">
                    <a16:rowId xmlns:a16="http://schemas.microsoft.com/office/drawing/2014/main" val="390417685"/>
                  </a:ext>
                </a:extLst>
              </a:tr>
              <a:tr h="912170">
                <a:tc vMerge="1">
                  <a:txBody>
                    <a:bodyPr/>
                    <a:lstStyle/>
                    <a:p>
                      <a:endParaRPr lang="en-US"/>
                    </a:p>
                  </a:txBody>
                  <a:tcPr/>
                </a:tc>
                <a:tc>
                  <a:txBody>
                    <a:bodyPr/>
                    <a:lstStyle/>
                    <a:p>
                      <a:pPr marL="0" marR="0" algn="ctr">
                        <a:lnSpc>
                          <a:spcPct val="107000"/>
                        </a:lnSpc>
                        <a:spcBef>
                          <a:spcPts val="300"/>
                        </a:spcBef>
                        <a:spcAft>
                          <a:spcPts val="300"/>
                        </a:spcAft>
                        <a:tabLst>
                          <a:tab pos="228600" algn="l"/>
                          <a:tab pos="457200" algn="l"/>
                        </a:tabLst>
                      </a:pPr>
                      <a:r>
                        <a:rPr lang="de-DE" sz="3600" dirty="0">
                          <a:effectLst/>
                          <a:latin typeface="Arial" panose="020B0604020202020204" pitchFamily="34" charset="0"/>
                          <a:cs typeface="Arial" panose="020B0604020202020204" pitchFamily="34" charset="0"/>
                        </a:rPr>
                        <a:t>8 – 9</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3600" dirty="0">
                          <a:effectLst/>
                          <a:latin typeface="Arial" panose="020B0604020202020204" pitchFamily="34" charset="0"/>
                          <a:cs typeface="Arial" panose="020B0604020202020204" pitchFamily="34" charset="0"/>
                        </a:rPr>
                        <a:t>1730</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3600">
                          <a:effectLst/>
                          <a:latin typeface="Arial" panose="020B0604020202020204" pitchFamily="34" charset="0"/>
                          <a:cs typeface="Arial" panose="020B0604020202020204" pitchFamily="34" charset="0"/>
                        </a:rPr>
                        <a:t>230 – 250</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3600">
                          <a:effectLst/>
                          <a:latin typeface="Arial" panose="020B0604020202020204" pitchFamily="34" charset="0"/>
                          <a:cs typeface="Arial" panose="020B0604020202020204" pitchFamily="34" charset="0"/>
                        </a:rPr>
                        <a:t>38 – 58</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3600">
                          <a:effectLst/>
                          <a:latin typeface="Arial" panose="020B0604020202020204" pitchFamily="34" charset="0"/>
                          <a:cs typeface="Arial" panose="020B0604020202020204" pitchFamily="34" charset="0"/>
                        </a:rPr>
                        <a:t>40</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extLst>
                  <a:ext uri="{0D108BD9-81ED-4DB2-BD59-A6C34878D82A}">
                    <a16:rowId xmlns:a16="http://schemas.microsoft.com/office/drawing/2014/main" val="671820584"/>
                  </a:ext>
                </a:extLst>
              </a:tr>
              <a:tr h="912170">
                <a:tc vMerge="1">
                  <a:txBody>
                    <a:bodyPr/>
                    <a:lstStyle/>
                    <a:p>
                      <a:endParaRPr lang="en-US"/>
                    </a:p>
                  </a:txBody>
                  <a:tcPr/>
                </a:tc>
                <a:tc>
                  <a:txBody>
                    <a:bodyPr/>
                    <a:lstStyle/>
                    <a:p>
                      <a:pPr marL="0" marR="0" algn="ctr">
                        <a:lnSpc>
                          <a:spcPct val="107000"/>
                        </a:lnSpc>
                        <a:spcBef>
                          <a:spcPts val="300"/>
                        </a:spcBef>
                        <a:spcAft>
                          <a:spcPts val="300"/>
                        </a:spcAft>
                        <a:tabLst>
                          <a:tab pos="228600" algn="l"/>
                          <a:tab pos="457200" algn="l"/>
                        </a:tabLst>
                      </a:pPr>
                      <a:r>
                        <a:rPr lang="de-DE" sz="3600" dirty="0">
                          <a:effectLst/>
                          <a:latin typeface="Arial" panose="020B0604020202020204" pitchFamily="34" charset="0"/>
                          <a:cs typeface="Arial" panose="020B0604020202020204" pitchFamily="34" charset="0"/>
                        </a:rPr>
                        <a:t>10 – 11 </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3600">
                          <a:effectLst/>
                          <a:latin typeface="Arial" panose="020B0604020202020204" pitchFamily="34" charset="0"/>
                          <a:cs typeface="Arial" panose="020B0604020202020204" pitchFamily="34" charset="0"/>
                        </a:rPr>
                        <a:t>1980</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3600">
                          <a:effectLst/>
                          <a:latin typeface="Arial" panose="020B0604020202020204" pitchFamily="34" charset="0"/>
                          <a:cs typeface="Arial" panose="020B0604020202020204" pitchFamily="34" charset="0"/>
                        </a:rPr>
                        <a:t>230 – 260</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3600">
                          <a:effectLst/>
                          <a:latin typeface="Arial" panose="020B0604020202020204" pitchFamily="34" charset="0"/>
                          <a:cs typeface="Arial" panose="020B0604020202020204" pitchFamily="34" charset="0"/>
                        </a:rPr>
                        <a:t>44 – 66</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tc>
                  <a:txBody>
                    <a:bodyPr/>
                    <a:lstStyle/>
                    <a:p>
                      <a:pPr marL="0" marR="0" algn="ctr">
                        <a:lnSpc>
                          <a:spcPct val="107000"/>
                        </a:lnSpc>
                        <a:spcBef>
                          <a:spcPts val="300"/>
                        </a:spcBef>
                        <a:spcAft>
                          <a:spcPts val="300"/>
                        </a:spcAft>
                        <a:tabLst>
                          <a:tab pos="228600" algn="l"/>
                          <a:tab pos="457200" algn="l"/>
                        </a:tabLst>
                      </a:pPr>
                      <a:r>
                        <a:rPr lang="de-DE" sz="3600" dirty="0">
                          <a:effectLst/>
                          <a:latin typeface="Arial" panose="020B0604020202020204" pitchFamily="34" charset="0"/>
                          <a:cs typeface="Arial" panose="020B0604020202020204" pitchFamily="34" charset="0"/>
                        </a:rPr>
                        <a:t>48</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tc>
                <a:extLst>
                  <a:ext uri="{0D108BD9-81ED-4DB2-BD59-A6C34878D82A}">
                    <a16:rowId xmlns:a16="http://schemas.microsoft.com/office/drawing/2014/main" val="1083634095"/>
                  </a:ext>
                </a:extLst>
              </a:tr>
            </a:tbl>
          </a:graphicData>
        </a:graphic>
      </p:graphicFrame>
    </p:spTree>
    <p:extLst>
      <p:ext uri="{BB962C8B-B14F-4D97-AF65-F5344CB8AC3E}">
        <p14:creationId xmlns:p14="http://schemas.microsoft.com/office/powerpoint/2010/main" val="36970478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2821" y="1097697"/>
            <a:ext cx="17662358" cy="8903369"/>
          </a:xfrm>
        </p:spPr>
        <p:txBody>
          <a:bodyPr>
            <a:noAutofit/>
          </a:bodyPr>
          <a:lstStyle/>
          <a:p>
            <a:pPr algn="just">
              <a:lnSpc>
                <a:spcPct val="150000"/>
              </a:lnSpc>
              <a:spcBef>
                <a:spcPts val="600"/>
              </a:spcBef>
              <a:spcAft>
                <a:spcPts val="600"/>
              </a:spcAft>
              <a:buFont typeface="Wingdings"/>
              <a:buChar char="à"/>
            </a:pPr>
            <a:r>
              <a:rPr lang="en-US" sz="4000" dirty="0">
                <a:latin typeface="Arial" panose="020B0604020202020204" pitchFamily="34" charset="0"/>
                <a:cs typeface="Arial" panose="020B0604020202020204" pitchFamily="34" charset="0"/>
                <a:sym typeface="Wingdings" pitchFamily="2" charset="2"/>
              </a:rPr>
              <a:t>Đánh </a:t>
            </a:r>
            <a:r>
              <a:rPr lang="en-US" sz="4000" dirty="0" err="1">
                <a:latin typeface="Arial" panose="020B0604020202020204" pitchFamily="34" charset="0"/>
                <a:cs typeface="Arial" panose="020B0604020202020204" pitchFamily="34" charset="0"/>
                <a:sym typeface="Wingdings" pitchFamily="2" charset="2"/>
              </a:rPr>
              <a:t>giá</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tình</a:t>
            </a:r>
            <a:r>
              <a:rPr lang="en-US" sz="4000" dirty="0">
                <a:latin typeface="Arial" panose="020B0604020202020204" pitchFamily="34" charset="0"/>
                <a:cs typeface="Arial" panose="020B0604020202020204" pitchFamily="34" charset="0"/>
                <a:sym typeface="Wingdings" pitchFamily="2" charset="2"/>
              </a:rPr>
              <a:t> trạng </a:t>
            </a:r>
            <a:r>
              <a:rPr lang="en-US" sz="4000" dirty="0" err="1">
                <a:latin typeface="Arial" panose="020B0604020202020204" pitchFamily="34" charset="0"/>
                <a:cs typeface="Arial" panose="020B0604020202020204" pitchFamily="34" charset="0"/>
                <a:sym typeface="Wingdings" pitchFamily="2" charset="2"/>
              </a:rPr>
              <a:t>dinh</a:t>
            </a:r>
            <a:r>
              <a:rPr lang="en-US" sz="4000" dirty="0">
                <a:latin typeface="Arial" panose="020B0604020202020204" pitchFamily="34" charset="0"/>
                <a:cs typeface="Arial" panose="020B0604020202020204" pitchFamily="34" charset="0"/>
                <a:sym typeface="Wingdings" pitchFamily="2" charset="2"/>
              </a:rPr>
              <a:t> dưỡng: </a:t>
            </a:r>
            <a:r>
              <a:rPr lang="en-US" sz="4000" dirty="0" err="1">
                <a:latin typeface="Arial" panose="020B0604020202020204" pitchFamily="34" charset="0"/>
                <a:cs typeface="Arial" panose="020B0604020202020204" pitchFamily="34" charset="0"/>
                <a:sym typeface="Wingdings" pitchFamily="2" charset="2"/>
              </a:rPr>
              <a:t>phân</a:t>
            </a:r>
            <a:r>
              <a:rPr lang="en-US" sz="4000" dirty="0">
                <a:latin typeface="Arial" panose="020B0604020202020204" pitchFamily="34" charset="0"/>
                <a:cs typeface="Arial" panose="020B0604020202020204" pitchFamily="34" charset="0"/>
                <a:sym typeface="Wingdings" pitchFamily="2" charset="2"/>
              </a:rPr>
              <a:t> loại </a:t>
            </a:r>
            <a:r>
              <a:rPr lang="en-US" sz="4000" dirty="0" err="1">
                <a:latin typeface="Arial" panose="020B0604020202020204" pitchFamily="34" charset="0"/>
                <a:cs typeface="Arial" panose="020B0604020202020204" pitchFamily="34" charset="0"/>
                <a:sym typeface="Wingdings" pitchFamily="2" charset="2"/>
              </a:rPr>
              <a:t>trẻ</a:t>
            </a:r>
            <a:r>
              <a:rPr lang="en-US" sz="4000" dirty="0">
                <a:latin typeface="Arial" panose="020B0604020202020204" pitchFamily="34" charset="0"/>
                <a:cs typeface="Arial" panose="020B0604020202020204" pitchFamily="34" charset="0"/>
                <a:sym typeface="Wingdings" pitchFamily="2" charset="2"/>
              </a:rPr>
              <a:t> </a:t>
            </a:r>
            <a:r>
              <a:rPr lang="en-US" sz="4000" dirty="0" smtClean="0">
                <a:latin typeface="Arial" panose="020B0604020202020204" pitchFamily="34" charset="0"/>
                <a:cs typeface="Arial" panose="020B0604020202020204" pitchFamily="34" charset="0"/>
                <a:sym typeface="Wingdings" pitchFamily="2" charset="2"/>
              </a:rPr>
              <a:t>nguy </a:t>
            </a:r>
            <a:r>
              <a:rPr lang="en-US" sz="4000" dirty="0" err="1" smtClean="0">
                <a:latin typeface="Arial" panose="020B0604020202020204" pitchFamily="34" charset="0"/>
                <a:cs typeface="Arial" panose="020B0604020202020204" pitchFamily="34" charset="0"/>
                <a:sym typeface="Wingdings" pitchFamily="2" charset="2"/>
              </a:rPr>
              <a:t>cơ</a:t>
            </a:r>
            <a:r>
              <a:rPr lang="en-US" sz="4000" dirty="0" smtClean="0">
                <a:latin typeface="Arial" panose="020B0604020202020204" pitchFamily="34" charset="0"/>
                <a:cs typeface="Arial" panose="020B0604020202020204" pitchFamily="34" charset="0"/>
                <a:sym typeface="Wingdings" pitchFamily="2" charset="2"/>
              </a:rPr>
              <a:t> SDD/ SDD thể thấp </a:t>
            </a:r>
            <a:r>
              <a:rPr lang="en-US" sz="4000" dirty="0" err="1" smtClean="0">
                <a:latin typeface="Arial" panose="020B0604020202020204" pitchFamily="34" charset="0"/>
                <a:cs typeface="Arial" panose="020B0604020202020204" pitchFamily="34" charset="0"/>
                <a:sym typeface="Wingdings" pitchFamily="2" charset="2"/>
              </a:rPr>
              <a:t>còi</a:t>
            </a:r>
            <a:r>
              <a:rPr lang="en-US" sz="4000" dirty="0" smtClean="0">
                <a:latin typeface="Arial" panose="020B0604020202020204" pitchFamily="34" charset="0"/>
                <a:cs typeface="Arial" panose="020B0604020202020204" pitchFamily="34" charset="0"/>
                <a:sym typeface="Wingdings" pitchFamily="2" charset="2"/>
              </a:rPr>
              <a:t>/gầy </a:t>
            </a:r>
            <a:r>
              <a:rPr lang="en-US" sz="4000" dirty="0" err="1" smtClean="0">
                <a:latin typeface="Arial" panose="020B0604020202020204" pitchFamily="34" charset="0"/>
                <a:cs typeface="Arial" panose="020B0604020202020204" pitchFamily="34" charset="0"/>
                <a:sym typeface="Wingdings" pitchFamily="2" charset="2"/>
              </a:rPr>
              <a:t>còm</a:t>
            </a:r>
            <a:r>
              <a:rPr lang="en-US" sz="4000" dirty="0" smtClean="0">
                <a:latin typeface="Arial" panose="020B0604020202020204" pitchFamily="34" charset="0"/>
                <a:cs typeface="Arial" panose="020B0604020202020204" pitchFamily="34" charset="0"/>
                <a:sym typeface="Wingdings" pitchFamily="2" charset="2"/>
              </a:rPr>
              <a:t>, </a:t>
            </a:r>
            <a:r>
              <a:rPr lang="en-US" sz="4000" dirty="0" err="1" smtClean="0">
                <a:latin typeface="Arial" panose="020B0604020202020204" pitchFamily="34" charset="0"/>
                <a:cs typeface="Arial" panose="020B0604020202020204" pitchFamily="34" charset="0"/>
                <a:sym typeface="Wingdings" pitchFamily="2" charset="2"/>
              </a:rPr>
              <a:t>mức</a:t>
            </a:r>
            <a:r>
              <a:rPr lang="en-US" sz="4000" dirty="0" smtClean="0">
                <a:latin typeface="Arial" panose="020B0604020202020204" pitchFamily="34" charset="0"/>
                <a:cs typeface="Arial" panose="020B0604020202020204" pitchFamily="34" charset="0"/>
                <a:sym typeface="Wingdings" pitchFamily="2" charset="2"/>
              </a:rPr>
              <a:t> độ vừa/nặng, </a:t>
            </a:r>
            <a:r>
              <a:rPr lang="en-US" sz="4000" dirty="0">
                <a:latin typeface="Arial" panose="020B0604020202020204" pitchFamily="34" charset="0"/>
                <a:cs typeface="Arial" panose="020B0604020202020204" pitchFamily="34" charset="0"/>
                <a:sym typeface="Wingdings" pitchFamily="2" charset="2"/>
              </a:rPr>
              <a:t>có </a:t>
            </a:r>
            <a:r>
              <a:rPr lang="en-US" sz="4000" dirty="0" err="1">
                <a:latin typeface="Arial" panose="020B0604020202020204" pitchFamily="34" charset="0"/>
                <a:cs typeface="Arial" panose="020B0604020202020204" pitchFamily="34" charset="0"/>
                <a:sym typeface="Wingdings" pitchFamily="2" charset="2"/>
              </a:rPr>
              <a:t>bệnh</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nền</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không</a:t>
            </a:r>
            <a:r>
              <a:rPr lang="en-US" sz="4000" dirty="0">
                <a:latin typeface="Arial" panose="020B0604020202020204" pitchFamily="34" charset="0"/>
                <a:cs typeface="Arial" panose="020B0604020202020204" pitchFamily="34" charset="0"/>
                <a:sym typeface="Wingdings" pitchFamily="2" charset="2"/>
              </a:rPr>
              <a:t>?</a:t>
            </a:r>
          </a:p>
          <a:p>
            <a:pPr algn="just">
              <a:lnSpc>
                <a:spcPct val="150000"/>
              </a:lnSpc>
              <a:spcBef>
                <a:spcPts val="600"/>
              </a:spcBef>
              <a:spcAft>
                <a:spcPts val="600"/>
              </a:spcAft>
              <a:buFont typeface="Wingdings"/>
              <a:buChar char="à"/>
            </a:pPr>
            <a:r>
              <a:rPr lang="en-US" sz="4000" dirty="0" err="1">
                <a:latin typeface="Arial" panose="020B0604020202020204" pitchFamily="34" charset="0"/>
                <a:cs typeface="Arial" panose="020B0604020202020204" pitchFamily="34" charset="0"/>
                <a:sym typeface="Wingdings" pitchFamily="2" charset="2"/>
              </a:rPr>
              <a:t>Đánh</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giá</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mức</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đáp</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ứng</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nhu</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cầu</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dinh</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dưỡng</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và</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thói</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quen</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ăn</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uống</a:t>
            </a:r>
            <a:r>
              <a:rPr lang="en-US" sz="4000" dirty="0">
                <a:latin typeface="Arial" panose="020B0604020202020204" pitchFamily="34" charset="0"/>
                <a:cs typeface="Arial" panose="020B0604020202020204" pitchFamily="34" charset="0"/>
                <a:sym typeface="Wingdings" pitchFamily="2" charset="2"/>
              </a:rPr>
              <a:t>: so </a:t>
            </a:r>
            <a:r>
              <a:rPr lang="en-US" sz="4000" dirty="0" err="1">
                <a:latin typeface="Arial" panose="020B0604020202020204" pitchFamily="34" charset="0"/>
                <a:cs typeface="Arial" panose="020B0604020202020204" pitchFamily="34" charset="0"/>
                <a:sym typeface="Wingdings" pitchFamily="2" charset="2"/>
              </a:rPr>
              <a:t>với</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lứa</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tuổi</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thiếu</a:t>
            </a:r>
            <a:r>
              <a:rPr lang="en-US" sz="4000" dirty="0">
                <a:latin typeface="Arial" panose="020B0604020202020204" pitchFamily="34" charset="0"/>
                <a:cs typeface="Arial" panose="020B0604020202020204" pitchFamily="34" charset="0"/>
                <a:sym typeface="Wingdings" pitchFamily="2" charset="2"/>
              </a:rPr>
              <a:t>/</a:t>
            </a:r>
            <a:r>
              <a:rPr lang="en-US" sz="4000" dirty="0" err="1">
                <a:latin typeface="Arial" panose="020B0604020202020204" pitchFamily="34" charset="0"/>
                <a:cs typeface="Arial" panose="020B0604020202020204" pitchFamily="34" charset="0"/>
                <a:sym typeface="Wingdings" pitchFamily="2" charset="2"/>
              </a:rPr>
              <a:t>thừa</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số</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lượng</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nguy</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cơ</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thiếu</a:t>
            </a:r>
            <a:r>
              <a:rPr lang="en-US" sz="4000" dirty="0">
                <a:latin typeface="Arial" panose="020B0604020202020204" pitchFamily="34" charset="0"/>
                <a:cs typeface="Arial" panose="020B0604020202020204" pitchFamily="34" charset="0"/>
                <a:sym typeface="Wingdings" pitchFamily="2" charset="2"/>
              </a:rPr>
              <a:t>/</a:t>
            </a:r>
            <a:r>
              <a:rPr lang="en-US" sz="4000" dirty="0" err="1">
                <a:latin typeface="Arial" panose="020B0604020202020204" pitchFamily="34" charset="0"/>
                <a:cs typeface="Arial" panose="020B0604020202020204" pitchFamily="34" charset="0"/>
                <a:sym typeface="Wingdings" pitchFamily="2" charset="2"/>
              </a:rPr>
              <a:t>thừa</a:t>
            </a:r>
            <a:r>
              <a:rPr lang="en-US" sz="4000" dirty="0">
                <a:latin typeface="Arial" panose="020B0604020202020204" pitchFamily="34" charset="0"/>
                <a:cs typeface="Arial" panose="020B0604020202020204" pitchFamily="34" charset="0"/>
                <a:sym typeface="Wingdings" pitchFamily="2" charset="2"/>
              </a:rPr>
              <a:t> vi </a:t>
            </a:r>
            <a:r>
              <a:rPr lang="en-US" sz="4000" dirty="0" err="1">
                <a:latin typeface="Arial" panose="020B0604020202020204" pitchFamily="34" charset="0"/>
                <a:cs typeface="Arial" panose="020B0604020202020204" pitchFamily="34" charset="0"/>
                <a:sym typeface="Wingdings" pitchFamily="2" charset="2"/>
              </a:rPr>
              <a:t>chất</a:t>
            </a:r>
            <a:r>
              <a:rPr lang="en-US" sz="4000" dirty="0">
                <a:latin typeface="Arial" panose="020B0604020202020204" pitchFamily="34" charset="0"/>
                <a:cs typeface="Arial" panose="020B0604020202020204" pitchFamily="34" charset="0"/>
                <a:sym typeface="Wingdings" pitchFamily="2" charset="2"/>
              </a:rPr>
              <a:t>/</a:t>
            </a:r>
            <a:r>
              <a:rPr lang="en-US" sz="4000" dirty="0" err="1">
                <a:latin typeface="Arial" panose="020B0604020202020204" pitchFamily="34" charset="0"/>
                <a:cs typeface="Arial" panose="020B0604020202020204" pitchFamily="34" charset="0"/>
                <a:sym typeface="Wingdings" pitchFamily="2" charset="2"/>
              </a:rPr>
              <a:t>nhóm</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chất</a:t>
            </a:r>
            <a:r>
              <a:rPr lang="en-US" sz="4000" dirty="0">
                <a:latin typeface="Arial" panose="020B0604020202020204" pitchFamily="34" charset="0"/>
                <a:cs typeface="Arial" panose="020B0604020202020204" pitchFamily="34" charset="0"/>
                <a:sym typeface="Wingdings" pitchFamily="2" charset="2"/>
              </a:rPr>
              <a:t> PLG, </a:t>
            </a:r>
            <a:r>
              <a:rPr lang="en-US" sz="4000" dirty="0" err="1">
                <a:latin typeface="Arial" panose="020B0604020202020204" pitchFamily="34" charset="0"/>
                <a:cs typeface="Arial" panose="020B0604020202020204" pitchFamily="34" charset="0"/>
                <a:sym typeface="Wingdings" pitchFamily="2" charset="2"/>
              </a:rPr>
              <a:t>có</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ăn</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đa</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dạng</a:t>
            </a:r>
            <a:r>
              <a:rPr lang="en-US" sz="4000" dirty="0">
                <a:latin typeface="Arial" panose="020B0604020202020204" pitchFamily="34" charset="0"/>
                <a:cs typeface="Arial" panose="020B0604020202020204" pitchFamily="34" charset="0"/>
                <a:sym typeface="Wingdings" pitchFamily="2" charset="2"/>
              </a:rPr>
              <a:t> hay </a:t>
            </a:r>
            <a:r>
              <a:rPr lang="en-US" sz="4000" dirty="0" err="1">
                <a:latin typeface="Arial" panose="020B0604020202020204" pitchFamily="34" charset="0"/>
                <a:cs typeface="Arial" panose="020B0604020202020204" pitchFamily="34" charset="0"/>
                <a:sym typeface="Wingdings" pitchFamily="2" charset="2"/>
              </a:rPr>
              <a:t>không</a:t>
            </a:r>
            <a:r>
              <a:rPr lang="en-US" sz="4000" dirty="0">
                <a:latin typeface="Arial" panose="020B0604020202020204" pitchFamily="34" charset="0"/>
                <a:cs typeface="Arial" panose="020B0604020202020204" pitchFamily="34" charset="0"/>
                <a:sym typeface="Wingdings" pitchFamily="2" charset="2"/>
              </a:rPr>
              <a:t>?</a:t>
            </a:r>
          </a:p>
          <a:p>
            <a:pPr algn="just">
              <a:lnSpc>
                <a:spcPct val="150000"/>
              </a:lnSpc>
              <a:spcBef>
                <a:spcPts val="600"/>
              </a:spcBef>
              <a:spcAft>
                <a:spcPts val="600"/>
              </a:spcAft>
              <a:buFont typeface="Wingdings"/>
              <a:buChar char="à"/>
            </a:pP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Đánh</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giá</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các</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rối</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loạn</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tâm</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lý</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liên</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quan</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ăn</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uống</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biếng</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ăn</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thèm</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ăn</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ăn</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uống</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quá</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độ</a:t>
            </a:r>
            <a:r>
              <a:rPr lang="en-US" sz="4000" dirty="0">
                <a:latin typeface="Arial" panose="020B0604020202020204" pitchFamily="34" charset="0"/>
                <a:cs typeface="Arial" panose="020B0604020202020204" pitchFamily="34" charset="0"/>
                <a:sym typeface="Wingdings" pitchFamily="2" charset="2"/>
              </a:rPr>
              <a:t>…</a:t>
            </a:r>
          </a:p>
          <a:p>
            <a:pPr algn="just">
              <a:lnSpc>
                <a:spcPct val="150000"/>
              </a:lnSpc>
              <a:spcBef>
                <a:spcPts val="600"/>
              </a:spcBef>
              <a:spcAft>
                <a:spcPts val="600"/>
              </a:spcAft>
              <a:buFont typeface="Wingdings"/>
              <a:buChar char="à"/>
            </a:pPr>
            <a:r>
              <a:rPr lang="en-US" sz="4000" dirty="0">
                <a:latin typeface="Arial" panose="020B0604020202020204" pitchFamily="34" charset="0"/>
                <a:cs typeface="Arial" panose="020B0604020202020204" pitchFamily="34" charset="0"/>
                <a:sym typeface="Wingdings" pitchFamily="2" charset="2"/>
              </a:rPr>
              <a:t>Đánh </a:t>
            </a:r>
            <a:r>
              <a:rPr lang="en-US" sz="4000" dirty="0" err="1">
                <a:latin typeface="Arial" panose="020B0604020202020204" pitchFamily="34" charset="0"/>
                <a:cs typeface="Arial" panose="020B0604020202020204" pitchFamily="34" charset="0"/>
                <a:sym typeface="Wingdings" pitchFamily="2" charset="2"/>
              </a:rPr>
              <a:t>giá</a:t>
            </a:r>
            <a:r>
              <a:rPr lang="en-US" sz="4000" dirty="0">
                <a:latin typeface="Arial" panose="020B0604020202020204" pitchFamily="34" charset="0"/>
                <a:cs typeface="Arial" panose="020B0604020202020204" pitchFamily="34" charset="0"/>
                <a:sym typeface="Wingdings" pitchFamily="2" charset="2"/>
              </a:rPr>
              <a:t> nguy </a:t>
            </a:r>
            <a:r>
              <a:rPr lang="en-US" sz="4000" dirty="0" err="1">
                <a:latin typeface="Arial" panose="020B0604020202020204" pitchFamily="34" charset="0"/>
                <a:cs typeface="Arial" panose="020B0604020202020204" pitchFamily="34" charset="0"/>
                <a:sym typeface="Wingdings" pitchFamily="2" charset="2"/>
              </a:rPr>
              <a:t>cơ</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thiếu</a:t>
            </a:r>
            <a:r>
              <a:rPr lang="en-US" sz="4000" dirty="0">
                <a:latin typeface="Arial" panose="020B0604020202020204" pitchFamily="34" charset="0"/>
                <a:cs typeface="Arial" panose="020B0604020202020204" pitchFamily="34" charset="0"/>
                <a:sym typeface="Wingdings" pitchFamily="2" charset="2"/>
              </a:rPr>
              <a:t> vi </a:t>
            </a:r>
            <a:r>
              <a:rPr lang="en-US" sz="4000" dirty="0" err="1">
                <a:latin typeface="Arial" panose="020B0604020202020204" pitchFamily="34" charset="0"/>
                <a:cs typeface="Arial" panose="020B0604020202020204" pitchFamily="34" charset="0"/>
                <a:sym typeface="Wingdings" pitchFamily="2" charset="2"/>
              </a:rPr>
              <a:t>chất</a:t>
            </a:r>
            <a:r>
              <a:rPr lang="en-US" sz="4000" dirty="0">
                <a:latin typeface="Arial" panose="020B0604020202020204" pitchFamily="34" charset="0"/>
                <a:cs typeface="Arial" panose="020B0604020202020204" pitchFamily="34" charset="0"/>
                <a:sym typeface="Wingdings" pitchFamily="2" charset="2"/>
              </a:rPr>
              <a:t>: khám lâm sàng, khẩu </a:t>
            </a:r>
            <a:r>
              <a:rPr lang="en-US" sz="4000" dirty="0" err="1">
                <a:latin typeface="Arial" panose="020B0604020202020204" pitchFamily="34" charset="0"/>
                <a:cs typeface="Arial" panose="020B0604020202020204" pitchFamily="34" charset="0"/>
                <a:sym typeface="Wingdings" pitchFamily="2" charset="2"/>
              </a:rPr>
              <a:t>phần</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ăn</a:t>
            </a:r>
            <a:endParaRPr lang="en-US" sz="4000" dirty="0">
              <a:latin typeface="Arial" panose="020B0604020202020204" pitchFamily="34" charset="0"/>
              <a:cs typeface="Arial" panose="020B0604020202020204" pitchFamily="34" charset="0"/>
              <a:sym typeface="Wingdings" pitchFamily="2" charset="2"/>
            </a:endParaRPr>
          </a:p>
          <a:p>
            <a:pPr marL="0" indent="0" algn="just">
              <a:lnSpc>
                <a:spcPct val="150000"/>
              </a:lnSpc>
              <a:spcBef>
                <a:spcPts val="600"/>
              </a:spcBef>
              <a:spcAft>
                <a:spcPts val="600"/>
              </a:spcAft>
              <a:buNone/>
            </a:pPr>
            <a:r>
              <a:rPr lang="en-US" sz="4000" dirty="0">
                <a:latin typeface="Arial" panose="020B0604020202020204" pitchFamily="34" charset="0"/>
                <a:cs typeface="Arial" panose="020B0604020202020204" pitchFamily="34" charset="0"/>
                <a:sym typeface="Wingdings" pitchFamily="2" charset="2"/>
              </a:rPr>
              <a:t> </a:t>
            </a:r>
            <a:r>
              <a:rPr lang="en-US" sz="4000" b="1" dirty="0" err="1">
                <a:solidFill>
                  <a:srgbClr val="C00000"/>
                </a:solidFill>
                <a:latin typeface="Arial" panose="020B0604020202020204" pitchFamily="34" charset="0"/>
                <a:cs typeface="Arial" panose="020B0604020202020204" pitchFamily="34" charset="0"/>
                <a:sym typeface="Wingdings" pitchFamily="2" charset="2"/>
              </a:rPr>
              <a:t>Kết</a:t>
            </a:r>
            <a:r>
              <a:rPr lang="en-US" sz="4000" b="1" dirty="0">
                <a:solidFill>
                  <a:srgbClr val="C00000"/>
                </a:solidFill>
                <a:latin typeface="Arial" panose="020B0604020202020204" pitchFamily="34" charset="0"/>
                <a:cs typeface="Arial" panose="020B0604020202020204" pitchFamily="34" charset="0"/>
                <a:sym typeface="Wingdings" pitchFamily="2" charset="2"/>
              </a:rPr>
              <a:t> </a:t>
            </a:r>
            <a:r>
              <a:rPr lang="en-US" sz="4000" b="1" dirty="0" err="1">
                <a:solidFill>
                  <a:srgbClr val="C00000"/>
                </a:solidFill>
                <a:latin typeface="Arial" panose="020B0604020202020204" pitchFamily="34" charset="0"/>
                <a:cs typeface="Arial" panose="020B0604020202020204" pitchFamily="34" charset="0"/>
                <a:sym typeface="Wingdings" pitchFamily="2" charset="2"/>
              </a:rPr>
              <a:t>luận</a:t>
            </a:r>
            <a:r>
              <a:rPr lang="en-US" sz="4000" b="1" dirty="0">
                <a:solidFill>
                  <a:srgbClr val="C00000"/>
                </a:solidFill>
                <a:latin typeface="Arial" panose="020B0604020202020204" pitchFamily="34" charset="0"/>
                <a:cs typeface="Arial" panose="020B0604020202020204" pitchFamily="34" charset="0"/>
                <a:sym typeface="Wingdings" pitchFamily="2" charset="2"/>
              </a:rPr>
              <a:t> </a:t>
            </a:r>
            <a:r>
              <a:rPr lang="en-US" sz="4000" b="1" dirty="0" err="1">
                <a:solidFill>
                  <a:srgbClr val="C00000"/>
                </a:solidFill>
                <a:latin typeface="Arial" panose="020B0604020202020204" pitchFamily="34" charset="0"/>
                <a:cs typeface="Arial" panose="020B0604020202020204" pitchFamily="34" charset="0"/>
                <a:sym typeface="Wingdings" pitchFamily="2" charset="2"/>
              </a:rPr>
              <a:t>chẩn</a:t>
            </a:r>
            <a:r>
              <a:rPr lang="en-US" sz="4000" b="1" dirty="0">
                <a:solidFill>
                  <a:srgbClr val="C00000"/>
                </a:solidFill>
                <a:latin typeface="Arial" panose="020B0604020202020204" pitchFamily="34" charset="0"/>
                <a:cs typeface="Arial" panose="020B0604020202020204" pitchFamily="34" charset="0"/>
                <a:sym typeface="Wingdings" pitchFamily="2" charset="2"/>
              </a:rPr>
              <a:t> </a:t>
            </a:r>
            <a:r>
              <a:rPr lang="en-US" sz="4000" b="1" dirty="0" err="1">
                <a:solidFill>
                  <a:srgbClr val="C00000"/>
                </a:solidFill>
                <a:latin typeface="Arial" panose="020B0604020202020204" pitchFamily="34" charset="0"/>
                <a:cs typeface="Arial" panose="020B0604020202020204" pitchFamily="34" charset="0"/>
                <a:sym typeface="Wingdings" pitchFamily="2" charset="2"/>
              </a:rPr>
              <a:t>đoán</a:t>
            </a:r>
            <a:r>
              <a:rPr lang="en-US" sz="4000" b="1" dirty="0">
                <a:solidFill>
                  <a:srgbClr val="C00000"/>
                </a:solidFill>
                <a:latin typeface="Arial" panose="020B0604020202020204" pitchFamily="34" charset="0"/>
                <a:cs typeface="Arial" panose="020B0604020202020204" pitchFamily="34" charset="0"/>
                <a:sym typeface="Wingdings" pitchFamily="2" charset="2"/>
              </a:rPr>
              <a:t> </a:t>
            </a:r>
            <a:r>
              <a:rPr lang="en-US" sz="4000" b="1" dirty="0" err="1">
                <a:solidFill>
                  <a:srgbClr val="C00000"/>
                </a:solidFill>
                <a:latin typeface="Arial" panose="020B0604020202020204" pitchFamily="34" charset="0"/>
                <a:cs typeface="Arial" panose="020B0604020202020204" pitchFamily="34" charset="0"/>
                <a:sym typeface="Wingdings" pitchFamily="2" charset="2"/>
              </a:rPr>
              <a:t>dinh</a:t>
            </a:r>
            <a:r>
              <a:rPr lang="en-US" sz="4000" b="1" dirty="0">
                <a:solidFill>
                  <a:srgbClr val="C00000"/>
                </a:solidFill>
                <a:latin typeface="Arial" panose="020B0604020202020204" pitchFamily="34" charset="0"/>
                <a:cs typeface="Arial" panose="020B0604020202020204" pitchFamily="34" charset="0"/>
                <a:sym typeface="Wingdings" pitchFamily="2" charset="2"/>
              </a:rPr>
              <a:t> </a:t>
            </a:r>
            <a:r>
              <a:rPr lang="en-US" sz="4000" b="1" dirty="0" err="1">
                <a:solidFill>
                  <a:srgbClr val="C00000"/>
                </a:solidFill>
                <a:latin typeface="Arial" panose="020B0604020202020204" pitchFamily="34" charset="0"/>
                <a:cs typeface="Arial" panose="020B0604020202020204" pitchFamily="34" charset="0"/>
                <a:sym typeface="Wingdings" pitchFamily="2" charset="2"/>
              </a:rPr>
              <a:t>dưỡng</a:t>
            </a:r>
            <a:r>
              <a:rPr lang="en-US" sz="4000" b="1" dirty="0">
                <a:solidFill>
                  <a:srgbClr val="C00000"/>
                </a:solidFill>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ghi</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rõ</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chẩn</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đoán</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vào</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phiếu</a:t>
            </a:r>
            <a:r>
              <a:rPr lang="en-US" sz="4000" dirty="0">
                <a:latin typeface="Arial" panose="020B0604020202020204" pitchFamily="34" charset="0"/>
                <a:cs typeface="Arial" panose="020B0604020202020204" pitchFamily="34" charset="0"/>
                <a:sym typeface="Wingdings" pitchFamily="2" charset="2"/>
              </a:rPr>
              <a:t> </a:t>
            </a:r>
            <a:r>
              <a:rPr lang="en-US" sz="4000" dirty="0" err="1">
                <a:latin typeface="Arial" panose="020B0604020202020204" pitchFamily="34" charset="0"/>
                <a:cs typeface="Arial" panose="020B0604020202020204" pitchFamily="34" charset="0"/>
                <a:sym typeface="Wingdings" pitchFamily="2" charset="2"/>
              </a:rPr>
              <a:t>khám</a:t>
            </a:r>
            <a:endParaRPr lang="en-US" sz="4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FD5C1DF-0009-CC9A-D8CB-6B84F33C582E}"/>
              </a:ext>
            </a:extLst>
          </p:cNvPr>
          <p:cNvSpPr txBox="1"/>
          <p:nvPr/>
        </p:nvSpPr>
        <p:spPr>
          <a:xfrm>
            <a:off x="1573306" y="266700"/>
            <a:ext cx="15141389" cy="830997"/>
          </a:xfrm>
          <a:prstGeom prst="rect">
            <a:avLst/>
          </a:prstGeom>
          <a:noFill/>
        </p:spPr>
        <p:txBody>
          <a:bodyPr wrap="square">
            <a:spAutoFit/>
          </a:bodyPr>
          <a:lstStyle/>
          <a:p>
            <a:pPr algn="ctr"/>
            <a:r>
              <a:rPr lang="en-US" sz="4800" b="1" dirty="0" smtClean="0">
                <a:solidFill>
                  <a:srgbClr val="C00000"/>
                </a:solidFill>
                <a:latin typeface="Arial" panose="020B0604020202020204" pitchFamily="34" charset="0"/>
                <a:ea typeface="Arial"/>
                <a:cs typeface="Arial" panose="020B0604020202020204" pitchFamily="34" charset="0"/>
                <a:sym typeface="Arial"/>
              </a:rPr>
              <a:t>ĐÁNH GIÁ TÌNH </a:t>
            </a:r>
            <a:r>
              <a:rPr lang="en-US" sz="4800" b="1" dirty="0">
                <a:solidFill>
                  <a:srgbClr val="C00000"/>
                </a:solidFill>
                <a:latin typeface="Arial" panose="020B0604020202020204" pitchFamily="34" charset="0"/>
                <a:ea typeface="Arial"/>
                <a:cs typeface="Arial" panose="020B0604020202020204" pitchFamily="34" charset="0"/>
                <a:sym typeface="Arial"/>
              </a:rPr>
              <a:t>TRẠNG DINH DƯỠNG</a:t>
            </a:r>
            <a:endParaRPr lang="en-US" sz="48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40264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314" y="2095500"/>
            <a:ext cx="16764000" cy="6475353"/>
          </a:xfrm>
        </p:spPr>
        <p:txBody>
          <a:bodyPr>
            <a:normAutofit lnSpcReduction="10000"/>
          </a:bodyPr>
          <a:lstStyle/>
          <a:p>
            <a:pPr algn="just">
              <a:lnSpc>
                <a:spcPct val="150000"/>
              </a:lnSpc>
              <a:spcBef>
                <a:spcPts val="600"/>
              </a:spcBef>
            </a:pPr>
            <a:r>
              <a:rPr lang="en-US" sz="4001" dirty="0" smtClean="0">
                <a:latin typeface="Arial" panose="020B0604020202020204" pitchFamily="34" charset="0"/>
                <a:cs typeface="Arial" panose="020B0604020202020204" pitchFamily="34" charset="0"/>
              </a:rPr>
              <a:t>Tình trạng </a:t>
            </a:r>
            <a:r>
              <a:rPr lang="en-US" sz="4001" dirty="0" err="1" smtClean="0">
                <a:latin typeface="Arial" panose="020B0604020202020204" pitchFamily="34" charset="0"/>
                <a:cs typeface="Arial" panose="020B0604020202020204" pitchFamily="34" charset="0"/>
              </a:rPr>
              <a:t>dinh</a:t>
            </a:r>
            <a:r>
              <a:rPr lang="en-US" sz="4001" dirty="0" smtClean="0">
                <a:latin typeface="Arial" panose="020B0604020202020204" pitchFamily="34" charset="0"/>
                <a:cs typeface="Arial" panose="020B0604020202020204" pitchFamily="34" charset="0"/>
              </a:rPr>
              <a:t> dưỡng: SDD </a:t>
            </a:r>
            <a:r>
              <a:rPr lang="en-US" sz="4001" dirty="0" err="1">
                <a:latin typeface="Arial" panose="020B0604020202020204" pitchFamily="34" charset="0"/>
                <a:cs typeface="Arial" panose="020B0604020202020204" pitchFamily="34" charset="0"/>
              </a:rPr>
              <a:t>nhẹ</a:t>
            </a:r>
            <a:r>
              <a:rPr lang="en-US" sz="4001" dirty="0">
                <a:latin typeface="Arial" panose="020B0604020202020204" pitchFamily="34" charset="0"/>
                <a:cs typeface="Arial" panose="020B0604020202020204" pitchFamily="34" charset="0"/>
              </a:rPr>
              <a:t> cân/thấp </a:t>
            </a:r>
            <a:r>
              <a:rPr lang="en-US" sz="4001" dirty="0" err="1">
                <a:latin typeface="Arial" panose="020B0604020202020204" pitchFamily="34" charset="0"/>
                <a:cs typeface="Arial" panose="020B0604020202020204" pitchFamily="34" charset="0"/>
              </a:rPr>
              <a:t>còi</a:t>
            </a:r>
            <a:r>
              <a:rPr lang="en-US" sz="4001" dirty="0">
                <a:latin typeface="Arial" panose="020B0604020202020204" pitchFamily="34" charset="0"/>
                <a:cs typeface="Arial" panose="020B0604020202020204" pitchFamily="34" charset="0"/>
              </a:rPr>
              <a:t>/gầy còm</a:t>
            </a:r>
            <a:endParaRPr lang="en-US" sz="4001" dirty="0" smtClean="0">
              <a:latin typeface="Arial" panose="020B0604020202020204" pitchFamily="34" charset="0"/>
              <a:cs typeface="Arial" panose="020B0604020202020204" pitchFamily="34" charset="0"/>
            </a:endParaRPr>
          </a:p>
          <a:p>
            <a:pPr algn="just">
              <a:lnSpc>
                <a:spcPct val="150000"/>
              </a:lnSpc>
              <a:spcBef>
                <a:spcPts val="600"/>
              </a:spcBef>
            </a:pPr>
            <a:r>
              <a:rPr lang="en-US" sz="4001" dirty="0" smtClean="0">
                <a:latin typeface="Arial" panose="020B0604020202020204" pitchFamily="34" charset="0"/>
                <a:cs typeface="Arial" panose="020B0604020202020204" pitchFamily="34" charset="0"/>
              </a:rPr>
              <a:t>Mức độ: Nguy </a:t>
            </a:r>
            <a:r>
              <a:rPr lang="en-US" sz="4001" dirty="0" err="1" smtClean="0">
                <a:latin typeface="Arial" panose="020B0604020202020204" pitchFamily="34" charset="0"/>
                <a:cs typeface="Arial" panose="020B0604020202020204" pitchFamily="34" charset="0"/>
              </a:rPr>
              <a:t>cơ</a:t>
            </a:r>
            <a:r>
              <a:rPr lang="en-US" sz="4001" dirty="0" smtClean="0">
                <a:latin typeface="Arial" panose="020B0604020202020204" pitchFamily="34" charset="0"/>
                <a:cs typeface="Arial" panose="020B0604020202020204" pitchFamily="34" charset="0"/>
              </a:rPr>
              <a:t>/Vừa/Nặng</a:t>
            </a:r>
          </a:p>
          <a:p>
            <a:pPr algn="just">
              <a:lnSpc>
                <a:spcPct val="150000"/>
              </a:lnSpc>
              <a:spcBef>
                <a:spcPts val="600"/>
              </a:spcBef>
            </a:pPr>
            <a:r>
              <a:rPr lang="en-US" sz="4001" dirty="0" smtClean="0">
                <a:latin typeface="Arial" panose="020B0604020202020204" pitchFamily="34" charset="0"/>
                <a:cs typeface="Arial" panose="020B0604020202020204" pitchFamily="34" charset="0"/>
              </a:rPr>
              <a:t>Nguyên nhân</a:t>
            </a:r>
          </a:p>
          <a:p>
            <a:pPr algn="just">
              <a:lnSpc>
                <a:spcPct val="150000"/>
              </a:lnSpc>
              <a:spcBef>
                <a:spcPts val="600"/>
              </a:spcBef>
              <a:buFont typeface="Wingdings" panose="05000000000000000000" pitchFamily="2" charset="2"/>
              <a:buChar char="Ø"/>
            </a:pPr>
            <a:r>
              <a:rPr lang="en-US" sz="4001" dirty="0">
                <a:latin typeface="Arial" panose="020B0604020202020204" pitchFamily="34" charset="0"/>
                <a:cs typeface="Arial" panose="020B0604020202020204" pitchFamily="34" charset="0"/>
              </a:rPr>
              <a:t> Nguyên nhân do </a:t>
            </a:r>
            <a:r>
              <a:rPr lang="en-US" sz="4001" dirty="0" smtClean="0">
                <a:latin typeface="Arial" panose="020B0604020202020204" pitchFamily="34" charset="0"/>
                <a:cs typeface="Arial" panose="020B0604020202020204" pitchFamily="34" charset="0"/>
              </a:rPr>
              <a:t>khẩu </a:t>
            </a:r>
            <a:r>
              <a:rPr lang="en-US" sz="4001" dirty="0" err="1">
                <a:latin typeface="Arial" panose="020B0604020202020204" pitchFamily="34" charset="0"/>
                <a:cs typeface="Arial" panose="020B0604020202020204" pitchFamily="34" charset="0"/>
              </a:rPr>
              <a:t>phần</a:t>
            </a:r>
            <a:r>
              <a:rPr lang="en-US" sz="4001" dirty="0">
                <a:latin typeface="Arial" panose="020B0604020202020204" pitchFamily="34" charset="0"/>
                <a:cs typeface="Arial" panose="020B0604020202020204" pitchFamily="34" charset="0"/>
              </a:rPr>
              <a:t> ăn đủ/</a:t>
            </a:r>
            <a:r>
              <a:rPr lang="en-US" sz="4001" dirty="0" err="1">
                <a:latin typeface="Arial" panose="020B0604020202020204" pitchFamily="34" charset="0"/>
                <a:cs typeface="Arial" panose="020B0604020202020204" pitchFamily="34" charset="0"/>
              </a:rPr>
              <a:t>thừa</a:t>
            </a:r>
            <a:r>
              <a:rPr lang="en-US" sz="4001" dirty="0">
                <a:latin typeface="Arial" panose="020B0604020202020204" pitchFamily="34" charset="0"/>
                <a:cs typeface="Arial" panose="020B0604020202020204" pitchFamily="34" charset="0"/>
              </a:rPr>
              <a:t>/</a:t>
            </a:r>
            <a:r>
              <a:rPr lang="en-US" sz="4001" dirty="0" err="1">
                <a:latin typeface="Arial" panose="020B0604020202020204" pitchFamily="34" charset="0"/>
                <a:cs typeface="Arial" panose="020B0604020202020204" pitchFamily="34" charset="0"/>
              </a:rPr>
              <a:t>thiếu</a:t>
            </a:r>
            <a:r>
              <a:rPr lang="en-US" sz="4001" dirty="0">
                <a:latin typeface="Arial" panose="020B0604020202020204" pitchFamily="34" charset="0"/>
                <a:cs typeface="Arial" panose="020B0604020202020204" pitchFamily="34" charset="0"/>
              </a:rPr>
              <a:t>? Kcal? Cân đối </a:t>
            </a:r>
            <a:r>
              <a:rPr lang="en-US" sz="4001" dirty="0" smtClean="0">
                <a:latin typeface="Arial" panose="020B0604020202020204" pitchFamily="34" charset="0"/>
                <a:cs typeface="Arial" panose="020B0604020202020204" pitchFamily="34" charset="0"/>
              </a:rPr>
              <a:t>P/L/G?</a:t>
            </a:r>
          </a:p>
          <a:p>
            <a:pPr algn="just">
              <a:lnSpc>
                <a:spcPct val="150000"/>
              </a:lnSpc>
              <a:spcBef>
                <a:spcPts val="600"/>
              </a:spcBef>
              <a:buFont typeface="Wingdings" panose="05000000000000000000" pitchFamily="2" charset="2"/>
              <a:buChar char="Ø"/>
            </a:pPr>
            <a:r>
              <a:rPr lang="en-US" sz="4001" dirty="0" smtClean="0">
                <a:latin typeface="Arial" panose="020B0604020202020204" pitchFamily="34" charset="0"/>
                <a:cs typeface="Arial" panose="020B0604020202020204" pitchFamily="34" charset="0"/>
              </a:rPr>
              <a:t> Nguyên </a:t>
            </a:r>
            <a:r>
              <a:rPr lang="en-US" sz="4001" dirty="0">
                <a:latin typeface="Arial" panose="020B0604020202020204" pitchFamily="34" charset="0"/>
                <a:cs typeface="Arial" panose="020B0604020202020204" pitchFamily="34" charset="0"/>
              </a:rPr>
              <a:t>nhân </a:t>
            </a:r>
            <a:r>
              <a:rPr lang="en-US" sz="4001" dirty="0" smtClean="0">
                <a:latin typeface="Arial" panose="020B0604020202020204" pitchFamily="34" charset="0"/>
                <a:cs typeface="Arial" panose="020B0604020202020204" pitchFamily="34" charset="0"/>
              </a:rPr>
              <a:t>do </a:t>
            </a:r>
            <a:r>
              <a:rPr lang="en-US" sz="4001" dirty="0" err="1" smtClean="0">
                <a:latin typeface="Arial" panose="020B0604020202020204" pitchFamily="34" charset="0"/>
                <a:cs typeface="Arial" panose="020B0604020202020204" pitchFamily="34" charset="0"/>
              </a:rPr>
              <a:t>thiếu</a:t>
            </a:r>
            <a:r>
              <a:rPr lang="en-US" sz="4001" dirty="0" smtClean="0">
                <a:latin typeface="Arial" panose="020B0604020202020204" pitchFamily="34" charset="0"/>
                <a:cs typeface="Arial" panose="020B0604020202020204" pitchFamily="34" charset="0"/>
              </a:rPr>
              <a:t> vi </a:t>
            </a:r>
            <a:r>
              <a:rPr lang="en-US" sz="4001" dirty="0" err="1" smtClean="0">
                <a:latin typeface="Arial" panose="020B0604020202020204" pitchFamily="34" charset="0"/>
                <a:cs typeface="Arial" panose="020B0604020202020204" pitchFamily="34" charset="0"/>
              </a:rPr>
              <a:t>chất</a:t>
            </a:r>
            <a:r>
              <a:rPr lang="en-US" sz="4001" dirty="0" smtClean="0">
                <a:latin typeface="Arial" panose="020B0604020202020204" pitchFamily="34" charset="0"/>
                <a:cs typeface="Arial" panose="020B0604020202020204" pitchFamily="34" charset="0"/>
              </a:rPr>
              <a:t> </a:t>
            </a:r>
            <a:r>
              <a:rPr lang="en-US" sz="4001" dirty="0" err="1" smtClean="0">
                <a:latin typeface="Arial" panose="020B0604020202020204" pitchFamily="34" charset="0"/>
                <a:cs typeface="Arial" panose="020B0604020202020204" pitchFamily="34" charset="0"/>
              </a:rPr>
              <a:t>theo</a:t>
            </a:r>
            <a:r>
              <a:rPr lang="en-US" sz="4001" dirty="0" smtClean="0">
                <a:latin typeface="Arial" panose="020B0604020202020204" pitchFamily="34" charset="0"/>
                <a:cs typeface="Arial" panose="020B0604020202020204" pitchFamily="34" charset="0"/>
              </a:rPr>
              <a:t> dõi </a:t>
            </a:r>
            <a:r>
              <a:rPr lang="en-US" sz="4001" dirty="0" err="1" smtClean="0">
                <a:latin typeface="Arial" panose="020B0604020202020204" pitchFamily="34" charset="0"/>
                <a:cs typeface="Arial" panose="020B0604020202020204" pitchFamily="34" charset="0"/>
              </a:rPr>
              <a:t>thiếu</a:t>
            </a:r>
            <a:r>
              <a:rPr lang="en-US" sz="4001" dirty="0" smtClean="0">
                <a:latin typeface="Arial" panose="020B0604020202020204" pitchFamily="34" charset="0"/>
                <a:cs typeface="Arial" panose="020B0604020202020204" pitchFamily="34" charset="0"/>
              </a:rPr>
              <a:t> kẽm/</a:t>
            </a:r>
            <a:r>
              <a:rPr lang="en-US" sz="4001" dirty="0" err="1" smtClean="0">
                <a:latin typeface="Arial" panose="020B0604020202020204" pitchFamily="34" charset="0"/>
                <a:cs typeface="Arial" panose="020B0604020202020204" pitchFamily="34" charset="0"/>
              </a:rPr>
              <a:t>sắt</a:t>
            </a:r>
            <a:r>
              <a:rPr lang="en-US" sz="4001" dirty="0" smtClean="0">
                <a:latin typeface="Arial" panose="020B0604020202020204" pitchFamily="34" charset="0"/>
                <a:cs typeface="Arial" panose="020B0604020202020204" pitchFamily="34" charset="0"/>
              </a:rPr>
              <a:t>/vitamin D/</a:t>
            </a:r>
            <a:r>
              <a:rPr lang="en-US" sz="4001" dirty="0" err="1" smtClean="0">
                <a:latin typeface="Arial" panose="020B0604020202020204" pitchFamily="34" charset="0"/>
                <a:cs typeface="Arial" panose="020B0604020202020204" pitchFamily="34" charset="0"/>
              </a:rPr>
              <a:t>calci</a:t>
            </a:r>
            <a:r>
              <a:rPr lang="en-US" sz="4001" dirty="0" smtClean="0">
                <a:latin typeface="Arial" panose="020B0604020202020204" pitchFamily="34" charset="0"/>
                <a:cs typeface="Arial" panose="020B0604020202020204" pitchFamily="34" charset="0"/>
              </a:rPr>
              <a:t>,…</a:t>
            </a:r>
          </a:p>
          <a:p>
            <a:pPr algn="just">
              <a:lnSpc>
                <a:spcPct val="150000"/>
              </a:lnSpc>
              <a:spcBef>
                <a:spcPts val="600"/>
              </a:spcBef>
              <a:buFont typeface="Wingdings" panose="05000000000000000000" pitchFamily="2" charset="2"/>
              <a:buChar char="Ø"/>
            </a:pPr>
            <a:r>
              <a:rPr lang="en-US" sz="4001" dirty="0">
                <a:latin typeface="Arial" panose="020B0604020202020204" pitchFamily="34" charset="0"/>
                <a:cs typeface="Arial" panose="020B0604020202020204" pitchFamily="34" charset="0"/>
              </a:rPr>
              <a:t> </a:t>
            </a:r>
            <a:r>
              <a:rPr lang="en-US" sz="4001" dirty="0" smtClean="0">
                <a:latin typeface="Arial" panose="020B0604020202020204" pitchFamily="34" charset="0"/>
                <a:cs typeface="Arial" panose="020B0604020202020204" pitchFamily="34" charset="0"/>
              </a:rPr>
              <a:t>Nguyên </a:t>
            </a:r>
            <a:r>
              <a:rPr lang="en-US" sz="4001" dirty="0">
                <a:latin typeface="Arial" panose="020B0604020202020204" pitchFamily="34" charset="0"/>
                <a:cs typeface="Arial" panose="020B0604020202020204" pitchFamily="34" charset="0"/>
              </a:rPr>
              <a:t>nhân </a:t>
            </a:r>
            <a:r>
              <a:rPr lang="en-US" sz="4001" dirty="0" smtClean="0">
                <a:latin typeface="Arial" panose="020B0604020202020204" pitchFamily="34" charset="0"/>
                <a:cs typeface="Arial" panose="020B0604020202020204" pitchFamily="34" charset="0"/>
              </a:rPr>
              <a:t>do kiến </a:t>
            </a:r>
            <a:r>
              <a:rPr lang="en-US" sz="4001" dirty="0">
                <a:latin typeface="Arial" panose="020B0604020202020204" pitchFamily="34" charset="0"/>
                <a:cs typeface="Arial" panose="020B0604020202020204" pitchFamily="34" charset="0"/>
              </a:rPr>
              <a:t>thức cha </a:t>
            </a:r>
            <a:r>
              <a:rPr lang="en-US" sz="4001" dirty="0" err="1">
                <a:latin typeface="Arial" panose="020B0604020202020204" pitchFamily="34" charset="0"/>
                <a:cs typeface="Arial" panose="020B0604020202020204" pitchFamily="34" charset="0"/>
              </a:rPr>
              <a:t>mẹ</a:t>
            </a:r>
            <a:r>
              <a:rPr lang="en-US" sz="4001" dirty="0">
                <a:latin typeface="Arial" panose="020B0604020202020204" pitchFamily="34" charset="0"/>
                <a:cs typeface="Arial" panose="020B0604020202020204" pitchFamily="34" charset="0"/>
              </a:rPr>
              <a:t>, thói quen </a:t>
            </a:r>
            <a:r>
              <a:rPr lang="en-US" sz="4001" dirty="0" err="1">
                <a:latin typeface="Arial" panose="020B0604020202020204" pitchFamily="34" charset="0"/>
                <a:cs typeface="Arial" panose="020B0604020202020204" pitchFamily="34" charset="0"/>
              </a:rPr>
              <a:t>sinh</a:t>
            </a:r>
            <a:r>
              <a:rPr lang="en-US" sz="4001" dirty="0">
                <a:latin typeface="Arial" panose="020B0604020202020204" pitchFamily="34" charset="0"/>
                <a:cs typeface="Arial" panose="020B0604020202020204" pitchFamily="34" charset="0"/>
              </a:rPr>
              <a:t> </a:t>
            </a:r>
            <a:r>
              <a:rPr lang="en-US" sz="4001" dirty="0" err="1">
                <a:latin typeface="Arial" panose="020B0604020202020204" pitchFamily="34" charset="0"/>
                <a:cs typeface="Arial" panose="020B0604020202020204" pitchFamily="34" charset="0"/>
              </a:rPr>
              <a:t>hoạt</a:t>
            </a:r>
            <a:r>
              <a:rPr lang="en-US" sz="4001" dirty="0">
                <a:latin typeface="Arial" panose="020B0604020202020204" pitchFamily="34" charset="0"/>
                <a:cs typeface="Arial" panose="020B0604020202020204" pitchFamily="34" charset="0"/>
              </a:rPr>
              <a:t>, </a:t>
            </a:r>
            <a:r>
              <a:rPr lang="en-US" sz="4001" dirty="0" err="1">
                <a:latin typeface="Arial" panose="020B0604020202020204" pitchFamily="34" charset="0"/>
                <a:cs typeface="Arial" panose="020B0604020202020204" pitchFamily="34" charset="0"/>
              </a:rPr>
              <a:t>rèn</a:t>
            </a:r>
            <a:r>
              <a:rPr lang="en-US" sz="4001" dirty="0">
                <a:latin typeface="Arial" panose="020B0604020202020204" pitchFamily="34" charset="0"/>
                <a:cs typeface="Arial" panose="020B0604020202020204" pitchFamily="34" charset="0"/>
              </a:rPr>
              <a:t> luyện thể lực, ăn </a:t>
            </a:r>
            <a:r>
              <a:rPr lang="en-US" sz="4001" dirty="0" err="1" smtClean="0">
                <a:latin typeface="Arial" panose="020B0604020202020204" pitchFamily="34" charset="0"/>
                <a:cs typeface="Arial" panose="020B0604020202020204" pitchFamily="34" charset="0"/>
              </a:rPr>
              <a:t>không</a:t>
            </a:r>
            <a:r>
              <a:rPr lang="en-US" sz="4001" dirty="0" smtClean="0">
                <a:latin typeface="Arial" panose="020B0604020202020204" pitchFamily="34" charset="0"/>
                <a:cs typeface="Arial" panose="020B0604020202020204" pitchFamily="34" charset="0"/>
              </a:rPr>
              <a:t> đủ </a:t>
            </a:r>
            <a:r>
              <a:rPr lang="en-US" sz="4001" dirty="0" err="1" smtClean="0">
                <a:latin typeface="Arial" panose="020B0604020202020204" pitchFamily="34" charset="0"/>
                <a:cs typeface="Arial" panose="020B0604020202020204" pitchFamily="34" charset="0"/>
              </a:rPr>
              <a:t>số</a:t>
            </a:r>
            <a:r>
              <a:rPr lang="en-US" sz="4001" dirty="0" smtClean="0">
                <a:latin typeface="Arial" panose="020B0604020202020204" pitchFamily="34" charset="0"/>
                <a:cs typeface="Arial" panose="020B0604020202020204" pitchFamily="34" charset="0"/>
              </a:rPr>
              <a:t> </a:t>
            </a:r>
            <a:r>
              <a:rPr lang="en-US" sz="4001" dirty="0" err="1" smtClean="0">
                <a:latin typeface="Arial" panose="020B0604020202020204" pitchFamily="34" charset="0"/>
                <a:cs typeface="Arial" panose="020B0604020202020204" pitchFamily="34" charset="0"/>
              </a:rPr>
              <a:t>lượng</a:t>
            </a:r>
            <a:r>
              <a:rPr lang="en-US" sz="4001" dirty="0" smtClean="0">
                <a:latin typeface="Arial" panose="020B0604020202020204" pitchFamily="34" charset="0"/>
                <a:cs typeface="Arial" panose="020B0604020202020204" pitchFamily="34" charset="0"/>
              </a:rPr>
              <a:t>, ăn </a:t>
            </a:r>
            <a:r>
              <a:rPr lang="en-US" sz="4001" dirty="0" err="1" smtClean="0">
                <a:latin typeface="Arial" panose="020B0604020202020204" pitchFamily="34" charset="0"/>
                <a:cs typeface="Arial" panose="020B0604020202020204" pitchFamily="34" charset="0"/>
              </a:rPr>
              <a:t>không</a:t>
            </a:r>
            <a:r>
              <a:rPr lang="en-US" sz="4001" dirty="0" smtClean="0">
                <a:latin typeface="Arial" panose="020B0604020202020204" pitchFamily="34" charset="0"/>
                <a:cs typeface="Arial" panose="020B0604020202020204" pitchFamily="34" charset="0"/>
              </a:rPr>
              <a:t> </a:t>
            </a:r>
            <a:r>
              <a:rPr lang="en-US" sz="4001" dirty="0">
                <a:latin typeface="Arial" panose="020B0604020202020204" pitchFamily="34" charset="0"/>
                <a:cs typeface="Arial" panose="020B0604020202020204" pitchFamily="34" charset="0"/>
              </a:rPr>
              <a:t>đa </a:t>
            </a:r>
            <a:r>
              <a:rPr lang="en-US" sz="4001" dirty="0" err="1" smtClean="0">
                <a:latin typeface="Arial" panose="020B0604020202020204" pitchFamily="34" charset="0"/>
                <a:cs typeface="Arial" panose="020B0604020202020204" pitchFamily="34" charset="0"/>
              </a:rPr>
              <a:t>dạng</a:t>
            </a:r>
            <a:r>
              <a:rPr lang="en-US" sz="4001" dirty="0" smtClean="0">
                <a:latin typeface="Arial" panose="020B0604020202020204" pitchFamily="34" charset="0"/>
                <a:cs typeface="Arial" panose="020B0604020202020204" pitchFamily="34" charset="0"/>
              </a:rPr>
              <a:t>, </a:t>
            </a:r>
            <a:r>
              <a:rPr lang="en-US" sz="4001" dirty="0">
                <a:latin typeface="Arial" panose="020B0604020202020204" pitchFamily="34" charset="0"/>
                <a:cs typeface="Arial" panose="020B0604020202020204" pitchFamily="34" charset="0"/>
              </a:rPr>
              <a:t>ăn </a:t>
            </a:r>
            <a:r>
              <a:rPr lang="en-US" sz="4001" dirty="0" err="1">
                <a:latin typeface="Arial" panose="020B0604020202020204" pitchFamily="34" charset="0"/>
                <a:cs typeface="Arial" panose="020B0604020202020204" pitchFamily="34" charset="0"/>
              </a:rPr>
              <a:t>không</a:t>
            </a:r>
            <a:r>
              <a:rPr lang="en-US" sz="4001" dirty="0">
                <a:latin typeface="Arial" panose="020B0604020202020204" pitchFamily="34" charset="0"/>
                <a:cs typeface="Arial" panose="020B0604020202020204" pitchFamily="34" charset="0"/>
              </a:rPr>
              <a:t> cân đối</a:t>
            </a:r>
            <a:r>
              <a:rPr lang="en-US" sz="4001" dirty="0" smtClean="0">
                <a:latin typeface="Arial" panose="020B0604020202020204" pitchFamily="34" charset="0"/>
                <a:cs typeface="Arial" panose="020B0604020202020204" pitchFamily="34" charset="0"/>
              </a:rPr>
              <a:t>…</a:t>
            </a:r>
            <a:endParaRPr lang="en-US" sz="400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FD5C1DF-0009-CC9A-D8CB-6B84F33C582E}"/>
              </a:ext>
            </a:extLst>
          </p:cNvPr>
          <p:cNvSpPr txBox="1"/>
          <p:nvPr/>
        </p:nvSpPr>
        <p:spPr>
          <a:xfrm>
            <a:off x="1573307" y="554922"/>
            <a:ext cx="15141389" cy="1569660"/>
          </a:xfrm>
          <a:prstGeom prst="rect">
            <a:avLst/>
          </a:prstGeom>
          <a:noFill/>
        </p:spPr>
        <p:txBody>
          <a:bodyPr wrap="square">
            <a:spAutoFit/>
          </a:bodyPr>
          <a:lstStyle/>
          <a:p>
            <a:pPr algn="ctr"/>
            <a:r>
              <a:rPr lang="en-US" sz="4800" b="1" dirty="0">
                <a:solidFill>
                  <a:srgbClr val="C00000"/>
                </a:solidFill>
                <a:latin typeface="Arial" panose="020B0604020202020204" pitchFamily="34" charset="0"/>
                <a:ea typeface="Arial"/>
                <a:cs typeface="Arial" panose="020B0604020202020204" pitchFamily="34" charset="0"/>
                <a:sym typeface="Arial"/>
              </a:rPr>
              <a:t>CHẨN ĐOÁN SƠ BỘ TÌNH TRẠNG DINH </a:t>
            </a:r>
            <a:r>
              <a:rPr lang="en-US" sz="4800" b="1" dirty="0" smtClean="0">
                <a:solidFill>
                  <a:srgbClr val="C00000"/>
                </a:solidFill>
                <a:latin typeface="Arial" panose="020B0604020202020204" pitchFamily="34" charset="0"/>
                <a:ea typeface="Arial"/>
                <a:cs typeface="Arial" panose="020B0604020202020204" pitchFamily="34" charset="0"/>
                <a:sym typeface="Arial"/>
              </a:rPr>
              <a:t>DƯỠNG VÀ NGUYÊN NHÂN SDD </a:t>
            </a:r>
            <a:endParaRPr lang="en-US" sz="48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98504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6299" y="8501709"/>
            <a:ext cx="19995906" cy="2046531"/>
            <a:chOff x="0" y="0"/>
            <a:chExt cx="5266411" cy="539004"/>
          </a:xfrm>
        </p:grpSpPr>
        <p:sp>
          <p:nvSpPr>
            <p:cNvPr id="3" name="Freeform 3"/>
            <p:cNvSpPr/>
            <p:nvPr/>
          </p:nvSpPr>
          <p:spPr>
            <a:xfrm>
              <a:off x="0" y="0"/>
              <a:ext cx="5266411" cy="539004"/>
            </a:xfrm>
            <a:custGeom>
              <a:avLst/>
              <a:gdLst/>
              <a:ahLst/>
              <a:cxnLst/>
              <a:rect l="l" t="t" r="r" b="b"/>
              <a:pathLst>
                <a:path w="5266411" h="539004">
                  <a:moveTo>
                    <a:pt x="19746" y="0"/>
                  </a:moveTo>
                  <a:lnTo>
                    <a:pt x="5246665" y="0"/>
                  </a:lnTo>
                  <a:cubicBezTo>
                    <a:pt x="5257571" y="0"/>
                    <a:pt x="5266411" y="8841"/>
                    <a:pt x="5266411" y="19746"/>
                  </a:cubicBezTo>
                  <a:lnTo>
                    <a:pt x="5266411" y="519258"/>
                  </a:lnTo>
                  <a:cubicBezTo>
                    <a:pt x="5266411" y="530164"/>
                    <a:pt x="5257571" y="539004"/>
                    <a:pt x="5246665" y="539004"/>
                  </a:cubicBezTo>
                  <a:lnTo>
                    <a:pt x="19746" y="539004"/>
                  </a:lnTo>
                  <a:cubicBezTo>
                    <a:pt x="8841" y="539004"/>
                    <a:pt x="0" y="530164"/>
                    <a:pt x="0" y="519258"/>
                  </a:cubicBezTo>
                  <a:lnTo>
                    <a:pt x="0" y="19746"/>
                  </a:lnTo>
                  <a:cubicBezTo>
                    <a:pt x="0" y="8841"/>
                    <a:pt x="8841" y="0"/>
                    <a:pt x="19746" y="0"/>
                  </a:cubicBezTo>
                  <a:close/>
                </a:path>
              </a:pathLst>
            </a:custGeom>
            <a:solidFill>
              <a:srgbClr val="C62E2E"/>
            </a:solidFill>
          </p:spPr>
        </p:sp>
        <p:sp>
          <p:nvSpPr>
            <p:cNvPr id="4" name="TextBox 4"/>
            <p:cNvSpPr txBox="1"/>
            <p:nvPr/>
          </p:nvSpPr>
          <p:spPr>
            <a:xfrm>
              <a:off x="0" y="-38100"/>
              <a:ext cx="5266411" cy="577104"/>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311637" y="1684732"/>
            <a:ext cx="15380283" cy="5463034"/>
          </a:xfrm>
          <a:prstGeom prst="rect">
            <a:avLst/>
          </a:prstGeom>
        </p:spPr>
        <p:txBody>
          <a:bodyPr wrap="square" lIns="0" tIns="0" rIns="0" bIns="0" rtlCol="0" anchor="t">
            <a:spAutoFit/>
          </a:bodyPr>
          <a:lstStyle/>
          <a:p>
            <a:pPr algn="ctr">
              <a:lnSpc>
                <a:spcPts val="14223"/>
              </a:lnSpc>
            </a:pPr>
            <a:r>
              <a:rPr lang="en-US" sz="8800" b="1" spc="-47" dirty="0" smtClean="0">
                <a:solidFill>
                  <a:srgbClr val="C62E2E"/>
                </a:solidFill>
                <a:latin typeface="Proxima Nova Condensed Bold"/>
                <a:ea typeface="Proxima Nova Condensed Bold"/>
                <a:cs typeface="Proxima Nova Condensed Bold"/>
                <a:sym typeface="Proxima Nova Condensed Bold"/>
              </a:rPr>
              <a:t>PHẦN 3: </a:t>
            </a:r>
            <a:r>
              <a:rPr lang="en-US" sz="8800" b="1" spc="-47" dirty="0" smtClean="0">
                <a:latin typeface="Proxima Nova Condensed Bold"/>
                <a:ea typeface="Proxima Nova Condensed Bold"/>
                <a:cs typeface="Proxima Nova Condensed Bold"/>
                <a:sym typeface="Proxima Nova Condensed Bold"/>
              </a:rPr>
              <a:t>DINH DƯỠNG VẬN ĐỘNG CHO TRẺ EM 6-11 TUỔI</a:t>
            </a:r>
          </a:p>
          <a:p>
            <a:pPr algn="ctr">
              <a:lnSpc>
                <a:spcPts val="14223"/>
              </a:lnSpc>
            </a:pPr>
            <a:r>
              <a:rPr lang="en-US" sz="8800" b="1" spc="-47" dirty="0" smtClean="0">
                <a:latin typeface="Proxima Nova Condensed Bold"/>
                <a:ea typeface="Proxima Nova Condensed Bold"/>
                <a:cs typeface="Proxima Nova Condensed Bold"/>
                <a:sym typeface="Proxima Nova Condensed Bold"/>
              </a:rPr>
              <a:t>BÌNH THƯỜNG</a:t>
            </a:r>
            <a:endParaRPr lang="en-US" sz="8800" b="1" spc="-47" dirty="0">
              <a:latin typeface="Proxima Nova Condensed Bold"/>
              <a:ea typeface="Proxima Nova Condensed Bold"/>
              <a:cs typeface="Proxima Nova Condensed Bold"/>
              <a:sym typeface="Proxima Nova Condensed Bold"/>
            </a:endParaRPr>
          </a:p>
        </p:txBody>
      </p:sp>
      <p:sp>
        <p:nvSpPr>
          <p:cNvPr id="11" name="Freeform 11"/>
          <p:cNvSpPr/>
          <p:nvPr/>
        </p:nvSpPr>
        <p:spPr>
          <a:xfrm>
            <a:off x="-254567" y="-309835"/>
            <a:ext cx="3088866" cy="3088866"/>
          </a:xfrm>
          <a:custGeom>
            <a:avLst/>
            <a:gdLst/>
            <a:ahLst/>
            <a:cxnLst/>
            <a:rect l="l" t="t" r="r" b="b"/>
            <a:pathLst>
              <a:path w="3088866" h="3088866">
                <a:moveTo>
                  <a:pt x="0" y="0"/>
                </a:moveTo>
                <a:lnTo>
                  <a:pt x="3088866" y="0"/>
                </a:lnTo>
                <a:lnTo>
                  <a:pt x="3088866" y="3088866"/>
                </a:lnTo>
                <a:lnTo>
                  <a:pt x="0" y="308886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2" name="Freeform 12"/>
          <p:cNvSpPr/>
          <p:nvPr/>
        </p:nvSpPr>
        <p:spPr>
          <a:xfrm>
            <a:off x="7711906" y="-1569748"/>
            <a:ext cx="3139497" cy="3139497"/>
          </a:xfrm>
          <a:custGeom>
            <a:avLst/>
            <a:gdLst/>
            <a:ahLst/>
            <a:cxnLst/>
            <a:rect l="l" t="t" r="r" b="b"/>
            <a:pathLst>
              <a:path w="3139497" h="3139497">
                <a:moveTo>
                  <a:pt x="0" y="0"/>
                </a:moveTo>
                <a:lnTo>
                  <a:pt x="3139496" y="0"/>
                </a:lnTo>
                <a:lnTo>
                  <a:pt x="3139496" y="3139496"/>
                </a:lnTo>
                <a:lnTo>
                  <a:pt x="0" y="313949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32657" y="7779894"/>
            <a:ext cx="1993491" cy="498373"/>
          </a:xfrm>
          <a:custGeom>
            <a:avLst/>
            <a:gdLst/>
            <a:ahLst/>
            <a:cxnLst/>
            <a:rect l="l" t="t" r="r" b="b"/>
            <a:pathLst>
              <a:path w="1993491" h="498373">
                <a:moveTo>
                  <a:pt x="0" y="0"/>
                </a:moveTo>
                <a:lnTo>
                  <a:pt x="1993491" y="0"/>
                </a:lnTo>
                <a:lnTo>
                  <a:pt x="1993491" y="498373"/>
                </a:lnTo>
                <a:lnTo>
                  <a:pt x="0" y="49837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flipH="1">
            <a:off x="15390418" y="-231054"/>
            <a:ext cx="3088866" cy="3088866"/>
          </a:xfrm>
          <a:custGeom>
            <a:avLst/>
            <a:gdLst/>
            <a:ahLst/>
            <a:cxnLst/>
            <a:rect l="l" t="t" r="r" b="b"/>
            <a:pathLst>
              <a:path w="3088866" h="3088866">
                <a:moveTo>
                  <a:pt x="3088867" y="0"/>
                </a:moveTo>
                <a:lnTo>
                  <a:pt x="0" y="0"/>
                </a:lnTo>
                <a:lnTo>
                  <a:pt x="0" y="3088867"/>
                </a:lnTo>
                <a:lnTo>
                  <a:pt x="3088867" y="3088867"/>
                </a:lnTo>
                <a:lnTo>
                  <a:pt x="3088867"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5"/>
          <p:cNvSpPr/>
          <p:nvPr/>
        </p:nvSpPr>
        <p:spPr>
          <a:xfrm>
            <a:off x="14197962" y="5776273"/>
            <a:ext cx="3888642" cy="3651845"/>
          </a:xfrm>
          <a:custGeom>
            <a:avLst/>
            <a:gdLst/>
            <a:ahLst/>
            <a:cxnLst/>
            <a:rect l="l" t="t" r="r" b="b"/>
            <a:pathLst>
              <a:path w="5909636" h="6423517">
                <a:moveTo>
                  <a:pt x="0" y="0"/>
                </a:moveTo>
                <a:lnTo>
                  <a:pt x="5909636" y="0"/>
                </a:lnTo>
                <a:lnTo>
                  <a:pt x="5909636" y="6423517"/>
                </a:lnTo>
                <a:lnTo>
                  <a:pt x="0" y="6423517"/>
                </a:lnTo>
                <a:lnTo>
                  <a:pt x="0" y="0"/>
                </a:lnTo>
                <a:close/>
              </a:path>
            </a:pathLst>
          </a:custGeom>
          <a:blipFill>
            <a:blip r:embed="rId12">
              <a:extLst>
                <a:ext uri="{96DAC541-7B7A-43D3-8B79-37D633B846F1}">
                  <asvg:svgBlip xmlns="" xmlns:asvg="http://schemas.microsoft.com/office/drawing/2016/SVG/main" r:embed="rId3"/>
                </a:ext>
              </a:extLst>
            </a:blip>
            <a:stretch>
              <a:fillRect/>
            </a:stretch>
          </a:blipFill>
        </p:spPr>
      </p:sp>
    </p:spTree>
    <p:extLst>
      <p:ext uri="{BB962C8B-B14F-4D97-AF65-F5344CB8AC3E}">
        <p14:creationId xmlns:p14="http://schemas.microsoft.com/office/powerpoint/2010/main" val="15950492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13542121" y="1515051"/>
            <a:ext cx="2009354" cy="364607"/>
          </a:xfrm>
          <a:prstGeom prst="rect">
            <a:avLst/>
          </a:prstGeom>
        </p:spPr>
        <p:txBody>
          <a:bodyPr vert="horz" wrap="square" lIns="0" tIns="9164" rIns="0" bIns="0" rtlCol="0">
            <a:spAutoFit/>
          </a:bodyPr>
          <a:lstStyle/>
          <a:p>
            <a:pPr marL="9164">
              <a:spcBef>
                <a:spcPts val="72"/>
              </a:spcBef>
            </a:pPr>
            <a:r>
              <a:rPr sz="2309" spc="-11" dirty="0">
                <a:solidFill>
                  <a:srgbClr val="FFFFFF"/>
                </a:solidFill>
                <a:cs typeface="Source Sans Pro Light"/>
              </a:rPr>
              <a:t>CCSS,</a:t>
            </a:r>
            <a:r>
              <a:rPr sz="2309" spc="-39" dirty="0">
                <a:solidFill>
                  <a:srgbClr val="FFFFFF"/>
                </a:solidFill>
                <a:cs typeface="Source Sans Pro Light"/>
              </a:rPr>
              <a:t> </a:t>
            </a:r>
            <a:r>
              <a:rPr sz="2309" spc="5" dirty="0">
                <a:solidFill>
                  <a:srgbClr val="FFFFFF"/>
                </a:solidFill>
                <a:cs typeface="Source Sans Pro Light"/>
              </a:rPr>
              <a:t>NGSS</a:t>
            </a:r>
            <a:endParaRPr sz="2309" dirty="0">
              <a:cs typeface="Source Sans Pro Light"/>
            </a:endParaRPr>
          </a:p>
        </p:txBody>
      </p:sp>
      <p:sp>
        <p:nvSpPr>
          <p:cNvPr id="13" name="TextBox 12"/>
          <p:cNvSpPr txBox="1"/>
          <p:nvPr/>
        </p:nvSpPr>
        <p:spPr>
          <a:xfrm>
            <a:off x="585236" y="202790"/>
            <a:ext cx="7687229" cy="923330"/>
          </a:xfrm>
          <a:prstGeom prst="rect">
            <a:avLst/>
          </a:prstGeom>
          <a:noFill/>
        </p:spPr>
        <p:txBody>
          <a:bodyPr wrap="square" rtlCol="0">
            <a:spAutoFit/>
          </a:bodyPr>
          <a:lstStyle/>
          <a:p>
            <a:pPr algn="ctr"/>
            <a:r>
              <a:rPr lang="en-US" sz="5400" b="1" dirty="0">
                <a:solidFill>
                  <a:schemeClr val="accent1">
                    <a:lumMod val="75000"/>
                  </a:schemeClr>
                </a:solidFill>
                <a:latin typeface="Arial" panose="020B0604020202020204" pitchFamily="34" charset="0"/>
                <a:cs typeface="Arial" panose="020B0604020202020204" pitchFamily="34" charset="0"/>
              </a:rPr>
              <a:t>1. THÁP DINH DƯỠNG</a:t>
            </a:r>
          </a:p>
        </p:txBody>
      </p:sp>
      <p:pic>
        <p:nvPicPr>
          <p:cNvPr id="9" name="Picture 8"/>
          <p:cNvPicPr>
            <a:picLocks noChangeAspect="1"/>
          </p:cNvPicPr>
          <p:nvPr/>
        </p:nvPicPr>
        <p:blipFill>
          <a:blip r:embed="rId3"/>
          <a:stretch>
            <a:fillRect/>
          </a:stretch>
        </p:blipFill>
        <p:spPr>
          <a:xfrm>
            <a:off x="9013664" y="0"/>
            <a:ext cx="9274337" cy="10287000"/>
          </a:xfrm>
          <a:prstGeom prst="rect">
            <a:avLst/>
          </a:prstGeom>
        </p:spPr>
      </p:pic>
      <p:sp>
        <p:nvSpPr>
          <p:cNvPr id="4" name="Rectangle 3">
            <a:extLst>
              <a:ext uri="{FF2B5EF4-FFF2-40B4-BE49-F238E27FC236}">
                <a16:creationId xmlns:a16="http://schemas.microsoft.com/office/drawing/2014/main" id="{4193139C-D887-0EDD-67BF-33966E0B9C05}"/>
              </a:ext>
            </a:extLst>
          </p:cNvPr>
          <p:cNvSpPr>
            <a:spLocks noChangeArrowheads="1"/>
          </p:cNvSpPr>
          <p:nvPr/>
        </p:nvSpPr>
        <p:spPr bwMode="auto">
          <a:xfrm>
            <a:off x="214634" y="229562"/>
            <a:ext cx="8243566" cy="9696629"/>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914445">
              <a:lnSpc>
                <a:spcPct val="120000"/>
              </a:lnSpc>
            </a:pPr>
            <a:r>
              <a:rPr lang="en-US" altLang="en-US" sz="4001" b="1" dirty="0" err="1">
                <a:solidFill>
                  <a:srgbClr val="00B0F0"/>
                </a:solidFill>
                <a:cs typeface="Arial" panose="020B0604020202020204" pitchFamily="34" charset="0"/>
              </a:rPr>
              <a:t>Tháp</a:t>
            </a:r>
            <a:r>
              <a:rPr lang="en-US" altLang="en-US" sz="4001" b="1" dirty="0">
                <a:solidFill>
                  <a:srgbClr val="00B0F0"/>
                </a:solidFill>
                <a:cs typeface="Arial" panose="020B0604020202020204" pitchFamily="34" charset="0"/>
              </a:rPr>
              <a:t> </a:t>
            </a:r>
            <a:r>
              <a:rPr lang="en-US" altLang="en-US" sz="4001" b="1" dirty="0" err="1">
                <a:solidFill>
                  <a:srgbClr val="00B0F0"/>
                </a:solidFill>
                <a:cs typeface="Arial" panose="020B0604020202020204" pitchFamily="34" charset="0"/>
              </a:rPr>
              <a:t>dinh</a:t>
            </a:r>
            <a:r>
              <a:rPr lang="en-US" altLang="en-US" sz="4001" b="1" dirty="0">
                <a:solidFill>
                  <a:srgbClr val="00B0F0"/>
                </a:solidFill>
                <a:cs typeface="Arial" panose="020B0604020202020204" pitchFamily="34" charset="0"/>
              </a:rPr>
              <a:t> dưỡng </a:t>
            </a:r>
            <a:r>
              <a:rPr lang="en-US" altLang="en-US" sz="4001" dirty="0">
                <a:cs typeface="Arial" panose="020B0604020202020204" pitchFamily="34" charset="0"/>
              </a:rPr>
              <a:t>cung </a:t>
            </a:r>
            <a:r>
              <a:rPr lang="en-US" altLang="en-US" sz="4001" dirty="0" err="1">
                <a:cs typeface="Arial" panose="020B0604020202020204" pitchFamily="34" charset="0"/>
              </a:rPr>
              <a:t>cấp</a:t>
            </a:r>
            <a:r>
              <a:rPr lang="en-US" altLang="en-US" sz="4001" dirty="0">
                <a:cs typeface="Arial" panose="020B0604020202020204" pitchFamily="34" charset="0"/>
              </a:rPr>
              <a:t> thông tin về: </a:t>
            </a:r>
          </a:p>
          <a:p>
            <a:pPr marL="571529" indent="-571529" algn="just" defTabSz="914445">
              <a:lnSpc>
                <a:spcPct val="120000"/>
              </a:lnSpc>
              <a:buFont typeface="Arial" panose="020B0604020202020204" pitchFamily="34" charset="0"/>
              <a:buChar char="•"/>
            </a:pPr>
            <a:r>
              <a:rPr lang="en-US" altLang="en-US" sz="4001" b="1" dirty="0">
                <a:solidFill>
                  <a:srgbClr val="00B050"/>
                </a:solidFill>
                <a:cs typeface="Arial" panose="020B0604020202020204" pitchFamily="34" charset="0"/>
              </a:rPr>
              <a:t>các </a:t>
            </a:r>
            <a:r>
              <a:rPr lang="en-US" altLang="en-US" sz="4001" b="1" dirty="0" err="1">
                <a:solidFill>
                  <a:srgbClr val="00B050"/>
                </a:solidFill>
                <a:cs typeface="Arial" panose="020B0604020202020204" pitchFamily="34" charset="0"/>
              </a:rPr>
              <a:t>loại</a:t>
            </a:r>
            <a:r>
              <a:rPr lang="en-US" altLang="en-US" sz="4001" b="1" dirty="0">
                <a:solidFill>
                  <a:srgbClr val="00B050"/>
                </a:solidFill>
                <a:cs typeface="Arial" panose="020B0604020202020204" pitchFamily="34" charset="0"/>
              </a:rPr>
              <a:t> </a:t>
            </a:r>
            <a:r>
              <a:rPr lang="en-US" altLang="en-US" sz="4001" b="1" dirty="0" err="1">
                <a:solidFill>
                  <a:srgbClr val="00B050"/>
                </a:solidFill>
                <a:cs typeface="Arial" panose="020B0604020202020204" pitchFamily="34" charset="0"/>
              </a:rPr>
              <a:t>thực</a:t>
            </a:r>
            <a:r>
              <a:rPr lang="en-US" altLang="en-US" sz="4001" b="1" dirty="0">
                <a:solidFill>
                  <a:srgbClr val="00B050"/>
                </a:solidFill>
                <a:cs typeface="Arial" panose="020B0604020202020204" pitchFamily="34" charset="0"/>
              </a:rPr>
              <a:t> </a:t>
            </a:r>
            <a:r>
              <a:rPr lang="en-US" altLang="en-US" sz="4001" b="1" dirty="0" err="1">
                <a:solidFill>
                  <a:srgbClr val="00B050"/>
                </a:solidFill>
                <a:cs typeface="Arial" panose="020B0604020202020204" pitchFamily="34" charset="0"/>
              </a:rPr>
              <a:t>phẩm</a:t>
            </a:r>
            <a:endParaRPr lang="en-US" altLang="en-US" sz="4001" b="1" dirty="0">
              <a:solidFill>
                <a:srgbClr val="00B050"/>
              </a:solidFill>
              <a:cs typeface="Arial" panose="020B0604020202020204" pitchFamily="34" charset="0"/>
            </a:endParaRPr>
          </a:p>
          <a:p>
            <a:pPr marL="571529" indent="-571529" algn="just" defTabSz="914445">
              <a:lnSpc>
                <a:spcPct val="120000"/>
              </a:lnSpc>
              <a:buFont typeface="Arial" panose="020B0604020202020204" pitchFamily="34" charset="0"/>
              <a:buChar char="•"/>
            </a:pPr>
            <a:r>
              <a:rPr lang="en-US" altLang="en-US" sz="4001" b="1" dirty="0" err="1">
                <a:solidFill>
                  <a:srgbClr val="7030A0"/>
                </a:solidFill>
                <a:cs typeface="Arial" panose="020B0604020202020204" pitchFamily="34" charset="0"/>
              </a:rPr>
              <a:t>số</a:t>
            </a:r>
            <a:r>
              <a:rPr lang="en-US" altLang="en-US" sz="4001" b="1" dirty="0">
                <a:solidFill>
                  <a:srgbClr val="7030A0"/>
                </a:solidFill>
                <a:cs typeface="Arial" panose="020B0604020202020204" pitchFamily="34" charset="0"/>
              </a:rPr>
              <a:t> </a:t>
            </a:r>
            <a:r>
              <a:rPr lang="en-US" altLang="en-US" sz="4001" b="1" dirty="0" err="1">
                <a:solidFill>
                  <a:srgbClr val="7030A0"/>
                </a:solidFill>
                <a:cs typeface="Arial" panose="020B0604020202020204" pitchFamily="34" charset="0"/>
              </a:rPr>
              <a:t>lượng</a:t>
            </a:r>
            <a:r>
              <a:rPr lang="en-US" altLang="en-US" sz="4001" b="1" dirty="0">
                <a:solidFill>
                  <a:srgbClr val="7030A0"/>
                </a:solidFill>
                <a:cs typeface="Arial" panose="020B0604020202020204" pitchFamily="34" charset="0"/>
              </a:rPr>
              <a:t> </a:t>
            </a:r>
            <a:r>
              <a:rPr lang="en-US" altLang="en-US" sz="4001" b="1" dirty="0" err="1">
                <a:solidFill>
                  <a:srgbClr val="7030A0"/>
                </a:solidFill>
                <a:cs typeface="Arial" panose="020B0604020202020204" pitchFamily="34" charset="0"/>
              </a:rPr>
              <a:t>thực</a:t>
            </a:r>
            <a:r>
              <a:rPr lang="en-US" altLang="en-US" sz="4001" b="1" dirty="0">
                <a:solidFill>
                  <a:srgbClr val="7030A0"/>
                </a:solidFill>
                <a:cs typeface="Arial" panose="020B0604020202020204" pitchFamily="34" charset="0"/>
              </a:rPr>
              <a:t> </a:t>
            </a:r>
            <a:r>
              <a:rPr lang="en-US" altLang="en-US" sz="4001" b="1" dirty="0" err="1">
                <a:solidFill>
                  <a:srgbClr val="7030A0"/>
                </a:solidFill>
                <a:cs typeface="Arial" panose="020B0604020202020204" pitchFamily="34" charset="0"/>
              </a:rPr>
              <a:t>phẩm</a:t>
            </a:r>
            <a:r>
              <a:rPr lang="en-US" altLang="en-US" sz="4001" b="1" dirty="0">
                <a:solidFill>
                  <a:srgbClr val="7030A0"/>
                </a:solidFill>
                <a:cs typeface="Arial" panose="020B0604020202020204" pitchFamily="34" charset="0"/>
              </a:rPr>
              <a:t> </a:t>
            </a:r>
          </a:p>
          <a:p>
            <a:pPr algn="just" defTabSz="914445">
              <a:lnSpc>
                <a:spcPct val="120000"/>
              </a:lnSpc>
            </a:pPr>
            <a:r>
              <a:rPr lang="en-US" altLang="en-US" sz="4001" dirty="0">
                <a:cs typeface="Arial" panose="020B0604020202020204" pitchFamily="34" charset="0"/>
              </a:rPr>
              <a:t>phù hợp với </a:t>
            </a:r>
            <a:r>
              <a:rPr lang="en-US" altLang="en-US" sz="4001" dirty="0" err="1">
                <a:cs typeface="Arial" panose="020B0604020202020204" pitchFamily="34" charset="0"/>
              </a:rPr>
              <a:t>nhu</a:t>
            </a:r>
            <a:r>
              <a:rPr lang="en-US" altLang="en-US" sz="4001" dirty="0">
                <a:cs typeface="Arial" panose="020B0604020202020204" pitchFamily="34" charset="0"/>
              </a:rPr>
              <a:t> </a:t>
            </a:r>
            <a:r>
              <a:rPr lang="en-US" altLang="en-US" sz="4001" dirty="0" err="1">
                <a:cs typeface="Arial" panose="020B0604020202020204" pitchFamily="34" charset="0"/>
              </a:rPr>
              <a:t>cầu</a:t>
            </a:r>
            <a:r>
              <a:rPr lang="en-US" altLang="en-US" sz="4001" dirty="0">
                <a:cs typeface="Arial" panose="020B0604020202020204" pitchFamily="34" charset="0"/>
              </a:rPr>
              <a:t> </a:t>
            </a:r>
            <a:r>
              <a:rPr lang="en-US" altLang="en-US" sz="4001" dirty="0" err="1">
                <a:cs typeface="Arial" panose="020B0604020202020204" pitchFamily="34" charset="0"/>
              </a:rPr>
              <a:t>dinh</a:t>
            </a:r>
            <a:r>
              <a:rPr lang="en-US" altLang="en-US" sz="4001" dirty="0">
                <a:cs typeface="Arial" panose="020B0604020202020204" pitchFamily="34" charset="0"/>
              </a:rPr>
              <a:t> dưỡng của </a:t>
            </a:r>
            <a:r>
              <a:rPr lang="en-US" altLang="en-US" sz="4001" b="1" dirty="0" err="1">
                <a:solidFill>
                  <a:schemeClr val="accent6">
                    <a:lumMod val="50000"/>
                  </a:schemeClr>
                </a:solidFill>
                <a:cs typeface="Arial" panose="020B0604020202020204" pitchFamily="34" charset="0"/>
              </a:rPr>
              <a:t>một</a:t>
            </a:r>
            <a:r>
              <a:rPr lang="en-US" altLang="en-US" sz="4001" b="1" dirty="0">
                <a:solidFill>
                  <a:schemeClr val="accent6">
                    <a:lumMod val="50000"/>
                  </a:schemeClr>
                </a:solidFill>
                <a:cs typeface="Arial" panose="020B0604020202020204" pitchFamily="34" charset="0"/>
              </a:rPr>
              <a:t> người </a:t>
            </a:r>
            <a:r>
              <a:rPr lang="en-US" altLang="en-US" sz="4001" b="1" dirty="0" err="1">
                <a:solidFill>
                  <a:schemeClr val="accent6">
                    <a:lumMod val="50000"/>
                  </a:schemeClr>
                </a:solidFill>
                <a:cs typeface="Arial" panose="020B0604020202020204" pitchFamily="34" charset="0"/>
              </a:rPr>
              <a:t>trong</a:t>
            </a:r>
            <a:r>
              <a:rPr lang="en-US" altLang="en-US" sz="4001" b="1" dirty="0">
                <a:solidFill>
                  <a:schemeClr val="accent6">
                    <a:lumMod val="50000"/>
                  </a:schemeClr>
                </a:solidFill>
                <a:cs typeface="Arial" panose="020B0604020202020204" pitchFamily="34" charset="0"/>
              </a:rPr>
              <a:t> </a:t>
            </a:r>
            <a:r>
              <a:rPr lang="en-US" altLang="en-US" sz="4001" b="1" dirty="0" err="1">
                <a:solidFill>
                  <a:schemeClr val="accent6">
                    <a:lumMod val="50000"/>
                  </a:schemeClr>
                </a:solidFill>
                <a:cs typeface="Arial" panose="020B0604020202020204" pitchFamily="34" charset="0"/>
              </a:rPr>
              <a:t>một</a:t>
            </a:r>
            <a:r>
              <a:rPr lang="en-US" altLang="en-US" sz="4001" b="1" dirty="0">
                <a:solidFill>
                  <a:schemeClr val="accent6">
                    <a:lumMod val="50000"/>
                  </a:schemeClr>
                </a:solidFill>
                <a:cs typeface="Arial" panose="020B0604020202020204" pitchFamily="34" charset="0"/>
              </a:rPr>
              <a:t> </a:t>
            </a:r>
            <a:r>
              <a:rPr lang="en-US" altLang="en-US" sz="4001" b="1" dirty="0" err="1">
                <a:solidFill>
                  <a:schemeClr val="accent6">
                    <a:lumMod val="50000"/>
                  </a:schemeClr>
                </a:solidFill>
                <a:cs typeface="Arial" panose="020B0604020202020204" pitchFamily="34" charset="0"/>
              </a:rPr>
              <a:t>ngày</a:t>
            </a:r>
            <a:endParaRPr lang="en-US" altLang="en-US" sz="4001" dirty="0">
              <a:cs typeface="Arial" panose="020B0604020202020204" pitchFamily="34" charset="0"/>
            </a:endParaRPr>
          </a:p>
          <a:p>
            <a:pPr algn="just" defTabSz="914445">
              <a:lnSpc>
                <a:spcPct val="120000"/>
              </a:lnSpc>
            </a:pPr>
            <a:r>
              <a:rPr lang="en-US" altLang="en-US" sz="4001" b="1" dirty="0" err="1">
                <a:solidFill>
                  <a:srgbClr val="00B0F0"/>
                </a:solidFill>
                <a:cs typeface="Arial" panose="020B0604020202020204" pitchFamily="34" charset="0"/>
              </a:rPr>
              <a:t>Tháp</a:t>
            </a:r>
            <a:r>
              <a:rPr lang="en-US" altLang="en-US" sz="4001" b="1" dirty="0">
                <a:solidFill>
                  <a:srgbClr val="00B0F0"/>
                </a:solidFill>
                <a:cs typeface="Arial" panose="020B0604020202020204" pitchFamily="34" charset="0"/>
              </a:rPr>
              <a:t> </a:t>
            </a:r>
            <a:r>
              <a:rPr lang="en-US" altLang="en-US" sz="4001" b="1" dirty="0" err="1">
                <a:solidFill>
                  <a:srgbClr val="00B0F0"/>
                </a:solidFill>
                <a:cs typeface="Arial" panose="020B0604020202020204" pitchFamily="34" charset="0"/>
              </a:rPr>
              <a:t>dinh</a:t>
            </a:r>
            <a:r>
              <a:rPr lang="en-US" altLang="en-US" sz="4001" b="1" dirty="0">
                <a:solidFill>
                  <a:srgbClr val="00B0F0"/>
                </a:solidFill>
                <a:cs typeface="Arial" panose="020B0604020202020204" pitchFamily="34" charset="0"/>
              </a:rPr>
              <a:t> dưỡng </a:t>
            </a:r>
            <a:r>
              <a:rPr lang="en-US" altLang="en-US" sz="4001" dirty="0" err="1">
                <a:cs typeface="Arial" panose="020B0604020202020204" pitchFamily="34" charset="0"/>
              </a:rPr>
              <a:t>gồm</a:t>
            </a:r>
            <a:r>
              <a:rPr lang="en-US" altLang="en-US" sz="4001" dirty="0">
                <a:cs typeface="Arial" panose="020B0604020202020204" pitchFamily="34" charset="0"/>
              </a:rPr>
              <a:t> </a:t>
            </a:r>
          </a:p>
          <a:p>
            <a:pPr marL="571529" indent="-571529" algn="just" defTabSz="914445">
              <a:lnSpc>
                <a:spcPct val="120000"/>
              </a:lnSpc>
              <a:buFont typeface="Arial" panose="020B0604020202020204" pitchFamily="34" charset="0"/>
              <a:buChar char="•"/>
            </a:pPr>
            <a:r>
              <a:rPr lang="en-US" altLang="en-US" sz="4001" dirty="0">
                <a:cs typeface="Arial" panose="020B0604020202020204" pitchFamily="34" charset="0"/>
              </a:rPr>
              <a:t>các </a:t>
            </a:r>
            <a:r>
              <a:rPr lang="en-US" altLang="en-US" sz="4001" dirty="0" err="1">
                <a:cs typeface="Arial" panose="020B0604020202020204" pitchFamily="34" charset="0"/>
              </a:rPr>
              <a:t>nhóm</a:t>
            </a:r>
            <a:r>
              <a:rPr lang="en-US" altLang="en-US" sz="4001" dirty="0">
                <a:cs typeface="Arial" panose="020B0604020202020204" pitchFamily="34" charset="0"/>
              </a:rPr>
              <a:t> </a:t>
            </a:r>
            <a:r>
              <a:rPr lang="en-US" altLang="en-US" sz="4001" dirty="0" err="1">
                <a:cs typeface="Arial" panose="020B0604020202020204" pitchFamily="34" charset="0"/>
              </a:rPr>
              <a:t>thực</a:t>
            </a:r>
            <a:r>
              <a:rPr lang="en-US" altLang="en-US" sz="4001" dirty="0">
                <a:cs typeface="Arial" panose="020B0604020202020204" pitchFamily="34" charset="0"/>
              </a:rPr>
              <a:t> </a:t>
            </a:r>
            <a:r>
              <a:rPr lang="en-US" altLang="en-US" sz="4001" dirty="0" err="1">
                <a:cs typeface="Arial" panose="020B0604020202020204" pitchFamily="34" charset="0"/>
              </a:rPr>
              <a:t>phẩm</a:t>
            </a:r>
            <a:r>
              <a:rPr lang="en-US" altLang="en-US" sz="4001" dirty="0">
                <a:cs typeface="Arial" panose="020B0604020202020204" pitchFamily="34" charset="0"/>
              </a:rPr>
              <a:t> khác </a:t>
            </a:r>
            <a:r>
              <a:rPr lang="en-US" altLang="en-US" sz="4001" dirty="0" err="1">
                <a:cs typeface="Arial" panose="020B0604020202020204" pitchFamily="34" charset="0"/>
              </a:rPr>
              <a:t>nhau</a:t>
            </a:r>
            <a:endParaRPr lang="en-US" altLang="en-US" sz="4001" dirty="0">
              <a:cs typeface="Arial" panose="020B0604020202020204" pitchFamily="34" charset="0"/>
            </a:endParaRPr>
          </a:p>
          <a:p>
            <a:pPr marL="571529" indent="-571529" algn="just" defTabSz="914445">
              <a:lnSpc>
                <a:spcPct val="120000"/>
              </a:lnSpc>
              <a:buFont typeface="Arial" panose="020B0604020202020204" pitchFamily="34" charset="0"/>
              <a:buChar char="•"/>
            </a:pPr>
            <a:r>
              <a:rPr lang="en-US" altLang="en-US" sz="4001" b="1" dirty="0" err="1">
                <a:cs typeface="Arial" panose="020B0604020202020204" pitchFamily="34" charset="0"/>
              </a:rPr>
              <a:t>số</a:t>
            </a:r>
            <a:r>
              <a:rPr lang="en-US" altLang="en-US" sz="4001" b="1" dirty="0">
                <a:cs typeface="Arial" panose="020B0604020202020204" pitchFamily="34" charset="0"/>
              </a:rPr>
              <a:t> </a:t>
            </a:r>
            <a:r>
              <a:rPr lang="en-US" altLang="en-US" sz="4001" b="1" dirty="0" err="1">
                <a:cs typeface="Arial" panose="020B0604020202020204" pitchFamily="34" charset="0"/>
              </a:rPr>
              <a:t>lượng</a:t>
            </a:r>
            <a:r>
              <a:rPr lang="en-US" altLang="en-US" sz="4001" b="1" dirty="0">
                <a:cs typeface="Arial" panose="020B0604020202020204" pitchFamily="34" charset="0"/>
              </a:rPr>
              <a:t> giảm </a:t>
            </a:r>
            <a:r>
              <a:rPr lang="en-US" altLang="en-US" sz="4001" b="1" dirty="0" err="1">
                <a:cs typeface="Arial" panose="020B0604020202020204" pitchFamily="34" charset="0"/>
              </a:rPr>
              <a:t>dần</a:t>
            </a:r>
            <a:r>
              <a:rPr lang="en-US" altLang="en-US" sz="4001" b="1" dirty="0">
                <a:cs typeface="Arial" panose="020B0604020202020204" pitchFamily="34" charset="0"/>
              </a:rPr>
              <a:t> </a:t>
            </a:r>
            <a:r>
              <a:rPr lang="en-US" altLang="en-US" sz="4001" dirty="0" err="1">
                <a:cs typeface="Arial" panose="020B0604020202020204" pitchFamily="34" charset="0"/>
              </a:rPr>
              <a:t>từ</a:t>
            </a:r>
            <a:r>
              <a:rPr lang="en-US" altLang="en-US" sz="4001" dirty="0">
                <a:cs typeface="Arial" panose="020B0604020202020204" pitchFamily="34" charset="0"/>
              </a:rPr>
              <a:t> </a:t>
            </a:r>
            <a:r>
              <a:rPr lang="en-US" altLang="en-US" sz="4001" b="1" dirty="0">
                <a:cs typeface="Arial" panose="020B0604020202020204" pitchFamily="34" charset="0"/>
              </a:rPr>
              <a:t>dưới </a:t>
            </a:r>
            <a:r>
              <a:rPr lang="en-US" altLang="en-US" sz="4001" b="1" dirty="0" err="1">
                <a:cs typeface="Arial" panose="020B0604020202020204" pitchFamily="34" charset="0"/>
              </a:rPr>
              <a:t>lên</a:t>
            </a:r>
            <a:r>
              <a:rPr lang="en-US" altLang="en-US" sz="4001" b="1" dirty="0">
                <a:cs typeface="Arial" panose="020B0604020202020204" pitchFamily="34" charset="0"/>
              </a:rPr>
              <a:t> trên</a:t>
            </a:r>
            <a:r>
              <a:rPr lang="en-US" altLang="en-US" sz="4001" dirty="0">
                <a:cs typeface="Arial" panose="020B0604020202020204" pitchFamily="34" charset="0"/>
              </a:rPr>
              <a:t>. </a:t>
            </a:r>
          </a:p>
          <a:p>
            <a:pPr algn="just">
              <a:lnSpc>
                <a:spcPct val="120000"/>
              </a:lnSpc>
            </a:pPr>
            <a:r>
              <a:rPr lang="en-US" sz="4001" b="1" dirty="0" err="1">
                <a:ln w="12700">
                  <a:solidFill>
                    <a:schemeClr val="accent3">
                      <a:lumMod val="50000"/>
                    </a:schemeClr>
                  </a:solidFill>
                  <a:prstDash val="solid"/>
                </a:ln>
                <a:solidFill>
                  <a:srgbClr val="00B050"/>
                </a:solidFill>
                <a:effectLst>
                  <a:innerShdw blurRad="177800">
                    <a:schemeClr val="accent3">
                      <a:lumMod val="50000"/>
                    </a:schemeClr>
                  </a:innerShdw>
                </a:effectLst>
                <a:cs typeface="Arial" panose="020B0604020202020204" pitchFamily="34" charset="0"/>
              </a:rPr>
              <a:t>Tháp</a:t>
            </a:r>
            <a:r>
              <a:rPr lang="en-US" sz="4001" b="1" dirty="0">
                <a:ln w="12700">
                  <a:solidFill>
                    <a:schemeClr val="accent3">
                      <a:lumMod val="50000"/>
                    </a:schemeClr>
                  </a:solidFill>
                  <a:prstDash val="solid"/>
                </a:ln>
                <a:solidFill>
                  <a:srgbClr val="00B050"/>
                </a:solidFill>
                <a:effectLst>
                  <a:innerShdw blurRad="177800">
                    <a:schemeClr val="accent3">
                      <a:lumMod val="50000"/>
                    </a:schemeClr>
                  </a:innerShdw>
                </a:effectLst>
                <a:cs typeface="Arial" panose="020B0604020202020204" pitchFamily="34" charset="0"/>
              </a:rPr>
              <a:t> </a:t>
            </a:r>
            <a:r>
              <a:rPr lang="en-US" sz="4001" b="1" dirty="0" err="1">
                <a:ln w="12700">
                  <a:solidFill>
                    <a:schemeClr val="accent3">
                      <a:lumMod val="50000"/>
                    </a:schemeClr>
                  </a:solidFill>
                  <a:prstDash val="solid"/>
                </a:ln>
                <a:solidFill>
                  <a:srgbClr val="00B050"/>
                </a:solidFill>
                <a:effectLst>
                  <a:innerShdw blurRad="177800">
                    <a:schemeClr val="accent3">
                      <a:lumMod val="50000"/>
                    </a:schemeClr>
                  </a:innerShdw>
                </a:effectLst>
                <a:cs typeface="Arial" panose="020B0604020202020204" pitchFamily="34" charset="0"/>
              </a:rPr>
              <a:t>dinh</a:t>
            </a:r>
            <a:r>
              <a:rPr lang="en-US" sz="4001" b="1" dirty="0">
                <a:ln w="12700">
                  <a:solidFill>
                    <a:schemeClr val="accent3">
                      <a:lumMod val="50000"/>
                    </a:schemeClr>
                  </a:solidFill>
                  <a:prstDash val="solid"/>
                </a:ln>
                <a:solidFill>
                  <a:srgbClr val="00B050"/>
                </a:solidFill>
                <a:effectLst>
                  <a:innerShdw blurRad="177800">
                    <a:schemeClr val="accent3">
                      <a:lumMod val="50000"/>
                    </a:schemeClr>
                  </a:innerShdw>
                </a:effectLst>
                <a:cs typeface="Arial" panose="020B0604020202020204" pitchFamily="34" charset="0"/>
              </a:rPr>
              <a:t> </a:t>
            </a:r>
            <a:r>
              <a:rPr lang="en-US" sz="4001" b="1" dirty="0" err="1">
                <a:ln w="12700">
                  <a:solidFill>
                    <a:schemeClr val="accent3">
                      <a:lumMod val="50000"/>
                    </a:schemeClr>
                  </a:solidFill>
                  <a:prstDash val="solid"/>
                </a:ln>
                <a:solidFill>
                  <a:srgbClr val="00B050"/>
                </a:solidFill>
                <a:effectLst>
                  <a:innerShdw blurRad="177800">
                    <a:schemeClr val="accent3">
                      <a:lumMod val="50000"/>
                    </a:schemeClr>
                  </a:innerShdw>
                </a:effectLst>
                <a:cs typeface="Arial" panose="020B0604020202020204" pitchFamily="34" charset="0"/>
              </a:rPr>
              <a:t>dưỡng</a:t>
            </a:r>
            <a:r>
              <a:rPr lang="en-US" sz="4001" b="1" dirty="0">
                <a:ln w="12700">
                  <a:solidFill>
                    <a:schemeClr val="accent3">
                      <a:lumMod val="50000"/>
                    </a:schemeClr>
                  </a:solidFill>
                  <a:prstDash val="solid"/>
                </a:ln>
                <a:solidFill>
                  <a:srgbClr val="00B050"/>
                </a:solidFill>
                <a:effectLst>
                  <a:innerShdw blurRad="177800">
                    <a:schemeClr val="accent3">
                      <a:lumMod val="50000"/>
                    </a:schemeClr>
                  </a:innerShdw>
                </a:effectLst>
                <a:cs typeface="Arial" panose="020B0604020202020204" pitchFamily="34" charset="0"/>
              </a:rPr>
              <a:t> </a:t>
            </a:r>
            <a:r>
              <a:rPr lang="en-US" sz="4001" b="1" dirty="0" err="1">
                <a:ln w="12700">
                  <a:solidFill>
                    <a:schemeClr val="accent5">
                      <a:lumMod val="75000"/>
                    </a:schemeClr>
                  </a:solidFill>
                  <a:prstDash val="solid"/>
                </a:ln>
                <a:solidFill>
                  <a:schemeClr val="accent5">
                    <a:lumMod val="60000"/>
                    <a:lumOff val="40000"/>
                  </a:schemeClr>
                </a:solidFill>
                <a:effectLst>
                  <a:innerShdw blurRad="177800">
                    <a:schemeClr val="accent3">
                      <a:lumMod val="50000"/>
                    </a:schemeClr>
                  </a:innerShdw>
                </a:effectLst>
                <a:cs typeface="Arial" panose="020B0604020202020204" pitchFamily="34" charset="0"/>
              </a:rPr>
              <a:t>chỉ</a:t>
            </a:r>
            <a:r>
              <a:rPr lang="en-US" sz="4001" b="1" dirty="0">
                <a:ln w="12700">
                  <a:solidFill>
                    <a:schemeClr val="accent5">
                      <a:lumMod val="75000"/>
                    </a:schemeClr>
                  </a:solidFill>
                  <a:prstDash val="solid"/>
                </a:ln>
                <a:solidFill>
                  <a:schemeClr val="accent5">
                    <a:lumMod val="60000"/>
                    <a:lumOff val="40000"/>
                  </a:schemeClr>
                </a:solidFill>
                <a:effectLst>
                  <a:innerShdw blurRad="177800">
                    <a:schemeClr val="accent3">
                      <a:lumMod val="50000"/>
                    </a:schemeClr>
                  </a:innerShdw>
                </a:effectLst>
                <a:cs typeface="Arial" panose="020B0604020202020204" pitchFamily="34" charset="0"/>
              </a:rPr>
              <a:t> </a:t>
            </a:r>
            <a:r>
              <a:rPr lang="en-US" sz="4001" b="1" dirty="0" err="1">
                <a:ln w="12700">
                  <a:solidFill>
                    <a:schemeClr val="accent5">
                      <a:lumMod val="75000"/>
                    </a:schemeClr>
                  </a:solidFill>
                  <a:prstDash val="solid"/>
                </a:ln>
                <a:solidFill>
                  <a:schemeClr val="accent5">
                    <a:lumMod val="60000"/>
                    <a:lumOff val="40000"/>
                  </a:schemeClr>
                </a:solidFill>
                <a:effectLst>
                  <a:innerShdw blurRad="177800">
                    <a:schemeClr val="accent3">
                      <a:lumMod val="50000"/>
                    </a:schemeClr>
                  </a:innerShdw>
                </a:effectLst>
                <a:cs typeface="Arial" panose="020B0604020202020204" pitchFamily="34" charset="0"/>
              </a:rPr>
              <a:t>áp</a:t>
            </a:r>
            <a:r>
              <a:rPr lang="en-US" sz="4001" b="1" dirty="0">
                <a:ln w="12700">
                  <a:solidFill>
                    <a:schemeClr val="accent5">
                      <a:lumMod val="75000"/>
                    </a:schemeClr>
                  </a:solidFill>
                  <a:prstDash val="solid"/>
                </a:ln>
                <a:solidFill>
                  <a:schemeClr val="accent5">
                    <a:lumMod val="60000"/>
                    <a:lumOff val="40000"/>
                  </a:schemeClr>
                </a:solidFill>
                <a:effectLst>
                  <a:innerShdw blurRad="177800">
                    <a:schemeClr val="accent3">
                      <a:lumMod val="50000"/>
                    </a:schemeClr>
                  </a:innerShdw>
                </a:effectLst>
                <a:cs typeface="Arial" panose="020B0604020202020204" pitchFamily="34" charset="0"/>
              </a:rPr>
              <a:t> </a:t>
            </a:r>
            <a:r>
              <a:rPr lang="en-US" sz="4001" b="1" dirty="0" err="1">
                <a:ln w="12700">
                  <a:solidFill>
                    <a:schemeClr val="accent5">
                      <a:lumMod val="75000"/>
                    </a:schemeClr>
                  </a:solidFill>
                  <a:prstDash val="solid"/>
                </a:ln>
                <a:solidFill>
                  <a:schemeClr val="accent5">
                    <a:lumMod val="60000"/>
                    <a:lumOff val="40000"/>
                  </a:schemeClr>
                </a:solidFill>
                <a:effectLst>
                  <a:innerShdw blurRad="177800">
                    <a:schemeClr val="accent3">
                      <a:lumMod val="50000"/>
                    </a:schemeClr>
                  </a:innerShdw>
                </a:effectLst>
                <a:cs typeface="Arial" panose="020B0604020202020204" pitchFamily="34" charset="0"/>
              </a:rPr>
              <a:t>dụng</a:t>
            </a:r>
            <a:r>
              <a:rPr lang="en-US" sz="4001" b="1" dirty="0">
                <a:ln w="12700">
                  <a:solidFill>
                    <a:schemeClr val="accent5">
                      <a:lumMod val="75000"/>
                    </a:schemeClr>
                  </a:solidFill>
                  <a:prstDash val="solid"/>
                </a:ln>
                <a:solidFill>
                  <a:schemeClr val="accent5">
                    <a:lumMod val="60000"/>
                    <a:lumOff val="40000"/>
                  </a:schemeClr>
                </a:solidFill>
                <a:effectLst>
                  <a:innerShdw blurRad="177800">
                    <a:schemeClr val="accent3">
                      <a:lumMod val="50000"/>
                    </a:schemeClr>
                  </a:innerShdw>
                </a:effectLst>
                <a:cs typeface="Arial" panose="020B0604020202020204" pitchFamily="34" charset="0"/>
              </a:rPr>
              <a:t> </a:t>
            </a:r>
            <a:r>
              <a:rPr lang="en-US" sz="4001" b="1" dirty="0" err="1">
                <a:ln w="12700">
                  <a:solidFill>
                    <a:schemeClr val="accent5">
                      <a:lumMod val="75000"/>
                    </a:schemeClr>
                  </a:solidFill>
                  <a:prstDash val="solid"/>
                </a:ln>
                <a:solidFill>
                  <a:schemeClr val="accent5">
                    <a:lumMod val="60000"/>
                    <a:lumOff val="40000"/>
                  </a:schemeClr>
                </a:solidFill>
                <a:effectLst>
                  <a:innerShdw blurRad="177800">
                    <a:schemeClr val="accent3">
                      <a:lumMod val="50000"/>
                    </a:schemeClr>
                  </a:innerShdw>
                </a:effectLst>
                <a:cs typeface="Arial" panose="020B0604020202020204" pitchFamily="34" charset="0"/>
              </a:rPr>
              <a:t>khi</a:t>
            </a:r>
            <a:r>
              <a:rPr lang="en-US" sz="4001" b="1" dirty="0">
                <a:ln w="12700">
                  <a:solidFill>
                    <a:schemeClr val="accent5">
                      <a:lumMod val="75000"/>
                    </a:schemeClr>
                  </a:solidFill>
                  <a:prstDash val="solid"/>
                </a:ln>
                <a:solidFill>
                  <a:schemeClr val="accent5">
                    <a:lumMod val="60000"/>
                    <a:lumOff val="40000"/>
                  </a:schemeClr>
                </a:solidFill>
                <a:effectLst>
                  <a:innerShdw blurRad="177800">
                    <a:schemeClr val="accent3">
                      <a:lumMod val="50000"/>
                    </a:schemeClr>
                  </a:innerShdw>
                </a:effectLst>
                <a:cs typeface="Arial" panose="020B0604020202020204" pitchFamily="34" charset="0"/>
              </a:rPr>
              <a:t> </a:t>
            </a:r>
            <a:r>
              <a:rPr lang="en-US" sz="4001" b="1" dirty="0" err="1">
                <a:ln w="12700">
                  <a:solidFill>
                    <a:schemeClr val="accent5">
                      <a:lumMod val="75000"/>
                    </a:schemeClr>
                  </a:solidFill>
                  <a:prstDash val="solid"/>
                </a:ln>
                <a:solidFill>
                  <a:srgbClr val="FF0000"/>
                </a:solidFill>
                <a:effectLst>
                  <a:innerShdw blurRad="177800">
                    <a:schemeClr val="accent3">
                      <a:lumMod val="50000"/>
                    </a:schemeClr>
                  </a:innerShdw>
                </a:effectLst>
                <a:cs typeface="Arial" panose="020B0604020202020204" pitchFamily="34" charset="0"/>
              </a:rPr>
              <a:t>hoạt</a:t>
            </a:r>
            <a:r>
              <a:rPr lang="en-US" sz="4001" b="1" dirty="0">
                <a:ln w="12700">
                  <a:solidFill>
                    <a:schemeClr val="accent5">
                      <a:lumMod val="75000"/>
                    </a:schemeClr>
                  </a:solidFill>
                  <a:prstDash val="solid"/>
                </a:ln>
                <a:solidFill>
                  <a:srgbClr val="FF0000"/>
                </a:solidFill>
                <a:effectLst>
                  <a:innerShdw blurRad="177800">
                    <a:schemeClr val="accent3">
                      <a:lumMod val="50000"/>
                    </a:schemeClr>
                  </a:innerShdw>
                </a:effectLst>
                <a:cs typeface="Arial" panose="020B0604020202020204" pitchFamily="34" charset="0"/>
              </a:rPr>
              <a:t> </a:t>
            </a:r>
            <a:r>
              <a:rPr lang="en-US" sz="4001" b="1" dirty="0" err="1">
                <a:ln w="12700">
                  <a:solidFill>
                    <a:schemeClr val="accent5">
                      <a:lumMod val="75000"/>
                    </a:schemeClr>
                  </a:solidFill>
                  <a:prstDash val="solid"/>
                </a:ln>
                <a:solidFill>
                  <a:srgbClr val="FF0000"/>
                </a:solidFill>
                <a:effectLst>
                  <a:innerShdw blurRad="177800">
                    <a:schemeClr val="accent3">
                      <a:lumMod val="50000"/>
                    </a:schemeClr>
                  </a:innerShdw>
                </a:effectLst>
                <a:cs typeface="Arial" panose="020B0604020202020204" pitchFamily="34" charset="0"/>
              </a:rPr>
              <a:t>động</a:t>
            </a:r>
            <a:r>
              <a:rPr lang="en-US" sz="4001" b="1" dirty="0">
                <a:ln w="12700">
                  <a:solidFill>
                    <a:schemeClr val="accent5">
                      <a:lumMod val="75000"/>
                    </a:schemeClr>
                  </a:solidFill>
                  <a:prstDash val="solid"/>
                </a:ln>
                <a:solidFill>
                  <a:srgbClr val="FF0000"/>
                </a:solidFill>
                <a:effectLst>
                  <a:innerShdw blurRad="177800">
                    <a:schemeClr val="accent3">
                      <a:lumMod val="50000"/>
                    </a:schemeClr>
                  </a:innerShdw>
                </a:effectLst>
                <a:cs typeface="Arial" panose="020B0604020202020204" pitchFamily="34" charset="0"/>
              </a:rPr>
              <a:t> </a:t>
            </a:r>
            <a:r>
              <a:rPr lang="en-US" sz="4001" b="1" dirty="0" err="1">
                <a:ln w="12700">
                  <a:solidFill>
                    <a:schemeClr val="accent5">
                      <a:lumMod val="75000"/>
                    </a:schemeClr>
                  </a:solidFill>
                  <a:prstDash val="solid"/>
                </a:ln>
                <a:solidFill>
                  <a:srgbClr val="FF0000"/>
                </a:solidFill>
                <a:effectLst>
                  <a:innerShdw blurRad="177800">
                    <a:schemeClr val="accent3">
                      <a:lumMod val="50000"/>
                    </a:schemeClr>
                  </a:innerShdw>
                </a:effectLst>
                <a:cs typeface="Arial" panose="020B0604020202020204" pitchFamily="34" charset="0"/>
              </a:rPr>
              <a:t>thể</a:t>
            </a:r>
            <a:r>
              <a:rPr lang="en-US" sz="4001" b="1" dirty="0">
                <a:ln w="12700">
                  <a:solidFill>
                    <a:schemeClr val="accent5">
                      <a:lumMod val="75000"/>
                    </a:schemeClr>
                  </a:solidFill>
                  <a:prstDash val="solid"/>
                </a:ln>
                <a:solidFill>
                  <a:srgbClr val="FF0000"/>
                </a:solidFill>
                <a:effectLst>
                  <a:innerShdw blurRad="177800">
                    <a:schemeClr val="accent3">
                      <a:lumMod val="50000"/>
                    </a:schemeClr>
                  </a:innerShdw>
                </a:effectLst>
                <a:cs typeface="Arial" panose="020B0604020202020204" pitchFamily="34" charset="0"/>
              </a:rPr>
              <a:t> </a:t>
            </a:r>
            <a:r>
              <a:rPr lang="en-US" sz="4001" b="1" dirty="0" err="1">
                <a:ln w="12700">
                  <a:solidFill>
                    <a:schemeClr val="accent5">
                      <a:lumMod val="75000"/>
                    </a:schemeClr>
                  </a:solidFill>
                  <a:prstDash val="solid"/>
                </a:ln>
                <a:solidFill>
                  <a:srgbClr val="FF0000"/>
                </a:solidFill>
                <a:effectLst>
                  <a:innerShdw blurRad="177800">
                    <a:schemeClr val="accent3">
                      <a:lumMod val="50000"/>
                    </a:schemeClr>
                  </a:innerShdw>
                </a:effectLst>
                <a:cs typeface="Arial" panose="020B0604020202020204" pitchFamily="34" charset="0"/>
              </a:rPr>
              <a:t>lực</a:t>
            </a:r>
            <a:r>
              <a:rPr lang="en-US" sz="4001" b="1" dirty="0">
                <a:ln w="12700">
                  <a:solidFill>
                    <a:schemeClr val="accent5">
                      <a:lumMod val="75000"/>
                    </a:schemeClr>
                  </a:solidFill>
                  <a:prstDash val="solid"/>
                </a:ln>
                <a:solidFill>
                  <a:srgbClr val="FF0000"/>
                </a:solidFill>
                <a:effectLst>
                  <a:innerShdw blurRad="177800">
                    <a:schemeClr val="accent3">
                      <a:lumMod val="50000"/>
                    </a:schemeClr>
                  </a:innerShdw>
                </a:effectLst>
                <a:cs typeface="Arial" panose="020B0604020202020204" pitchFamily="34" charset="0"/>
              </a:rPr>
              <a:t> </a:t>
            </a:r>
            <a:r>
              <a:rPr lang="en-US" sz="4001" b="1" dirty="0" err="1">
                <a:ln w="12700">
                  <a:solidFill>
                    <a:schemeClr val="accent5">
                      <a:lumMod val="75000"/>
                    </a:schemeClr>
                  </a:solidFill>
                  <a:prstDash val="solid"/>
                </a:ln>
                <a:solidFill>
                  <a:srgbClr val="FF0000"/>
                </a:solidFill>
                <a:effectLst>
                  <a:innerShdw blurRad="177800">
                    <a:schemeClr val="accent3">
                      <a:lumMod val="50000"/>
                    </a:schemeClr>
                  </a:innerShdw>
                </a:effectLst>
                <a:cs typeface="Arial" panose="020B0604020202020204" pitchFamily="34" charset="0"/>
              </a:rPr>
              <a:t>đủ</a:t>
            </a:r>
            <a:r>
              <a:rPr lang="en-US" sz="4001" b="1" dirty="0">
                <a:ln w="12700">
                  <a:solidFill>
                    <a:schemeClr val="accent5">
                      <a:lumMod val="75000"/>
                    </a:schemeClr>
                  </a:solidFill>
                  <a:prstDash val="solid"/>
                </a:ln>
                <a:solidFill>
                  <a:srgbClr val="FF0000"/>
                </a:solidFill>
                <a:effectLst>
                  <a:innerShdw blurRad="177800">
                    <a:schemeClr val="accent3">
                      <a:lumMod val="50000"/>
                    </a:schemeClr>
                  </a:innerShdw>
                </a:effectLst>
                <a:cs typeface="Arial" panose="020B0604020202020204" pitchFamily="34" charset="0"/>
              </a:rPr>
              <a:t> </a:t>
            </a:r>
            <a:r>
              <a:rPr lang="en-US" sz="4001" b="1" dirty="0" err="1">
                <a:ln w="12700">
                  <a:solidFill>
                    <a:schemeClr val="accent5">
                      <a:lumMod val="75000"/>
                    </a:schemeClr>
                  </a:solidFill>
                  <a:prstDash val="solid"/>
                </a:ln>
                <a:solidFill>
                  <a:srgbClr val="FF0000"/>
                </a:solidFill>
                <a:effectLst>
                  <a:innerShdw blurRad="177800">
                    <a:schemeClr val="accent3">
                      <a:lumMod val="50000"/>
                    </a:schemeClr>
                  </a:innerShdw>
                </a:effectLst>
                <a:cs typeface="Arial" panose="020B0604020202020204" pitchFamily="34" charset="0"/>
              </a:rPr>
              <a:t>khuyến</a:t>
            </a:r>
            <a:r>
              <a:rPr lang="en-US" sz="4001" b="1" dirty="0">
                <a:ln w="12700">
                  <a:solidFill>
                    <a:schemeClr val="accent5">
                      <a:lumMod val="75000"/>
                    </a:schemeClr>
                  </a:solidFill>
                  <a:prstDash val="solid"/>
                </a:ln>
                <a:solidFill>
                  <a:srgbClr val="FF0000"/>
                </a:solidFill>
                <a:effectLst>
                  <a:innerShdw blurRad="177800">
                    <a:schemeClr val="accent3">
                      <a:lumMod val="50000"/>
                    </a:schemeClr>
                  </a:innerShdw>
                </a:effectLst>
                <a:cs typeface="Arial" panose="020B0604020202020204" pitchFamily="34" charset="0"/>
              </a:rPr>
              <a:t> </a:t>
            </a:r>
            <a:r>
              <a:rPr lang="en-US" sz="4001" b="1" dirty="0" err="1">
                <a:ln w="12700">
                  <a:solidFill>
                    <a:schemeClr val="accent5">
                      <a:lumMod val="75000"/>
                    </a:schemeClr>
                  </a:solidFill>
                  <a:prstDash val="solid"/>
                </a:ln>
                <a:solidFill>
                  <a:srgbClr val="FF0000"/>
                </a:solidFill>
                <a:effectLst>
                  <a:innerShdw blurRad="177800">
                    <a:schemeClr val="accent3">
                      <a:lumMod val="50000"/>
                    </a:schemeClr>
                  </a:innerShdw>
                </a:effectLst>
                <a:cs typeface="Arial" panose="020B0604020202020204" pitchFamily="34" charset="0"/>
              </a:rPr>
              <a:t>nghị</a:t>
            </a:r>
            <a:r>
              <a:rPr lang="en-US" altLang="en-US" sz="4001" dirty="0">
                <a:ln>
                  <a:solidFill>
                    <a:schemeClr val="accent5">
                      <a:lumMod val="75000"/>
                    </a:schemeClr>
                  </a:solidFill>
                </a:ln>
                <a:solidFill>
                  <a:srgbClr val="FF0000"/>
                </a:solidFill>
                <a:cs typeface="Arial" panose="020B0604020202020204" pitchFamily="34" charset="0"/>
              </a:rPr>
              <a:t> </a:t>
            </a:r>
          </a:p>
        </p:txBody>
      </p:sp>
    </p:spTree>
    <p:extLst>
      <p:ext uri="{BB962C8B-B14F-4D97-AF65-F5344CB8AC3E}">
        <p14:creationId xmlns:p14="http://schemas.microsoft.com/office/powerpoint/2010/main" val="17020918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46195" y="1022576"/>
            <a:ext cx="3597341" cy="9035825"/>
          </a:xfrm>
          <a:prstGeom prst="rect">
            <a:avLst/>
          </a:prstGeom>
        </p:spPr>
        <p:txBody>
          <a:bodyPr vert="horz" lIns="91440" tIns="45720" rIns="91440" bIns="45720" rtlCol="0" anchor="t">
            <a:normAutofit/>
          </a:bodyPr>
          <a:lstStyle/>
          <a:p>
            <a:pPr algn="ctr">
              <a:lnSpc>
                <a:spcPct val="120000"/>
              </a:lnSpc>
              <a:spcBef>
                <a:spcPct val="0"/>
              </a:spcBef>
              <a:spcAft>
                <a:spcPts val="600"/>
              </a:spcAft>
            </a:pPr>
            <a:r>
              <a:rPr lang="en-US" sz="6300" b="1" dirty="0" smtClean="0">
                <a:latin typeface="Arial" panose="020B0604020202020204" pitchFamily="34" charset="0"/>
                <a:ea typeface="+mj-ea"/>
                <a:cs typeface="Arial" panose="020B0604020202020204" pitchFamily="34" charset="0"/>
              </a:rPr>
              <a:t>THÁP </a:t>
            </a:r>
            <a:r>
              <a:rPr lang="en-US" sz="6300" b="1" dirty="0">
                <a:latin typeface="Arial" panose="020B0604020202020204" pitchFamily="34" charset="0"/>
                <a:ea typeface="+mj-ea"/>
                <a:cs typeface="Arial" panose="020B0604020202020204" pitchFamily="34" charset="0"/>
              </a:rPr>
              <a:t>DINH DƯỠNG CHO TRẺ TỪ 6-11 TUỔI</a:t>
            </a:r>
          </a:p>
        </p:txBody>
      </p:sp>
      <p:pic>
        <p:nvPicPr>
          <p:cNvPr id="5" name="Picture 4"/>
          <p:cNvPicPr>
            <a:picLocks noChangeAspect="1"/>
          </p:cNvPicPr>
          <p:nvPr/>
        </p:nvPicPr>
        <p:blipFill>
          <a:blip r:embed="rId3"/>
          <a:stretch>
            <a:fillRect/>
          </a:stretch>
        </p:blipFill>
        <p:spPr>
          <a:xfrm>
            <a:off x="4876800" y="647700"/>
            <a:ext cx="13048118" cy="8130818"/>
          </a:xfrm>
          <a:prstGeom prst="rect">
            <a:avLst/>
          </a:prstGeom>
        </p:spPr>
      </p:pic>
    </p:spTree>
    <p:extLst>
      <p:ext uri="{BB962C8B-B14F-4D97-AF65-F5344CB8AC3E}">
        <p14:creationId xmlns:p14="http://schemas.microsoft.com/office/powerpoint/2010/main" val="21234023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041611" y="1515050"/>
            <a:ext cx="2767274" cy="364607"/>
          </a:xfrm>
          <a:prstGeom prst="rect">
            <a:avLst/>
          </a:prstGeom>
        </p:spPr>
        <p:txBody>
          <a:bodyPr vert="horz" wrap="square" lIns="0" tIns="9164" rIns="0" bIns="0" rtlCol="0">
            <a:spAutoFit/>
          </a:bodyPr>
          <a:lstStyle/>
          <a:p>
            <a:pPr marL="9164">
              <a:spcBef>
                <a:spcPts val="72"/>
              </a:spcBef>
            </a:pPr>
            <a:r>
              <a:rPr sz="2309" spc="-8" dirty="0">
                <a:solidFill>
                  <a:srgbClr val="FFFFFF"/>
                </a:solidFill>
                <a:cs typeface="Source Sans Pro Light"/>
              </a:rPr>
              <a:t>Duration: </a:t>
            </a:r>
            <a:r>
              <a:rPr sz="2309" dirty="0">
                <a:solidFill>
                  <a:srgbClr val="FFFFFF"/>
                </a:solidFill>
                <a:cs typeface="Source Sans Pro Light"/>
              </a:rPr>
              <a:t>65</a:t>
            </a:r>
            <a:r>
              <a:rPr sz="2309" spc="-38" dirty="0">
                <a:solidFill>
                  <a:srgbClr val="FFFFFF"/>
                </a:solidFill>
                <a:cs typeface="Source Sans Pro Light"/>
              </a:rPr>
              <a:t> </a:t>
            </a:r>
            <a:r>
              <a:rPr sz="2309" dirty="0">
                <a:solidFill>
                  <a:srgbClr val="FFFFFF"/>
                </a:solidFill>
                <a:cs typeface="Source Sans Pro Light"/>
              </a:rPr>
              <a:t>min</a:t>
            </a:r>
            <a:endParaRPr sz="2309" dirty="0">
              <a:cs typeface="Source Sans Pro Light"/>
            </a:endParaRPr>
          </a:p>
        </p:txBody>
      </p:sp>
      <p:sp>
        <p:nvSpPr>
          <p:cNvPr id="5" name="object 5"/>
          <p:cNvSpPr txBox="1"/>
          <p:nvPr/>
        </p:nvSpPr>
        <p:spPr>
          <a:xfrm>
            <a:off x="6340199" y="1460075"/>
            <a:ext cx="4040411" cy="419195"/>
          </a:xfrm>
          <a:prstGeom prst="rect">
            <a:avLst/>
          </a:prstGeom>
          <a:noFill/>
        </p:spPr>
        <p:txBody>
          <a:bodyPr vert="horz" wrap="square" lIns="0" tIns="63224" rIns="0" bIns="0" rtlCol="0">
            <a:spAutoFit/>
          </a:bodyPr>
          <a:lstStyle/>
          <a:p>
            <a:pPr marL="357377">
              <a:spcBef>
                <a:spcPts val="498"/>
              </a:spcBef>
            </a:pPr>
            <a:r>
              <a:rPr sz="2309" dirty="0">
                <a:solidFill>
                  <a:srgbClr val="FFFFFF"/>
                </a:solidFill>
                <a:cs typeface="Source Sans Pro Light"/>
              </a:rPr>
              <a:t>High</a:t>
            </a:r>
            <a:r>
              <a:rPr sz="2309" spc="-8" dirty="0">
                <a:solidFill>
                  <a:srgbClr val="FFFFFF"/>
                </a:solidFill>
                <a:cs typeface="Source Sans Pro Light"/>
              </a:rPr>
              <a:t> </a:t>
            </a:r>
            <a:r>
              <a:rPr sz="2309" dirty="0">
                <a:solidFill>
                  <a:srgbClr val="FFFFFF"/>
                </a:solidFill>
                <a:cs typeface="Source Sans Pro Light"/>
              </a:rPr>
              <a:t>School</a:t>
            </a:r>
            <a:endParaRPr sz="2309" dirty="0">
              <a:cs typeface="Source Sans Pro Light"/>
            </a:endParaRPr>
          </a:p>
        </p:txBody>
      </p:sp>
      <p:sp>
        <p:nvSpPr>
          <p:cNvPr id="6" name="object 6"/>
          <p:cNvSpPr txBox="1"/>
          <p:nvPr/>
        </p:nvSpPr>
        <p:spPr>
          <a:xfrm>
            <a:off x="9748742" y="1460075"/>
            <a:ext cx="4040411" cy="419195"/>
          </a:xfrm>
          <a:prstGeom prst="rect">
            <a:avLst/>
          </a:prstGeom>
          <a:noFill/>
        </p:spPr>
        <p:txBody>
          <a:bodyPr vert="horz" wrap="square" lIns="0" tIns="63224" rIns="0" bIns="0" rtlCol="0">
            <a:spAutoFit/>
          </a:bodyPr>
          <a:lstStyle/>
          <a:p>
            <a:pPr marL="293232">
              <a:spcBef>
                <a:spcPts val="498"/>
              </a:spcBef>
            </a:pPr>
            <a:r>
              <a:rPr sz="2309" spc="-5" dirty="0">
                <a:solidFill>
                  <a:srgbClr val="FFFFFF"/>
                </a:solidFill>
                <a:cs typeface="Source Sans Pro Light"/>
              </a:rPr>
              <a:t>Grades: </a:t>
            </a:r>
            <a:r>
              <a:rPr sz="2309" dirty="0">
                <a:solidFill>
                  <a:srgbClr val="FFFFFF"/>
                </a:solidFill>
                <a:cs typeface="Source Sans Pro Light"/>
              </a:rPr>
              <a:t>9 -</a:t>
            </a:r>
            <a:r>
              <a:rPr sz="2309" spc="-11" dirty="0">
                <a:solidFill>
                  <a:srgbClr val="FFFFFF"/>
                </a:solidFill>
                <a:cs typeface="Source Sans Pro Light"/>
              </a:rPr>
              <a:t> </a:t>
            </a:r>
            <a:r>
              <a:rPr sz="2309" dirty="0">
                <a:solidFill>
                  <a:srgbClr val="FFFFFF"/>
                </a:solidFill>
                <a:cs typeface="Source Sans Pro Light"/>
              </a:rPr>
              <a:t>12</a:t>
            </a:r>
            <a:endParaRPr sz="2309" dirty="0">
              <a:cs typeface="Source Sans Pro Light"/>
            </a:endParaRPr>
          </a:p>
        </p:txBody>
      </p:sp>
      <p:sp>
        <p:nvSpPr>
          <p:cNvPr id="7" name="object 7"/>
          <p:cNvSpPr txBox="1"/>
          <p:nvPr/>
        </p:nvSpPr>
        <p:spPr>
          <a:xfrm>
            <a:off x="13542121" y="1515051"/>
            <a:ext cx="2009354" cy="364607"/>
          </a:xfrm>
          <a:prstGeom prst="rect">
            <a:avLst/>
          </a:prstGeom>
        </p:spPr>
        <p:txBody>
          <a:bodyPr vert="horz" wrap="square" lIns="0" tIns="9164" rIns="0" bIns="0" rtlCol="0">
            <a:spAutoFit/>
          </a:bodyPr>
          <a:lstStyle/>
          <a:p>
            <a:pPr marL="9164">
              <a:spcBef>
                <a:spcPts val="72"/>
              </a:spcBef>
            </a:pPr>
            <a:r>
              <a:rPr sz="2309" spc="-11" dirty="0">
                <a:solidFill>
                  <a:srgbClr val="FFFFFF"/>
                </a:solidFill>
                <a:cs typeface="Source Sans Pro Light"/>
              </a:rPr>
              <a:t>CCSS,</a:t>
            </a:r>
            <a:r>
              <a:rPr sz="2309" spc="-39" dirty="0">
                <a:solidFill>
                  <a:srgbClr val="FFFFFF"/>
                </a:solidFill>
                <a:cs typeface="Source Sans Pro Light"/>
              </a:rPr>
              <a:t> </a:t>
            </a:r>
            <a:r>
              <a:rPr sz="2309" spc="5" dirty="0">
                <a:solidFill>
                  <a:srgbClr val="FFFFFF"/>
                </a:solidFill>
                <a:cs typeface="Source Sans Pro Light"/>
              </a:rPr>
              <a:t>NGSS</a:t>
            </a:r>
            <a:endParaRPr sz="2309" dirty="0">
              <a:cs typeface="Source Sans Pro Light"/>
            </a:endParaRPr>
          </a:p>
        </p:txBody>
      </p:sp>
      <p:sp>
        <p:nvSpPr>
          <p:cNvPr id="12" name="TextBox 11"/>
          <p:cNvSpPr txBox="1"/>
          <p:nvPr/>
        </p:nvSpPr>
        <p:spPr>
          <a:xfrm>
            <a:off x="533400" y="3009900"/>
            <a:ext cx="3481137" cy="4154984"/>
          </a:xfrm>
          <a:prstGeom prst="rect">
            <a:avLst/>
          </a:prstGeom>
          <a:noFill/>
        </p:spPr>
        <p:txBody>
          <a:bodyPr wrap="square" rtlCol="0">
            <a:spAutoFit/>
          </a:bodyPr>
          <a:lstStyle/>
          <a:p>
            <a:pPr algn="just"/>
            <a:r>
              <a:rPr lang="en-US" sz="6600" b="1" dirty="0" smtClean="0">
                <a:solidFill>
                  <a:schemeClr val="accent1">
                    <a:lumMod val="75000"/>
                  </a:schemeClr>
                </a:solidFill>
                <a:latin typeface="Arial" panose="020B0604020202020204" pitchFamily="34" charset="0"/>
                <a:cs typeface="Arial" panose="020B0604020202020204" pitchFamily="34" charset="0"/>
              </a:rPr>
              <a:t>ĐƠN </a:t>
            </a:r>
            <a:r>
              <a:rPr lang="en-US" sz="6600" b="1" dirty="0">
                <a:solidFill>
                  <a:schemeClr val="accent1">
                    <a:lumMod val="75000"/>
                  </a:schemeClr>
                </a:solidFill>
                <a:latin typeface="Arial" panose="020B0604020202020204" pitchFamily="34" charset="0"/>
                <a:cs typeface="Arial" panose="020B0604020202020204" pitchFamily="34" charset="0"/>
              </a:rPr>
              <a:t>VỊ ĂN CỦA THỰC PHẨM</a:t>
            </a:r>
          </a:p>
        </p:txBody>
      </p:sp>
      <p:pic>
        <p:nvPicPr>
          <p:cNvPr id="3" name="Picture 2" descr="A diagram of food pyramid&#10;&#10;Description automatically generated">
            <a:extLst>
              <a:ext uri="{FF2B5EF4-FFF2-40B4-BE49-F238E27FC236}">
                <a16:creationId xmlns:a16="http://schemas.microsoft.com/office/drawing/2014/main" id="{610369EC-2425-A77F-1E77-2FF5E2C9AAC5}"/>
              </a:ext>
            </a:extLst>
          </p:cNvPr>
          <p:cNvPicPr>
            <a:picLocks noChangeAspect="1"/>
          </p:cNvPicPr>
          <p:nvPr/>
        </p:nvPicPr>
        <p:blipFill rotWithShape="1">
          <a:blip r:embed="rId3"/>
          <a:srcRect l="51924" t="12989" r="9087" b="2491"/>
          <a:stretch/>
        </p:blipFill>
        <p:spPr>
          <a:xfrm>
            <a:off x="4314825" y="59933"/>
            <a:ext cx="13973175" cy="10167137"/>
          </a:xfrm>
          <a:prstGeom prst="rect">
            <a:avLst/>
          </a:prstGeom>
        </p:spPr>
      </p:pic>
    </p:spTree>
    <p:extLst>
      <p:ext uri="{BB962C8B-B14F-4D97-AF65-F5344CB8AC3E}">
        <p14:creationId xmlns:p14="http://schemas.microsoft.com/office/powerpoint/2010/main" val="27041101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67</a:t>
            </a:fld>
            <a:endParaRPr lang="en"/>
          </a:p>
        </p:txBody>
      </p:sp>
      <p:sp>
        <p:nvSpPr>
          <p:cNvPr id="6" name="TextBox 5"/>
          <p:cNvSpPr txBox="1"/>
          <p:nvPr/>
        </p:nvSpPr>
        <p:spPr>
          <a:xfrm>
            <a:off x="-533400" y="-82972"/>
            <a:ext cx="19583400" cy="1077218"/>
          </a:xfrm>
          <a:prstGeom prst="rect">
            <a:avLst/>
          </a:prstGeom>
          <a:noFill/>
        </p:spPr>
        <p:txBody>
          <a:bodyPr wrap="square" rtlCol="0">
            <a:spAutoFit/>
          </a:bodyPr>
          <a:lstStyle/>
          <a:p>
            <a:pPr algn="ctr"/>
            <a:r>
              <a:rPr lang="en-US" sz="6400" b="1" dirty="0" err="1">
                <a:solidFill>
                  <a:srgbClr val="00B050"/>
                </a:solidFill>
              </a:rPr>
              <a:t>Bảng</a:t>
            </a:r>
            <a:r>
              <a:rPr lang="en-US" sz="6400" b="1" dirty="0">
                <a:solidFill>
                  <a:srgbClr val="00B050"/>
                </a:solidFill>
              </a:rPr>
              <a:t> </a:t>
            </a:r>
            <a:r>
              <a:rPr lang="en-US" sz="6400" b="1" dirty="0" err="1">
                <a:solidFill>
                  <a:srgbClr val="00B050"/>
                </a:solidFill>
              </a:rPr>
              <a:t>lượng</a:t>
            </a:r>
            <a:r>
              <a:rPr lang="en-US" sz="6400" b="1" dirty="0">
                <a:solidFill>
                  <a:srgbClr val="00B050"/>
                </a:solidFill>
              </a:rPr>
              <a:t> </a:t>
            </a:r>
            <a:r>
              <a:rPr lang="en-US" sz="6400" b="1" dirty="0" err="1">
                <a:solidFill>
                  <a:srgbClr val="00B050"/>
                </a:solidFill>
              </a:rPr>
              <a:t>thực</a:t>
            </a:r>
            <a:r>
              <a:rPr lang="en-US" sz="6400" b="1" dirty="0">
                <a:solidFill>
                  <a:srgbClr val="00B050"/>
                </a:solidFill>
              </a:rPr>
              <a:t> </a:t>
            </a:r>
            <a:r>
              <a:rPr lang="en-US" sz="6400" b="1" dirty="0" err="1">
                <a:solidFill>
                  <a:srgbClr val="00B050"/>
                </a:solidFill>
              </a:rPr>
              <a:t>phẩm</a:t>
            </a:r>
            <a:r>
              <a:rPr lang="en-US" sz="6400" b="1" dirty="0">
                <a:solidFill>
                  <a:srgbClr val="00B050"/>
                </a:solidFill>
              </a:rPr>
              <a:t>/ngày </a:t>
            </a:r>
            <a:r>
              <a:rPr lang="en-US" sz="6400" b="1" dirty="0" err="1" smtClean="0">
                <a:solidFill>
                  <a:srgbClr val="00B050"/>
                </a:solidFill>
              </a:rPr>
              <a:t>theo</a:t>
            </a:r>
            <a:r>
              <a:rPr lang="en-US" sz="6400" b="1" dirty="0" smtClean="0">
                <a:solidFill>
                  <a:srgbClr val="00B050"/>
                </a:solidFill>
              </a:rPr>
              <a:t> </a:t>
            </a:r>
            <a:r>
              <a:rPr lang="en-US" sz="6400" b="1" dirty="0" err="1" smtClean="0">
                <a:solidFill>
                  <a:srgbClr val="00B050"/>
                </a:solidFill>
              </a:rPr>
              <a:t>nhóm</a:t>
            </a:r>
            <a:r>
              <a:rPr lang="en-US" sz="6400" b="1" dirty="0" smtClean="0">
                <a:solidFill>
                  <a:srgbClr val="00B050"/>
                </a:solidFill>
              </a:rPr>
              <a:t> </a:t>
            </a:r>
            <a:r>
              <a:rPr lang="en-US" sz="6400" b="1" dirty="0">
                <a:solidFill>
                  <a:srgbClr val="00B050"/>
                </a:solidFill>
              </a:rPr>
              <a:t>tuổi (</a:t>
            </a:r>
            <a:r>
              <a:rPr lang="en-US" sz="6400" b="1" dirty="0" err="1">
                <a:solidFill>
                  <a:srgbClr val="00B050"/>
                </a:solidFill>
              </a:rPr>
              <a:t>trẻ</a:t>
            </a:r>
            <a:r>
              <a:rPr lang="en-US" sz="6400" b="1" dirty="0">
                <a:solidFill>
                  <a:srgbClr val="00B050"/>
                </a:solidFill>
              </a:rPr>
              <a:t> BT)</a:t>
            </a:r>
          </a:p>
        </p:txBody>
      </p:sp>
      <p:graphicFrame>
        <p:nvGraphicFramePr>
          <p:cNvPr id="7" name="Table 6"/>
          <p:cNvGraphicFramePr>
            <a:graphicFrameLocks noGrp="1"/>
          </p:cNvGraphicFramePr>
          <p:nvPr>
            <p:extLst/>
          </p:nvPr>
        </p:nvGraphicFramePr>
        <p:xfrm>
          <a:off x="0" y="1333500"/>
          <a:ext cx="18135600" cy="8618760"/>
        </p:xfrm>
        <a:graphic>
          <a:graphicData uri="http://schemas.openxmlformats.org/drawingml/2006/table">
            <a:tbl>
              <a:tblPr firstRow="1" bandRow="1"/>
              <a:tblGrid>
                <a:gridCol w="4121727">
                  <a:extLst>
                    <a:ext uri="{9D8B030D-6E8A-4147-A177-3AD203B41FA5}">
                      <a16:colId xmlns:a16="http://schemas.microsoft.com/office/drawing/2014/main" val="874637136"/>
                    </a:ext>
                  </a:extLst>
                </a:gridCol>
                <a:gridCol w="2620996">
                  <a:extLst>
                    <a:ext uri="{9D8B030D-6E8A-4147-A177-3AD203B41FA5}">
                      <a16:colId xmlns:a16="http://schemas.microsoft.com/office/drawing/2014/main" val="3582054923"/>
                    </a:ext>
                  </a:extLst>
                </a:gridCol>
                <a:gridCol w="3849077">
                  <a:extLst>
                    <a:ext uri="{9D8B030D-6E8A-4147-A177-3AD203B41FA5}">
                      <a16:colId xmlns:a16="http://schemas.microsoft.com/office/drawing/2014/main" val="3549216364"/>
                    </a:ext>
                  </a:extLst>
                </a:gridCol>
                <a:gridCol w="3746174">
                  <a:extLst>
                    <a:ext uri="{9D8B030D-6E8A-4147-A177-3AD203B41FA5}">
                      <a16:colId xmlns:a16="http://schemas.microsoft.com/office/drawing/2014/main" val="89037362"/>
                    </a:ext>
                  </a:extLst>
                </a:gridCol>
                <a:gridCol w="3797626">
                  <a:extLst>
                    <a:ext uri="{9D8B030D-6E8A-4147-A177-3AD203B41FA5}">
                      <a16:colId xmlns:a16="http://schemas.microsoft.com/office/drawing/2014/main" val="3908096601"/>
                    </a:ext>
                  </a:extLst>
                </a:gridCol>
              </a:tblGrid>
              <a:tr h="796380">
                <a:tc gridSpan="2">
                  <a:txBody>
                    <a:bodyPr/>
                    <a:lstStyle/>
                    <a:p>
                      <a:pPr algn="ctr"/>
                      <a:r>
                        <a:rPr lang="en-US" sz="3200" b="1" dirty="0" err="1" smtClean="0">
                          <a:latin typeface="Calibri (Body)"/>
                        </a:rPr>
                        <a:t>Tầng</a:t>
                      </a:r>
                      <a:r>
                        <a:rPr lang="en-US" sz="3200" b="1" baseline="0" dirty="0" smtClean="0">
                          <a:latin typeface="Calibri (Body)"/>
                        </a:rPr>
                        <a:t> </a:t>
                      </a:r>
                      <a:r>
                        <a:rPr lang="en-US" sz="3200" b="1" baseline="0" dirty="0" err="1" smtClean="0">
                          <a:latin typeface="Calibri (Body)"/>
                        </a:rPr>
                        <a:t>thực</a:t>
                      </a:r>
                      <a:r>
                        <a:rPr lang="en-US" sz="3200" b="1" baseline="0" dirty="0" smtClean="0">
                          <a:latin typeface="Calibri (Body)"/>
                        </a:rPr>
                        <a:t> </a:t>
                      </a:r>
                      <a:r>
                        <a:rPr lang="en-US" sz="3200" b="1" baseline="0" dirty="0" err="1" smtClean="0">
                          <a:latin typeface="Calibri (Body)"/>
                        </a:rPr>
                        <a:t>phẩm</a:t>
                      </a:r>
                      <a:endParaRPr lang="en-US" sz="3200" b="1" dirty="0">
                        <a:latin typeface="Calibri (Body)"/>
                      </a:endParaRPr>
                    </a:p>
                  </a:txBody>
                  <a:tcPr marL="182880" marR="182880" marT="91440" marB="91440" anchor="ct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200" b="1" dirty="0" smtClean="0">
                          <a:latin typeface="Calibri (Body)"/>
                        </a:rPr>
                        <a:t>6-</a:t>
                      </a:r>
                      <a:r>
                        <a:rPr lang="en-US" sz="3200" b="1" dirty="0" smtClean="0">
                          <a:latin typeface="Calibri (Body)"/>
                        </a:rPr>
                        <a:t>7</a:t>
                      </a:r>
                      <a:r>
                        <a:rPr lang="vi-VN" sz="3200" b="1" dirty="0" smtClean="0">
                          <a:latin typeface="Calibri (Body)"/>
                        </a:rPr>
                        <a:t> tuổi</a:t>
                      </a:r>
                      <a:endParaRPr lang="en-US" sz="3200" b="1" dirty="0" smtClean="0">
                        <a:latin typeface="Calibri (Body)"/>
                      </a:endParaRPr>
                    </a:p>
                  </a:txBody>
                  <a:tcPr marL="182880" marR="182880" marT="91440" marB="91440" anchor="ctr"/>
                </a:tc>
                <a:tc>
                  <a:txBody>
                    <a:bodyPr/>
                    <a:lstStyle/>
                    <a:p>
                      <a:pPr algn="ctr"/>
                      <a:r>
                        <a:rPr lang="en-US" sz="3200" b="1" dirty="0" smtClean="0">
                          <a:latin typeface="Calibri (Body)"/>
                        </a:rPr>
                        <a:t>8-9 </a:t>
                      </a:r>
                      <a:r>
                        <a:rPr lang="vi-VN" sz="3200" b="1" dirty="0" smtClean="0">
                          <a:latin typeface="Calibri (Body)"/>
                        </a:rPr>
                        <a:t>tuổi</a:t>
                      </a:r>
                      <a:endParaRPr lang="en-US" sz="3200" b="1" dirty="0">
                        <a:latin typeface="Calibri (Body)"/>
                      </a:endParaRPr>
                    </a:p>
                  </a:txBody>
                  <a:tcPr marL="182880" marR="182880" marT="91440" marB="91440" anchor="ctr"/>
                </a:tc>
                <a:tc>
                  <a:txBody>
                    <a:bodyPr/>
                    <a:lstStyle/>
                    <a:p>
                      <a:pPr algn="ctr"/>
                      <a:r>
                        <a:rPr lang="en-US" sz="3200" b="1" dirty="0" smtClean="0">
                          <a:latin typeface="Calibri (Body)"/>
                        </a:rPr>
                        <a:t>10-11 </a:t>
                      </a:r>
                      <a:r>
                        <a:rPr lang="vi-VN" sz="3200" b="1" dirty="0" smtClean="0">
                          <a:latin typeface="Calibri (Body)"/>
                        </a:rPr>
                        <a:t>tuổi</a:t>
                      </a:r>
                      <a:endParaRPr lang="en-US" sz="3200" b="1" dirty="0">
                        <a:latin typeface="Calibri (Body)"/>
                      </a:endParaRPr>
                    </a:p>
                  </a:txBody>
                  <a:tcPr marL="182880" marR="182880" marT="91440" marB="91440" anchor="ctr"/>
                </a:tc>
                <a:extLst>
                  <a:ext uri="{0D108BD9-81ED-4DB2-BD59-A6C34878D82A}">
                    <a16:rowId xmlns:a16="http://schemas.microsoft.com/office/drawing/2014/main" val="3009046807"/>
                  </a:ext>
                </a:extLst>
              </a:tr>
              <a:tr h="1280160">
                <a:tc gridSpan="2">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err="1" smtClean="0">
                          <a:latin typeface="Calibri (Body)"/>
                        </a:rPr>
                        <a:t>Tầng</a:t>
                      </a:r>
                      <a:r>
                        <a:rPr lang="en-US" sz="3200" dirty="0" smtClean="0">
                          <a:latin typeface="Calibri (Body)"/>
                        </a:rPr>
                        <a:t> 1: </a:t>
                      </a:r>
                      <a:r>
                        <a:rPr lang="en-US" sz="3200" dirty="0" err="1" smtClean="0">
                          <a:latin typeface="Calibri (Body)"/>
                        </a:rPr>
                        <a:t>Ngũ</a:t>
                      </a:r>
                      <a:r>
                        <a:rPr lang="en-US" sz="3200" dirty="0" smtClean="0">
                          <a:latin typeface="Calibri (Body)"/>
                        </a:rPr>
                        <a:t> </a:t>
                      </a:r>
                      <a:r>
                        <a:rPr lang="en-US" sz="3200" dirty="0" err="1" smtClean="0">
                          <a:latin typeface="Calibri (Body)"/>
                        </a:rPr>
                        <a:t>cốc</a:t>
                      </a:r>
                      <a:r>
                        <a:rPr lang="en-US" sz="3200" dirty="0" smtClean="0">
                          <a:latin typeface="Calibri (Body)"/>
                        </a:rPr>
                        <a:t>, </a:t>
                      </a:r>
                      <a:r>
                        <a:rPr lang="en-US" sz="3200" dirty="0" err="1" smtClean="0">
                          <a:latin typeface="Calibri (Body)"/>
                        </a:rPr>
                        <a:t>khoai</a:t>
                      </a:r>
                      <a:r>
                        <a:rPr lang="en-US" sz="3200" dirty="0" smtClean="0">
                          <a:latin typeface="Calibri (Body)"/>
                        </a:rPr>
                        <a:t> </a:t>
                      </a:r>
                      <a:r>
                        <a:rPr lang="en-US" sz="3200" dirty="0" err="1" smtClean="0">
                          <a:latin typeface="Calibri (Body)"/>
                        </a:rPr>
                        <a:t>củ</a:t>
                      </a:r>
                      <a:r>
                        <a:rPr lang="en-US" sz="3200" dirty="0" smtClean="0">
                          <a:latin typeface="Calibri (Body)"/>
                        </a:rPr>
                        <a:t> </a:t>
                      </a:r>
                      <a:r>
                        <a:rPr lang="en-US" sz="3200" dirty="0" err="1" smtClean="0">
                          <a:latin typeface="Calibri (Body)"/>
                        </a:rPr>
                        <a:t>và</a:t>
                      </a:r>
                      <a:r>
                        <a:rPr lang="en-US" sz="3200" dirty="0" smtClean="0">
                          <a:latin typeface="Calibri (Body)"/>
                        </a:rPr>
                        <a:t> </a:t>
                      </a:r>
                      <a:r>
                        <a:rPr lang="en-US" sz="3200" dirty="0" err="1" smtClean="0">
                          <a:latin typeface="Calibri (Body)"/>
                        </a:rPr>
                        <a:t>sản</a:t>
                      </a:r>
                      <a:r>
                        <a:rPr lang="en-US" sz="3200" dirty="0" smtClean="0">
                          <a:latin typeface="Calibri (Body)"/>
                        </a:rPr>
                        <a:t> </a:t>
                      </a:r>
                      <a:r>
                        <a:rPr lang="en-US" sz="3200" dirty="0" err="1" smtClean="0">
                          <a:latin typeface="Calibri (Body)"/>
                        </a:rPr>
                        <a:t>phẩm</a:t>
                      </a:r>
                      <a:r>
                        <a:rPr lang="en-US" sz="3200" dirty="0" smtClean="0">
                          <a:latin typeface="Calibri (Body)"/>
                        </a:rPr>
                        <a:t> </a:t>
                      </a:r>
                      <a:r>
                        <a:rPr lang="en-US" sz="3200" dirty="0" err="1" smtClean="0">
                          <a:latin typeface="Calibri (Body)"/>
                        </a:rPr>
                        <a:t>chế</a:t>
                      </a:r>
                      <a:r>
                        <a:rPr lang="en-US" sz="3200" dirty="0" smtClean="0">
                          <a:latin typeface="Calibri (Body)"/>
                        </a:rPr>
                        <a:t> </a:t>
                      </a:r>
                      <a:r>
                        <a:rPr lang="en-US" sz="3200" dirty="0" err="1" smtClean="0">
                          <a:latin typeface="Calibri (Body)"/>
                        </a:rPr>
                        <a:t>biến</a:t>
                      </a:r>
                      <a:r>
                        <a:rPr lang="en-US" sz="3200" dirty="0" smtClean="0">
                          <a:latin typeface="Calibri (Body)"/>
                        </a:rPr>
                        <a:t> </a:t>
                      </a:r>
                    </a:p>
                  </a:txBody>
                  <a:tcPr marL="182880" marR="182880" marT="91440" marB="91440"/>
                </a:tc>
                <a:tc hMerge="1">
                  <a:txBody>
                    <a:bodyPr/>
                    <a:lstStyle/>
                    <a:p>
                      <a:endParaRPr lang="en-US"/>
                    </a:p>
                  </a:txBody>
                  <a:tcPr/>
                </a:tc>
                <a:tc>
                  <a:txBody>
                    <a:bodyPr/>
                    <a:lstStyle/>
                    <a:p>
                      <a:pPr algn="ctr"/>
                      <a:r>
                        <a:rPr lang="en-US" sz="3200" dirty="0" smtClean="0">
                          <a:latin typeface="Calibri (Body)"/>
                        </a:rPr>
                        <a:t>8 – 9</a:t>
                      </a:r>
                      <a:r>
                        <a:rPr lang="vi-VN" sz="3200" dirty="0" smtClean="0">
                          <a:latin typeface="Calibri (Body)"/>
                        </a:rPr>
                        <a:t> đơn vị ăn</a:t>
                      </a:r>
                      <a:endParaRPr lang="en-US" sz="3200" dirty="0">
                        <a:latin typeface="Calibri (Body)"/>
                      </a:endParaRPr>
                    </a:p>
                  </a:txBody>
                  <a:tcPr marL="182880" marR="182880" marT="91440" marB="91440" anchor="ctr"/>
                </a:tc>
                <a:tc>
                  <a:txBody>
                    <a:bodyPr/>
                    <a:lstStyle/>
                    <a:p>
                      <a:pPr algn="ctr"/>
                      <a:r>
                        <a:rPr lang="en-US" sz="3200" dirty="0" smtClean="0">
                          <a:latin typeface="Calibri (Body)"/>
                        </a:rPr>
                        <a:t>10 – 11</a:t>
                      </a:r>
                      <a:r>
                        <a:rPr lang="vi-VN" sz="3200" dirty="0" smtClean="0">
                          <a:latin typeface="Calibri (Body)"/>
                        </a:rPr>
                        <a:t> đơn vị ăn</a:t>
                      </a:r>
                      <a:endParaRPr lang="en-US" sz="3200" dirty="0">
                        <a:latin typeface="Calibri (Body)"/>
                      </a:endParaRPr>
                    </a:p>
                  </a:txBody>
                  <a:tcPr marL="182880" marR="182880" marT="91440" marB="91440" anchor="ctr"/>
                </a:tc>
                <a:tc>
                  <a:txBody>
                    <a:bodyPr/>
                    <a:lstStyle/>
                    <a:p>
                      <a:pPr algn="ctr"/>
                      <a:r>
                        <a:rPr lang="en-US" sz="3200" dirty="0" smtClean="0">
                          <a:latin typeface="Calibri (Body)"/>
                        </a:rPr>
                        <a:t>12 – 13 </a:t>
                      </a:r>
                      <a:r>
                        <a:rPr lang="vi-VN" sz="3200" dirty="0" smtClean="0">
                          <a:latin typeface="Calibri (Body)"/>
                        </a:rPr>
                        <a:t>đơn vị ăn</a:t>
                      </a:r>
                      <a:endParaRPr lang="en-US" sz="3200" dirty="0">
                        <a:latin typeface="Calibri (Body)"/>
                      </a:endParaRPr>
                    </a:p>
                  </a:txBody>
                  <a:tcPr marL="182880" marR="182880" marT="91440" marB="91440" anchor="ctr"/>
                </a:tc>
                <a:extLst>
                  <a:ext uri="{0D108BD9-81ED-4DB2-BD59-A6C34878D82A}">
                    <a16:rowId xmlns:a16="http://schemas.microsoft.com/office/drawing/2014/main" val="2784062107"/>
                  </a:ext>
                </a:extLst>
              </a:tr>
              <a:tr h="1280160">
                <a:tc rowSpan="2">
                  <a:txBody>
                    <a:bodyPr/>
                    <a:lstStyle/>
                    <a:p>
                      <a:pPr algn="just"/>
                      <a:r>
                        <a:rPr lang="en-US" sz="3200" dirty="0" err="1" smtClean="0">
                          <a:latin typeface="Calibri (Body)"/>
                        </a:rPr>
                        <a:t>Tầng</a:t>
                      </a:r>
                      <a:r>
                        <a:rPr lang="en-US" sz="3200" dirty="0" smtClean="0">
                          <a:latin typeface="Calibri (Body)"/>
                        </a:rPr>
                        <a:t> 2: Rau </a:t>
                      </a:r>
                      <a:r>
                        <a:rPr lang="en-US" sz="3200" dirty="0" err="1" smtClean="0">
                          <a:latin typeface="Calibri (Body)"/>
                        </a:rPr>
                        <a:t>lá</a:t>
                      </a:r>
                      <a:r>
                        <a:rPr lang="en-US" sz="3200" dirty="0" smtClean="0">
                          <a:latin typeface="Calibri (Body)"/>
                        </a:rPr>
                        <a:t>, </a:t>
                      </a:r>
                      <a:r>
                        <a:rPr lang="en-US" sz="3200" dirty="0" err="1" smtClean="0">
                          <a:latin typeface="Calibri (Body)"/>
                        </a:rPr>
                        <a:t>rau</a:t>
                      </a:r>
                      <a:r>
                        <a:rPr lang="en-US" sz="3200" dirty="0" smtClean="0">
                          <a:latin typeface="Calibri (Body)"/>
                        </a:rPr>
                        <a:t> </a:t>
                      </a:r>
                      <a:r>
                        <a:rPr lang="en-US" sz="3200" dirty="0" err="1" smtClean="0">
                          <a:latin typeface="Calibri (Body)"/>
                        </a:rPr>
                        <a:t>củ</a:t>
                      </a:r>
                      <a:r>
                        <a:rPr lang="en-US" sz="3200" dirty="0" smtClean="0">
                          <a:latin typeface="Calibri (Body)"/>
                        </a:rPr>
                        <a:t> </a:t>
                      </a:r>
                      <a:r>
                        <a:rPr lang="en-US" sz="3200" dirty="0" err="1" smtClean="0">
                          <a:latin typeface="Calibri (Body)"/>
                        </a:rPr>
                        <a:t>quả</a:t>
                      </a:r>
                      <a:r>
                        <a:rPr lang="en-US" sz="3200" dirty="0" smtClean="0">
                          <a:latin typeface="Calibri (Body)"/>
                        </a:rPr>
                        <a:t> </a:t>
                      </a:r>
                      <a:r>
                        <a:rPr lang="en-US" sz="3200" dirty="0" err="1" smtClean="0">
                          <a:latin typeface="Calibri (Body)"/>
                        </a:rPr>
                        <a:t>và</a:t>
                      </a:r>
                      <a:r>
                        <a:rPr lang="en-US" sz="3200" dirty="0" smtClean="0">
                          <a:latin typeface="Calibri (Body)"/>
                        </a:rPr>
                        <a:t> </a:t>
                      </a:r>
                      <a:r>
                        <a:rPr lang="en-US" sz="3200" dirty="0" err="1" smtClean="0">
                          <a:latin typeface="Calibri (Body)"/>
                        </a:rPr>
                        <a:t>quả</a:t>
                      </a:r>
                      <a:r>
                        <a:rPr lang="en-US" sz="3200" dirty="0" smtClean="0">
                          <a:latin typeface="Calibri (Body)"/>
                        </a:rPr>
                        <a:t> </a:t>
                      </a:r>
                      <a:r>
                        <a:rPr lang="en-US" sz="3200" dirty="0" err="1" smtClean="0">
                          <a:latin typeface="Calibri (Body)"/>
                        </a:rPr>
                        <a:t>chín</a:t>
                      </a:r>
                      <a:endParaRPr lang="en-US" sz="3200" dirty="0" smtClean="0">
                        <a:latin typeface="Calibri (Body)"/>
                      </a:endParaRPr>
                    </a:p>
                  </a:txBody>
                  <a:tcPr marL="182880" marR="182880" marT="91440" marB="91440" anchor="ctr"/>
                </a:tc>
                <a:tc>
                  <a:txBody>
                    <a:bodyPr/>
                    <a:lstStyle/>
                    <a:p>
                      <a:pPr algn="just"/>
                      <a:r>
                        <a:rPr lang="pt-BR" sz="3200" dirty="0" smtClean="0">
                          <a:latin typeface="Calibri (Body)"/>
                        </a:rPr>
                        <a:t>Rau lá, rau củ quả </a:t>
                      </a:r>
                      <a:endParaRPr lang="en-US" sz="3200" dirty="0" smtClean="0">
                        <a:latin typeface="Calibri (Body)"/>
                      </a:endParaRPr>
                    </a:p>
                  </a:txBody>
                  <a:tcPr marL="182880" marR="182880" marT="91440" marB="91440"/>
                </a:tc>
                <a:tc>
                  <a:txBody>
                    <a:bodyPr/>
                    <a:lstStyle/>
                    <a:p>
                      <a:pPr algn="ctr"/>
                      <a:r>
                        <a:rPr lang="en-US" sz="3200" dirty="0" smtClean="0">
                          <a:latin typeface="Calibri (Body)"/>
                        </a:rPr>
                        <a:t>2</a:t>
                      </a:r>
                      <a:r>
                        <a:rPr lang="vi-VN" sz="3200" dirty="0" smtClean="0">
                          <a:latin typeface="Calibri (Body)"/>
                        </a:rPr>
                        <a:t> đơn vị </a:t>
                      </a:r>
                      <a:r>
                        <a:rPr lang="en-US" sz="3200" dirty="0" err="1" smtClean="0">
                          <a:latin typeface="Calibri (Body)"/>
                        </a:rPr>
                        <a:t>ăn</a:t>
                      </a:r>
                      <a:r>
                        <a:rPr lang="en-US" sz="3200" dirty="0" smtClean="0">
                          <a:latin typeface="Calibri (Body)"/>
                        </a:rPr>
                        <a:t> </a:t>
                      </a:r>
                      <a:endParaRPr lang="en-US" sz="3200" dirty="0">
                        <a:latin typeface="Calibri (Body)"/>
                      </a:endParaRPr>
                    </a:p>
                  </a:txBody>
                  <a:tcPr marL="182880" marR="182880" marT="91440" marB="91440" anchor="ctr"/>
                </a:tc>
                <a:tc>
                  <a:txBody>
                    <a:bodyPr/>
                    <a:lstStyle/>
                    <a:p>
                      <a:pPr algn="ctr"/>
                      <a:r>
                        <a:rPr lang="en-US" sz="3200" dirty="0" smtClean="0">
                          <a:latin typeface="Calibri (Body)"/>
                        </a:rPr>
                        <a:t>2 – 2,5</a:t>
                      </a:r>
                      <a:r>
                        <a:rPr lang="vi-VN" sz="3200" dirty="0" smtClean="0">
                          <a:latin typeface="Calibri (Body)"/>
                        </a:rPr>
                        <a:t> đơn vị </a:t>
                      </a:r>
                      <a:r>
                        <a:rPr lang="en-US" sz="3200" dirty="0" smtClean="0">
                          <a:latin typeface="Calibri (Body)"/>
                        </a:rPr>
                        <a:t>ăn </a:t>
                      </a:r>
                      <a:endParaRPr lang="en-US" sz="3200" dirty="0">
                        <a:latin typeface="Calibri (Body)"/>
                      </a:endParaRPr>
                    </a:p>
                  </a:txBody>
                  <a:tcPr marL="182880" marR="182880" marT="91440" marB="91440" anchor="ctr"/>
                </a:tc>
                <a:tc>
                  <a:txBody>
                    <a:bodyPr/>
                    <a:lstStyle/>
                    <a:p>
                      <a:pPr algn="ctr"/>
                      <a:r>
                        <a:rPr lang="en-US" sz="3200" dirty="0" smtClean="0">
                          <a:latin typeface="Calibri (Body)"/>
                        </a:rPr>
                        <a:t>3</a:t>
                      </a:r>
                      <a:r>
                        <a:rPr lang="vi-VN" sz="3200" dirty="0" smtClean="0">
                          <a:latin typeface="Calibri (Body)"/>
                        </a:rPr>
                        <a:t> đơn vị </a:t>
                      </a:r>
                      <a:r>
                        <a:rPr lang="en-US" sz="3200" dirty="0" smtClean="0">
                          <a:latin typeface="Calibri (Body)"/>
                        </a:rPr>
                        <a:t>ăn </a:t>
                      </a:r>
                      <a:endParaRPr lang="en-US" sz="3200" dirty="0">
                        <a:latin typeface="Calibri (Body)"/>
                      </a:endParaRPr>
                    </a:p>
                  </a:txBody>
                  <a:tcPr marL="182880" marR="182880" marT="91440" marB="91440" anchor="ctr"/>
                </a:tc>
                <a:extLst>
                  <a:ext uri="{0D108BD9-81ED-4DB2-BD59-A6C34878D82A}">
                    <a16:rowId xmlns:a16="http://schemas.microsoft.com/office/drawing/2014/main" val="1981777483"/>
                  </a:ext>
                </a:extLst>
              </a:tr>
              <a:tr h="796380">
                <a:tc vMerge="1">
                  <a:txBody>
                    <a:bodyPr/>
                    <a:lstStyle/>
                    <a:p>
                      <a:endParaRPr lang="en-US" dirty="0"/>
                    </a:p>
                  </a:txBody>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err="1" smtClean="0">
                          <a:latin typeface="Calibri (Body)"/>
                        </a:rPr>
                        <a:t>Quả</a:t>
                      </a:r>
                      <a:r>
                        <a:rPr lang="en-US" sz="3200" dirty="0" smtClean="0">
                          <a:latin typeface="Calibri (Body)"/>
                        </a:rPr>
                        <a:t> </a:t>
                      </a:r>
                      <a:r>
                        <a:rPr lang="en-US" sz="3200" dirty="0" err="1" smtClean="0">
                          <a:latin typeface="Calibri (Body)"/>
                        </a:rPr>
                        <a:t>chín</a:t>
                      </a:r>
                      <a:endParaRPr lang="en-US" sz="3200" dirty="0" smtClean="0">
                        <a:latin typeface="Calibri (Body)"/>
                      </a:endParaRPr>
                    </a:p>
                  </a:txBody>
                  <a:tcPr marL="182880" marR="182880" marT="91440" marB="91440"/>
                </a:tc>
                <a:tc>
                  <a:txBody>
                    <a:bodyPr/>
                    <a:lstStyle/>
                    <a:p>
                      <a:pPr algn="ctr"/>
                      <a:r>
                        <a:rPr lang="en-US" sz="3200" dirty="0" smtClean="0">
                          <a:latin typeface="Calibri (Body)"/>
                        </a:rPr>
                        <a:t>1,5 – 2</a:t>
                      </a:r>
                      <a:r>
                        <a:rPr lang="vi-VN" sz="3200" dirty="0" smtClean="0">
                          <a:latin typeface="Calibri (Body)"/>
                        </a:rPr>
                        <a:t> đơn vị </a:t>
                      </a:r>
                      <a:r>
                        <a:rPr lang="en-US" sz="3200" dirty="0" err="1" smtClean="0">
                          <a:latin typeface="Calibri (Body)"/>
                        </a:rPr>
                        <a:t>ăn</a:t>
                      </a:r>
                      <a:r>
                        <a:rPr lang="en-US" sz="3200" dirty="0" smtClean="0">
                          <a:latin typeface="Calibri (Body)"/>
                        </a:rPr>
                        <a:t> </a:t>
                      </a:r>
                      <a:endParaRPr lang="en-US" sz="3200" dirty="0">
                        <a:latin typeface="Calibri (Body)"/>
                      </a:endParaRPr>
                    </a:p>
                  </a:txBody>
                  <a:tcPr marL="182880" marR="182880" marT="91440" marB="91440" anchor="ctr"/>
                </a:tc>
                <a:tc>
                  <a:txBody>
                    <a:bodyPr/>
                    <a:lstStyle/>
                    <a:p>
                      <a:pPr algn="ctr"/>
                      <a:r>
                        <a:rPr lang="en-US" sz="3200" dirty="0" smtClean="0">
                          <a:latin typeface="Calibri (Body)"/>
                        </a:rPr>
                        <a:t>2</a:t>
                      </a:r>
                      <a:r>
                        <a:rPr lang="vi-VN" sz="3200" dirty="0" smtClean="0">
                          <a:latin typeface="Calibri (Body)"/>
                        </a:rPr>
                        <a:t> đơn vị </a:t>
                      </a:r>
                      <a:r>
                        <a:rPr lang="en-US" sz="3200" dirty="0" smtClean="0">
                          <a:latin typeface="Calibri (Body)"/>
                        </a:rPr>
                        <a:t>ăn</a:t>
                      </a:r>
                      <a:endParaRPr lang="en-US" sz="3200" dirty="0">
                        <a:latin typeface="Calibri (Body)"/>
                      </a:endParaRPr>
                    </a:p>
                  </a:txBody>
                  <a:tcPr marL="182880" marR="182880" marT="91440" marB="91440" anchor="ctr"/>
                </a:tc>
                <a:tc>
                  <a:txBody>
                    <a:bodyPr/>
                    <a:lstStyle/>
                    <a:p>
                      <a:pPr algn="ctr"/>
                      <a:r>
                        <a:rPr lang="en-US" sz="3200" dirty="0" smtClean="0">
                          <a:latin typeface="Calibri (Body)"/>
                        </a:rPr>
                        <a:t>2 – 2,5</a:t>
                      </a:r>
                      <a:r>
                        <a:rPr lang="vi-VN" sz="3200" dirty="0" smtClean="0">
                          <a:latin typeface="Calibri (Body)"/>
                        </a:rPr>
                        <a:t> đơn vị </a:t>
                      </a:r>
                      <a:r>
                        <a:rPr lang="en-US" sz="3200" dirty="0" smtClean="0">
                          <a:latin typeface="Calibri (Body)"/>
                        </a:rPr>
                        <a:t>ăn</a:t>
                      </a:r>
                      <a:endParaRPr lang="en-US" sz="3200" dirty="0">
                        <a:latin typeface="Calibri (Body)"/>
                      </a:endParaRPr>
                    </a:p>
                  </a:txBody>
                  <a:tcPr marL="182880" marR="182880" marT="91440" marB="91440" anchor="ctr"/>
                </a:tc>
                <a:extLst>
                  <a:ext uri="{0D108BD9-81ED-4DB2-BD59-A6C34878D82A}">
                    <a16:rowId xmlns:a16="http://schemas.microsoft.com/office/drawing/2014/main" val="3106852088"/>
                  </a:ext>
                </a:extLst>
              </a:tr>
              <a:tr h="1280160">
                <a:tc gridSpan="2">
                  <a:txBody>
                    <a:bodyPr/>
                    <a:lstStyle/>
                    <a:p>
                      <a:pPr algn="just"/>
                      <a:r>
                        <a:rPr lang="en-US" sz="3200" dirty="0" err="1" smtClean="0">
                          <a:latin typeface="Calibri (Body)"/>
                        </a:rPr>
                        <a:t>Tầng</a:t>
                      </a:r>
                      <a:r>
                        <a:rPr lang="en-US" sz="3200" dirty="0" smtClean="0">
                          <a:latin typeface="Calibri (Body)"/>
                        </a:rPr>
                        <a:t> 3: </a:t>
                      </a:r>
                      <a:r>
                        <a:rPr lang="en-US" sz="3200" dirty="0" err="1" smtClean="0">
                          <a:latin typeface="Calibri (Body)"/>
                        </a:rPr>
                        <a:t>Thịt</a:t>
                      </a:r>
                      <a:r>
                        <a:rPr lang="en-US" sz="3200" dirty="0" smtClean="0">
                          <a:latin typeface="Calibri (Body)"/>
                        </a:rPr>
                        <a:t>, </a:t>
                      </a:r>
                      <a:r>
                        <a:rPr lang="en-US" sz="3200" dirty="0" err="1" smtClean="0">
                          <a:latin typeface="Calibri (Body)"/>
                        </a:rPr>
                        <a:t>thủy</a:t>
                      </a:r>
                      <a:r>
                        <a:rPr lang="en-US" sz="3200" dirty="0" smtClean="0">
                          <a:latin typeface="Calibri (Body)"/>
                        </a:rPr>
                        <a:t> </a:t>
                      </a:r>
                      <a:r>
                        <a:rPr lang="en-US" sz="3200" dirty="0" err="1" smtClean="0">
                          <a:latin typeface="Calibri (Body)"/>
                        </a:rPr>
                        <a:t>sản</a:t>
                      </a:r>
                      <a:r>
                        <a:rPr lang="en-US" sz="3200" dirty="0" smtClean="0">
                          <a:latin typeface="Calibri (Body)"/>
                        </a:rPr>
                        <a:t>, </a:t>
                      </a:r>
                      <a:r>
                        <a:rPr lang="en-US" sz="3200" dirty="0" err="1" smtClean="0">
                          <a:latin typeface="Calibri (Body)"/>
                        </a:rPr>
                        <a:t>trứng</a:t>
                      </a:r>
                      <a:r>
                        <a:rPr lang="en-US" sz="3200" dirty="0" smtClean="0">
                          <a:latin typeface="Calibri (Body)"/>
                        </a:rPr>
                        <a:t> </a:t>
                      </a:r>
                      <a:r>
                        <a:rPr lang="en-US" sz="3200" dirty="0" err="1" smtClean="0">
                          <a:latin typeface="Calibri (Body)"/>
                        </a:rPr>
                        <a:t>và</a:t>
                      </a:r>
                      <a:r>
                        <a:rPr lang="en-US" sz="3200" dirty="0" smtClean="0">
                          <a:latin typeface="Calibri (Body)"/>
                        </a:rPr>
                        <a:t> </a:t>
                      </a:r>
                      <a:r>
                        <a:rPr lang="en-US" sz="3200" dirty="0" err="1" smtClean="0">
                          <a:latin typeface="Calibri (Body)"/>
                        </a:rPr>
                        <a:t>hạt</a:t>
                      </a:r>
                      <a:r>
                        <a:rPr lang="en-US" sz="3200" dirty="0" smtClean="0">
                          <a:latin typeface="Calibri (Body)"/>
                        </a:rPr>
                        <a:t> </a:t>
                      </a:r>
                      <a:r>
                        <a:rPr lang="en-US" sz="3200" dirty="0" err="1" smtClean="0">
                          <a:latin typeface="Calibri (Body)"/>
                        </a:rPr>
                        <a:t>giàu</a:t>
                      </a:r>
                      <a:r>
                        <a:rPr lang="en-US" sz="3200" dirty="0" smtClean="0">
                          <a:latin typeface="Calibri (Body)"/>
                        </a:rPr>
                        <a:t> </a:t>
                      </a:r>
                      <a:r>
                        <a:rPr lang="en-US" sz="3200" dirty="0" err="1" smtClean="0">
                          <a:latin typeface="Calibri (Body)"/>
                        </a:rPr>
                        <a:t>đạm</a:t>
                      </a:r>
                      <a:endParaRPr lang="en-US" sz="3200" dirty="0">
                        <a:latin typeface="Calibri (Body)"/>
                      </a:endParaRPr>
                    </a:p>
                  </a:txBody>
                  <a:tcPr marL="182880" marR="182880" marT="91440" marB="91440"/>
                </a:tc>
                <a:tc hMerge="1">
                  <a:txBody>
                    <a:bodyPr/>
                    <a:lstStyle/>
                    <a:p>
                      <a:endParaRPr lang="en-US"/>
                    </a:p>
                  </a:txBody>
                  <a:tcPr/>
                </a:tc>
                <a:tc>
                  <a:txBody>
                    <a:bodyPr/>
                    <a:lstStyle/>
                    <a:p>
                      <a:pPr algn="ctr"/>
                      <a:r>
                        <a:rPr lang="en-US" sz="3200" dirty="0" smtClean="0">
                          <a:latin typeface="Calibri (Body)"/>
                        </a:rPr>
                        <a:t>4</a:t>
                      </a:r>
                      <a:r>
                        <a:rPr lang="vi-VN" sz="3200" dirty="0" smtClean="0">
                          <a:latin typeface="Calibri (Body)"/>
                        </a:rPr>
                        <a:t> đơn vị </a:t>
                      </a:r>
                      <a:r>
                        <a:rPr lang="en-US" sz="3200" dirty="0" err="1" smtClean="0">
                          <a:latin typeface="Calibri (Body)"/>
                        </a:rPr>
                        <a:t>ăn</a:t>
                      </a:r>
                      <a:r>
                        <a:rPr lang="en-US" sz="3200" dirty="0" smtClean="0">
                          <a:latin typeface="Calibri (Body)"/>
                        </a:rPr>
                        <a:t> </a:t>
                      </a:r>
                      <a:endParaRPr lang="en-US" sz="3200" dirty="0">
                        <a:latin typeface="Calibri (Body)"/>
                      </a:endParaRPr>
                    </a:p>
                  </a:txBody>
                  <a:tcPr marL="182880" marR="182880" marT="91440" marB="91440" anchor="ctr"/>
                </a:tc>
                <a:tc>
                  <a:txBody>
                    <a:bodyPr/>
                    <a:lstStyle/>
                    <a:p>
                      <a:pPr algn="ctr"/>
                      <a:r>
                        <a:rPr lang="en-US" sz="3200" dirty="0" smtClean="0">
                          <a:latin typeface="Calibri (Body)"/>
                        </a:rPr>
                        <a:t>5 </a:t>
                      </a:r>
                      <a:r>
                        <a:rPr lang="vi-VN" sz="3200" dirty="0" smtClean="0">
                          <a:latin typeface="Calibri (Body)"/>
                        </a:rPr>
                        <a:t>đơn vị </a:t>
                      </a:r>
                      <a:r>
                        <a:rPr lang="en-US" sz="3200" dirty="0" err="1" smtClean="0">
                          <a:latin typeface="Calibri (Body)"/>
                        </a:rPr>
                        <a:t>ăn</a:t>
                      </a:r>
                      <a:endParaRPr lang="en-US" sz="3200" dirty="0">
                        <a:latin typeface="Calibri (Body)"/>
                      </a:endParaRPr>
                    </a:p>
                  </a:txBody>
                  <a:tcPr marL="182880" marR="182880" marT="91440" marB="91440" anchor="ctr"/>
                </a:tc>
                <a:tc>
                  <a:txBody>
                    <a:bodyPr/>
                    <a:lstStyle/>
                    <a:p>
                      <a:pPr algn="ctr"/>
                      <a:r>
                        <a:rPr lang="en-US" sz="3200" dirty="0" smtClean="0">
                          <a:latin typeface="Calibri (Body)"/>
                        </a:rPr>
                        <a:t>6 </a:t>
                      </a:r>
                      <a:r>
                        <a:rPr lang="vi-VN" sz="3200" dirty="0" smtClean="0">
                          <a:latin typeface="Calibri (Body)"/>
                        </a:rPr>
                        <a:t>đơn vị </a:t>
                      </a:r>
                      <a:r>
                        <a:rPr lang="en-US" sz="3200" dirty="0" err="1" smtClean="0">
                          <a:latin typeface="Calibri (Body)"/>
                        </a:rPr>
                        <a:t>ăn</a:t>
                      </a:r>
                      <a:endParaRPr lang="en-US" sz="3200" dirty="0">
                        <a:latin typeface="Calibri (Body)"/>
                      </a:endParaRPr>
                    </a:p>
                  </a:txBody>
                  <a:tcPr marL="182880" marR="182880" marT="91440" marB="91440" anchor="ctr"/>
                </a:tc>
                <a:extLst>
                  <a:ext uri="{0D108BD9-81ED-4DB2-BD59-A6C34878D82A}">
                    <a16:rowId xmlns:a16="http://schemas.microsoft.com/office/drawing/2014/main" val="3319038154"/>
                  </a:ext>
                </a:extLst>
              </a:tr>
              <a:tr h="796380">
                <a:tc gridSpan="2">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err="1" smtClean="0">
                          <a:solidFill>
                            <a:schemeClr val="tx1"/>
                          </a:solidFill>
                          <a:latin typeface="Calibri (Body)"/>
                        </a:rPr>
                        <a:t>Tầng</a:t>
                      </a:r>
                      <a:r>
                        <a:rPr lang="en-US" sz="3200" dirty="0" smtClean="0">
                          <a:solidFill>
                            <a:schemeClr val="tx1"/>
                          </a:solidFill>
                          <a:latin typeface="Calibri (Body)"/>
                        </a:rPr>
                        <a:t> 4: </a:t>
                      </a:r>
                      <a:r>
                        <a:rPr lang="en-US" sz="3200" dirty="0" err="1" smtClean="0">
                          <a:solidFill>
                            <a:schemeClr val="tx1"/>
                          </a:solidFill>
                          <a:latin typeface="Calibri (Body)"/>
                        </a:rPr>
                        <a:t>Sữa</a:t>
                      </a:r>
                      <a:r>
                        <a:rPr lang="en-US" sz="3200" dirty="0" smtClean="0">
                          <a:solidFill>
                            <a:schemeClr val="tx1"/>
                          </a:solidFill>
                          <a:latin typeface="Calibri (Body)"/>
                        </a:rPr>
                        <a:t> </a:t>
                      </a:r>
                      <a:r>
                        <a:rPr lang="en-US" sz="3200" dirty="0" err="1" smtClean="0">
                          <a:solidFill>
                            <a:schemeClr val="tx1"/>
                          </a:solidFill>
                          <a:latin typeface="Calibri (Body)"/>
                        </a:rPr>
                        <a:t>và</a:t>
                      </a:r>
                      <a:r>
                        <a:rPr lang="en-US" sz="3200" dirty="0" smtClean="0">
                          <a:solidFill>
                            <a:schemeClr val="tx1"/>
                          </a:solidFill>
                          <a:latin typeface="Calibri (Body)"/>
                        </a:rPr>
                        <a:t> </a:t>
                      </a:r>
                      <a:r>
                        <a:rPr lang="en-US" sz="3200" dirty="0" err="1" smtClean="0">
                          <a:solidFill>
                            <a:schemeClr val="tx1"/>
                          </a:solidFill>
                          <a:latin typeface="Calibri (Body)"/>
                        </a:rPr>
                        <a:t>các</a:t>
                      </a:r>
                      <a:r>
                        <a:rPr lang="en-US" sz="3200" dirty="0" smtClean="0">
                          <a:solidFill>
                            <a:schemeClr val="tx1"/>
                          </a:solidFill>
                          <a:latin typeface="Calibri (Body)"/>
                        </a:rPr>
                        <a:t> </a:t>
                      </a:r>
                      <a:r>
                        <a:rPr lang="en-US" sz="3200" dirty="0" err="1" smtClean="0">
                          <a:solidFill>
                            <a:schemeClr val="tx1"/>
                          </a:solidFill>
                          <a:latin typeface="Calibri (Body)"/>
                        </a:rPr>
                        <a:t>chế</a:t>
                      </a:r>
                      <a:r>
                        <a:rPr lang="en-US" sz="3200" dirty="0" smtClean="0">
                          <a:solidFill>
                            <a:schemeClr val="tx1"/>
                          </a:solidFill>
                          <a:latin typeface="Calibri (Body)"/>
                        </a:rPr>
                        <a:t> </a:t>
                      </a:r>
                      <a:r>
                        <a:rPr lang="en-US" sz="3200" dirty="0" err="1" smtClean="0">
                          <a:solidFill>
                            <a:schemeClr val="tx1"/>
                          </a:solidFill>
                          <a:latin typeface="Calibri (Body)"/>
                        </a:rPr>
                        <a:t>phẩm</a:t>
                      </a:r>
                      <a:r>
                        <a:rPr lang="en-US" sz="3200" dirty="0" smtClean="0">
                          <a:solidFill>
                            <a:schemeClr val="tx1"/>
                          </a:solidFill>
                          <a:latin typeface="Calibri (Body)"/>
                        </a:rPr>
                        <a:t> </a:t>
                      </a:r>
                      <a:r>
                        <a:rPr lang="en-US" sz="3200" dirty="0" err="1" smtClean="0">
                          <a:solidFill>
                            <a:schemeClr val="tx1"/>
                          </a:solidFill>
                          <a:latin typeface="Calibri (Body)"/>
                        </a:rPr>
                        <a:t>sữa</a:t>
                      </a:r>
                      <a:endParaRPr lang="en-US" sz="3200" dirty="0" smtClean="0">
                        <a:solidFill>
                          <a:schemeClr val="tx1"/>
                        </a:solidFill>
                        <a:latin typeface="Calibri (Body)"/>
                      </a:endParaRPr>
                    </a:p>
                  </a:txBody>
                  <a:tcPr marL="182880" marR="182880" marT="91440" marB="91440"/>
                </a:tc>
                <a:tc hMerge="1">
                  <a:txBody>
                    <a:bodyPr/>
                    <a:lstStyle/>
                    <a:p>
                      <a:endParaRPr lang="en-US"/>
                    </a:p>
                  </a:txBody>
                  <a:tcPr/>
                </a:tc>
                <a:tc>
                  <a:txBody>
                    <a:bodyPr/>
                    <a:lstStyle/>
                    <a:p>
                      <a:pPr algn="ctr"/>
                      <a:r>
                        <a:rPr lang="en-US" sz="3200" dirty="0" smtClean="0">
                          <a:latin typeface="Calibri (Body)"/>
                        </a:rPr>
                        <a:t>4,5 </a:t>
                      </a:r>
                      <a:r>
                        <a:rPr lang="vi-VN" sz="3200" dirty="0" smtClean="0">
                          <a:latin typeface="Calibri (Body)"/>
                        </a:rPr>
                        <a:t>  đơn vị </a:t>
                      </a:r>
                      <a:r>
                        <a:rPr lang="en-US" sz="3200" dirty="0" err="1" smtClean="0">
                          <a:latin typeface="Calibri (Body)"/>
                        </a:rPr>
                        <a:t>ăn</a:t>
                      </a:r>
                      <a:r>
                        <a:rPr lang="en-US" sz="3200" dirty="0" smtClean="0">
                          <a:latin typeface="Calibri (Body)"/>
                        </a:rPr>
                        <a:t> </a:t>
                      </a:r>
                      <a:endParaRPr lang="en-US" sz="3200" dirty="0">
                        <a:latin typeface="Calibri (Body)"/>
                      </a:endParaRPr>
                    </a:p>
                  </a:txBody>
                  <a:tcPr marL="182880" marR="182880" marT="91440" marB="91440"/>
                </a:tc>
                <a:tc>
                  <a:txBody>
                    <a:bodyPr/>
                    <a:lstStyle/>
                    <a:p>
                      <a:pPr algn="ctr"/>
                      <a:r>
                        <a:rPr lang="en-US" sz="3200" dirty="0" smtClean="0">
                          <a:latin typeface="Calibri (Body)"/>
                        </a:rPr>
                        <a:t>5</a:t>
                      </a:r>
                      <a:r>
                        <a:rPr lang="vi-VN" sz="3200" dirty="0" smtClean="0">
                          <a:latin typeface="Calibri (Body)"/>
                        </a:rPr>
                        <a:t> đơn vị </a:t>
                      </a:r>
                      <a:r>
                        <a:rPr lang="en-US" sz="3200" dirty="0" err="1" smtClean="0">
                          <a:latin typeface="Calibri (Body)"/>
                        </a:rPr>
                        <a:t>ăn</a:t>
                      </a:r>
                      <a:r>
                        <a:rPr lang="en-US" sz="3200" dirty="0" smtClean="0">
                          <a:latin typeface="Calibri (Body)"/>
                        </a:rPr>
                        <a:t> </a:t>
                      </a:r>
                      <a:endParaRPr lang="en-US" sz="3200" dirty="0">
                        <a:latin typeface="Calibri (Body)"/>
                      </a:endParaRPr>
                    </a:p>
                  </a:txBody>
                  <a:tcPr marL="182880" marR="182880" marT="91440" marB="91440"/>
                </a:tc>
                <a:tc>
                  <a:txBody>
                    <a:bodyPr/>
                    <a:lstStyle/>
                    <a:p>
                      <a:pPr algn="ctr"/>
                      <a:r>
                        <a:rPr lang="en-US" sz="3200" dirty="0" smtClean="0">
                          <a:latin typeface="Calibri (Body)"/>
                        </a:rPr>
                        <a:t>6</a:t>
                      </a:r>
                      <a:r>
                        <a:rPr lang="vi-VN" sz="3200" dirty="0" smtClean="0">
                          <a:latin typeface="Calibri (Body)"/>
                        </a:rPr>
                        <a:t> đơn vị </a:t>
                      </a:r>
                      <a:r>
                        <a:rPr lang="en-US" sz="3200" dirty="0" err="1" smtClean="0">
                          <a:latin typeface="Calibri (Body)"/>
                        </a:rPr>
                        <a:t>ăn</a:t>
                      </a:r>
                      <a:r>
                        <a:rPr lang="en-US" sz="3200" dirty="0" smtClean="0">
                          <a:latin typeface="Calibri (Body)"/>
                        </a:rPr>
                        <a:t> </a:t>
                      </a:r>
                      <a:endParaRPr lang="en-US" sz="3200" dirty="0">
                        <a:latin typeface="Calibri (Body)"/>
                      </a:endParaRPr>
                    </a:p>
                  </a:txBody>
                  <a:tcPr marL="182880" marR="182880" marT="91440" marB="91440"/>
                </a:tc>
                <a:extLst>
                  <a:ext uri="{0D108BD9-81ED-4DB2-BD59-A6C34878D82A}">
                    <a16:rowId xmlns:a16="http://schemas.microsoft.com/office/drawing/2014/main" val="953863431"/>
                  </a:ext>
                </a:extLst>
              </a:tr>
              <a:tr h="796380">
                <a:tc gridSpan="2">
                  <a:txBody>
                    <a:bodyPr/>
                    <a:lstStyle/>
                    <a:p>
                      <a:r>
                        <a:rPr lang="en-US" sz="3200" dirty="0" err="1" smtClean="0">
                          <a:latin typeface="Calibri (Body)"/>
                        </a:rPr>
                        <a:t>Tầng</a:t>
                      </a:r>
                      <a:r>
                        <a:rPr lang="en-US" sz="3200" dirty="0" smtClean="0">
                          <a:latin typeface="Calibri (Body)"/>
                        </a:rPr>
                        <a:t> 5: </a:t>
                      </a:r>
                      <a:r>
                        <a:rPr lang="en-US" sz="3200" dirty="0" err="1" smtClean="0">
                          <a:latin typeface="Calibri (Body)"/>
                        </a:rPr>
                        <a:t>Dầu</a:t>
                      </a:r>
                      <a:r>
                        <a:rPr lang="en-US" sz="3200" dirty="0" smtClean="0">
                          <a:latin typeface="Calibri (Body)"/>
                        </a:rPr>
                        <a:t> </a:t>
                      </a:r>
                      <a:r>
                        <a:rPr lang="en-US" sz="3200" dirty="0" err="1" smtClean="0">
                          <a:latin typeface="Calibri (Body)"/>
                        </a:rPr>
                        <a:t>mỡ</a:t>
                      </a:r>
                      <a:endParaRPr lang="en-US" sz="3200" dirty="0" smtClean="0">
                        <a:latin typeface="Calibri (Body)"/>
                      </a:endParaRPr>
                    </a:p>
                  </a:txBody>
                  <a:tcPr marL="182880" marR="182880" marT="91440" marB="91440"/>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smtClean="0">
                          <a:latin typeface="Calibri (Body)"/>
                        </a:rPr>
                        <a:t>5 – 6</a:t>
                      </a:r>
                      <a:r>
                        <a:rPr lang="vi-VN" sz="3200" dirty="0" smtClean="0">
                          <a:latin typeface="Calibri (Body)"/>
                        </a:rPr>
                        <a:t> đơn vị </a:t>
                      </a:r>
                      <a:r>
                        <a:rPr lang="en-US" sz="3200" dirty="0" err="1" smtClean="0">
                          <a:latin typeface="Calibri (Body)"/>
                        </a:rPr>
                        <a:t>ăn</a:t>
                      </a:r>
                      <a:r>
                        <a:rPr lang="en-US" sz="3200" dirty="0" smtClean="0">
                          <a:latin typeface="Calibri (Body)"/>
                        </a:rPr>
                        <a:t> </a:t>
                      </a:r>
                    </a:p>
                  </a:txBody>
                  <a:tcPr marL="182880" marR="182880" marT="91440" marB="9144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smtClean="0">
                          <a:latin typeface="Calibri (Body)"/>
                        </a:rPr>
                        <a:t>5 – 6</a:t>
                      </a:r>
                      <a:r>
                        <a:rPr lang="vi-VN" sz="3200" dirty="0" smtClean="0">
                          <a:latin typeface="Calibri (Body)"/>
                        </a:rPr>
                        <a:t> đơn vị </a:t>
                      </a:r>
                      <a:r>
                        <a:rPr lang="en-US" sz="3200" dirty="0" err="1" smtClean="0">
                          <a:latin typeface="Calibri (Body)"/>
                        </a:rPr>
                        <a:t>ăn</a:t>
                      </a:r>
                      <a:r>
                        <a:rPr lang="en-US" sz="3200" dirty="0" smtClean="0">
                          <a:latin typeface="Calibri (Body)"/>
                        </a:rPr>
                        <a:t> </a:t>
                      </a:r>
                    </a:p>
                  </a:txBody>
                  <a:tcPr marL="182880" marR="182880" marT="91440" marB="9144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smtClean="0">
                          <a:latin typeface="Calibri (Body)"/>
                        </a:rPr>
                        <a:t>5 – 6</a:t>
                      </a:r>
                      <a:r>
                        <a:rPr lang="vi-VN" sz="3200" dirty="0" smtClean="0">
                          <a:latin typeface="Calibri (Body)"/>
                        </a:rPr>
                        <a:t> đơn vị </a:t>
                      </a:r>
                      <a:r>
                        <a:rPr lang="en-US" sz="3200" dirty="0" err="1" smtClean="0">
                          <a:latin typeface="Calibri (Body)"/>
                        </a:rPr>
                        <a:t>ăn</a:t>
                      </a:r>
                      <a:r>
                        <a:rPr lang="en-US" sz="3200" dirty="0" smtClean="0">
                          <a:latin typeface="Calibri (Body)"/>
                        </a:rPr>
                        <a:t> </a:t>
                      </a:r>
                    </a:p>
                  </a:txBody>
                  <a:tcPr marL="182880" marR="182880" marT="91440" marB="91440"/>
                </a:tc>
                <a:extLst>
                  <a:ext uri="{0D108BD9-81ED-4DB2-BD59-A6C34878D82A}">
                    <a16:rowId xmlns:a16="http://schemas.microsoft.com/office/drawing/2014/main" val="4040197146"/>
                  </a:ext>
                </a:extLst>
              </a:tr>
              <a:tr h="796380">
                <a:tc rowSpan="2">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err="1" smtClean="0">
                          <a:latin typeface="Calibri (Body)"/>
                        </a:rPr>
                        <a:t>Tầng</a:t>
                      </a:r>
                      <a:r>
                        <a:rPr lang="en-US" sz="3200" dirty="0" smtClean="0">
                          <a:latin typeface="Calibri (Body)"/>
                        </a:rPr>
                        <a:t> 6: </a:t>
                      </a:r>
                      <a:r>
                        <a:rPr lang="en-US" sz="3200" dirty="0" err="1" smtClean="0">
                          <a:latin typeface="Calibri (Body)"/>
                        </a:rPr>
                        <a:t>Muối</a:t>
                      </a:r>
                      <a:r>
                        <a:rPr lang="en-US" sz="3200" dirty="0" smtClean="0">
                          <a:latin typeface="Calibri (Body)"/>
                        </a:rPr>
                        <a:t>,</a:t>
                      </a:r>
                      <a:r>
                        <a:rPr lang="en-US" sz="3200" baseline="0" dirty="0" smtClean="0">
                          <a:latin typeface="Calibri (Body)"/>
                        </a:rPr>
                        <a:t> </a:t>
                      </a:r>
                      <a:r>
                        <a:rPr lang="en-US" sz="3200" baseline="0" dirty="0" err="1" smtClean="0">
                          <a:latin typeface="Calibri (Body)"/>
                        </a:rPr>
                        <a:t>đường</a:t>
                      </a:r>
                      <a:endParaRPr lang="en-US" sz="3200" dirty="0" smtClean="0">
                        <a:latin typeface="Calibri (Body)"/>
                      </a:endParaRPr>
                    </a:p>
                  </a:txBody>
                  <a:tcPr marL="182880" marR="182880" marT="91440" marB="91440"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err="1" smtClean="0">
                          <a:latin typeface="Calibri (Body)"/>
                        </a:rPr>
                        <a:t>Muối</a:t>
                      </a:r>
                      <a:endParaRPr lang="en-US" sz="3200" dirty="0" smtClean="0">
                        <a:latin typeface="Calibri (Body)"/>
                      </a:endParaRPr>
                    </a:p>
                  </a:txBody>
                  <a:tcPr marL="182880" marR="182880" marT="91440" marB="91440"/>
                </a:tc>
                <a:tc>
                  <a:txBody>
                    <a:bodyPr/>
                    <a:lstStyle/>
                    <a:p>
                      <a:pPr algn="ctr"/>
                      <a:r>
                        <a:rPr lang="vi-VN" sz="3200" dirty="0" smtClean="0">
                          <a:latin typeface="Calibri (Body)"/>
                        </a:rPr>
                        <a:t>dưới 1 đơn vị</a:t>
                      </a:r>
                    </a:p>
                  </a:txBody>
                  <a:tcPr marL="182880" marR="182880" marT="91440" marB="9144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200" dirty="0" smtClean="0">
                          <a:latin typeface="Calibri (Body)"/>
                        </a:rPr>
                        <a:t>dưới 1 đơn vị</a:t>
                      </a:r>
                    </a:p>
                  </a:txBody>
                  <a:tcPr marL="182880" marR="182880" marT="91440" marB="9144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200" dirty="0" smtClean="0">
                          <a:latin typeface="Calibri (Body)"/>
                        </a:rPr>
                        <a:t>dưới 1 đơn vị</a:t>
                      </a:r>
                    </a:p>
                  </a:txBody>
                  <a:tcPr marL="182880" marR="182880" marT="91440" marB="91440"/>
                </a:tc>
                <a:extLst>
                  <a:ext uri="{0D108BD9-81ED-4DB2-BD59-A6C34878D82A}">
                    <a16:rowId xmlns:a16="http://schemas.microsoft.com/office/drawing/2014/main" val="3841546659"/>
                  </a:ext>
                </a:extLst>
              </a:tr>
              <a:tr h="796380">
                <a:tc vMerge="1">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err="1" smtClean="0">
                          <a:latin typeface="Calibri (Body)"/>
                        </a:rPr>
                        <a:t>Đường</a:t>
                      </a:r>
                      <a:endParaRPr lang="en-US" sz="3200" dirty="0" smtClean="0">
                        <a:latin typeface="Calibri (Body)"/>
                      </a:endParaRPr>
                    </a:p>
                  </a:txBody>
                  <a:tcPr marL="182880" marR="182880" marT="91440" marB="9144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200" dirty="0" smtClean="0">
                          <a:latin typeface="Calibri (Body)"/>
                        </a:rPr>
                        <a:t>dưới </a:t>
                      </a:r>
                      <a:r>
                        <a:rPr lang="en-US" sz="3200" dirty="0" smtClean="0">
                          <a:latin typeface="Calibri (Body)"/>
                        </a:rPr>
                        <a:t>5</a:t>
                      </a:r>
                      <a:r>
                        <a:rPr lang="vi-VN" sz="3200" dirty="0" smtClean="0">
                          <a:latin typeface="Calibri (Body)"/>
                        </a:rPr>
                        <a:t> đơn vị</a:t>
                      </a:r>
                    </a:p>
                  </a:txBody>
                  <a:tcPr marL="182880" marR="182880" marT="91440" marB="9144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200" dirty="0" smtClean="0">
                          <a:latin typeface="Calibri (Body)"/>
                        </a:rPr>
                        <a:t>dưới </a:t>
                      </a:r>
                      <a:r>
                        <a:rPr lang="en-US" sz="3200" dirty="0" smtClean="0">
                          <a:latin typeface="Calibri (Body)"/>
                        </a:rPr>
                        <a:t>5</a:t>
                      </a:r>
                      <a:r>
                        <a:rPr lang="vi-VN" sz="3200" dirty="0" smtClean="0">
                          <a:latin typeface="Calibri (Body)"/>
                        </a:rPr>
                        <a:t> đơn vị</a:t>
                      </a:r>
                    </a:p>
                  </a:txBody>
                  <a:tcPr marL="182880" marR="182880" marT="91440" marB="9144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200" dirty="0" smtClean="0">
                          <a:latin typeface="Calibri (Body)"/>
                        </a:rPr>
                        <a:t>dưới </a:t>
                      </a:r>
                      <a:r>
                        <a:rPr lang="en-US" sz="3200" dirty="0" smtClean="0">
                          <a:latin typeface="Calibri (Body)"/>
                        </a:rPr>
                        <a:t>5</a:t>
                      </a:r>
                      <a:r>
                        <a:rPr lang="vi-VN" sz="3200" dirty="0" smtClean="0">
                          <a:latin typeface="Calibri (Body)"/>
                        </a:rPr>
                        <a:t> đơn vị</a:t>
                      </a:r>
                    </a:p>
                  </a:txBody>
                  <a:tcPr marL="182880" marR="182880" marT="91440" marB="91440"/>
                </a:tc>
                <a:extLst>
                  <a:ext uri="{0D108BD9-81ED-4DB2-BD59-A6C34878D82A}">
                    <a16:rowId xmlns:a16="http://schemas.microsoft.com/office/drawing/2014/main" val="1677590337"/>
                  </a:ext>
                </a:extLst>
              </a:tr>
            </a:tbl>
          </a:graphicData>
        </a:graphic>
      </p:graphicFrame>
    </p:spTree>
    <p:extLst>
      <p:ext uri="{BB962C8B-B14F-4D97-AF65-F5344CB8AC3E}">
        <p14:creationId xmlns:p14="http://schemas.microsoft.com/office/powerpoint/2010/main" val="38145796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p:cNvSpPr/>
          <p:nvPr/>
        </p:nvSpPr>
        <p:spPr>
          <a:xfrm>
            <a:off x="0" y="1002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11" b="-38613"/>
            </a:stretch>
          </a:blipFill>
        </p:spPr>
        <p:txBody>
          <a:bodyPr/>
          <a:lstStyle/>
          <a:p>
            <a:endParaRPr lang="vi-VN"/>
          </a:p>
        </p:txBody>
      </p:sp>
      <p:sp>
        <p:nvSpPr>
          <p:cNvPr id="3" name="TextBox 3"/>
          <p:cNvSpPr txBox="1"/>
          <p:nvPr/>
        </p:nvSpPr>
        <p:spPr>
          <a:xfrm>
            <a:off x="2057400" y="374703"/>
            <a:ext cx="14782800" cy="1526059"/>
          </a:xfrm>
          <a:prstGeom prst="rect">
            <a:avLst/>
          </a:prstGeom>
        </p:spPr>
        <p:txBody>
          <a:bodyPr wrap="square" lIns="0" tIns="0" rIns="0" bIns="0" rtlCol="0" anchor="t">
            <a:spAutoFit/>
            <a:scene3d>
              <a:camera prst="orthographicFront"/>
              <a:lightRig rig="soft" dir="t">
                <a:rot lat="0" lon="0" rev="15600000"/>
              </a:lightRig>
            </a:scene3d>
            <a:sp3d extrusionH="57150" prstMaterial="softEdge">
              <a:bevelT w="25400" h="38100"/>
            </a:sp3d>
          </a:bodyPr>
          <a:lstStyle/>
          <a:p>
            <a:pPr algn="ctr">
              <a:lnSpc>
                <a:spcPts val="11859"/>
              </a:lnSpc>
            </a:pPr>
            <a:r>
              <a:rPr lang="en-US" sz="11082" b="1" dirty="0" err="1">
                <a:ln/>
                <a:solidFill>
                  <a:schemeClr val="accent6">
                    <a:lumMod val="75000"/>
                  </a:schemeClr>
                </a:solidFill>
                <a:latin typeface="Arial" panose="020B0604020202020204" pitchFamily="34" charset="0"/>
                <a:cs typeface="Arial" panose="020B0604020202020204" pitchFamily="34" charset="0"/>
              </a:rPr>
              <a:t>Ngũ</a:t>
            </a:r>
            <a:r>
              <a:rPr lang="en-US" sz="11082" b="1" dirty="0">
                <a:ln/>
                <a:solidFill>
                  <a:schemeClr val="accent6">
                    <a:lumMod val="75000"/>
                  </a:schemeClr>
                </a:solidFill>
                <a:latin typeface="Arial" panose="020B0604020202020204" pitchFamily="34" charset="0"/>
                <a:cs typeface="Arial" panose="020B0604020202020204" pitchFamily="34" charset="0"/>
              </a:rPr>
              <a:t> </a:t>
            </a:r>
            <a:r>
              <a:rPr lang="en-US" sz="11082" b="1" dirty="0" err="1">
                <a:ln/>
                <a:solidFill>
                  <a:schemeClr val="accent6">
                    <a:lumMod val="75000"/>
                  </a:schemeClr>
                </a:solidFill>
                <a:latin typeface="Arial" panose="020B0604020202020204" pitchFamily="34" charset="0"/>
                <a:cs typeface="Arial" panose="020B0604020202020204" pitchFamily="34" charset="0"/>
              </a:rPr>
              <a:t>cốc</a:t>
            </a:r>
            <a:r>
              <a:rPr lang="en-US" sz="11082" b="1" dirty="0">
                <a:ln/>
                <a:solidFill>
                  <a:schemeClr val="accent6">
                    <a:lumMod val="75000"/>
                  </a:schemeClr>
                </a:solidFill>
                <a:latin typeface="Arial" panose="020B0604020202020204" pitchFamily="34" charset="0"/>
                <a:cs typeface="Arial" panose="020B0604020202020204" pitchFamily="34" charset="0"/>
              </a:rPr>
              <a:t>, </a:t>
            </a:r>
            <a:r>
              <a:rPr lang="en-US" sz="11082" b="1" dirty="0" err="1">
                <a:ln/>
                <a:solidFill>
                  <a:schemeClr val="accent6">
                    <a:lumMod val="75000"/>
                  </a:schemeClr>
                </a:solidFill>
                <a:latin typeface="Arial" panose="020B0604020202020204" pitchFamily="34" charset="0"/>
                <a:cs typeface="Arial" panose="020B0604020202020204" pitchFamily="34" charset="0"/>
              </a:rPr>
              <a:t>khoai</a:t>
            </a:r>
            <a:r>
              <a:rPr lang="en-US" sz="11082" b="1" dirty="0">
                <a:ln/>
                <a:solidFill>
                  <a:schemeClr val="accent6">
                    <a:lumMod val="75000"/>
                  </a:schemeClr>
                </a:solidFill>
                <a:latin typeface="Arial" panose="020B0604020202020204" pitchFamily="34" charset="0"/>
                <a:cs typeface="Arial" panose="020B0604020202020204" pitchFamily="34" charset="0"/>
              </a:rPr>
              <a:t> củ</a:t>
            </a:r>
          </a:p>
        </p:txBody>
      </p:sp>
      <p:sp>
        <p:nvSpPr>
          <p:cNvPr id="5" name="Rectangle 4"/>
          <p:cNvSpPr/>
          <p:nvPr/>
        </p:nvSpPr>
        <p:spPr>
          <a:xfrm>
            <a:off x="-152400" y="136298"/>
            <a:ext cx="3460376" cy="1015663"/>
          </a:xfrm>
          <a:prstGeom prst="rect">
            <a:avLst/>
          </a:prstGeom>
        </p:spPr>
        <p:txBody>
          <a:bodyPr wrap="square">
            <a:spAutoFit/>
          </a:bodyPr>
          <a:lstStyle/>
          <a:p>
            <a:pPr algn="ctr"/>
            <a:r>
              <a:rPr lang="en-US" sz="6000" b="1" dirty="0" err="1">
                <a:solidFill>
                  <a:srgbClr val="C00000"/>
                </a:solidFill>
                <a:latin typeface="Arial" panose="020B0604020202020204" pitchFamily="34" charset="0"/>
                <a:cs typeface="Arial" panose="020B0604020202020204" pitchFamily="34" charset="0"/>
              </a:rPr>
              <a:t>Tầng</a:t>
            </a:r>
            <a:r>
              <a:rPr lang="en-US" sz="6000" b="1" dirty="0">
                <a:solidFill>
                  <a:srgbClr val="C00000"/>
                </a:solidFill>
                <a:latin typeface="Arial" panose="020B0604020202020204" pitchFamily="34" charset="0"/>
                <a:cs typeface="Arial" panose="020B0604020202020204" pitchFamily="34" charset="0"/>
              </a:rPr>
              <a:t> 2</a:t>
            </a:r>
            <a:endParaRPr lang="vi-VN" sz="6000" b="1" dirty="0">
              <a:solidFill>
                <a:srgbClr val="C00000"/>
              </a:solidFill>
              <a:latin typeface="Arial" panose="020B0604020202020204" pitchFamily="34" charset="0"/>
              <a:cs typeface="Arial" panose="020B0604020202020204" pitchFamily="34" charset="0"/>
            </a:endParaRPr>
          </a:p>
        </p:txBody>
      </p:sp>
      <p:sp>
        <p:nvSpPr>
          <p:cNvPr id="6" name="TextBox 3"/>
          <p:cNvSpPr txBox="1"/>
          <p:nvPr/>
        </p:nvSpPr>
        <p:spPr>
          <a:xfrm>
            <a:off x="3962401" y="1714501"/>
            <a:ext cx="9704615" cy="1600631"/>
          </a:xfrm>
          <a:prstGeom prst="rect">
            <a:avLst/>
          </a:prstGeom>
        </p:spPr>
        <p:txBody>
          <a:bodyPr wrap="square" lIns="0" tIns="0" rIns="0" bIns="0" rtlCol="0" anchor="t">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130000"/>
              </a:lnSpc>
            </a:pPr>
            <a:r>
              <a:rPr lang="en-US" sz="8001" b="1" dirty="0">
                <a:ln/>
                <a:solidFill>
                  <a:srgbClr val="00B050"/>
                </a:solidFill>
                <a:latin typeface="Arial" panose="020B0604020202020204" pitchFamily="34" charset="0"/>
                <a:cs typeface="Arial" panose="020B0604020202020204" pitchFamily="34" charset="0"/>
              </a:rPr>
              <a:t>8-13 </a:t>
            </a:r>
            <a:r>
              <a:rPr lang="en-US" sz="8001" b="1" dirty="0" err="1">
                <a:ln/>
                <a:solidFill>
                  <a:srgbClr val="00B050"/>
                </a:solidFill>
                <a:latin typeface="Arial" panose="020B0604020202020204" pitchFamily="34" charset="0"/>
                <a:cs typeface="Arial" panose="020B0604020202020204" pitchFamily="34" charset="0"/>
              </a:rPr>
              <a:t>đv</a:t>
            </a:r>
            <a:r>
              <a:rPr lang="en-US" sz="8001" b="1" dirty="0">
                <a:ln/>
                <a:solidFill>
                  <a:srgbClr val="00B050"/>
                </a:solidFill>
                <a:latin typeface="Arial" panose="020B0604020202020204" pitchFamily="34" charset="0"/>
                <a:cs typeface="Arial" panose="020B0604020202020204" pitchFamily="34" charset="0"/>
              </a:rPr>
              <a:t> ngày</a:t>
            </a:r>
          </a:p>
        </p:txBody>
      </p:sp>
      <p:pic>
        <p:nvPicPr>
          <p:cNvPr id="10242" name="Picture 2"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195" y="5316014"/>
            <a:ext cx="16207613" cy="49810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57401" y="3007689"/>
            <a:ext cx="15667892" cy="2862322"/>
          </a:xfrm>
          <a:prstGeom prst="rect">
            <a:avLst/>
          </a:prstGeom>
          <a:noFill/>
        </p:spPr>
        <p:txBody>
          <a:bodyPr wrap="square" rtlCol="0">
            <a:spAutoFit/>
          </a:bodyPr>
          <a:lstStyle/>
          <a:p>
            <a:pPr marL="571529" indent="-571529">
              <a:buFont typeface="Arial" panose="020B0604020202020204" pitchFamily="34" charset="0"/>
              <a:buChar char="•"/>
            </a:pPr>
            <a:r>
              <a:rPr lang="en-US" sz="3600" dirty="0">
                <a:latin typeface="Calibri body"/>
              </a:rPr>
              <a:t>SÁNG: 1 </a:t>
            </a:r>
            <a:r>
              <a:rPr lang="en-US" sz="3600" dirty="0" err="1">
                <a:latin typeface="Calibri body"/>
              </a:rPr>
              <a:t>bát</a:t>
            </a:r>
            <a:r>
              <a:rPr lang="en-US" sz="3600" dirty="0">
                <a:latin typeface="Calibri body"/>
              </a:rPr>
              <a:t> con </a:t>
            </a:r>
            <a:r>
              <a:rPr lang="en-US" sz="3600" dirty="0" err="1">
                <a:latin typeface="Calibri body"/>
              </a:rPr>
              <a:t>phở</a:t>
            </a:r>
            <a:r>
              <a:rPr lang="en-US" sz="3600" dirty="0">
                <a:latin typeface="Calibri body"/>
              </a:rPr>
              <a:t> (2 </a:t>
            </a:r>
            <a:r>
              <a:rPr lang="en-US" sz="3600" dirty="0" err="1">
                <a:latin typeface="Calibri body"/>
              </a:rPr>
              <a:t>đv</a:t>
            </a:r>
            <a:r>
              <a:rPr lang="en-US" sz="3600" dirty="0">
                <a:latin typeface="Calibri body"/>
              </a:rPr>
              <a:t>)</a:t>
            </a:r>
          </a:p>
          <a:p>
            <a:pPr marL="571529" indent="-571529">
              <a:buFont typeface="Arial" panose="020B0604020202020204" pitchFamily="34" charset="0"/>
              <a:buChar char="•"/>
            </a:pPr>
            <a:r>
              <a:rPr lang="en-US" sz="3600" dirty="0">
                <a:latin typeface="Calibri body"/>
              </a:rPr>
              <a:t>TRƯA:  2 </a:t>
            </a:r>
            <a:r>
              <a:rPr lang="en-US" sz="3600" dirty="0" err="1">
                <a:latin typeface="Calibri body"/>
              </a:rPr>
              <a:t>lưng</a:t>
            </a:r>
            <a:r>
              <a:rPr lang="en-US" sz="3600" dirty="0">
                <a:latin typeface="Calibri body"/>
              </a:rPr>
              <a:t> </a:t>
            </a:r>
            <a:r>
              <a:rPr lang="en-US" sz="3600" dirty="0" err="1">
                <a:latin typeface="Calibri body"/>
              </a:rPr>
              <a:t>bát</a:t>
            </a:r>
            <a:r>
              <a:rPr lang="en-US" sz="3600" dirty="0">
                <a:latin typeface="Calibri body"/>
              </a:rPr>
              <a:t> </a:t>
            </a:r>
            <a:r>
              <a:rPr lang="en-US" sz="3600" dirty="0" err="1">
                <a:latin typeface="Calibri body"/>
              </a:rPr>
              <a:t>cơm</a:t>
            </a:r>
            <a:r>
              <a:rPr lang="en-US" sz="3600" dirty="0">
                <a:latin typeface="Calibri body"/>
              </a:rPr>
              <a:t> (4 </a:t>
            </a:r>
            <a:r>
              <a:rPr lang="en-US" sz="3600" dirty="0" err="1">
                <a:latin typeface="Calibri body"/>
              </a:rPr>
              <a:t>đv</a:t>
            </a:r>
            <a:r>
              <a:rPr lang="en-US" sz="3600" dirty="0">
                <a:latin typeface="Calibri body"/>
              </a:rPr>
              <a:t>)</a:t>
            </a:r>
          </a:p>
          <a:p>
            <a:pPr marL="571529" indent="-571529">
              <a:buFont typeface="Arial" panose="020B0604020202020204" pitchFamily="34" charset="0"/>
              <a:buChar char="•"/>
            </a:pPr>
            <a:r>
              <a:rPr lang="en-US" sz="3600" dirty="0">
                <a:latin typeface="Calibri body"/>
              </a:rPr>
              <a:t>PHỤ CHIỀU: 1 bánh </a:t>
            </a:r>
            <a:r>
              <a:rPr lang="en-US" sz="3600" dirty="0" err="1">
                <a:latin typeface="Calibri body"/>
              </a:rPr>
              <a:t>mỳ</a:t>
            </a:r>
            <a:r>
              <a:rPr lang="en-US" sz="3600" dirty="0">
                <a:latin typeface="Calibri body"/>
              </a:rPr>
              <a:t>/1 </a:t>
            </a:r>
            <a:r>
              <a:rPr lang="en-US" sz="3600" dirty="0" err="1">
                <a:latin typeface="Calibri body"/>
              </a:rPr>
              <a:t>bắp</a:t>
            </a:r>
            <a:r>
              <a:rPr lang="en-US" sz="3600" dirty="0">
                <a:latin typeface="Calibri body"/>
              </a:rPr>
              <a:t> </a:t>
            </a:r>
            <a:r>
              <a:rPr lang="en-US" sz="3600" dirty="0" err="1">
                <a:latin typeface="Calibri body"/>
              </a:rPr>
              <a:t>ngô</a:t>
            </a:r>
            <a:r>
              <a:rPr lang="en-US" sz="3600" dirty="0">
                <a:latin typeface="Calibri body"/>
              </a:rPr>
              <a:t> </a:t>
            </a:r>
            <a:r>
              <a:rPr lang="en-US" sz="3600" dirty="0" err="1">
                <a:latin typeface="Calibri body"/>
              </a:rPr>
              <a:t>nếp</a:t>
            </a:r>
            <a:r>
              <a:rPr lang="en-US" sz="3600" dirty="0">
                <a:latin typeface="Calibri body"/>
              </a:rPr>
              <a:t> (1đv)</a:t>
            </a:r>
          </a:p>
          <a:p>
            <a:pPr marL="571529" indent="-571529">
              <a:buFont typeface="Arial" panose="020B0604020202020204" pitchFamily="34" charset="0"/>
              <a:buChar char="•"/>
            </a:pPr>
            <a:r>
              <a:rPr lang="en-US" sz="3600" dirty="0">
                <a:latin typeface="Calibri body"/>
              </a:rPr>
              <a:t>TỐI: 2 </a:t>
            </a:r>
            <a:r>
              <a:rPr lang="en-US" sz="3600" dirty="0" err="1">
                <a:latin typeface="Calibri body"/>
              </a:rPr>
              <a:t>lưng</a:t>
            </a:r>
            <a:r>
              <a:rPr lang="en-US" sz="3600" dirty="0">
                <a:latin typeface="Calibri body"/>
              </a:rPr>
              <a:t> </a:t>
            </a:r>
            <a:r>
              <a:rPr lang="en-US" sz="3600" dirty="0" err="1">
                <a:latin typeface="Calibri body"/>
              </a:rPr>
              <a:t>bát</a:t>
            </a:r>
            <a:r>
              <a:rPr lang="en-US" sz="3600" dirty="0">
                <a:latin typeface="Calibri body"/>
              </a:rPr>
              <a:t> cơm (4 đv)</a:t>
            </a:r>
          </a:p>
          <a:p>
            <a:pPr marL="571529" indent="-571529">
              <a:buFont typeface="Arial" panose="020B0604020202020204" pitchFamily="34" charset="0"/>
              <a:buChar char="•"/>
            </a:pPr>
            <a:endParaRPr lang="en-US" sz="3600" dirty="0">
              <a:latin typeface="Calibri body"/>
            </a:endParaRPr>
          </a:p>
        </p:txBody>
      </p:sp>
    </p:spTree>
    <p:extLst>
      <p:ext uri="{BB962C8B-B14F-4D97-AF65-F5344CB8AC3E}">
        <p14:creationId xmlns:p14="http://schemas.microsoft.com/office/powerpoint/2010/main" val="27975485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6329"/>
            <a:ext cx="12954000" cy="10270671"/>
          </a:xfrm>
          <a:prstGeom prst="rect">
            <a:avLst/>
          </a:prstGeom>
        </p:spPr>
      </p:pic>
      <p:sp>
        <p:nvSpPr>
          <p:cNvPr id="3" name="TextBox 3"/>
          <p:cNvSpPr txBox="1"/>
          <p:nvPr/>
        </p:nvSpPr>
        <p:spPr>
          <a:xfrm>
            <a:off x="232942" y="4826253"/>
            <a:ext cx="4962806" cy="4801892"/>
          </a:xfrm>
          <a:prstGeom prst="rect">
            <a:avLst/>
          </a:prstGeom>
        </p:spPr>
        <p:txBody>
          <a:bodyPr wrap="square" lIns="0" tIns="0" rIns="0" bIns="0" rtlCol="0" anchor="t">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130000"/>
              </a:lnSpc>
            </a:pPr>
            <a:r>
              <a:rPr lang="en-US" sz="8001" b="1" dirty="0">
                <a:ln/>
                <a:solidFill>
                  <a:srgbClr val="00B050"/>
                </a:solidFill>
                <a:latin typeface="Arial" panose="020B0604020202020204" pitchFamily="34" charset="0"/>
                <a:cs typeface="Arial" panose="020B0604020202020204" pitchFamily="34" charset="0"/>
              </a:rPr>
              <a:t>2-3 </a:t>
            </a:r>
            <a:r>
              <a:rPr lang="en-US" sz="8001" b="1" dirty="0" err="1">
                <a:ln/>
                <a:solidFill>
                  <a:srgbClr val="00B050"/>
                </a:solidFill>
                <a:latin typeface="Arial" panose="020B0604020202020204" pitchFamily="34" charset="0"/>
                <a:cs typeface="Arial" panose="020B0604020202020204" pitchFamily="34" charset="0"/>
              </a:rPr>
              <a:t>đv</a:t>
            </a:r>
            <a:r>
              <a:rPr lang="en-US" sz="8001" b="1" dirty="0">
                <a:ln/>
                <a:solidFill>
                  <a:srgbClr val="00B050"/>
                </a:solidFill>
                <a:latin typeface="Arial" panose="020B0604020202020204" pitchFamily="34" charset="0"/>
                <a:cs typeface="Arial" panose="020B0604020202020204" pitchFamily="34" charset="0"/>
              </a:rPr>
              <a:t> </a:t>
            </a:r>
            <a:r>
              <a:rPr lang="en-US" sz="8001" b="1" dirty="0" err="1">
                <a:ln/>
                <a:solidFill>
                  <a:srgbClr val="00B050"/>
                </a:solidFill>
                <a:latin typeface="Arial" panose="020B0604020202020204" pitchFamily="34" charset="0"/>
                <a:cs typeface="Arial" panose="020B0604020202020204" pitchFamily="34" charset="0"/>
              </a:rPr>
              <a:t>rau</a:t>
            </a:r>
            <a:r>
              <a:rPr lang="en-US" sz="8001" b="1" dirty="0">
                <a:ln/>
                <a:solidFill>
                  <a:srgbClr val="00B050"/>
                </a:solidFill>
                <a:latin typeface="Arial" panose="020B0604020202020204" pitchFamily="34" charset="0"/>
                <a:cs typeface="Arial" panose="020B0604020202020204" pitchFamily="34" charset="0"/>
              </a:rPr>
              <a:t>/</a:t>
            </a:r>
          </a:p>
          <a:p>
            <a:pPr algn="ctr">
              <a:lnSpc>
                <a:spcPct val="130000"/>
              </a:lnSpc>
            </a:pPr>
            <a:r>
              <a:rPr lang="en-US" sz="8001" b="1" dirty="0" err="1">
                <a:ln/>
                <a:solidFill>
                  <a:srgbClr val="00B050"/>
                </a:solidFill>
                <a:latin typeface="Arial" panose="020B0604020202020204" pitchFamily="34" charset="0"/>
                <a:cs typeface="Arial" panose="020B0604020202020204" pitchFamily="34" charset="0"/>
              </a:rPr>
              <a:t>ngày</a:t>
            </a:r>
            <a:endParaRPr lang="en-US" sz="8001" b="1" dirty="0">
              <a:ln/>
              <a:solidFill>
                <a:srgbClr val="00B050"/>
              </a:solidFill>
              <a:latin typeface="Arial" panose="020B0604020202020204" pitchFamily="34" charset="0"/>
              <a:cs typeface="Arial" panose="020B0604020202020204" pitchFamily="34" charset="0"/>
            </a:endParaRPr>
          </a:p>
        </p:txBody>
      </p:sp>
      <p:sp>
        <p:nvSpPr>
          <p:cNvPr id="5" name="TextBox 3"/>
          <p:cNvSpPr txBox="1"/>
          <p:nvPr/>
        </p:nvSpPr>
        <p:spPr>
          <a:xfrm>
            <a:off x="371195" y="2389690"/>
            <a:ext cx="4686300" cy="2436564"/>
          </a:xfrm>
          <a:prstGeom prst="rect">
            <a:avLst/>
          </a:prstGeom>
        </p:spPr>
        <p:txBody>
          <a:bodyPr wrap="square" lIns="0" tIns="0" rIns="0" bIns="0" rtlCol="0" anchor="t">
            <a:spAutoFit/>
          </a:bodyPr>
          <a:lstStyle/>
          <a:p>
            <a:pPr algn="ctr">
              <a:lnSpc>
                <a:spcPts val="9501"/>
              </a:lnSpc>
            </a:pPr>
            <a:r>
              <a:rPr lang="en-US" sz="8001" dirty="0" err="1">
                <a:solidFill>
                  <a:srgbClr val="0070C0"/>
                </a:solidFill>
                <a:latin typeface="Arial" panose="020B0604020202020204" pitchFamily="34" charset="0"/>
                <a:cs typeface="Arial" panose="020B0604020202020204" pitchFamily="34" charset="0"/>
              </a:rPr>
              <a:t>Ăn</a:t>
            </a:r>
            <a:r>
              <a:rPr lang="en-US" sz="8001" dirty="0">
                <a:solidFill>
                  <a:srgbClr val="0070C0"/>
                </a:solidFill>
                <a:latin typeface="Arial" panose="020B0604020202020204" pitchFamily="34" charset="0"/>
                <a:cs typeface="Arial" panose="020B0604020202020204" pitchFamily="34" charset="0"/>
              </a:rPr>
              <a:t> </a:t>
            </a:r>
            <a:r>
              <a:rPr lang="en-US" sz="8001" dirty="0" err="1">
                <a:solidFill>
                  <a:srgbClr val="0070C0"/>
                </a:solidFill>
                <a:latin typeface="Arial" panose="020B0604020202020204" pitchFamily="34" charset="0"/>
                <a:cs typeface="Arial" panose="020B0604020202020204" pitchFamily="34" charset="0"/>
              </a:rPr>
              <a:t>đủ</a:t>
            </a:r>
            <a:r>
              <a:rPr lang="en-US" sz="8001" dirty="0">
                <a:solidFill>
                  <a:srgbClr val="0070C0"/>
                </a:solidFill>
                <a:latin typeface="Arial" panose="020B0604020202020204" pitchFamily="34" charset="0"/>
                <a:cs typeface="Arial" panose="020B0604020202020204" pitchFamily="34" charset="0"/>
              </a:rPr>
              <a:t> </a:t>
            </a:r>
            <a:r>
              <a:rPr lang="en-US" sz="8001" dirty="0" err="1">
                <a:solidFill>
                  <a:srgbClr val="0070C0"/>
                </a:solidFill>
                <a:latin typeface="Arial" panose="020B0604020202020204" pitchFamily="34" charset="0"/>
                <a:cs typeface="Arial" panose="020B0604020202020204" pitchFamily="34" charset="0"/>
              </a:rPr>
              <a:t>rau</a:t>
            </a:r>
            <a:r>
              <a:rPr lang="en-US" sz="8001" dirty="0">
                <a:solidFill>
                  <a:srgbClr val="0070C0"/>
                </a:solidFill>
                <a:latin typeface="Arial" panose="020B0604020202020204" pitchFamily="34" charset="0"/>
                <a:cs typeface="Arial" panose="020B0604020202020204" pitchFamily="34" charset="0"/>
              </a:rPr>
              <a:t> </a:t>
            </a:r>
            <a:r>
              <a:rPr lang="en-US" sz="8001" dirty="0" err="1">
                <a:solidFill>
                  <a:srgbClr val="0070C0"/>
                </a:solidFill>
                <a:latin typeface="Arial" panose="020B0604020202020204" pitchFamily="34" charset="0"/>
                <a:cs typeface="Arial" panose="020B0604020202020204" pitchFamily="34" charset="0"/>
              </a:rPr>
              <a:t>quả</a:t>
            </a:r>
            <a:endParaRPr lang="en-US" sz="8001" dirty="0">
              <a:solidFill>
                <a:srgbClr val="0070C0"/>
              </a:solidFill>
              <a:latin typeface="Arial" panose="020B0604020202020204" pitchFamily="34" charset="0"/>
              <a:cs typeface="Arial" panose="020B0604020202020204" pitchFamily="34" charset="0"/>
            </a:endParaRPr>
          </a:p>
        </p:txBody>
      </p:sp>
      <p:sp>
        <p:nvSpPr>
          <p:cNvPr id="8" name="Rectangle 7"/>
          <p:cNvSpPr/>
          <p:nvPr/>
        </p:nvSpPr>
        <p:spPr>
          <a:xfrm>
            <a:off x="1111145" y="574424"/>
            <a:ext cx="3669845" cy="1015663"/>
          </a:xfrm>
          <a:prstGeom prst="rect">
            <a:avLst/>
          </a:prstGeom>
        </p:spPr>
        <p:txBody>
          <a:bodyPr wrap="square">
            <a:spAutoFit/>
          </a:bodyPr>
          <a:lstStyle/>
          <a:p>
            <a:pPr algn="ctr"/>
            <a:r>
              <a:rPr lang="en-US" sz="6000" b="1" dirty="0" err="1">
                <a:solidFill>
                  <a:srgbClr val="C00000"/>
                </a:solidFill>
                <a:latin typeface="Arial" panose="020B0604020202020204" pitchFamily="34" charset="0"/>
                <a:cs typeface="Arial" panose="020B0604020202020204" pitchFamily="34" charset="0"/>
              </a:rPr>
              <a:t>Tầng</a:t>
            </a:r>
            <a:r>
              <a:rPr lang="en-US" sz="6000" b="1" dirty="0">
                <a:solidFill>
                  <a:srgbClr val="C00000"/>
                </a:solidFill>
                <a:latin typeface="Arial" panose="020B0604020202020204" pitchFamily="34" charset="0"/>
                <a:cs typeface="Arial" panose="020B0604020202020204" pitchFamily="34" charset="0"/>
              </a:rPr>
              <a:t> 3</a:t>
            </a:r>
            <a:endParaRPr lang="vi-VN" sz="6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91427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6299" y="8501709"/>
            <a:ext cx="19995906" cy="2046531"/>
            <a:chOff x="0" y="0"/>
            <a:chExt cx="5266411" cy="539004"/>
          </a:xfrm>
        </p:grpSpPr>
        <p:sp>
          <p:nvSpPr>
            <p:cNvPr id="3" name="Freeform 3"/>
            <p:cNvSpPr/>
            <p:nvPr/>
          </p:nvSpPr>
          <p:spPr>
            <a:xfrm>
              <a:off x="0" y="0"/>
              <a:ext cx="5266411" cy="539004"/>
            </a:xfrm>
            <a:custGeom>
              <a:avLst/>
              <a:gdLst/>
              <a:ahLst/>
              <a:cxnLst/>
              <a:rect l="l" t="t" r="r" b="b"/>
              <a:pathLst>
                <a:path w="5266411" h="539004">
                  <a:moveTo>
                    <a:pt x="19746" y="0"/>
                  </a:moveTo>
                  <a:lnTo>
                    <a:pt x="5246665" y="0"/>
                  </a:lnTo>
                  <a:cubicBezTo>
                    <a:pt x="5257571" y="0"/>
                    <a:pt x="5266411" y="8841"/>
                    <a:pt x="5266411" y="19746"/>
                  </a:cubicBezTo>
                  <a:lnTo>
                    <a:pt x="5266411" y="519258"/>
                  </a:lnTo>
                  <a:cubicBezTo>
                    <a:pt x="5266411" y="530164"/>
                    <a:pt x="5257571" y="539004"/>
                    <a:pt x="5246665" y="539004"/>
                  </a:cubicBezTo>
                  <a:lnTo>
                    <a:pt x="19746" y="539004"/>
                  </a:lnTo>
                  <a:cubicBezTo>
                    <a:pt x="8841" y="539004"/>
                    <a:pt x="0" y="530164"/>
                    <a:pt x="0" y="519258"/>
                  </a:cubicBezTo>
                  <a:lnTo>
                    <a:pt x="0" y="19746"/>
                  </a:lnTo>
                  <a:cubicBezTo>
                    <a:pt x="0" y="8841"/>
                    <a:pt x="8841" y="0"/>
                    <a:pt x="19746" y="0"/>
                  </a:cubicBezTo>
                  <a:close/>
                </a:path>
              </a:pathLst>
            </a:custGeom>
            <a:solidFill>
              <a:srgbClr val="C62E2E"/>
            </a:solidFill>
          </p:spPr>
        </p:sp>
        <p:sp>
          <p:nvSpPr>
            <p:cNvPr id="4" name="TextBox 4"/>
            <p:cNvSpPr txBox="1"/>
            <p:nvPr/>
          </p:nvSpPr>
          <p:spPr>
            <a:xfrm>
              <a:off x="0" y="-38100"/>
              <a:ext cx="5266411" cy="577104"/>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2216697" y="2575846"/>
            <a:ext cx="13634448" cy="3642023"/>
          </a:xfrm>
          <a:prstGeom prst="rect">
            <a:avLst/>
          </a:prstGeom>
        </p:spPr>
        <p:txBody>
          <a:bodyPr wrap="square" lIns="0" tIns="0" rIns="0" bIns="0" rtlCol="0" anchor="t">
            <a:spAutoFit/>
          </a:bodyPr>
          <a:lstStyle/>
          <a:p>
            <a:pPr algn="ctr">
              <a:lnSpc>
                <a:spcPts val="14223"/>
              </a:lnSpc>
            </a:pPr>
            <a:r>
              <a:rPr lang="en-US" sz="8800" b="1" spc="-47" dirty="0" smtClean="0">
                <a:solidFill>
                  <a:srgbClr val="C62E2E"/>
                </a:solidFill>
                <a:latin typeface="Proxima Nova Condensed Bold"/>
                <a:ea typeface="Proxima Nova Condensed Bold"/>
                <a:cs typeface="Proxima Nova Condensed Bold"/>
                <a:sym typeface="Proxima Nova Condensed Bold"/>
              </a:rPr>
              <a:t>1.1: </a:t>
            </a:r>
            <a:r>
              <a:rPr lang="en-US" sz="8800" b="1" spc="-47" dirty="0" smtClean="0">
                <a:latin typeface="Proxima Nova Condensed Bold"/>
                <a:ea typeface="Proxima Nova Condensed Bold"/>
                <a:cs typeface="Proxima Nova Condensed Bold"/>
                <a:sym typeface="Proxima Nova Condensed Bold"/>
              </a:rPr>
              <a:t>KHÁI NIỆM, PHÂN LOẠI SUY DINH DƯỠNG </a:t>
            </a:r>
            <a:endParaRPr lang="en-US" sz="8800" b="1" spc="-47" dirty="0">
              <a:latin typeface="Proxima Nova Condensed Bold"/>
              <a:ea typeface="Proxima Nova Condensed Bold"/>
              <a:cs typeface="Proxima Nova Condensed Bold"/>
              <a:sym typeface="Proxima Nova Condensed Bold"/>
            </a:endParaRPr>
          </a:p>
        </p:txBody>
      </p:sp>
      <p:sp>
        <p:nvSpPr>
          <p:cNvPr id="11" name="Freeform 11"/>
          <p:cNvSpPr/>
          <p:nvPr/>
        </p:nvSpPr>
        <p:spPr>
          <a:xfrm>
            <a:off x="-254567" y="-309835"/>
            <a:ext cx="3088866" cy="3088866"/>
          </a:xfrm>
          <a:custGeom>
            <a:avLst/>
            <a:gdLst/>
            <a:ahLst/>
            <a:cxnLst/>
            <a:rect l="l" t="t" r="r" b="b"/>
            <a:pathLst>
              <a:path w="3088866" h="3088866">
                <a:moveTo>
                  <a:pt x="0" y="0"/>
                </a:moveTo>
                <a:lnTo>
                  <a:pt x="3088866" y="0"/>
                </a:lnTo>
                <a:lnTo>
                  <a:pt x="3088866" y="3088866"/>
                </a:lnTo>
                <a:lnTo>
                  <a:pt x="0" y="308886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2" name="Freeform 12"/>
          <p:cNvSpPr/>
          <p:nvPr/>
        </p:nvSpPr>
        <p:spPr>
          <a:xfrm>
            <a:off x="7711906" y="-1569748"/>
            <a:ext cx="3139497" cy="3139497"/>
          </a:xfrm>
          <a:custGeom>
            <a:avLst/>
            <a:gdLst/>
            <a:ahLst/>
            <a:cxnLst/>
            <a:rect l="l" t="t" r="r" b="b"/>
            <a:pathLst>
              <a:path w="3139497" h="3139497">
                <a:moveTo>
                  <a:pt x="0" y="0"/>
                </a:moveTo>
                <a:lnTo>
                  <a:pt x="3139496" y="0"/>
                </a:lnTo>
                <a:lnTo>
                  <a:pt x="3139496" y="3139496"/>
                </a:lnTo>
                <a:lnTo>
                  <a:pt x="0" y="313949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32657" y="7779894"/>
            <a:ext cx="1993491" cy="498373"/>
          </a:xfrm>
          <a:custGeom>
            <a:avLst/>
            <a:gdLst/>
            <a:ahLst/>
            <a:cxnLst/>
            <a:rect l="l" t="t" r="r" b="b"/>
            <a:pathLst>
              <a:path w="1993491" h="498373">
                <a:moveTo>
                  <a:pt x="0" y="0"/>
                </a:moveTo>
                <a:lnTo>
                  <a:pt x="1993491" y="0"/>
                </a:lnTo>
                <a:lnTo>
                  <a:pt x="1993491" y="498373"/>
                </a:lnTo>
                <a:lnTo>
                  <a:pt x="0" y="49837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flipH="1">
            <a:off x="15390418" y="-231054"/>
            <a:ext cx="3088866" cy="3088866"/>
          </a:xfrm>
          <a:custGeom>
            <a:avLst/>
            <a:gdLst/>
            <a:ahLst/>
            <a:cxnLst/>
            <a:rect l="l" t="t" r="r" b="b"/>
            <a:pathLst>
              <a:path w="3088866" h="3088866">
                <a:moveTo>
                  <a:pt x="3088867" y="0"/>
                </a:moveTo>
                <a:lnTo>
                  <a:pt x="0" y="0"/>
                </a:lnTo>
                <a:lnTo>
                  <a:pt x="0" y="3088867"/>
                </a:lnTo>
                <a:lnTo>
                  <a:pt x="3088867" y="3088867"/>
                </a:lnTo>
                <a:lnTo>
                  <a:pt x="3088867"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6" name="Freeform 9"/>
          <p:cNvSpPr/>
          <p:nvPr/>
        </p:nvSpPr>
        <p:spPr>
          <a:xfrm>
            <a:off x="13108490" y="5762968"/>
            <a:ext cx="5219732" cy="3327690"/>
          </a:xfrm>
          <a:custGeom>
            <a:avLst/>
            <a:gdLst/>
            <a:ahLst/>
            <a:cxnLst/>
            <a:rect l="l" t="t" r="r" b="b"/>
            <a:pathLst>
              <a:path w="5238482" h="3981247">
                <a:moveTo>
                  <a:pt x="0" y="0"/>
                </a:moveTo>
                <a:lnTo>
                  <a:pt x="5238483" y="0"/>
                </a:lnTo>
                <a:lnTo>
                  <a:pt x="5238483" y="3981246"/>
                </a:lnTo>
                <a:lnTo>
                  <a:pt x="0" y="398124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Tree>
    <p:extLst>
      <p:ext uri="{BB962C8B-B14F-4D97-AF65-F5344CB8AC3E}">
        <p14:creationId xmlns:p14="http://schemas.microsoft.com/office/powerpoint/2010/main" val="6411705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1230" y="0"/>
            <a:ext cx="13693799" cy="10287000"/>
          </a:xfrm>
          <a:prstGeom prst="rect">
            <a:avLst/>
          </a:prstGeom>
        </p:spPr>
      </p:pic>
      <p:sp>
        <p:nvSpPr>
          <p:cNvPr id="3" name="TextBox 3"/>
          <p:cNvSpPr txBox="1"/>
          <p:nvPr/>
        </p:nvSpPr>
        <p:spPr>
          <a:xfrm>
            <a:off x="163964" y="4717544"/>
            <a:ext cx="4352925" cy="4801892"/>
          </a:xfrm>
          <a:prstGeom prst="rect">
            <a:avLst/>
          </a:prstGeom>
        </p:spPr>
        <p:txBody>
          <a:bodyPr wrap="square" lIns="0" tIns="0" rIns="0" bIns="0" rtlCol="0" anchor="t">
            <a:spAutoFit/>
          </a:bodyPr>
          <a:lstStyle/>
          <a:p>
            <a:pPr algn="ctr">
              <a:lnSpc>
                <a:spcPct val="130000"/>
              </a:lnSpc>
            </a:pPr>
            <a:r>
              <a:rPr lang="en-US" sz="8001"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Ngày</a:t>
            </a:r>
            <a:endParaRPr lang="en-US" sz="8001"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endParaRPr>
          </a:p>
          <a:p>
            <a:pPr algn="ctr">
              <a:lnSpc>
                <a:spcPct val="130000"/>
              </a:lnSpc>
            </a:pPr>
            <a:r>
              <a:rPr lang="en-US" sz="8001"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1,5 – 2,5</a:t>
            </a:r>
            <a:r>
              <a:rPr lang="en-US" sz="8001"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 </a:t>
            </a:r>
            <a:r>
              <a:rPr lang="en-US" sz="8001"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đv</a:t>
            </a:r>
            <a:r>
              <a:rPr lang="en-US" sz="8001"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 </a:t>
            </a:r>
            <a:r>
              <a:rPr lang="en-US" sz="8001"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quả</a:t>
            </a:r>
            <a:endParaRPr lang="en-US" sz="8001"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endParaRPr>
          </a:p>
        </p:txBody>
      </p:sp>
      <p:sp>
        <p:nvSpPr>
          <p:cNvPr id="5" name="TextBox 3"/>
          <p:cNvSpPr txBox="1"/>
          <p:nvPr/>
        </p:nvSpPr>
        <p:spPr>
          <a:xfrm>
            <a:off x="227238" y="2006849"/>
            <a:ext cx="4191000" cy="2436564"/>
          </a:xfrm>
          <a:prstGeom prst="rect">
            <a:avLst/>
          </a:prstGeom>
        </p:spPr>
        <p:txBody>
          <a:bodyPr wrap="square" lIns="0" tIns="0" rIns="0" bIns="0" rtlCol="0" anchor="t">
            <a:spAutoFit/>
          </a:bodyPr>
          <a:lstStyle/>
          <a:p>
            <a:pPr algn="ctr">
              <a:lnSpc>
                <a:spcPts val="9501"/>
              </a:lnSpc>
            </a:pPr>
            <a:r>
              <a:rPr lang="en-US" sz="8001" dirty="0" err="1">
                <a:solidFill>
                  <a:srgbClr val="FFC000"/>
                </a:solidFill>
                <a:latin typeface="Arial" panose="020B0604020202020204" pitchFamily="34" charset="0"/>
                <a:cs typeface="Arial" panose="020B0604020202020204" pitchFamily="34" charset="0"/>
              </a:rPr>
              <a:t>Ăn</a:t>
            </a:r>
            <a:r>
              <a:rPr lang="en-US" sz="8001" dirty="0">
                <a:solidFill>
                  <a:srgbClr val="FFC000"/>
                </a:solidFill>
                <a:latin typeface="Arial" panose="020B0604020202020204" pitchFamily="34" charset="0"/>
                <a:cs typeface="Arial" panose="020B0604020202020204" pitchFamily="34" charset="0"/>
              </a:rPr>
              <a:t> </a:t>
            </a:r>
            <a:r>
              <a:rPr lang="en-US" sz="8001" dirty="0" err="1">
                <a:solidFill>
                  <a:srgbClr val="FFC000"/>
                </a:solidFill>
                <a:latin typeface="Arial" panose="020B0604020202020204" pitchFamily="34" charset="0"/>
                <a:cs typeface="Arial" panose="020B0604020202020204" pitchFamily="34" charset="0"/>
              </a:rPr>
              <a:t>đủ</a:t>
            </a:r>
            <a:r>
              <a:rPr lang="en-US" sz="8001" dirty="0">
                <a:solidFill>
                  <a:srgbClr val="FFC000"/>
                </a:solidFill>
                <a:latin typeface="Arial" panose="020B0604020202020204" pitchFamily="34" charset="0"/>
                <a:cs typeface="Arial" panose="020B0604020202020204" pitchFamily="34" charset="0"/>
              </a:rPr>
              <a:t> </a:t>
            </a:r>
            <a:r>
              <a:rPr lang="en-US" sz="8001" dirty="0" err="1">
                <a:solidFill>
                  <a:srgbClr val="FFC000"/>
                </a:solidFill>
                <a:latin typeface="Arial" panose="020B0604020202020204" pitchFamily="34" charset="0"/>
                <a:cs typeface="Arial" panose="020B0604020202020204" pitchFamily="34" charset="0"/>
              </a:rPr>
              <a:t>rau</a:t>
            </a:r>
            <a:r>
              <a:rPr lang="en-US" sz="8001" dirty="0">
                <a:solidFill>
                  <a:srgbClr val="FFC000"/>
                </a:solidFill>
                <a:latin typeface="Arial" panose="020B0604020202020204" pitchFamily="34" charset="0"/>
                <a:cs typeface="Arial" panose="020B0604020202020204" pitchFamily="34" charset="0"/>
              </a:rPr>
              <a:t> </a:t>
            </a:r>
            <a:r>
              <a:rPr lang="en-US" sz="8001" dirty="0" err="1">
                <a:solidFill>
                  <a:srgbClr val="FFC000"/>
                </a:solidFill>
                <a:latin typeface="Arial" panose="020B0604020202020204" pitchFamily="34" charset="0"/>
                <a:cs typeface="Arial" panose="020B0604020202020204" pitchFamily="34" charset="0"/>
              </a:rPr>
              <a:t>quả</a:t>
            </a:r>
            <a:endParaRPr lang="en-US" sz="8001" dirty="0">
              <a:solidFill>
                <a:srgbClr val="FFC000"/>
              </a:solidFill>
              <a:latin typeface="Arial" panose="020B0604020202020204" pitchFamily="34" charset="0"/>
              <a:cs typeface="Arial" panose="020B0604020202020204" pitchFamily="34" charset="0"/>
            </a:endParaRPr>
          </a:p>
        </p:txBody>
      </p:sp>
      <p:sp>
        <p:nvSpPr>
          <p:cNvPr id="6" name="Rectangle 5"/>
          <p:cNvSpPr/>
          <p:nvPr/>
        </p:nvSpPr>
        <p:spPr>
          <a:xfrm>
            <a:off x="-1" y="514008"/>
            <a:ext cx="4418240" cy="1107996"/>
          </a:xfrm>
          <a:prstGeom prst="rect">
            <a:avLst/>
          </a:prstGeom>
        </p:spPr>
        <p:txBody>
          <a:bodyPr wrap="square">
            <a:spAutoFit/>
          </a:bodyPr>
          <a:lstStyle/>
          <a:p>
            <a:pPr algn="ctr"/>
            <a:r>
              <a:rPr lang="en-US" sz="6600" b="1" dirty="0" err="1">
                <a:solidFill>
                  <a:srgbClr val="C00000"/>
                </a:solidFill>
                <a:latin typeface="Arial" panose="020B0604020202020204" pitchFamily="34" charset="0"/>
                <a:cs typeface="Arial" panose="020B0604020202020204" pitchFamily="34" charset="0"/>
              </a:rPr>
              <a:t>Tầng</a:t>
            </a:r>
            <a:r>
              <a:rPr lang="en-US" sz="6600" b="1" dirty="0">
                <a:solidFill>
                  <a:srgbClr val="C00000"/>
                </a:solidFill>
                <a:latin typeface="Arial" panose="020B0604020202020204" pitchFamily="34" charset="0"/>
                <a:cs typeface="Arial" panose="020B0604020202020204" pitchFamily="34" charset="0"/>
              </a:rPr>
              <a:t> 3</a:t>
            </a:r>
            <a:endParaRPr lang="vi-VN" sz="66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99929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3157538" y="82741"/>
            <a:ext cx="13346679" cy="1372171"/>
          </a:xfrm>
          <a:prstGeom prst="rect">
            <a:avLst/>
          </a:prstGeom>
        </p:spPr>
        <p:txBody>
          <a:bodyPr wrap="square" lIns="0" tIns="0" rIns="0" bIns="0" rtlCol="0" anchor="t">
            <a:spAutoFit/>
          </a:bodyPr>
          <a:lstStyle/>
          <a:p>
            <a:pPr algn="ctr">
              <a:lnSpc>
                <a:spcPts val="10730"/>
              </a:lnSpc>
            </a:pPr>
            <a:r>
              <a:rPr lang="en-US" sz="8001" dirty="0">
                <a:solidFill>
                  <a:srgbClr val="7030A0"/>
                </a:solidFill>
                <a:latin typeface="Arial" panose="020B0604020202020204" pitchFamily="34" charset="0"/>
                <a:cs typeface="Arial" panose="020B0604020202020204" pitchFamily="34" charset="0"/>
              </a:rPr>
              <a:t> </a:t>
            </a:r>
            <a:r>
              <a:rPr lang="en-US" sz="8001" dirty="0" err="1">
                <a:solidFill>
                  <a:srgbClr val="7030A0"/>
                </a:solidFill>
                <a:latin typeface="Arial" panose="020B0604020202020204" pitchFamily="34" charset="0"/>
                <a:cs typeface="Arial" panose="020B0604020202020204" pitchFamily="34" charset="0"/>
              </a:rPr>
              <a:t>Thịt</a:t>
            </a:r>
            <a:r>
              <a:rPr lang="en-US" sz="8001" dirty="0">
                <a:solidFill>
                  <a:srgbClr val="7030A0"/>
                </a:solidFill>
                <a:latin typeface="Arial" panose="020B0604020202020204" pitchFamily="34" charset="0"/>
                <a:cs typeface="Arial" panose="020B0604020202020204" pitchFamily="34" charset="0"/>
              </a:rPr>
              <a:t>/</a:t>
            </a:r>
            <a:r>
              <a:rPr lang="en-US" sz="8001" dirty="0" err="1">
                <a:solidFill>
                  <a:srgbClr val="7030A0"/>
                </a:solidFill>
                <a:latin typeface="Arial" panose="020B0604020202020204" pitchFamily="34" charset="0"/>
                <a:cs typeface="Arial" panose="020B0604020202020204" pitchFamily="34" charset="0"/>
              </a:rPr>
              <a:t>thủy</a:t>
            </a:r>
            <a:r>
              <a:rPr lang="en-US" sz="8001" dirty="0">
                <a:solidFill>
                  <a:srgbClr val="7030A0"/>
                </a:solidFill>
                <a:latin typeface="Arial" panose="020B0604020202020204" pitchFamily="34" charset="0"/>
                <a:cs typeface="Arial" panose="020B0604020202020204" pitchFamily="34" charset="0"/>
              </a:rPr>
              <a:t> </a:t>
            </a:r>
            <a:r>
              <a:rPr lang="en-US" sz="8001" dirty="0" err="1">
                <a:solidFill>
                  <a:srgbClr val="7030A0"/>
                </a:solidFill>
                <a:latin typeface="Arial" panose="020B0604020202020204" pitchFamily="34" charset="0"/>
                <a:cs typeface="Arial" panose="020B0604020202020204" pitchFamily="34" charset="0"/>
              </a:rPr>
              <a:t>sản</a:t>
            </a:r>
            <a:r>
              <a:rPr lang="en-US" sz="8001" dirty="0">
                <a:solidFill>
                  <a:srgbClr val="7030A0"/>
                </a:solidFill>
                <a:latin typeface="Arial" panose="020B0604020202020204" pitchFamily="34" charset="0"/>
                <a:cs typeface="Arial" panose="020B0604020202020204" pitchFamily="34" charset="0"/>
              </a:rPr>
              <a:t>, </a:t>
            </a:r>
            <a:r>
              <a:rPr lang="en-US" sz="8001" dirty="0" err="1">
                <a:solidFill>
                  <a:srgbClr val="7030A0"/>
                </a:solidFill>
                <a:latin typeface="Arial" panose="020B0604020202020204" pitchFamily="34" charset="0"/>
                <a:cs typeface="Arial" panose="020B0604020202020204" pitchFamily="34" charset="0"/>
              </a:rPr>
              <a:t>trứng</a:t>
            </a:r>
            <a:r>
              <a:rPr lang="en-US" sz="8001" dirty="0">
                <a:solidFill>
                  <a:srgbClr val="7030A0"/>
                </a:solidFill>
                <a:latin typeface="Arial" panose="020B0604020202020204" pitchFamily="34" charset="0"/>
                <a:cs typeface="Arial" panose="020B0604020202020204" pitchFamily="34" charset="0"/>
              </a:rPr>
              <a:t>, </a:t>
            </a:r>
            <a:r>
              <a:rPr lang="en-US" sz="8001" dirty="0" err="1">
                <a:solidFill>
                  <a:srgbClr val="7030A0"/>
                </a:solidFill>
                <a:latin typeface="Arial" panose="020B0604020202020204" pitchFamily="34" charset="0"/>
                <a:cs typeface="Arial" panose="020B0604020202020204" pitchFamily="34" charset="0"/>
              </a:rPr>
              <a:t>đậu</a:t>
            </a:r>
            <a:r>
              <a:rPr lang="en-US" sz="8001" dirty="0">
                <a:solidFill>
                  <a:srgbClr val="7030A0"/>
                </a:solidFill>
                <a:latin typeface="Arial" panose="020B0604020202020204" pitchFamily="34" charset="0"/>
                <a:cs typeface="Arial" panose="020B0604020202020204" pitchFamily="34" charset="0"/>
              </a:rPr>
              <a:t> </a:t>
            </a:r>
            <a:r>
              <a:rPr lang="en-US" sz="8001" dirty="0" err="1">
                <a:solidFill>
                  <a:srgbClr val="7030A0"/>
                </a:solidFill>
                <a:latin typeface="Arial" panose="020B0604020202020204" pitchFamily="34" charset="0"/>
                <a:cs typeface="Arial" panose="020B0604020202020204" pitchFamily="34" charset="0"/>
              </a:rPr>
              <a:t>đỗ</a:t>
            </a:r>
            <a:endParaRPr lang="en-US" sz="8001" dirty="0">
              <a:solidFill>
                <a:srgbClr val="7030A0"/>
              </a:solidFill>
              <a:latin typeface="Arial" panose="020B0604020202020204" pitchFamily="34" charset="0"/>
              <a:cs typeface="Arial" panose="020B0604020202020204" pitchFamily="34" charset="0"/>
            </a:endParaRPr>
          </a:p>
        </p:txBody>
      </p:sp>
      <p:sp>
        <p:nvSpPr>
          <p:cNvPr id="12" name="Freeform 12"/>
          <p:cNvSpPr/>
          <p:nvPr/>
        </p:nvSpPr>
        <p:spPr>
          <a:xfrm>
            <a:off x="5357845" y="8694056"/>
            <a:ext cx="2697518" cy="2358212"/>
          </a:xfrm>
          <a:custGeom>
            <a:avLst/>
            <a:gdLst/>
            <a:ahLst/>
            <a:cxnLst/>
            <a:rect l="l" t="t" r="r" b="b"/>
            <a:pathLst>
              <a:path w="3413836" h="3413836">
                <a:moveTo>
                  <a:pt x="0" y="0"/>
                </a:moveTo>
                <a:lnTo>
                  <a:pt x="3413835" y="0"/>
                </a:lnTo>
                <a:lnTo>
                  <a:pt x="3413835" y="3413836"/>
                </a:lnTo>
                <a:lnTo>
                  <a:pt x="0" y="34138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algn="ctr"/>
            <a:endParaRPr lang="en-US" dirty="0"/>
          </a:p>
          <a:p>
            <a:pPr algn="ctr"/>
            <a:endParaRPr lang="en-US" dirty="0"/>
          </a:p>
          <a:p>
            <a:pPr algn="ctr"/>
            <a:endParaRPr lang="en-US" dirty="0"/>
          </a:p>
          <a:p>
            <a:pPr algn="ctr"/>
            <a:endParaRPr lang="en-US" dirty="0"/>
          </a:p>
        </p:txBody>
      </p:sp>
      <p:sp>
        <p:nvSpPr>
          <p:cNvPr id="8" name="Rectangle 7"/>
          <p:cNvSpPr/>
          <p:nvPr/>
        </p:nvSpPr>
        <p:spPr>
          <a:xfrm>
            <a:off x="-29862" y="181002"/>
            <a:ext cx="3558875" cy="1107996"/>
          </a:xfrm>
          <a:prstGeom prst="rect">
            <a:avLst/>
          </a:prstGeom>
        </p:spPr>
        <p:txBody>
          <a:bodyPr wrap="square">
            <a:spAutoFit/>
          </a:bodyPr>
          <a:lstStyle/>
          <a:p>
            <a:pPr algn="ctr"/>
            <a:r>
              <a:rPr lang="en-US" sz="6600" b="1" dirty="0" err="1">
                <a:solidFill>
                  <a:srgbClr val="C00000"/>
                </a:solidFill>
                <a:latin typeface="Arial" panose="020B0604020202020204" pitchFamily="34" charset="0"/>
                <a:cs typeface="Arial" panose="020B0604020202020204" pitchFamily="34" charset="0"/>
              </a:rPr>
              <a:t>Tầng</a:t>
            </a:r>
            <a:r>
              <a:rPr lang="en-US" sz="6600" b="1" dirty="0">
                <a:solidFill>
                  <a:srgbClr val="C00000"/>
                </a:solidFill>
                <a:latin typeface="Arial" panose="020B0604020202020204" pitchFamily="34" charset="0"/>
                <a:cs typeface="Arial" panose="020B0604020202020204" pitchFamily="34" charset="0"/>
              </a:rPr>
              <a:t> 4</a:t>
            </a:r>
            <a:endParaRPr lang="vi-VN" sz="6600" b="1" dirty="0">
              <a:solidFill>
                <a:srgbClr val="C00000"/>
              </a:solidFill>
              <a:latin typeface="Arial" panose="020B0604020202020204" pitchFamily="34" charset="0"/>
              <a:cs typeface="Arial" panose="020B0604020202020204" pitchFamily="34" charset="0"/>
            </a:endParaRPr>
          </a:p>
        </p:txBody>
      </p:sp>
      <p:sp>
        <p:nvSpPr>
          <p:cNvPr id="9" name="TextBox 3"/>
          <p:cNvSpPr txBox="1"/>
          <p:nvPr/>
        </p:nvSpPr>
        <p:spPr>
          <a:xfrm>
            <a:off x="4600564" y="1103876"/>
            <a:ext cx="5699459" cy="1440394"/>
          </a:xfrm>
          <a:prstGeom prst="rect">
            <a:avLst/>
          </a:prstGeom>
        </p:spPr>
        <p:txBody>
          <a:bodyPr wrap="square" lIns="0" tIns="0" rIns="0" bIns="0" rtlCol="0" anchor="t">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130000"/>
              </a:lnSpc>
            </a:pPr>
            <a:r>
              <a:rPr lang="en-US" sz="7200" b="1" dirty="0">
                <a:ln/>
                <a:solidFill>
                  <a:srgbClr val="00B050"/>
                </a:solidFill>
                <a:latin typeface="Arial" panose="020B0604020202020204" pitchFamily="34" charset="0"/>
                <a:cs typeface="Arial" panose="020B0604020202020204" pitchFamily="34" charset="0"/>
              </a:rPr>
              <a:t>4-6 </a:t>
            </a:r>
            <a:r>
              <a:rPr lang="en-US" sz="7200" b="1" dirty="0" err="1">
                <a:ln/>
                <a:solidFill>
                  <a:srgbClr val="00B050"/>
                </a:solidFill>
                <a:latin typeface="Arial" panose="020B0604020202020204" pitchFamily="34" charset="0"/>
                <a:cs typeface="Arial" panose="020B0604020202020204" pitchFamily="34" charset="0"/>
              </a:rPr>
              <a:t>đv</a:t>
            </a:r>
            <a:r>
              <a:rPr lang="en-US" sz="7200" b="1" dirty="0">
                <a:ln/>
                <a:solidFill>
                  <a:srgbClr val="00B050"/>
                </a:solidFill>
                <a:latin typeface="Arial" panose="020B0604020202020204" pitchFamily="34" charset="0"/>
                <a:cs typeface="Arial" panose="020B0604020202020204" pitchFamily="34" charset="0"/>
              </a:rPr>
              <a:t> ngày</a:t>
            </a:r>
          </a:p>
        </p:txBody>
      </p:sp>
      <p:pic>
        <p:nvPicPr>
          <p:cNvPr id="11266" name="Picture 2"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5301"/>
            <a:ext cx="18288000" cy="607817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021420" y="2481642"/>
            <a:ext cx="9278603" cy="1754326"/>
          </a:xfrm>
          <a:prstGeom prst="rect">
            <a:avLst/>
          </a:prstGeom>
          <a:noFill/>
        </p:spPr>
        <p:txBody>
          <a:bodyPr wrap="square" rtlCol="0">
            <a:spAutoFit/>
          </a:bodyPr>
          <a:lstStyle/>
          <a:p>
            <a:pPr marL="571529" indent="-571529">
              <a:buFont typeface="Arial" panose="020B0604020202020204" pitchFamily="34" charset="0"/>
              <a:buChar char="•"/>
            </a:pPr>
            <a:r>
              <a:rPr lang="en-US" sz="3600" dirty="0">
                <a:latin typeface="Arial" panose="020B0604020202020204" pitchFamily="34" charset="0"/>
                <a:cs typeface="Arial" panose="020B0604020202020204" pitchFamily="34" charset="0"/>
              </a:rPr>
              <a:t>SÁNG: 70g </a:t>
            </a:r>
            <a:r>
              <a:rPr lang="en-US" sz="3600" dirty="0" err="1">
                <a:latin typeface="Arial" panose="020B0604020202020204" pitchFamily="34" charset="0"/>
                <a:cs typeface="Arial" panose="020B0604020202020204" pitchFamily="34" charset="0"/>
              </a:rPr>
              <a:t>thịt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bò</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đv</a:t>
            </a:r>
            <a:r>
              <a:rPr lang="en-US" sz="3600" dirty="0">
                <a:latin typeface="Arial" panose="020B0604020202020204" pitchFamily="34" charset="0"/>
                <a:cs typeface="Arial" panose="020B0604020202020204" pitchFamily="34" charset="0"/>
              </a:rPr>
              <a:t>)</a:t>
            </a:r>
          </a:p>
          <a:p>
            <a:pPr marL="571529" indent="-571529">
              <a:buFont typeface="Arial" panose="020B0604020202020204" pitchFamily="34" charset="0"/>
              <a:buChar char="•"/>
            </a:pPr>
            <a:r>
              <a:rPr lang="en-US" sz="3600" dirty="0">
                <a:latin typeface="Arial" panose="020B0604020202020204" pitchFamily="34" charset="0"/>
                <a:cs typeface="Arial" panose="020B0604020202020204" pitchFamily="34" charset="0"/>
              </a:rPr>
              <a:t>TRƯA:  3 con </a:t>
            </a:r>
            <a:r>
              <a:rPr lang="en-US" sz="3600" dirty="0" err="1">
                <a:latin typeface="Arial" panose="020B0604020202020204" pitchFamily="34" charset="0"/>
                <a:cs typeface="Arial" panose="020B0604020202020204" pitchFamily="34" charset="0"/>
              </a:rPr>
              <a:t>tôm</a:t>
            </a:r>
            <a:r>
              <a:rPr lang="en-US" sz="3600" dirty="0">
                <a:latin typeface="Arial" panose="020B0604020202020204" pitchFamily="34" charset="0"/>
                <a:cs typeface="Arial" panose="020B0604020202020204" pitchFamily="34" charset="0"/>
              </a:rPr>
              <a:t>, 1 </a:t>
            </a:r>
            <a:r>
              <a:rPr lang="en-US" sz="3600" dirty="0" err="1">
                <a:latin typeface="Arial" panose="020B0604020202020204" pitchFamily="34" charset="0"/>
                <a:cs typeface="Arial" panose="020B0604020202020204" pitchFamily="34" charset="0"/>
              </a:rPr>
              <a:t>bìa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đậu</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đv</a:t>
            </a:r>
            <a:r>
              <a:rPr lang="en-US" sz="3600" dirty="0">
                <a:latin typeface="Arial" panose="020B0604020202020204" pitchFamily="34" charset="0"/>
                <a:cs typeface="Arial" panose="020B0604020202020204" pitchFamily="34" charset="0"/>
              </a:rPr>
              <a:t>)</a:t>
            </a:r>
          </a:p>
          <a:p>
            <a:pPr marL="571529" indent="-571529">
              <a:buFont typeface="Arial" panose="020B0604020202020204" pitchFamily="34" charset="0"/>
              <a:buChar char="•"/>
            </a:pPr>
            <a:r>
              <a:rPr lang="en-US" sz="3600" dirty="0">
                <a:latin typeface="Arial" panose="020B0604020202020204" pitchFamily="34" charset="0"/>
                <a:cs typeface="Arial" panose="020B0604020202020204" pitchFamily="34" charset="0"/>
              </a:rPr>
              <a:t>TỐI: 1 quả </a:t>
            </a:r>
            <a:r>
              <a:rPr lang="en-US" sz="3600" dirty="0" err="1">
                <a:latin typeface="Arial" panose="020B0604020202020204" pitchFamily="34" charset="0"/>
                <a:cs typeface="Arial" panose="020B0604020202020204" pitchFamily="34" charset="0"/>
              </a:rPr>
              <a:t>trứng</a:t>
            </a:r>
            <a:r>
              <a:rPr lang="en-US" sz="3600" dirty="0">
                <a:latin typeface="Arial" panose="020B0604020202020204" pitchFamily="34" charset="0"/>
                <a:cs typeface="Arial" panose="020B0604020202020204" pitchFamily="34" charset="0"/>
              </a:rPr>
              <a:t>, 1 </a:t>
            </a:r>
            <a:r>
              <a:rPr lang="en-US" sz="3600" dirty="0" err="1">
                <a:latin typeface="Arial" panose="020B0604020202020204" pitchFamily="34" charset="0"/>
                <a:cs typeface="Arial" panose="020B0604020202020204" pitchFamily="34" charset="0"/>
              </a:rPr>
              <a:t>tỏi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gà</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đv</a:t>
            </a:r>
            <a:r>
              <a:rPr lang="en-US" sz="3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4678039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13274" y="6894063"/>
            <a:ext cx="12936527" cy="3378900"/>
          </a:xfrm>
          <a:prstGeom prst="rect">
            <a:avLst/>
          </a:prstGeom>
        </p:spPr>
      </p:pic>
      <p:sp>
        <p:nvSpPr>
          <p:cNvPr id="8" name="TextBox 3"/>
          <p:cNvSpPr txBox="1"/>
          <p:nvPr/>
        </p:nvSpPr>
        <p:spPr>
          <a:xfrm>
            <a:off x="838199" y="1392818"/>
            <a:ext cx="2980680" cy="7694414"/>
          </a:xfrm>
          <a:prstGeom prst="rect">
            <a:avLst/>
          </a:prstGeom>
        </p:spPr>
        <p:txBody>
          <a:bodyPr wrap="square" lIns="0" tIns="0" rIns="0" bIns="0" rtlCol="0" anchor="t">
            <a:spAutoFit/>
            <a:scene3d>
              <a:camera prst="orthographicFront"/>
              <a:lightRig rig="soft" dir="t">
                <a:rot lat="0" lon="0" rev="15600000"/>
              </a:lightRig>
            </a:scene3d>
            <a:sp3d extrusionH="57150" prstMaterial="softEdge">
              <a:bevelT w="25400" h="38100"/>
            </a:sp3d>
          </a:bodyPr>
          <a:lstStyle/>
          <a:p>
            <a:pPr algn="ctr">
              <a:lnSpc>
                <a:spcPts val="10001"/>
              </a:lnSpc>
            </a:pPr>
            <a:r>
              <a:rPr lang="en-US" sz="7200" b="1" dirty="0" err="1">
                <a:ln/>
                <a:solidFill>
                  <a:schemeClr val="tx2">
                    <a:lumMod val="60000"/>
                    <a:lumOff val="40000"/>
                  </a:schemeClr>
                </a:solidFill>
                <a:latin typeface="Arial" panose="020B0604020202020204" pitchFamily="34" charset="0"/>
                <a:cs typeface="Arial" panose="020B0604020202020204" pitchFamily="34" charset="0"/>
              </a:rPr>
              <a:t>Sữa</a:t>
            </a:r>
            <a:r>
              <a:rPr lang="en-US" sz="7200" b="1" dirty="0">
                <a:ln/>
                <a:solidFill>
                  <a:schemeClr val="tx2">
                    <a:lumMod val="60000"/>
                    <a:lumOff val="40000"/>
                  </a:schemeClr>
                </a:solidFill>
                <a:latin typeface="Arial" panose="020B0604020202020204" pitchFamily="34" charset="0"/>
                <a:cs typeface="Arial" panose="020B0604020202020204" pitchFamily="34" charset="0"/>
              </a:rPr>
              <a:t> và các </a:t>
            </a:r>
            <a:r>
              <a:rPr lang="en-US" sz="7200" b="1" dirty="0" err="1">
                <a:ln/>
                <a:solidFill>
                  <a:schemeClr val="tx2">
                    <a:lumMod val="60000"/>
                    <a:lumOff val="40000"/>
                  </a:schemeClr>
                </a:solidFill>
                <a:latin typeface="Arial" panose="020B0604020202020204" pitchFamily="34" charset="0"/>
                <a:cs typeface="Arial" panose="020B0604020202020204" pitchFamily="34" charset="0"/>
              </a:rPr>
              <a:t>sản</a:t>
            </a:r>
            <a:r>
              <a:rPr lang="en-US" sz="7200" b="1" dirty="0">
                <a:ln/>
                <a:solidFill>
                  <a:schemeClr val="tx2">
                    <a:lumMod val="60000"/>
                    <a:lumOff val="40000"/>
                  </a:schemeClr>
                </a:solidFill>
                <a:latin typeface="Arial" panose="020B0604020202020204" pitchFamily="34" charset="0"/>
                <a:cs typeface="Arial" panose="020B0604020202020204" pitchFamily="34" charset="0"/>
              </a:rPr>
              <a:t> </a:t>
            </a:r>
            <a:r>
              <a:rPr lang="en-US" sz="7200" b="1" dirty="0" err="1">
                <a:ln/>
                <a:solidFill>
                  <a:schemeClr val="tx2">
                    <a:lumMod val="60000"/>
                    <a:lumOff val="40000"/>
                  </a:schemeClr>
                </a:solidFill>
                <a:latin typeface="Arial" panose="020B0604020202020204" pitchFamily="34" charset="0"/>
                <a:cs typeface="Arial" panose="020B0604020202020204" pitchFamily="34" charset="0"/>
              </a:rPr>
              <a:t>phẩm</a:t>
            </a:r>
            <a:r>
              <a:rPr lang="en-US" sz="7200" b="1" dirty="0">
                <a:ln/>
                <a:solidFill>
                  <a:schemeClr val="tx2">
                    <a:lumMod val="60000"/>
                    <a:lumOff val="40000"/>
                  </a:schemeClr>
                </a:solidFill>
                <a:latin typeface="Arial" panose="020B0604020202020204" pitchFamily="34" charset="0"/>
                <a:cs typeface="Arial" panose="020B0604020202020204" pitchFamily="34" charset="0"/>
              </a:rPr>
              <a:t> của </a:t>
            </a:r>
            <a:r>
              <a:rPr lang="en-US" sz="7200" b="1" dirty="0" err="1">
                <a:ln/>
                <a:solidFill>
                  <a:schemeClr val="tx2">
                    <a:lumMod val="60000"/>
                    <a:lumOff val="40000"/>
                  </a:schemeClr>
                </a:solidFill>
                <a:latin typeface="Arial" panose="020B0604020202020204" pitchFamily="34" charset="0"/>
                <a:cs typeface="Arial" panose="020B0604020202020204" pitchFamily="34" charset="0"/>
              </a:rPr>
              <a:t>sữa</a:t>
            </a:r>
            <a:endParaRPr lang="en-US" sz="7200" b="1" dirty="0">
              <a:ln/>
              <a:solidFill>
                <a:schemeClr val="tx2">
                  <a:lumMod val="60000"/>
                  <a:lumOff val="40000"/>
                </a:schemeClr>
              </a:solidFill>
              <a:latin typeface="Arial" panose="020B0604020202020204" pitchFamily="34" charset="0"/>
              <a:cs typeface="Arial" panose="020B0604020202020204" pitchFamily="34" charset="0"/>
            </a:endParaRPr>
          </a:p>
        </p:txBody>
      </p:sp>
      <p:sp>
        <p:nvSpPr>
          <p:cNvPr id="5" name="Rectangle 4"/>
          <p:cNvSpPr/>
          <p:nvPr/>
        </p:nvSpPr>
        <p:spPr>
          <a:xfrm>
            <a:off x="-100776" y="189586"/>
            <a:ext cx="4300655" cy="1015663"/>
          </a:xfrm>
          <a:prstGeom prst="rect">
            <a:avLst/>
          </a:prstGeom>
        </p:spPr>
        <p:txBody>
          <a:bodyPr wrap="square">
            <a:spAutoFit/>
          </a:bodyPr>
          <a:lstStyle/>
          <a:p>
            <a:pPr algn="ctr"/>
            <a:r>
              <a:rPr lang="en-US" sz="6000" b="1" dirty="0" err="1">
                <a:solidFill>
                  <a:srgbClr val="C00000"/>
                </a:solidFill>
                <a:latin typeface="Arial" panose="020B0604020202020204" pitchFamily="34" charset="0"/>
                <a:cs typeface="Arial" panose="020B0604020202020204" pitchFamily="34" charset="0"/>
              </a:rPr>
              <a:t>Tầng</a:t>
            </a:r>
            <a:r>
              <a:rPr lang="en-US" sz="6000" b="1" dirty="0">
                <a:solidFill>
                  <a:srgbClr val="C00000"/>
                </a:solidFill>
                <a:latin typeface="Arial" panose="020B0604020202020204" pitchFamily="34" charset="0"/>
                <a:cs typeface="Arial" panose="020B0604020202020204" pitchFamily="34" charset="0"/>
              </a:rPr>
              <a:t> 5</a:t>
            </a:r>
            <a:endParaRPr lang="vi-VN" sz="6000" b="1" dirty="0">
              <a:solidFill>
                <a:srgbClr val="C00000"/>
              </a:solidFill>
              <a:latin typeface="Arial" panose="020B0604020202020204" pitchFamily="34" charset="0"/>
              <a:cs typeface="Arial" panose="020B0604020202020204" pitchFamily="34" charset="0"/>
            </a:endParaRPr>
          </a:p>
        </p:txBody>
      </p:sp>
      <p:pic>
        <p:nvPicPr>
          <p:cNvPr id="4" name="Picture 3" descr="A chart of food items&#10;&#10;Description automatically generated">
            <a:extLst>
              <a:ext uri="{FF2B5EF4-FFF2-40B4-BE49-F238E27FC236}">
                <a16:creationId xmlns:a16="http://schemas.microsoft.com/office/drawing/2014/main" id="{32C3F62D-273D-60EF-F579-538CC35747F7}"/>
              </a:ext>
            </a:extLst>
          </p:cNvPr>
          <p:cNvPicPr>
            <a:picLocks noChangeAspect="1"/>
          </p:cNvPicPr>
          <p:nvPr/>
        </p:nvPicPr>
        <p:blipFill rotWithShape="1">
          <a:blip r:embed="rId3"/>
          <a:srcRect l="6677" t="21154" r="5785" b="10531"/>
          <a:stretch/>
        </p:blipFill>
        <p:spPr>
          <a:xfrm>
            <a:off x="4343400" y="377155"/>
            <a:ext cx="13106400" cy="6642212"/>
          </a:xfrm>
          <a:prstGeom prst="rect">
            <a:avLst/>
          </a:prstGeom>
        </p:spPr>
      </p:pic>
    </p:spTree>
    <p:extLst>
      <p:ext uri="{BB962C8B-B14F-4D97-AF65-F5344CB8AC3E}">
        <p14:creationId xmlns:p14="http://schemas.microsoft.com/office/powerpoint/2010/main" val="31778641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26483" t="-11597" r="-181" b="-38711"/>
            </a:stretch>
          </a:blipFill>
        </p:spPr>
        <p:txBody>
          <a:bodyPr/>
          <a:lstStyle/>
          <a:p>
            <a:endParaRPr lang="vi-VN"/>
          </a:p>
        </p:txBody>
      </p:sp>
      <p:sp>
        <p:nvSpPr>
          <p:cNvPr id="9" name="TextBox 2"/>
          <p:cNvSpPr txBox="1"/>
          <p:nvPr/>
        </p:nvSpPr>
        <p:spPr>
          <a:xfrm>
            <a:off x="3187841" y="64702"/>
            <a:ext cx="7467600" cy="1384995"/>
          </a:xfrm>
          <a:prstGeom prst="rect">
            <a:avLst/>
          </a:prstGeom>
        </p:spPr>
        <p:txBody>
          <a:bodyPr wrap="square" lIns="0" tIns="0" rIns="0" bIns="0" rtlCol="0" anchor="t">
            <a:spAutoFit/>
          </a:bodyPr>
          <a:lstStyle/>
          <a:p>
            <a:pPr>
              <a:lnSpc>
                <a:spcPts val="10772"/>
              </a:lnSpc>
            </a:pPr>
            <a:r>
              <a:rPr lang="en-US" sz="8001" dirty="0" err="1">
                <a:solidFill>
                  <a:schemeClr val="accent6">
                    <a:lumMod val="50000"/>
                  </a:schemeClr>
                </a:solidFill>
                <a:latin typeface="Arial" panose="020B0604020202020204" pitchFamily="34" charset="0"/>
                <a:cs typeface="Arial" panose="020B0604020202020204" pitchFamily="34" charset="0"/>
              </a:rPr>
              <a:t>Dầu</a:t>
            </a:r>
            <a:r>
              <a:rPr lang="en-US" sz="8001" dirty="0">
                <a:solidFill>
                  <a:schemeClr val="accent6">
                    <a:lumMod val="50000"/>
                  </a:schemeClr>
                </a:solidFill>
                <a:latin typeface="Arial" panose="020B0604020202020204" pitchFamily="34" charset="0"/>
                <a:cs typeface="Arial" panose="020B0604020202020204" pitchFamily="34" charset="0"/>
              </a:rPr>
              <a:t>, </a:t>
            </a:r>
            <a:r>
              <a:rPr lang="en-US" sz="8001" dirty="0" err="1">
                <a:solidFill>
                  <a:schemeClr val="accent6">
                    <a:lumMod val="50000"/>
                  </a:schemeClr>
                </a:solidFill>
                <a:latin typeface="Arial" panose="020B0604020202020204" pitchFamily="34" charset="0"/>
                <a:cs typeface="Arial" panose="020B0604020202020204" pitchFamily="34" charset="0"/>
              </a:rPr>
              <a:t>mỡ</a:t>
            </a:r>
            <a:endParaRPr lang="en-US" sz="8001" dirty="0">
              <a:solidFill>
                <a:schemeClr val="accent6">
                  <a:lumMod val="50000"/>
                </a:schemeClr>
              </a:solidFill>
              <a:latin typeface="Arial" panose="020B0604020202020204" pitchFamily="34" charset="0"/>
              <a:cs typeface="Arial" panose="020B0604020202020204" pitchFamily="34" charset="0"/>
            </a:endParaRPr>
          </a:p>
        </p:txBody>
      </p:sp>
      <p:sp>
        <p:nvSpPr>
          <p:cNvPr id="8" name="Rectangle 7"/>
          <p:cNvSpPr/>
          <p:nvPr/>
        </p:nvSpPr>
        <p:spPr>
          <a:xfrm>
            <a:off x="-1317330" y="92119"/>
            <a:ext cx="5662247" cy="1015663"/>
          </a:xfrm>
          <a:prstGeom prst="rect">
            <a:avLst/>
          </a:prstGeom>
        </p:spPr>
        <p:txBody>
          <a:bodyPr wrap="square">
            <a:spAutoFit/>
          </a:bodyPr>
          <a:lstStyle/>
          <a:p>
            <a:pPr algn="ctr"/>
            <a:r>
              <a:rPr lang="en-US" sz="6000" b="1" dirty="0" err="1">
                <a:solidFill>
                  <a:srgbClr val="C00000"/>
                </a:solidFill>
                <a:latin typeface="Arial" panose="020B0604020202020204" pitchFamily="34" charset="0"/>
                <a:cs typeface="Arial" panose="020B0604020202020204" pitchFamily="34" charset="0"/>
              </a:rPr>
              <a:t>Tầng</a:t>
            </a:r>
            <a:r>
              <a:rPr lang="en-US" sz="6000" b="1" dirty="0">
                <a:solidFill>
                  <a:srgbClr val="C00000"/>
                </a:solidFill>
                <a:latin typeface="Arial" panose="020B0604020202020204" pitchFamily="34" charset="0"/>
                <a:cs typeface="Arial" panose="020B0604020202020204" pitchFamily="34" charset="0"/>
              </a:rPr>
              <a:t> 6</a:t>
            </a:r>
            <a:endParaRPr lang="vi-VN" sz="6000" b="1" dirty="0">
              <a:solidFill>
                <a:srgbClr val="C00000"/>
              </a:solidFill>
              <a:latin typeface="Arial" panose="020B0604020202020204" pitchFamily="34" charset="0"/>
              <a:cs typeface="Arial" panose="020B0604020202020204" pitchFamily="34" charset="0"/>
            </a:endParaRPr>
          </a:p>
        </p:txBody>
      </p:sp>
      <p:pic>
        <p:nvPicPr>
          <p:cNvPr id="12290" name="Picture 2"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3954" y="2262981"/>
            <a:ext cx="9280091" cy="576103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8 loại dầu ăn tốt nhất dành cho sức khỏe được khuyên dù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634" y="1474147"/>
            <a:ext cx="8226566" cy="4888556"/>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Cách phân biệt mỡ và dầu, mỡ và dầu dùng cái nào tốt hơ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91" y="6362700"/>
            <a:ext cx="8242610" cy="39243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3"/>
          <p:cNvSpPr txBox="1"/>
          <p:nvPr/>
        </p:nvSpPr>
        <p:spPr>
          <a:xfrm>
            <a:off x="10032724" y="2466659"/>
            <a:ext cx="5351588" cy="1600631"/>
          </a:xfrm>
          <a:prstGeom prst="rect">
            <a:avLst/>
          </a:prstGeom>
        </p:spPr>
        <p:txBody>
          <a:bodyPr wrap="square" lIns="0" tIns="0" rIns="0" bIns="0" rtlCol="0" anchor="t">
            <a:spAutoFit/>
          </a:bodyPr>
          <a:lstStyle/>
          <a:p>
            <a:pPr algn="ctr">
              <a:lnSpc>
                <a:spcPct val="130000"/>
              </a:lnSpc>
            </a:pPr>
            <a:r>
              <a:rPr lang="en-US" sz="8001"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5-6 </a:t>
            </a:r>
            <a:r>
              <a:rPr lang="en-US" sz="8001"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đơn</a:t>
            </a:r>
            <a:r>
              <a:rPr lang="en-US" sz="8001"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 </a:t>
            </a:r>
            <a:r>
              <a:rPr lang="en-US" sz="8001"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vị</a:t>
            </a:r>
            <a:endParaRPr lang="en-US" sz="8001"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690939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p:nvPr/>
        </p:nvSpPr>
        <p:spPr>
          <a:xfrm>
            <a:off x="2449286" y="320316"/>
            <a:ext cx="14543315" cy="2769989"/>
          </a:xfrm>
          <a:prstGeom prst="rect">
            <a:avLst/>
          </a:prstGeom>
        </p:spPr>
        <p:txBody>
          <a:bodyPr wrap="square" lIns="0" tIns="0" rIns="0" bIns="0" rtlCol="0" anchor="t">
            <a:spAutoFit/>
          </a:bodyPr>
          <a:lstStyle/>
          <a:p>
            <a:pPr>
              <a:lnSpc>
                <a:spcPts val="10772"/>
              </a:lnSpc>
            </a:pPr>
            <a:r>
              <a:rPr lang="en-US" sz="8001" dirty="0" err="1">
                <a:solidFill>
                  <a:srgbClr val="00B050"/>
                </a:solidFill>
                <a:latin typeface="Arial" panose="020B0604020202020204" pitchFamily="34" charset="0"/>
                <a:cs typeface="Arial" panose="020B0604020202020204" pitchFamily="34" charset="0"/>
              </a:rPr>
              <a:t>Muối</a:t>
            </a:r>
            <a:r>
              <a:rPr lang="en-US" sz="8001" dirty="0">
                <a:solidFill>
                  <a:srgbClr val="00B050"/>
                </a:solidFill>
                <a:latin typeface="Arial" panose="020B0604020202020204" pitchFamily="34" charset="0"/>
                <a:cs typeface="Arial" panose="020B0604020202020204" pitchFamily="34" charset="0"/>
              </a:rPr>
              <a:t>, </a:t>
            </a:r>
            <a:r>
              <a:rPr lang="en-US" sz="8001" dirty="0" err="1">
                <a:solidFill>
                  <a:srgbClr val="00B050"/>
                </a:solidFill>
                <a:latin typeface="Arial" panose="020B0604020202020204" pitchFamily="34" charset="0"/>
                <a:cs typeface="Arial" panose="020B0604020202020204" pitchFamily="34" charset="0"/>
              </a:rPr>
              <a:t>đường</a:t>
            </a:r>
            <a:endParaRPr lang="en-US" sz="8001" dirty="0">
              <a:solidFill>
                <a:srgbClr val="00B050"/>
              </a:solidFill>
              <a:latin typeface="Arial" panose="020B0604020202020204" pitchFamily="34" charset="0"/>
              <a:cs typeface="Arial" panose="020B0604020202020204" pitchFamily="34" charset="0"/>
            </a:endParaRPr>
          </a:p>
          <a:p>
            <a:pPr>
              <a:lnSpc>
                <a:spcPts val="10772"/>
              </a:lnSpc>
            </a:pPr>
            <a:r>
              <a:rPr lang="en-US" sz="4200" dirty="0" err="1">
                <a:solidFill>
                  <a:srgbClr val="00B050"/>
                </a:solidFill>
                <a:latin typeface="Arial" panose="020B0604020202020204" pitchFamily="34" charset="0"/>
                <a:cs typeface="Arial" panose="020B0604020202020204" pitchFamily="34" charset="0"/>
              </a:rPr>
              <a:t>Nên</a:t>
            </a:r>
            <a:r>
              <a:rPr lang="en-US" sz="4200" dirty="0">
                <a:solidFill>
                  <a:srgbClr val="00B050"/>
                </a:solidFill>
                <a:latin typeface="Arial" panose="020B0604020202020204" pitchFamily="34" charset="0"/>
                <a:cs typeface="Arial" panose="020B0604020202020204" pitchFamily="34" charset="0"/>
              </a:rPr>
              <a:t> </a:t>
            </a:r>
            <a:r>
              <a:rPr lang="en-US" sz="4200" dirty="0" err="1">
                <a:solidFill>
                  <a:srgbClr val="00B050"/>
                </a:solidFill>
                <a:latin typeface="Arial" panose="020B0604020202020204" pitchFamily="34" charset="0"/>
                <a:cs typeface="Arial" panose="020B0604020202020204" pitchFamily="34" charset="0"/>
              </a:rPr>
              <a:t>sử</a:t>
            </a:r>
            <a:r>
              <a:rPr lang="en-US" sz="4200" dirty="0">
                <a:solidFill>
                  <a:srgbClr val="00B050"/>
                </a:solidFill>
                <a:latin typeface="Arial" panose="020B0604020202020204" pitchFamily="34" charset="0"/>
                <a:cs typeface="Arial" panose="020B0604020202020204" pitchFamily="34" charset="0"/>
              </a:rPr>
              <a:t> </a:t>
            </a:r>
            <a:r>
              <a:rPr lang="en-US" sz="4200" dirty="0" err="1">
                <a:solidFill>
                  <a:srgbClr val="00B050"/>
                </a:solidFill>
                <a:latin typeface="Arial" panose="020B0604020202020204" pitchFamily="34" charset="0"/>
                <a:cs typeface="Arial" panose="020B0604020202020204" pitchFamily="34" charset="0"/>
              </a:rPr>
              <a:t>dụng</a:t>
            </a:r>
            <a:r>
              <a:rPr lang="en-US" sz="4200" dirty="0">
                <a:solidFill>
                  <a:srgbClr val="00B050"/>
                </a:solidFill>
                <a:latin typeface="Arial" panose="020B0604020202020204" pitchFamily="34" charset="0"/>
                <a:cs typeface="Arial" panose="020B0604020202020204" pitchFamily="34" charset="0"/>
              </a:rPr>
              <a:t> </a:t>
            </a:r>
            <a:r>
              <a:rPr lang="en-US" sz="4200" dirty="0" err="1">
                <a:solidFill>
                  <a:srgbClr val="00B050"/>
                </a:solidFill>
                <a:latin typeface="Arial" panose="020B0604020202020204" pitchFamily="34" charset="0"/>
                <a:cs typeface="Arial" panose="020B0604020202020204" pitchFamily="34" charset="0"/>
              </a:rPr>
              <a:t>muối</a:t>
            </a:r>
            <a:r>
              <a:rPr lang="en-US" sz="4200" dirty="0">
                <a:solidFill>
                  <a:srgbClr val="00B050"/>
                </a:solidFill>
                <a:latin typeface="Arial" panose="020B0604020202020204" pitchFamily="34" charset="0"/>
                <a:cs typeface="Arial" panose="020B0604020202020204" pitchFamily="34" charset="0"/>
              </a:rPr>
              <a:t> </a:t>
            </a:r>
            <a:r>
              <a:rPr lang="en-US" sz="4200" dirty="0" err="1">
                <a:solidFill>
                  <a:srgbClr val="00B050"/>
                </a:solidFill>
                <a:latin typeface="Arial" panose="020B0604020202020204" pitchFamily="34" charset="0"/>
                <a:cs typeface="Arial" panose="020B0604020202020204" pitchFamily="34" charset="0"/>
              </a:rPr>
              <a:t>Iốt</a:t>
            </a:r>
            <a:r>
              <a:rPr lang="en-US" sz="4200" dirty="0">
                <a:solidFill>
                  <a:srgbClr val="00B050"/>
                </a:solidFill>
                <a:latin typeface="Arial" panose="020B0604020202020204" pitchFamily="34" charset="0"/>
                <a:cs typeface="Arial" panose="020B0604020202020204" pitchFamily="34" charset="0"/>
              </a:rPr>
              <a:t>, </a:t>
            </a:r>
            <a:r>
              <a:rPr lang="en-US" sz="4200" dirty="0" err="1">
                <a:solidFill>
                  <a:srgbClr val="00B050"/>
                </a:solidFill>
                <a:latin typeface="Arial" panose="020B0604020202020204" pitchFamily="34" charset="0"/>
                <a:cs typeface="Arial" panose="020B0604020202020204" pitchFamily="34" charset="0"/>
              </a:rPr>
              <a:t>không</a:t>
            </a:r>
            <a:r>
              <a:rPr lang="en-US" sz="4200" dirty="0">
                <a:solidFill>
                  <a:srgbClr val="00B050"/>
                </a:solidFill>
                <a:latin typeface="Arial" panose="020B0604020202020204" pitchFamily="34" charset="0"/>
                <a:cs typeface="Arial" panose="020B0604020202020204" pitchFamily="34" charset="0"/>
              </a:rPr>
              <a:t> </a:t>
            </a:r>
            <a:r>
              <a:rPr lang="en-US" sz="4200" dirty="0" err="1">
                <a:solidFill>
                  <a:srgbClr val="00B050"/>
                </a:solidFill>
                <a:latin typeface="Arial" panose="020B0604020202020204" pitchFamily="34" charset="0"/>
                <a:cs typeface="Arial" panose="020B0604020202020204" pitchFamily="34" charset="0"/>
              </a:rPr>
              <a:t>ăn</a:t>
            </a:r>
            <a:r>
              <a:rPr lang="en-US" sz="4200" dirty="0">
                <a:solidFill>
                  <a:srgbClr val="00B050"/>
                </a:solidFill>
                <a:latin typeface="Arial" panose="020B0604020202020204" pitchFamily="34" charset="0"/>
                <a:cs typeface="Arial" panose="020B0604020202020204" pitchFamily="34" charset="0"/>
              </a:rPr>
              <a:t> </a:t>
            </a:r>
            <a:r>
              <a:rPr lang="en-US" sz="4200" dirty="0" err="1">
                <a:solidFill>
                  <a:srgbClr val="00B050"/>
                </a:solidFill>
                <a:latin typeface="Arial" panose="020B0604020202020204" pitchFamily="34" charset="0"/>
                <a:cs typeface="Arial" panose="020B0604020202020204" pitchFamily="34" charset="0"/>
              </a:rPr>
              <a:t>mặn</a:t>
            </a:r>
            <a:r>
              <a:rPr lang="en-US" sz="4200" dirty="0">
                <a:solidFill>
                  <a:srgbClr val="00B050"/>
                </a:solidFill>
                <a:latin typeface="Arial" panose="020B0604020202020204" pitchFamily="34" charset="0"/>
                <a:cs typeface="Arial" panose="020B0604020202020204" pitchFamily="34" charset="0"/>
              </a:rPr>
              <a:t>, </a:t>
            </a:r>
            <a:r>
              <a:rPr lang="en-US" sz="4200" dirty="0" err="1">
                <a:solidFill>
                  <a:srgbClr val="00B050"/>
                </a:solidFill>
                <a:latin typeface="Arial" panose="020B0604020202020204" pitchFamily="34" charset="0"/>
                <a:cs typeface="Arial" panose="020B0604020202020204" pitchFamily="34" charset="0"/>
              </a:rPr>
              <a:t>dưới</a:t>
            </a:r>
            <a:r>
              <a:rPr lang="en-US" sz="4200" dirty="0">
                <a:solidFill>
                  <a:srgbClr val="00B050"/>
                </a:solidFill>
                <a:latin typeface="Arial" panose="020B0604020202020204" pitchFamily="34" charset="0"/>
                <a:cs typeface="Arial" panose="020B0604020202020204" pitchFamily="34" charset="0"/>
              </a:rPr>
              <a:t> 4g/</a:t>
            </a:r>
            <a:r>
              <a:rPr lang="en-US" sz="4200" dirty="0" err="1">
                <a:solidFill>
                  <a:srgbClr val="00B050"/>
                </a:solidFill>
                <a:latin typeface="Arial" panose="020B0604020202020204" pitchFamily="34" charset="0"/>
                <a:cs typeface="Arial" panose="020B0604020202020204" pitchFamily="34" charset="0"/>
              </a:rPr>
              <a:t>ngày</a:t>
            </a:r>
            <a:endParaRPr lang="en-US" sz="4200" dirty="0">
              <a:solidFill>
                <a:srgbClr val="00B05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2437948" y="4299212"/>
            <a:ext cx="13412108" cy="5667473"/>
          </a:xfrm>
          <a:prstGeom prst="rect">
            <a:avLst/>
          </a:prstGeom>
        </p:spPr>
      </p:pic>
      <p:sp>
        <p:nvSpPr>
          <p:cNvPr id="12" name="Content Placeholder 2"/>
          <p:cNvSpPr txBox="1">
            <a:spLocks/>
          </p:cNvSpPr>
          <p:nvPr/>
        </p:nvSpPr>
        <p:spPr>
          <a:xfrm>
            <a:off x="2872280" y="3161602"/>
            <a:ext cx="10198262" cy="1015664"/>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0"/>
              </a:spcBef>
              <a:buNone/>
            </a:pPr>
            <a:r>
              <a:rPr lang="en-US" sz="4001" b="1" dirty="0" err="1">
                <a:latin typeface="Arial" panose="020B0604020202020204" pitchFamily="34" charset="0"/>
                <a:cs typeface="Arial" panose="020B0604020202020204" pitchFamily="34" charset="0"/>
              </a:rPr>
              <a:t>Tương</a:t>
            </a:r>
            <a:r>
              <a:rPr lang="en-US" sz="4001" b="1" dirty="0">
                <a:latin typeface="Arial" panose="020B0604020202020204" pitchFamily="34" charset="0"/>
                <a:cs typeface="Arial" panose="020B0604020202020204" pitchFamily="34" charset="0"/>
              </a:rPr>
              <a:t> </a:t>
            </a:r>
            <a:r>
              <a:rPr lang="en-US" sz="4001" b="1" dirty="0" err="1">
                <a:latin typeface="Arial" panose="020B0604020202020204" pitchFamily="34" charset="0"/>
                <a:cs typeface="Arial" panose="020B0604020202020204" pitchFamily="34" charset="0"/>
              </a:rPr>
              <a:t>đương</a:t>
            </a:r>
            <a:r>
              <a:rPr lang="en-US" sz="4001" b="1" dirty="0">
                <a:latin typeface="Arial" panose="020B0604020202020204" pitchFamily="34" charset="0"/>
                <a:cs typeface="Arial" panose="020B0604020202020204" pitchFamily="34" charset="0"/>
              </a:rPr>
              <a:t> 5 gam </a:t>
            </a:r>
            <a:r>
              <a:rPr lang="en-US" sz="4001" b="1" dirty="0" err="1">
                <a:latin typeface="Arial" panose="020B0604020202020204" pitchFamily="34" charset="0"/>
                <a:cs typeface="Arial" panose="020B0604020202020204" pitchFamily="34" charset="0"/>
              </a:rPr>
              <a:t>muối</a:t>
            </a:r>
            <a:r>
              <a:rPr lang="en-US" sz="4001" b="1" dirty="0">
                <a:latin typeface="Arial" panose="020B0604020202020204" pitchFamily="34" charset="0"/>
                <a:cs typeface="Arial" panose="020B0604020202020204" pitchFamily="34" charset="0"/>
              </a:rPr>
              <a:t> (2 g </a:t>
            </a:r>
            <a:r>
              <a:rPr lang="en-US" sz="4001" b="1" dirty="0" err="1">
                <a:latin typeface="Arial" panose="020B0604020202020204" pitchFamily="34" charset="0"/>
                <a:cs typeface="Arial" panose="020B0604020202020204" pitchFamily="34" charset="0"/>
              </a:rPr>
              <a:t>natri</a:t>
            </a:r>
            <a:r>
              <a:rPr lang="en-US" sz="4001" b="1" dirty="0">
                <a:latin typeface="Arial" panose="020B0604020202020204" pitchFamily="34" charset="0"/>
                <a:cs typeface="Arial" panose="020B0604020202020204" pitchFamily="34" charset="0"/>
              </a:rPr>
              <a:t>):</a:t>
            </a:r>
          </a:p>
        </p:txBody>
      </p:sp>
      <p:sp>
        <p:nvSpPr>
          <p:cNvPr id="8" name="Rectangle 7"/>
          <p:cNvSpPr/>
          <p:nvPr/>
        </p:nvSpPr>
        <p:spPr>
          <a:xfrm>
            <a:off x="-152400" y="136298"/>
            <a:ext cx="2601686" cy="1938992"/>
          </a:xfrm>
          <a:prstGeom prst="rect">
            <a:avLst/>
          </a:prstGeom>
        </p:spPr>
        <p:txBody>
          <a:bodyPr wrap="square">
            <a:spAutoFit/>
          </a:bodyPr>
          <a:lstStyle/>
          <a:p>
            <a:pPr algn="ctr"/>
            <a:r>
              <a:rPr lang="en-US" sz="6000" b="1" dirty="0" err="1">
                <a:solidFill>
                  <a:srgbClr val="C00000"/>
                </a:solidFill>
                <a:latin typeface="Arial" panose="020B0604020202020204" pitchFamily="34" charset="0"/>
                <a:cs typeface="Arial" panose="020B0604020202020204" pitchFamily="34" charset="0"/>
              </a:rPr>
              <a:t>Tầng</a:t>
            </a:r>
            <a:r>
              <a:rPr lang="en-US" sz="6000" b="1" dirty="0">
                <a:solidFill>
                  <a:srgbClr val="C00000"/>
                </a:solidFill>
                <a:latin typeface="Arial" panose="020B0604020202020204" pitchFamily="34" charset="0"/>
                <a:cs typeface="Arial" panose="020B0604020202020204" pitchFamily="34" charset="0"/>
              </a:rPr>
              <a:t> 7</a:t>
            </a:r>
            <a:endParaRPr lang="vi-VN" sz="6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94067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67238" y="940136"/>
            <a:ext cx="8223777" cy="6104235"/>
          </a:xfrm>
          <a:prstGeom prst="rect">
            <a:avLst/>
          </a:prstGeom>
        </p:spPr>
        <p:txBody>
          <a:bodyPr wrap="square" lIns="0" tIns="0" rIns="0" bIns="0" rtlCol="0" anchor="t">
            <a:spAutoFit/>
            <a:scene3d>
              <a:camera prst="orthographicFront"/>
              <a:lightRig rig="soft" dir="t">
                <a:rot lat="0" lon="0" rev="15600000"/>
              </a:lightRig>
            </a:scene3d>
            <a:sp3d extrusionH="57150" prstMaterial="softEdge">
              <a:bevelT w="25400" h="38100"/>
            </a:sp3d>
          </a:bodyPr>
          <a:lstStyle/>
          <a:p>
            <a:pPr algn="ctr">
              <a:lnSpc>
                <a:spcPts val="11859"/>
              </a:lnSpc>
            </a:pPr>
            <a:r>
              <a:rPr lang="en-US" sz="5400" b="1" dirty="0">
                <a:ln/>
                <a:solidFill>
                  <a:srgbClr val="00B050"/>
                </a:solidFill>
                <a:latin typeface="Arial" panose="020B0604020202020204" pitchFamily="34" charset="0"/>
                <a:cs typeface="Arial" panose="020B0604020202020204" pitchFamily="34" charset="0"/>
              </a:rPr>
              <a:t>Đường:&lt; </a:t>
            </a:r>
            <a:r>
              <a:rPr lang="en-US" sz="5400" b="1" dirty="0" smtClean="0">
                <a:ln/>
                <a:solidFill>
                  <a:srgbClr val="00B050"/>
                </a:solidFill>
                <a:latin typeface="Arial" panose="020B0604020202020204" pitchFamily="34" charset="0"/>
                <a:cs typeface="Arial" panose="020B0604020202020204" pitchFamily="34" charset="0"/>
              </a:rPr>
              <a:t>3 </a:t>
            </a:r>
            <a:r>
              <a:rPr lang="en-US" sz="5400" b="1" dirty="0" err="1" smtClean="0">
                <a:ln/>
                <a:solidFill>
                  <a:srgbClr val="00B050"/>
                </a:solidFill>
                <a:latin typeface="Arial" panose="020B0604020202020204" pitchFamily="34" charset="0"/>
                <a:cs typeface="Arial" panose="020B0604020202020204" pitchFamily="34" charset="0"/>
              </a:rPr>
              <a:t>đơn</a:t>
            </a:r>
            <a:r>
              <a:rPr lang="en-US" sz="5400" b="1" dirty="0" smtClean="0">
                <a:ln/>
                <a:solidFill>
                  <a:srgbClr val="00B050"/>
                </a:solidFill>
                <a:latin typeface="Arial" panose="020B0604020202020204" pitchFamily="34" charset="0"/>
                <a:cs typeface="Arial" panose="020B0604020202020204" pitchFamily="34" charset="0"/>
              </a:rPr>
              <a:t> </a:t>
            </a:r>
            <a:r>
              <a:rPr lang="en-US" sz="5400" b="1" dirty="0" err="1">
                <a:ln/>
                <a:solidFill>
                  <a:srgbClr val="00B050"/>
                </a:solidFill>
                <a:latin typeface="Arial" panose="020B0604020202020204" pitchFamily="34" charset="0"/>
                <a:cs typeface="Arial" panose="020B0604020202020204" pitchFamily="34" charset="0"/>
              </a:rPr>
              <a:t>vị</a:t>
            </a:r>
            <a:r>
              <a:rPr lang="en-US" sz="5400" b="1" dirty="0">
                <a:ln/>
                <a:solidFill>
                  <a:srgbClr val="00B050"/>
                </a:solidFill>
                <a:latin typeface="Arial" panose="020B0604020202020204" pitchFamily="34" charset="0"/>
                <a:cs typeface="Arial" panose="020B0604020202020204" pitchFamily="34" charset="0"/>
              </a:rPr>
              <a:t> (15g)</a:t>
            </a:r>
          </a:p>
          <a:p>
            <a:pPr algn="ctr">
              <a:lnSpc>
                <a:spcPts val="11859"/>
              </a:lnSpc>
            </a:pPr>
            <a:r>
              <a:rPr lang="en-US" sz="7200" b="1" dirty="0" err="1">
                <a:ln/>
                <a:solidFill>
                  <a:schemeClr val="tx2">
                    <a:lumMod val="60000"/>
                    <a:lumOff val="40000"/>
                  </a:schemeClr>
                </a:solidFill>
                <a:latin typeface="Arial" panose="020B0604020202020204" pitchFamily="34" charset="0"/>
                <a:cs typeface="Arial" panose="020B0604020202020204" pitchFamily="34" charset="0"/>
              </a:rPr>
              <a:t>Hạn</a:t>
            </a:r>
            <a:r>
              <a:rPr lang="en-US" sz="7200" b="1" dirty="0">
                <a:ln/>
                <a:solidFill>
                  <a:schemeClr val="tx2">
                    <a:lumMod val="60000"/>
                    <a:lumOff val="40000"/>
                  </a:schemeClr>
                </a:solidFill>
                <a:latin typeface="Arial" panose="020B0604020202020204" pitchFamily="34" charset="0"/>
                <a:cs typeface="Arial" panose="020B0604020202020204" pitchFamily="34" charset="0"/>
              </a:rPr>
              <a:t> </a:t>
            </a:r>
            <a:r>
              <a:rPr lang="en-US" sz="7200" b="1" dirty="0" err="1">
                <a:ln/>
                <a:solidFill>
                  <a:schemeClr val="tx2">
                    <a:lumMod val="60000"/>
                    <a:lumOff val="40000"/>
                  </a:schemeClr>
                </a:solidFill>
                <a:latin typeface="Arial" panose="020B0604020202020204" pitchFamily="34" charset="0"/>
                <a:cs typeface="Arial" panose="020B0604020202020204" pitchFamily="34" charset="0"/>
              </a:rPr>
              <a:t>chế</a:t>
            </a:r>
            <a:r>
              <a:rPr lang="en-US" sz="7200" b="1" dirty="0">
                <a:ln/>
                <a:solidFill>
                  <a:schemeClr val="tx2">
                    <a:lumMod val="60000"/>
                    <a:lumOff val="40000"/>
                  </a:schemeClr>
                </a:solidFill>
                <a:latin typeface="Arial" panose="020B0604020202020204" pitchFamily="34" charset="0"/>
                <a:cs typeface="Arial" panose="020B0604020202020204" pitchFamily="34" charset="0"/>
              </a:rPr>
              <a:t> </a:t>
            </a:r>
            <a:r>
              <a:rPr lang="en-US" sz="7200" b="1" dirty="0" err="1">
                <a:ln/>
                <a:solidFill>
                  <a:schemeClr val="tx2">
                    <a:lumMod val="60000"/>
                    <a:lumOff val="40000"/>
                  </a:schemeClr>
                </a:solidFill>
                <a:latin typeface="Arial" panose="020B0604020202020204" pitchFamily="34" charset="0"/>
                <a:cs typeface="Arial" panose="020B0604020202020204" pitchFamily="34" charset="0"/>
              </a:rPr>
              <a:t>nước</a:t>
            </a:r>
            <a:r>
              <a:rPr lang="en-US" sz="7200" b="1" dirty="0">
                <a:ln/>
                <a:solidFill>
                  <a:schemeClr val="tx2">
                    <a:lumMod val="60000"/>
                    <a:lumOff val="40000"/>
                  </a:schemeClr>
                </a:solidFill>
                <a:latin typeface="Arial" panose="020B0604020202020204" pitchFamily="34" charset="0"/>
                <a:cs typeface="Arial" panose="020B0604020202020204" pitchFamily="34" charset="0"/>
              </a:rPr>
              <a:t> </a:t>
            </a:r>
            <a:r>
              <a:rPr lang="en-US" sz="7200" b="1" dirty="0" err="1">
                <a:ln/>
                <a:solidFill>
                  <a:schemeClr val="tx2">
                    <a:lumMod val="60000"/>
                    <a:lumOff val="40000"/>
                  </a:schemeClr>
                </a:solidFill>
                <a:latin typeface="Arial" panose="020B0604020202020204" pitchFamily="34" charset="0"/>
                <a:cs typeface="Arial" panose="020B0604020202020204" pitchFamily="34" charset="0"/>
              </a:rPr>
              <a:t>ngọt</a:t>
            </a:r>
            <a:r>
              <a:rPr lang="en-US" sz="7200" b="1" dirty="0">
                <a:ln/>
                <a:solidFill>
                  <a:schemeClr val="tx2">
                    <a:lumMod val="60000"/>
                    <a:lumOff val="40000"/>
                  </a:schemeClr>
                </a:solidFill>
                <a:latin typeface="Arial" panose="020B0604020202020204" pitchFamily="34" charset="0"/>
                <a:cs typeface="Arial" panose="020B0604020202020204" pitchFamily="34" charset="0"/>
              </a:rPr>
              <a:t>, </a:t>
            </a:r>
            <a:r>
              <a:rPr lang="en-US" sz="7200" b="1" dirty="0" err="1">
                <a:ln/>
                <a:solidFill>
                  <a:schemeClr val="tx2">
                    <a:lumMod val="60000"/>
                    <a:lumOff val="40000"/>
                  </a:schemeClr>
                </a:solidFill>
                <a:latin typeface="Arial" panose="020B0604020202020204" pitchFamily="34" charset="0"/>
                <a:cs typeface="Arial" panose="020B0604020202020204" pitchFamily="34" charset="0"/>
              </a:rPr>
              <a:t>đồ</a:t>
            </a:r>
            <a:r>
              <a:rPr lang="en-US" sz="7200" b="1" dirty="0">
                <a:ln/>
                <a:solidFill>
                  <a:schemeClr val="tx2">
                    <a:lumMod val="60000"/>
                    <a:lumOff val="40000"/>
                  </a:schemeClr>
                </a:solidFill>
                <a:latin typeface="Arial" panose="020B0604020202020204" pitchFamily="34" charset="0"/>
                <a:cs typeface="Arial" panose="020B0604020202020204" pitchFamily="34" charset="0"/>
              </a:rPr>
              <a:t> </a:t>
            </a:r>
            <a:r>
              <a:rPr lang="en-US" sz="7200" b="1" dirty="0" err="1">
                <a:ln/>
                <a:solidFill>
                  <a:schemeClr val="tx2">
                    <a:lumMod val="60000"/>
                    <a:lumOff val="40000"/>
                  </a:schemeClr>
                </a:solidFill>
                <a:latin typeface="Arial" panose="020B0604020202020204" pitchFamily="34" charset="0"/>
                <a:cs typeface="Arial" panose="020B0604020202020204" pitchFamily="34" charset="0"/>
              </a:rPr>
              <a:t>ngọt</a:t>
            </a:r>
            <a:endParaRPr lang="en-US" sz="7200" b="1" dirty="0">
              <a:ln/>
              <a:solidFill>
                <a:schemeClr val="tx2">
                  <a:lumMod val="60000"/>
                  <a:lumOff val="40000"/>
                </a:schemeClr>
              </a:solidFill>
              <a:latin typeface="Arial" panose="020B0604020202020204" pitchFamily="34" charset="0"/>
              <a:cs typeface="Arial" panose="020B0604020202020204" pitchFamily="34" charset="0"/>
            </a:endParaRPr>
          </a:p>
          <a:p>
            <a:pPr algn="ctr">
              <a:lnSpc>
                <a:spcPts val="11859"/>
              </a:lnSpc>
            </a:pPr>
            <a:r>
              <a:rPr lang="en-US" sz="7200" b="1" dirty="0">
                <a:ln/>
                <a:solidFill>
                  <a:schemeClr val="tx2">
                    <a:lumMod val="60000"/>
                    <a:lumOff val="40000"/>
                  </a:schemeClr>
                </a:solidFill>
                <a:latin typeface="Arial" panose="020B0604020202020204" pitchFamily="34" charset="0"/>
                <a:cs typeface="Arial" panose="020B0604020202020204" pitchFamily="34" charset="0"/>
              </a:rPr>
              <a:t>&lt;15g/</a:t>
            </a:r>
            <a:r>
              <a:rPr lang="en-US" sz="7200" b="1" dirty="0" err="1">
                <a:ln/>
                <a:solidFill>
                  <a:schemeClr val="tx2">
                    <a:lumMod val="60000"/>
                    <a:lumOff val="40000"/>
                  </a:schemeClr>
                </a:solidFill>
                <a:latin typeface="Arial" panose="020B0604020202020204" pitchFamily="34" charset="0"/>
                <a:cs typeface="Arial" panose="020B0604020202020204" pitchFamily="34" charset="0"/>
              </a:rPr>
              <a:t>ngày</a:t>
            </a:r>
            <a:endParaRPr lang="en-US" sz="7200" b="1" dirty="0">
              <a:ln/>
              <a:solidFill>
                <a:schemeClr val="tx2">
                  <a:lumMod val="60000"/>
                  <a:lumOff val="40000"/>
                </a:schemeClr>
              </a:solidFill>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812" t="16811" r="18817" b="6465"/>
          <a:stretch/>
        </p:blipFill>
        <p:spPr bwMode="auto">
          <a:xfrm>
            <a:off x="8095130" y="1"/>
            <a:ext cx="10192871" cy="1009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346985"/>
            <a:ext cx="8095130" cy="4940018"/>
          </a:xfrm>
          <a:prstGeom prst="rect">
            <a:avLst/>
          </a:prstGeom>
        </p:spPr>
      </p:pic>
      <p:sp>
        <p:nvSpPr>
          <p:cNvPr id="5" name="Rectangle 4"/>
          <p:cNvSpPr/>
          <p:nvPr/>
        </p:nvSpPr>
        <p:spPr>
          <a:xfrm>
            <a:off x="1008532" y="193415"/>
            <a:ext cx="4141694" cy="1015663"/>
          </a:xfrm>
          <a:prstGeom prst="rect">
            <a:avLst/>
          </a:prstGeom>
        </p:spPr>
        <p:txBody>
          <a:bodyPr wrap="square">
            <a:spAutoFit/>
          </a:bodyPr>
          <a:lstStyle/>
          <a:p>
            <a:pPr algn="ctr"/>
            <a:r>
              <a:rPr lang="en-US" sz="6000" b="1" dirty="0" err="1">
                <a:solidFill>
                  <a:srgbClr val="C00000"/>
                </a:solidFill>
                <a:latin typeface="Arial" panose="020B0604020202020204" pitchFamily="34" charset="0"/>
                <a:cs typeface="Arial" panose="020B0604020202020204" pitchFamily="34" charset="0"/>
              </a:rPr>
              <a:t>Tầng</a:t>
            </a:r>
            <a:r>
              <a:rPr lang="en-US" sz="6000" b="1" dirty="0">
                <a:solidFill>
                  <a:srgbClr val="C00000"/>
                </a:solidFill>
                <a:latin typeface="Arial" panose="020B0604020202020204" pitchFamily="34" charset="0"/>
                <a:cs typeface="Arial" panose="020B0604020202020204" pitchFamily="34" charset="0"/>
              </a:rPr>
              <a:t> 7</a:t>
            </a:r>
            <a:endParaRPr lang="vi-VN" sz="6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884750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p:cNvSpPr txBox="1">
            <a:spLocks/>
          </p:cNvSpPr>
          <p:nvPr/>
        </p:nvSpPr>
        <p:spPr>
          <a:xfrm>
            <a:off x="336884" y="1724026"/>
            <a:ext cx="13464591" cy="7958138"/>
          </a:xfrm>
          <a:prstGeom prst="rect">
            <a:avLst/>
          </a:prstGeom>
        </p:spPr>
        <p:txBody>
          <a:bodyPr lIns="380951"/>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439803" indent="-439803" algn="just" latinLnBrk="0">
              <a:lnSpc>
                <a:spcPct val="150000"/>
              </a:lnSpc>
              <a:buFont typeface="Wingdings" panose="05000000000000000000" pitchFamily="2" charset="2"/>
              <a:buChar char="v"/>
              <a:defRPr/>
            </a:pPr>
            <a:r>
              <a:rPr lang="en-US" sz="4000" dirty="0" err="1">
                <a:solidFill>
                  <a:schemeClr val="tx1"/>
                </a:solidFill>
              </a:rPr>
              <a:t>Nhu</a:t>
            </a:r>
            <a:r>
              <a:rPr lang="en-US" sz="4000" dirty="0">
                <a:solidFill>
                  <a:schemeClr val="tx1"/>
                </a:solidFill>
              </a:rPr>
              <a:t> </a:t>
            </a:r>
            <a:r>
              <a:rPr lang="en-US" sz="4000" dirty="0" err="1">
                <a:solidFill>
                  <a:schemeClr val="tx1"/>
                </a:solidFill>
              </a:rPr>
              <a:t>cầu</a:t>
            </a:r>
            <a:r>
              <a:rPr lang="en-US" sz="4000" dirty="0">
                <a:solidFill>
                  <a:schemeClr val="tx1"/>
                </a:solidFill>
              </a:rPr>
              <a:t> </a:t>
            </a:r>
            <a:r>
              <a:rPr lang="en-US" sz="4000" dirty="0" err="1">
                <a:solidFill>
                  <a:schemeClr val="tx1"/>
                </a:solidFill>
              </a:rPr>
              <a:t>nước</a:t>
            </a:r>
            <a:r>
              <a:rPr lang="en-US" sz="4000" dirty="0">
                <a:solidFill>
                  <a:schemeClr val="tx1"/>
                </a:solidFill>
              </a:rPr>
              <a:t> </a:t>
            </a:r>
            <a:r>
              <a:rPr lang="en-US" sz="4000" dirty="0" err="1">
                <a:solidFill>
                  <a:schemeClr val="tx1"/>
                </a:solidFill>
              </a:rPr>
              <a:t>uống</a:t>
            </a:r>
            <a:r>
              <a:rPr lang="en-US" sz="4000" dirty="0">
                <a:solidFill>
                  <a:schemeClr val="tx1"/>
                </a:solidFill>
              </a:rPr>
              <a:t> </a:t>
            </a:r>
            <a:r>
              <a:rPr lang="en-US" sz="4000" dirty="0" err="1">
                <a:solidFill>
                  <a:schemeClr val="tx1"/>
                </a:solidFill>
              </a:rPr>
              <a:t>tùy</a:t>
            </a:r>
            <a:r>
              <a:rPr lang="en-US" sz="4000" dirty="0">
                <a:solidFill>
                  <a:schemeClr val="tx1"/>
                </a:solidFill>
              </a:rPr>
              <a:t> </a:t>
            </a:r>
            <a:r>
              <a:rPr lang="en-US" sz="4000" dirty="0" err="1">
                <a:solidFill>
                  <a:schemeClr val="tx1"/>
                </a:solidFill>
              </a:rPr>
              <a:t>theo</a:t>
            </a:r>
            <a:r>
              <a:rPr lang="en-US" sz="4000" dirty="0">
                <a:solidFill>
                  <a:schemeClr val="tx1"/>
                </a:solidFill>
              </a:rPr>
              <a:t> </a:t>
            </a:r>
            <a:r>
              <a:rPr lang="en-US" sz="4000" dirty="0" err="1">
                <a:solidFill>
                  <a:schemeClr val="tx1"/>
                </a:solidFill>
              </a:rPr>
              <a:t>cân</a:t>
            </a:r>
            <a:r>
              <a:rPr lang="en-US" sz="4000" dirty="0">
                <a:solidFill>
                  <a:schemeClr val="tx1"/>
                </a:solidFill>
              </a:rPr>
              <a:t> </a:t>
            </a:r>
            <a:r>
              <a:rPr lang="en-US" sz="4000" dirty="0" err="1">
                <a:solidFill>
                  <a:schemeClr val="tx1"/>
                </a:solidFill>
              </a:rPr>
              <a:t>nặng</a:t>
            </a:r>
            <a:r>
              <a:rPr lang="en-US" sz="4000" dirty="0">
                <a:solidFill>
                  <a:schemeClr val="tx1"/>
                </a:solidFill>
              </a:rPr>
              <a:t>, </a:t>
            </a:r>
            <a:r>
              <a:rPr lang="en-US" sz="4000" dirty="0" err="1">
                <a:solidFill>
                  <a:schemeClr val="tx1"/>
                </a:solidFill>
              </a:rPr>
              <a:t>tuổi</a:t>
            </a:r>
            <a:r>
              <a:rPr lang="en-US" sz="4000" dirty="0">
                <a:solidFill>
                  <a:schemeClr val="tx1"/>
                </a:solidFill>
              </a:rPr>
              <a:t> </a:t>
            </a:r>
            <a:r>
              <a:rPr lang="en-US" sz="4000" dirty="0" err="1">
                <a:solidFill>
                  <a:schemeClr val="tx1"/>
                </a:solidFill>
              </a:rPr>
              <a:t>và</a:t>
            </a:r>
            <a:r>
              <a:rPr lang="en-US" sz="4000" dirty="0">
                <a:solidFill>
                  <a:schemeClr val="tx1"/>
                </a:solidFill>
              </a:rPr>
              <a:t> </a:t>
            </a:r>
            <a:r>
              <a:rPr lang="en-US" sz="4000" dirty="0" err="1">
                <a:solidFill>
                  <a:schemeClr val="tx1"/>
                </a:solidFill>
              </a:rPr>
              <a:t>hoạt</a:t>
            </a:r>
            <a:r>
              <a:rPr lang="en-US" sz="4000" dirty="0">
                <a:solidFill>
                  <a:schemeClr val="tx1"/>
                </a:solidFill>
              </a:rPr>
              <a:t> </a:t>
            </a:r>
            <a:r>
              <a:rPr lang="en-US" sz="4000" dirty="0" err="1">
                <a:solidFill>
                  <a:schemeClr val="tx1"/>
                </a:solidFill>
              </a:rPr>
              <a:t>động</a:t>
            </a:r>
            <a:r>
              <a:rPr lang="en-US" sz="4000" dirty="0">
                <a:solidFill>
                  <a:schemeClr val="tx1"/>
                </a:solidFill>
              </a:rPr>
              <a:t> </a:t>
            </a:r>
            <a:r>
              <a:rPr lang="en-US" sz="4000" dirty="0" err="1">
                <a:solidFill>
                  <a:schemeClr val="tx1"/>
                </a:solidFill>
              </a:rPr>
              <a:t>thể</a:t>
            </a:r>
            <a:r>
              <a:rPr lang="en-US" sz="4000" dirty="0">
                <a:solidFill>
                  <a:schemeClr val="tx1"/>
                </a:solidFill>
              </a:rPr>
              <a:t> </a:t>
            </a:r>
            <a:r>
              <a:rPr lang="en-US" sz="4000" dirty="0" err="1">
                <a:solidFill>
                  <a:schemeClr val="tx1"/>
                </a:solidFill>
              </a:rPr>
              <a:t>lực</a:t>
            </a:r>
            <a:r>
              <a:rPr lang="en-US" sz="4000" dirty="0">
                <a:solidFill>
                  <a:schemeClr val="tx1"/>
                </a:solidFill>
              </a:rPr>
              <a:t>; </a:t>
            </a:r>
            <a:r>
              <a:rPr lang="en-US" sz="4000" dirty="0" err="1">
                <a:solidFill>
                  <a:schemeClr val="tx1"/>
                </a:solidFill>
              </a:rPr>
              <a:t>phụ</a:t>
            </a:r>
            <a:r>
              <a:rPr lang="en-US" sz="4000" dirty="0">
                <a:solidFill>
                  <a:schemeClr val="tx1"/>
                </a:solidFill>
              </a:rPr>
              <a:t> </a:t>
            </a:r>
            <a:r>
              <a:rPr lang="en-US" sz="4000" dirty="0" err="1">
                <a:solidFill>
                  <a:schemeClr val="tx1"/>
                </a:solidFill>
              </a:rPr>
              <a:t>thuộc</a:t>
            </a:r>
            <a:r>
              <a:rPr lang="en-US" sz="4000" dirty="0">
                <a:solidFill>
                  <a:schemeClr val="tx1"/>
                </a:solidFill>
              </a:rPr>
              <a:t> </a:t>
            </a:r>
            <a:r>
              <a:rPr lang="en-US" sz="4000" dirty="0" err="1">
                <a:solidFill>
                  <a:schemeClr val="tx1"/>
                </a:solidFill>
              </a:rPr>
              <a:t>nhiều</a:t>
            </a:r>
            <a:r>
              <a:rPr lang="en-US" sz="4000" dirty="0">
                <a:solidFill>
                  <a:schemeClr val="tx1"/>
                </a:solidFill>
              </a:rPr>
              <a:t> </a:t>
            </a:r>
            <a:r>
              <a:rPr lang="en-US" sz="4000" dirty="0" err="1">
                <a:solidFill>
                  <a:schemeClr val="tx1"/>
                </a:solidFill>
              </a:rPr>
              <a:t>vào</a:t>
            </a:r>
            <a:r>
              <a:rPr lang="en-US" sz="4000" dirty="0">
                <a:solidFill>
                  <a:schemeClr val="tx1"/>
                </a:solidFill>
              </a:rPr>
              <a:t> </a:t>
            </a:r>
            <a:r>
              <a:rPr lang="en-US" sz="4000" dirty="0" err="1">
                <a:solidFill>
                  <a:schemeClr val="tx1"/>
                </a:solidFill>
              </a:rPr>
              <a:t>điều</a:t>
            </a:r>
            <a:r>
              <a:rPr lang="en-US" sz="4000" dirty="0">
                <a:solidFill>
                  <a:schemeClr val="tx1"/>
                </a:solidFill>
              </a:rPr>
              <a:t> </a:t>
            </a:r>
            <a:r>
              <a:rPr lang="en-US" sz="4000" dirty="0" err="1">
                <a:solidFill>
                  <a:schemeClr val="tx1"/>
                </a:solidFill>
              </a:rPr>
              <a:t>kiện</a:t>
            </a:r>
            <a:r>
              <a:rPr lang="en-US" sz="4000" dirty="0">
                <a:solidFill>
                  <a:schemeClr val="tx1"/>
                </a:solidFill>
              </a:rPr>
              <a:t> </a:t>
            </a:r>
            <a:r>
              <a:rPr lang="en-US" sz="4000" dirty="0" err="1">
                <a:solidFill>
                  <a:schemeClr val="tx1"/>
                </a:solidFill>
              </a:rPr>
              <a:t>thời</a:t>
            </a:r>
            <a:r>
              <a:rPr lang="en-US" sz="4000" dirty="0">
                <a:solidFill>
                  <a:schemeClr val="tx1"/>
                </a:solidFill>
              </a:rPr>
              <a:t> </a:t>
            </a:r>
            <a:r>
              <a:rPr lang="en-US" sz="4000" dirty="0" err="1">
                <a:solidFill>
                  <a:schemeClr val="tx1"/>
                </a:solidFill>
              </a:rPr>
              <a:t>tiết</a:t>
            </a:r>
            <a:r>
              <a:rPr lang="en-US" sz="4000" dirty="0">
                <a:solidFill>
                  <a:schemeClr val="tx1"/>
                </a:solidFill>
              </a:rPr>
              <a:t>, </a:t>
            </a:r>
            <a:r>
              <a:rPr lang="en-US" sz="4000" dirty="0" err="1">
                <a:solidFill>
                  <a:schemeClr val="tx1"/>
                </a:solidFill>
              </a:rPr>
              <a:t>khí</a:t>
            </a:r>
            <a:r>
              <a:rPr lang="en-US" sz="4000" dirty="0">
                <a:solidFill>
                  <a:schemeClr val="tx1"/>
                </a:solidFill>
              </a:rPr>
              <a:t> </a:t>
            </a:r>
            <a:r>
              <a:rPr lang="en-US" sz="4000" dirty="0" err="1">
                <a:solidFill>
                  <a:schemeClr val="tx1"/>
                </a:solidFill>
              </a:rPr>
              <a:t>hậu</a:t>
            </a:r>
            <a:r>
              <a:rPr lang="en-US" sz="4000" dirty="0">
                <a:solidFill>
                  <a:schemeClr val="tx1"/>
                </a:solidFill>
              </a:rPr>
              <a:t>. </a:t>
            </a:r>
          </a:p>
          <a:p>
            <a:pPr marL="439803" indent="-439803" algn="just" latinLnBrk="0">
              <a:lnSpc>
                <a:spcPct val="150000"/>
              </a:lnSpc>
              <a:buFont typeface="Wingdings" panose="05000000000000000000" pitchFamily="2" charset="2"/>
              <a:buChar char="v"/>
              <a:defRPr/>
            </a:pPr>
            <a:r>
              <a:rPr lang="en-US" sz="4000" dirty="0">
                <a:solidFill>
                  <a:schemeClr val="tx1"/>
                </a:solidFill>
              </a:rPr>
              <a:t>Loại nước </a:t>
            </a:r>
            <a:r>
              <a:rPr lang="en-US" sz="4000" dirty="0" err="1">
                <a:solidFill>
                  <a:schemeClr val="tx1"/>
                </a:solidFill>
              </a:rPr>
              <a:t>uống</a:t>
            </a:r>
            <a:r>
              <a:rPr lang="en-US" sz="4000" dirty="0">
                <a:solidFill>
                  <a:schemeClr val="tx1"/>
                </a:solidFill>
              </a:rPr>
              <a:t>: nước </a:t>
            </a:r>
            <a:r>
              <a:rPr lang="en-US" sz="4000" dirty="0" err="1">
                <a:solidFill>
                  <a:schemeClr val="tx1"/>
                </a:solidFill>
              </a:rPr>
              <a:t>sạch</a:t>
            </a:r>
            <a:r>
              <a:rPr lang="en-US" sz="4000" dirty="0">
                <a:solidFill>
                  <a:schemeClr val="tx1"/>
                </a:solidFill>
              </a:rPr>
              <a:t>, chín, </a:t>
            </a:r>
            <a:r>
              <a:rPr lang="en-US" sz="4000" dirty="0" err="1">
                <a:solidFill>
                  <a:schemeClr val="tx1"/>
                </a:solidFill>
              </a:rPr>
              <a:t>sữa</a:t>
            </a:r>
            <a:r>
              <a:rPr lang="en-US" sz="4000" dirty="0">
                <a:solidFill>
                  <a:schemeClr val="tx1"/>
                </a:solidFill>
              </a:rPr>
              <a:t> </a:t>
            </a:r>
            <a:r>
              <a:rPr lang="en-US" sz="4000" dirty="0" err="1">
                <a:solidFill>
                  <a:schemeClr val="tx1"/>
                </a:solidFill>
              </a:rPr>
              <a:t>không</a:t>
            </a:r>
            <a:r>
              <a:rPr lang="en-US" sz="4000" dirty="0">
                <a:solidFill>
                  <a:schemeClr val="tx1"/>
                </a:solidFill>
              </a:rPr>
              <a:t> đường, nước </a:t>
            </a:r>
            <a:r>
              <a:rPr lang="en-US" sz="4000" dirty="0" err="1">
                <a:solidFill>
                  <a:schemeClr val="tx1"/>
                </a:solidFill>
              </a:rPr>
              <a:t>canh</a:t>
            </a:r>
            <a:r>
              <a:rPr lang="en-US" sz="4000" dirty="0">
                <a:solidFill>
                  <a:schemeClr val="tx1"/>
                </a:solidFill>
              </a:rPr>
              <a:t>…</a:t>
            </a:r>
          </a:p>
          <a:p>
            <a:pPr marL="439803" indent="-439803" algn="just" latinLnBrk="0">
              <a:lnSpc>
                <a:spcPct val="150000"/>
              </a:lnSpc>
              <a:buFont typeface="Wingdings" panose="05000000000000000000" pitchFamily="2" charset="2"/>
              <a:buChar char="v"/>
              <a:defRPr/>
            </a:pPr>
            <a:r>
              <a:rPr lang="en-US" sz="4000" dirty="0" err="1">
                <a:solidFill>
                  <a:schemeClr val="tx1"/>
                </a:solidFill>
              </a:rPr>
              <a:t>Khuyến</a:t>
            </a:r>
            <a:r>
              <a:rPr lang="en-US" sz="4000" dirty="0">
                <a:solidFill>
                  <a:schemeClr val="tx1"/>
                </a:solidFill>
              </a:rPr>
              <a:t> </a:t>
            </a:r>
            <a:r>
              <a:rPr lang="en-US" sz="4000" dirty="0" err="1">
                <a:solidFill>
                  <a:schemeClr val="tx1"/>
                </a:solidFill>
              </a:rPr>
              <a:t>nghị</a:t>
            </a:r>
            <a:r>
              <a:rPr lang="en-US" sz="4000" dirty="0">
                <a:solidFill>
                  <a:schemeClr val="tx1"/>
                </a:solidFill>
              </a:rPr>
              <a:t>: 1 </a:t>
            </a:r>
            <a:r>
              <a:rPr lang="en-US" sz="4000" dirty="0" err="1">
                <a:solidFill>
                  <a:schemeClr val="tx1"/>
                </a:solidFill>
              </a:rPr>
              <a:t>đơn</a:t>
            </a:r>
            <a:r>
              <a:rPr lang="en-US" sz="4000" dirty="0">
                <a:solidFill>
                  <a:schemeClr val="tx1"/>
                </a:solidFill>
              </a:rPr>
              <a:t> </a:t>
            </a:r>
            <a:r>
              <a:rPr lang="en-US" sz="4000" dirty="0" err="1">
                <a:solidFill>
                  <a:schemeClr val="tx1"/>
                </a:solidFill>
              </a:rPr>
              <a:t>vị</a:t>
            </a:r>
            <a:r>
              <a:rPr lang="en-US" sz="4000" dirty="0">
                <a:solidFill>
                  <a:schemeClr val="tx1"/>
                </a:solidFill>
              </a:rPr>
              <a:t> </a:t>
            </a:r>
            <a:r>
              <a:rPr lang="en-US" sz="4000" dirty="0" err="1">
                <a:solidFill>
                  <a:schemeClr val="tx1"/>
                </a:solidFill>
              </a:rPr>
              <a:t>nước</a:t>
            </a:r>
            <a:r>
              <a:rPr lang="en-US" sz="4000" dirty="0">
                <a:solidFill>
                  <a:schemeClr val="tx1"/>
                </a:solidFill>
              </a:rPr>
              <a:t> </a:t>
            </a:r>
            <a:r>
              <a:rPr lang="en-US" sz="4000" dirty="0" err="1">
                <a:solidFill>
                  <a:schemeClr val="tx1"/>
                </a:solidFill>
              </a:rPr>
              <a:t>tương</a:t>
            </a:r>
            <a:r>
              <a:rPr lang="en-US" sz="4000" dirty="0">
                <a:solidFill>
                  <a:schemeClr val="tx1"/>
                </a:solidFill>
              </a:rPr>
              <a:t> </a:t>
            </a:r>
            <a:r>
              <a:rPr lang="en-US" sz="4000" dirty="0" err="1">
                <a:solidFill>
                  <a:schemeClr val="tx1"/>
                </a:solidFill>
              </a:rPr>
              <a:t>đương</a:t>
            </a:r>
            <a:r>
              <a:rPr lang="en-US" sz="4000" dirty="0">
                <a:solidFill>
                  <a:schemeClr val="tx1"/>
                </a:solidFill>
              </a:rPr>
              <a:t> 200 ml </a:t>
            </a:r>
            <a:r>
              <a:rPr lang="en-US" sz="4000" dirty="0" err="1">
                <a:solidFill>
                  <a:schemeClr val="tx1"/>
                </a:solidFill>
              </a:rPr>
              <a:t>nước</a:t>
            </a:r>
            <a:endParaRPr lang="en-US" sz="4000" dirty="0">
              <a:solidFill>
                <a:schemeClr val="tx1"/>
              </a:solidFill>
            </a:endParaRPr>
          </a:p>
          <a:p>
            <a:pPr marL="439803" indent="-439803" algn="just">
              <a:lnSpc>
                <a:spcPct val="150000"/>
              </a:lnSpc>
              <a:buFont typeface="Arial" pitchFamily="34" charset="0"/>
              <a:buChar char="•"/>
              <a:defRPr/>
            </a:pPr>
            <a:r>
              <a:rPr lang="en-US" sz="4000" b="1" dirty="0">
                <a:solidFill>
                  <a:schemeClr val="tx1"/>
                </a:solidFill>
              </a:rPr>
              <a:t>6</a:t>
            </a:r>
            <a:r>
              <a:rPr lang="en-US" sz="4000" b="1" dirty="0" smtClean="0">
                <a:solidFill>
                  <a:schemeClr val="tx1"/>
                </a:solidFill>
              </a:rPr>
              <a:t>-11</a:t>
            </a:r>
            <a:r>
              <a:rPr lang="vi-VN" sz="4000" b="1" dirty="0" smtClean="0">
                <a:solidFill>
                  <a:schemeClr val="tx1"/>
                </a:solidFill>
              </a:rPr>
              <a:t> </a:t>
            </a:r>
            <a:r>
              <a:rPr lang="vi-VN" sz="4000" b="1" dirty="0">
                <a:solidFill>
                  <a:schemeClr val="tx1"/>
                </a:solidFill>
              </a:rPr>
              <a:t>tuổi: </a:t>
            </a:r>
            <a:r>
              <a:rPr lang="vi-VN" sz="4000" b="1" dirty="0" smtClean="0">
                <a:solidFill>
                  <a:schemeClr val="tx1"/>
                </a:solidFill>
              </a:rPr>
              <a:t>6</a:t>
            </a:r>
            <a:r>
              <a:rPr lang="en-US" sz="4000" b="1" dirty="0" smtClean="0">
                <a:solidFill>
                  <a:schemeClr val="tx1"/>
                </a:solidFill>
              </a:rPr>
              <a:t>-8</a:t>
            </a:r>
            <a:r>
              <a:rPr lang="vi-VN" sz="4000" b="1" dirty="0" smtClean="0">
                <a:solidFill>
                  <a:schemeClr val="tx1"/>
                </a:solidFill>
              </a:rPr>
              <a:t> </a:t>
            </a:r>
            <a:r>
              <a:rPr lang="vi-VN" sz="4000" b="1" dirty="0">
                <a:solidFill>
                  <a:schemeClr val="tx1"/>
                </a:solidFill>
              </a:rPr>
              <a:t>đơn vị  (</a:t>
            </a:r>
            <a:r>
              <a:rPr lang="vi-VN" sz="4000" b="1" dirty="0" smtClean="0">
                <a:solidFill>
                  <a:schemeClr val="tx1"/>
                </a:solidFill>
              </a:rPr>
              <a:t>1,2</a:t>
            </a:r>
            <a:r>
              <a:rPr lang="en-US" sz="4000" b="1" dirty="0" smtClean="0">
                <a:solidFill>
                  <a:schemeClr val="tx1"/>
                </a:solidFill>
              </a:rPr>
              <a:t>-1,6</a:t>
            </a:r>
            <a:r>
              <a:rPr lang="vi-VN" sz="4000" b="1" dirty="0" smtClean="0">
                <a:solidFill>
                  <a:schemeClr val="tx1"/>
                </a:solidFill>
              </a:rPr>
              <a:t> </a:t>
            </a:r>
            <a:r>
              <a:rPr lang="vi-VN" sz="4000" b="1" dirty="0">
                <a:solidFill>
                  <a:schemeClr val="tx1"/>
                </a:solidFill>
              </a:rPr>
              <a:t>lít</a:t>
            </a:r>
            <a:r>
              <a:rPr lang="vi-VN" sz="4000" b="1" dirty="0" smtClean="0">
                <a:solidFill>
                  <a:schemeClr val="tx1"/>
                </a:solidFill>
              </a:rPr>
              <a:t>)</a:t>
            </a:r>
            <a:endParaRPr lang="vi-VN" sz="4000" b="1" dirty="0">
              <a:solidFill>
                <a:schemeClr val="tx1"/>
              </a:solidFill>
            </a:endParaRPr>
          </a:p>
        </p:txBody>
      </p:sp>
      <p:sp>
        <p:nvSpPr>
          <p:cNvPr id="10" name="Title 1"/>
          <p:cNvSpPr txBox="1">
            <a:spLocks/>
          </p:cNvSpPr>
          <p:nvPr/>
        </p:nvSpPr>
        <p:spPr>
          <a:xfrm>
            <a:off x="1065171" y="677263"/>
            <a:ext cx="10753725" cy="573882"/>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latinLnBrk="0">
              <a:defRPr/>
            </a:pPr>
            <a:r>
              <a:rPr lang="en-US" sz="4400" dirty="0" err="1">
                <a:solidFill>
                  <a:schemeClr val="tx1"/>
                </a:solidFill>
              </a:rPr>
              <a:t>Nhu</a:t>
            </a:r>
            <a:r>
              <a:rPr lang="en-US" sz="4400" dirty="0">
                <a:solidFill>
                  <a:schemeClr val="tx1"/>
                </a:solidFill>
              </a:rPr>
              <a:t> cầu về nước </a:t>
            </a:r>
            <a:r>
              <a:rPr lang="en-US" sz="4400" dirty="0" err="1" smtClean="0">
                <a:solidFill>
                  <a:schemeClr val="tx1"/>
                </a:solidFill>
              </a:rPr>
              <a:t>cho</a:t>
            </a:r>
            <a:r>
              <a:rPr lang="en-US" sz="4400" dirty="0" smtClean="0">
                <a:solidFill>
                  <a:schemeClr val="tx1"/>
                </a:solidFill>
              </a:rPr>
              <a:t> </a:t>
            </a:r>
            <a:r>
              <a:rPr lang="en-US" sz="4400" dirty="0" err="1" smtClean="0">
                <a:solidFill>
                  <a:schemeClr val="tx1"/>
                </a:solidFill>
              </a:rPr>
              <a:t>trẻ</a:t>
            </a:r>
            <a:r>
              <a:rPr lang="en-US" sz="4400" dirty="0" smtClean="0">
                <a:solidFill>
                  <a:schemeClr val="tx1"/>
                </a:solidFill>
              </a:rPr>
              <a:t> 6-11 tuổi </a:t>
            </a:r>
            <a:endParaRPr lang="en-US" sz="4400" dirty="0">
              <a:solidFill>
                <a:schemeClr val="tx1"/>
              </a:solidFill>
            </a:endParaRPr>
          </a:p>
        </p:txBody>
      </p:sp>
      <p:pic>
        <p:nvPicPr>
          <p:cNvPr id="11" name="Picture 10" descr="tre_uong_nuoc-14_19_30_786.jpg"/>
          <p:cNvPicPr>
            <a:picLocks noChangeAspect="1"/>
          </p:cNvPicPr>
          <p:nvPr/>
        </p:nvPicPr>
        <p:blipFill>
          <a:blip r:embed="rId3"/>
          <a:stretch>
            <a:fillRect/>
          </a:stretch>
        </p:blipFill>
        <p:spPr>
          <a:xfrm>
            <a:off x="13801475" y="5024737"/>
            <a:ext cx="4692316" cy="5130308"/>
          </a:xfrm>
          <a:prstGeom prst="ellipse">
            <a:avLst/>
          </a:prstGeom>
          <a:noFill/>
          <a:ln>
            <a:noFill/>
          </a:ln>
        </p:spPr>
      </p:pic>
    </p:spTree>
    <p:extLst>
      <p:ext uri="{BB962C8B-B14F-4D97-AF65-F5344CB8AC3E}">
        <p14:creationId xmlns:p14="http://schemas.microsoft.com/office/powerpoint/2010/main" val="1742714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77</a:t>
            </a:fld>
            <a:endParaRPr lang="en"/>
          </a:p>
        </p:txBody>
      </p:sp>
      <p:sp>
        <p:nvSpPr>
          <p:cNvPr id="3" name="Title 1">
            <a:extLst>
              <a:ext uri="{FF2B5EF4-FFF2-40B4-BE49-F238E27FC236}">
                <a16:creationId xmlns:a16="http://schemas.microsoft.com/office/drawing/2014/main" id="{AC0F37A3-F0D3-4368-B897-8A98308ED0FE}"/>
              </a:ext>
            </a:extLst>
          </p:cNvPr>
          <p:cNvSpPr txBox="1">
            <a:spLocks/>
          </p:cNvSpPr>
          <p:nvPr/>
        </p:nvSpPr>
        <p:spPr>
          <a:xfrm>
            <a:off x="762000" y="863456"/>
            <a:ext cx="16459200" cy="1602972"/>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latinLnBrk="0"/>
            <a:r>
              <a:rPr lang="en-US" sz="4800" dirty="0" err="1">
                <a:solidFill>
                  <a:schemeClr val="tx1"/>
                </a:solidFill>
              </a:rPr>
              <a:t>Nhu</a:t>
            </a:r>
            <a:r>
              <a:rPr lang="en-US" sz="4800" dirty="0">
                <a:solidFill>
                  <a:schemeClr val="tx1"/>
                </a:solidFill>
              </a:rPr>
              <a:t> cầu vi </a:t>
            </a:r>
            <a:r>
              <a:rPr lang="en-US" sz="4800" dirty="0" err="1">
                <a:solidFill>
                  <a:schemeClr val="tx1"/>
                </a:solidFill>
              </a:rPr>
              <a:t>chất</a:t>
            </a:r>
            <a:r>
              <a:rPr lang="en-US" sz="4800" dirty="0">
                <a:solidFill>
                  <a:schemeClr val="tx1"/>
                </a:solidFill>
              </a:rPr>
              <a:t> </a:t>
            </a:r>
            <a:r>
              <a:rPr lang="en-US" sz="4800" dirty="0" err="1">
                <a:solidFill>
                  <a:schemeClr val="tx1"/>
                </a:solidFill>
              </a:rPr>
              <a:t>dinh</a:t>
            </a:r>
            <a:r>
              <a:rPr lang="en-US" sz="4800" dirty="0">
                <a:solidFill>
                  <a:schemeClr val="tx1"/>
                </a:solidFill>
              </a:rPr>
              <a:t> dưỡng </a:t>
            </a:r>
            <a:r>
              <a:rPr lang="en-US" sz="4800" dirty="0" err="1">
                <a:solidFill>
                  <a:schemeClr val="tx1"/>
                </a:solidFill>
              </a:rPr>
              <a:t>theo</a:t>
            </a:r>
            <a:r>
              <a:rPr lang="en-US" sz="4800" dirty="0">
                <a:solidFill>
                  <a:schemeClr val="tx1"/>
                </a:solidFill>
              </a:rPr>
              <a:t> </a:t>
            </a:r>
            <a:r>
              <a:rPr lang="en-US" sz="4800" dirty="0" err="1">
                <a:solidFill>
                  <a:schemeClr val="tx1"/>
                </a:solidFill>
              </a:rPr>
              <a:t>nhóm</a:t>
            </a:r>
            <a:r>
              <a:rPr lang="en-US" sz="4800" dirty="0">
                <a:solidFill>
                  <a:schemeClr val="tx1"/>
                </a:solidFill>
              </a:rPr>
              <a:t> tuổi</a:t>
            </a:r>
          </a:p>
        </p:txBody>
      </p:sp>
      <p:graphicFrame>
        <p:nvGraphicFramePr>
          <p:cNvPr id="4" name="Google Shape;392;p38"/>
          <p:cNvGraphicFramePr/>
          <p:nvPr>
            <p:extLst/>
          </p:nvPr>
        </p:nvGraphicFramePr>
        <p:xfrm>
          <a:off x="533401" y="2886606"/>
          <a:ext cx="15773398" cy="5394980"/>
        </p:xfrm>
        <a:graphic>
          <a:graphicData uri="http://schemas.openxmlformats.org/drawingml/2006/table">
            <a:tbl>
              <a:tblPr firstRow="1" bandRow="1">
                <a:noFill/>
              </a:tblPr>
              <a:tblGrid>
                <a:gridCol w="4206238">
                  <a:extLst>
                    <a:ext uri="{9D8B030D-6E8A-4147-A177-3AD203B41FA5}">
                      <a16:colId xmlns:a16="http://schemas.microsoft.com/office/drawing/2014/main" val="20000"/>
                    </a:ext>
                  </a:extLst>
                </a:gridCol>
                <a:gridCol w="3785616">
                  <a:extLst>
                    <a:ext uri="{9D8B030D-6E8A-4147-A177-3AD203B41FA5}">
                      <a16:colId xmlns:a16="http://schemas.microsoft.com/office/drawing/2014/main" val="998540833"/>
                    </a:ext>
                  </a:extLst>
                </a:gridCol>
                <a:gridCol w="3995928">
                  <a:extLst>
                    <a:ext uri="{9D8B030D-6E8A-4147-A177-3AD203B41FA5}">
                      <a16:colId xmlns:a16="http://schemas.microsoft.com/office/drawing/2014/main" val="2638378207"/>
                    </a:ext>
                  </a:extLst>
                </a:gridCol>
                <a:gridCol w="3785616">
                  <a:extLst>
                    <a:ext uri="{9D8B030D-6E8A-4147-A177-3AD203B41FA5}">
                      <a16:colId xmlns:a16="http://schemas.microsoft.com/office/drawing/2014/main" val="1130416087"/>
                    </a:ext>
                  </a:extLst>
                </a:gridCol>
              </a:tblGrid>
              <a:tr h="1280180">
                <a:tc>
                  <a:txBody>
                    <a:bodyPr/>
                    <a:lstStyle/>
                    <a:p>
                      <a:pPr marL="0" marR="0" lvl="0" indent="0" algn="ctr" rtl="0">
                        <a:spcBef>
                          <a:spcPts val="0"/>
                        </a:spcBef>
                        <a:spcAft>
                          <a:spcPts val="0"/>
                        </a:spcAft>
                        <a:buNone/>
                      </a:pPr>
                      <a:r>
                        <a:rPr lang="en-US" sz="3600" b="1" dirty="0" err="1">
                          <a:solidFill>
                            <a:schemeClr val="tx1"/>
                          </a:solidFill>
                          <a:latin typeface="Arial"/>
                          <a:ea typeface="Arial"/>
                          <a:cs typeface="Arial"/>
                          <a:sym typeface="Arial"/>
                        </a:rPr>
                        <a:t>Nhóm</a:t>
                      </a:r>
                      <a:r>
                        <a:rPr lang="en-US" sz="3600" b="1" dirty="0">
                          <a:solidFill>
                            <a:schemeClr val="tx1"/>
                          </a:solidFill>
                          <a:latin typeface="Arial"/>
                          <a:ea typeface="Arial"/>
                          <a:cs typeface="Arial"/>
                          <a:sym typeface="Arial"/>
                        </a:rPr>
                        <a:t> tuổi</a:t>
                      </a:r>
                      <a:endParaRPr sz="3600" b="1" dirty="0">
                        <a:solidFill>
                          <a:schemeClr val="tx1"/>
                        </a:solidFill>
                        <a:latin typeface="Arial"/>
                        <a:ea typeface="Arial"/>
                        <a:cs typeface="Arial"/>
                        <a:sym typeface="Arial"/>
                      </a:endParaRPr>
                    </a:p>
                  </a:txBody>
                  <a:tcPr marL="182900" marR="182900" marT="91450" marB="91450" anchor="ctr"/>
                </a:tc>
                <a:tc>
                  <a:txBody>
                    <a:bodyPr/>
                    <a:lstStyle/>
                    <a:p>
                      <a:pPr marL="0" marR="0" lvl="0" indent="0" algn="ctr" rtl="0">
                        <a:spcBef>
                          <a:spcPts val="0"/>
                        </a:spcBef>
                        <a:spcAft>
                          <a:spcPts val="0"/>
                        </a:spcAft>
                        <a:buNone/>
                      </a:pPr>
                      <a:r>
                        <a:rPr lang="en-US" sz="3600" b="1" dirty="0" err="1">
                          <a:solidFill>
                            <a:schemeClr val="tx1"/>
                          </a:solidFill>
                          <a:latin typeface="Arial"/>
                          <a:ea typeface="Arial"/>
                          <a:cs typeface="Arial"/>
                          <a:sym typeface="Arial"/>
                        </a:rPr>
                        <a:t>Calci</a:t>
                      </a:r>
                      <a:r>
                        <a:rPr lang="en-US" sz="3600" b="1" dirty="0">
                          <a:solidFill>
                            <a:schemeClr val="tx1"/>
                          </a:solidFill>
                          <a:latin typeface="Arial"/>
                          <a:ea typeface="Arial"/>
                          <a:cs typeface="Arial"/>
                          <a:sym typeface="Arial"/>
                        </a:rPr>
                        <a:t> (mg/ngày)</a:t>
                      </a:r>
                      <a:endParaRPr sz="3600" b="1" dirty="0">
                        <a:solidFill>
                          <a:schemeClr val="tx1"/>
                        </a:solidFill>
                        <a:latin typeface="Arial"/>
                        <a:ea typeface="Arial"/>
                        <a:cs typeface="Arial"/>
                        <a:sym typeface="Arial"/>
                      </a:endParaRPr>
                    </a:p>
                  </a:txBody>
                  <a:tcPr marL="182900" marR="182900" marT="91450" marB="91450" anchor="ctr"/>
                </a:tc>
                <a:tc>
                  <a:txBody>
                    <a:bodyPr/>
                    <a:lstStyle/>
                    <a:p>
                      <a:pPr marL="0" marR="0" lvl="0" indent="0" algn="ctr" rtl="0">
                        <a:lnSpc>
                          <a:spcPct val="100000"/>
                        </a:lnSpc>
                        <a:spcBef>
                          <a:spcPts val="0"/>
                        </a:spcBef>
                        <a:spcAft>
                          <a:spcPts val="0"/>
                        </a:spcAft>
                        <a:buClr>
                          <a:srgbClr val="FFFF00"/>
                        </a:buClr>
                        <a:buSzPts val="2000"/>
                        <a:buFont typeface="Arial"/>
                        <a:buNone/>
                      </a:pPr>
                      <a:r>
                        <a:rPr lang="en-US" sz="3600" b="1" dirty="0">
                          <a:solidFill>
                            <a:schemeClr val="tx1"/>
                          </a:solidFill>
                          <a:latin typeface="Arial"/>
                          <a:ea typeface="Arial"/>
                          <a:cs typeface="Arial"/>
                          <a:sym typeface="Arial"/>
                        </a:rPr>
                        <a:t>Vitamin D (IU/ngày)</a:t>
                      </a:r>
                      <a:endParaRPr sz="3600" b="1" dirty="0">
                        <a:solidFill>
                          <a:schemeClr val="tx1"/>
                        </a:solidFill>
                        <a:latin typeface="Arial"/>
                        <a:ea typeface="Arial"/>
                        <a:cs typeface="Arial"/>
                        <a:sym typeface="Arial"/>
                      </a:endParaRPr>
                    </a:p>
                  </a:txBody>
                  <a:tcPr marL="182900" marR="182900" marT="91450" marB="91450" anchor="ctr"/>
                </a:tc>
                <a:tc>
                  <a:txBody>
                    <a:bodyPr/>
                    <a:lstStyle/>
                    <a:p>
                      <a:pPr marL="0" marR="0" lvl="0" indent="0" algn="ctr" rtl="0">
                        <a:spcBef>
                          <a:spcPts val="0"/>
                        </a:spcBef>
                        <a:spcAft>
                          <a:spcPts val="0"/>
                        </a:spcAft>
                        <a:buNone/>
                      </a:pPr>
                      <a:r>
                        <a:rPr lang="en-US" sz="3600" b="1" dirty="0">
                          <a:solidFill>
                            <a:schemeClr val="tx1"/>
                          </a:solidFill>
                          <a:latin typeface="Arial"/>
                          <a:ea typeface="Arial"/>
                          <a:cs typeface="Arial"/>
                          <a:sym typeface="Arial"/>
                        </a:rPr>
                        <a:t>Vitamin A (µg/ngày)</a:t>
                      </a:r>
                      <a:endParaRPr sz="3600" b="1" dirty="0">
                        <a:solidFill>
                          <a:schemeClr val="tx1"/>
                        </a:solidFill>
                        <a:latin typeface="Arial"/>
                        <a:ea typeface="Arial"/>
                        <a:cs typeface="Arial"/>
                        <a:sym typeface="Arial"/>
                      </a:endParaRPr>
                    </a:p>
                  </a:txBody>
                  <a:tcPr marL="182900" marR="182900" marT="91450" marB="91450" anchor="ctr"/>
                </a:tc>
                <a:extLst>
                  <a:ext uri="{0D108BD9-81ED-4DB2-BD59-A6C34878D82A}">
                    <a16:rowId xmlns:a16="http://schemas.microsoft.com/office/drawing/2014/main" val="10000"/>
                  </a:ext>
                </a:extLst>
              </a:tr>
              <a:tr h="822960">
                <a:tc>
                  <a:txBody>
                    <a:bodyPr/>
                    <a:lstStyle/>
                    <a:p>
                      <a:pPr marL="0" marR="0" lvl="0" indent="0" algn="just" rtl="0">
                        <a:lnSpc>
                          <a:spcPct val="150000"/>
                        </a:lnSpc>
                        <a:spcBef>
                          <a:spcPts val="0"/>
                        </a:spcBef>
                        <a:spcAft>
                          <a:spcPts val="0"/>
                        </a:spcAft>
                        <a:buNone/>
                      </a:pPr>
                      <a:r>
                        <a:rPr lang="en-US" sz="3600" b="0" dirty="0">
                          <a:latin typeface="Arial"/>
                          <a:ea typeface="Arial"/>
                          <a:cs typeface="Arial"/>
                          <a:sym typeface="Arial"/>
                        </a:rPr>
                        <a:t>6 - 7 tuổi</a:t>
                      </a:r>
                      <a:endParaRPr sz="3600" b="0" dirty="0">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a:solidFill>
                            <a:schemeClr val="dk1"/>
                          </a:solidFill>
                          <a:latin typeface="Arial"/>
                          <a:ea typeface="Arial"/>
                          <a:cs typeface="Arial"/>
                          <a:sym typeface="Arial"/>
                        </a:rPr>
                        <a:t>650</a:t>
                      </a:r>
                      <a:endParaRPr sz="2400" dirty="0"/>
                    </a:p>
                  </a:txBody>
                  <a:tcPr marL="137150" marR="137150" marT="0" marB="0" anchor="ctr"/>
                </a:tc>
                <a:tc>
                  <a:txBody>
                    <a:bodyPr/>
                    <a:lstStyle/>
                    <a:p>
                      <a:pPr marL="0" marR="0" lvl="0" indent="0" algn="ctr" rtl="0">
                        <a:lnSpc>
                          <a:spcPct val="150000"/>
                        </a:lnSpc>
                        <a:spcBef>
                          <a:spcPts val="0"/>
                        </a:spcBef>
                        <a:spcAft>
                          <a:spcPts val="0"/>
                        </a:spcAft>
                        <a:buNone/>
                      </a:pPr>
                      <a:r>
                        <a:rPr lang="en-US" sz="3600" b="0" dirty="0">
                          <a:solidFill>
                            <a:schemeClr val="tx1"/>
                          </a:solidFill>
                          <a:latin typeface="Arial"/>
                          <a:ea typeface="Arial"/>
                          <a:cs typeface="Arial"/>
                          <a:sym typeface="Arial"/>
                        </a:rPr>
                        <a:t>600</a:t>
                      </a:r>
                      <a:endParaRPr sz="3600" b="0" dirty="0">
                        <a:solidFill>
                          <a:schemeClr val="tx1"/>
                        </a:solidFill>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a:solidFill>
                            <a:schemeClr val="tx1"/>
                          </a:solidFill>
                          <a:latin typeface="Arial"/>
                          <a:ea typeface="Arial"/>
                          <a:cs typeface="Arial"/>
                          <a:sym typeface="Arial"/>
                        </a:rPr>
                        <a:t>400</a:t>
                      </a:r>
                      <a:endParaRPr sz="3600" b="0" dirty="0">
                        <a:solidFill>
                          <a:schemeClr val="tx1"/>
                        </a:solidFill>
                        <a:latin typeface="Arial"/>
                        <a:ea typeface="Arial"/>
                        <a:cs typeface="Arial"/>
                        <a:sym typeface="Arial"/>
                      </a:endParaRPr>
                    </a:p>
                  </a:txBody>
                  <a:tcPr marL="137150" marR="137150" marT="0" marB="0" anchor="ctr"/>
                </a:tc>
                <a:extLst>
                  <a:ext uri="{0D108BD9-81ED-4DB2-BD59-A6C34878D82A}">
                    <a16:rowId xmlns:a16="http://schemas.microsoft.com/office/drawing/2014/main" val="10001"/>
                  </a:ext>
                </a:extLst>
              </a:tr>
              <a:tr h="822960">
                <a:tc>
                  <a:txBody>
                    <a:bodyPr/>
                    <a:lstStyle/>
                    <a:p>
                      <a:pPr marL="0" marR="0" lvl="0" indent="0" algn="just" rtl="0">
                        <a:lnSpc>
                          <a:spcPct val="150000"/>
                        </a:lnSpc>
                        <a:spcBef>
                          <a:spcPts val="0"/>
                        </a:spcBef>
                        <a:spcAft>
                          <a:spcPts val="0"/>
                        </a:spcAft>
                        <a:buNone/>
                      </a:pPr>
                      <a:r>
                        <a:rPr lang="en-US" sz="3600" b="0">
                          <a:latin typeface="Arial"/>
                          <a:ea typeface="Arial"/>
                          <a:cs typeface="Arial"/>
                          <a:sym typeface="Arial"/>
                        </a:rPr>
                        <a:t>8 - 9 tuổi</a:t>
                      </a:r>
                      <a:endParaRPr sz="3600" b="0">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a:solidFill>
                            <a:schemeClr val="dk1"/>
                          </a:solidFill>
                          <a:latin typeface="Arial"/>
                          <a:ea typeface="Arial"/>
                          <a:cs typeface="Arial"/>
                          <a:sym typeface="Arial"/>
                        </a:rPr>
                        <a:t>700</a:t>
                      </a:r>
                      <a:endParaRPr sz="2400" dirty="0"/>
                    </a:p>
                  </a:txBody>
                  <a:tcPr marL="137150" marR="137150" marT="0" marB="0" anchor="ctr"/>
                </a:tc>
                <a:tc>
                  <a:txBody>
                    <a:bodyPr/>
                    <a:lstStyle/>
                    <a:p>
                      <a:pPr marL="0" marR="0" lvl="0" indent="0" algn="ctr" rtl="0">
                        <a:lnSpc>
                          <a:spcPct val="150000"/>
                        </a:lnSpc>
                        <a:spcBef>
                          <a:spcPts val="0"/>
                        </a:spcBef>
                        <a:spcAft>
                          <a:spcPts val="0"/>
                        </a:spcAft>
                        <a:buNone/>
                      </a:pPr>
                      <a:r>
                        <a:rPr lang="en-US" sz="3600" b="0" dirty="0">
                          <a:solidFill>
                            <a:schemeClr val="tx1"/>
                          </a:solidFill>
                          <a:latin typeface="Arial"/>
                          <a:ea typeface="Arial"/>
                          <a:cs typeface="Arial"/>
                          <a:sym typeface="Arial"/>
                        </a:rPr>
                        <a:t>600</a:t>
                      </a:r>
                      <a:endParaRPr sz="3600" b="0" dirty="0">
                        <a:solidFill>
                          <a:schemeClr val="tx1"/>
                        </a:solidFill>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a:solidFill>
                            <a:schemeClr val="tx1"/>
                          </a:solidFill>
                          <a:latin typeface="Arial"/>
                          <a:ea typeface="Arial"/>
                          <a:cs typeface="Arial"/>
                          <a:sym typeface="Arial"/>
                        </a:rPr>
                        <a:t>500</a:t>
                      </a:r>
                      <a:endParaRPr sz="3600" b="0" dirty="0">
                        <a:solidFill>
                          <a:schemeClr val="tx1"/>
                        </a:solidFill>
                        <a:latin typeface="Arial"/>
                        <a:ea typeface="Arial"/>
                        <a:cs typeface="Arial"/>
                        <a:sym typeface="Arial"/>
                      </a:endParaRPr>
                    </a:p>
                  </a:txBody>
                  <a:tcPr marL="137150" marR="137150" marT="0" marB="0" anchor="ctr"/>
                </a:tc>
                <a:extLst>
                  <a:ext uri="{0D108BD9-81ED-4DB2-BD59-A6C34878D82A}">
                    <a16:rowId xmlns:a16="http://schemas.microsoft.com/office/drawing/2014/main" val="10002"/>
                  </a:ext>
                </a:extLst>
              </a:tr>
              <a:tr h="822960">
                <a:tc>
                  <a:txBody>
                    <a:bodyPr/>
                    <a:lstStyle/>
                    <a:p>
                      <a:pPr marL="0" marR="0" lvl="0" indent="0" algn="just" rtl="0">
                        <a:lnSpc>
                          <a:spcPct val="150000"/>
                        </a:lnSpc>
                        <a:spcBef>
                          <a:spcPts val="0"/>
                        </a:spcBef>
                        <a:spcAft>
                          <a:spcPts val="0"/>
                        </a:spcAft>
                        <a:buNone/>
                      </a:pPr>
                      <a:r>
                        <a:rPr lang="en-US" sz="3600" b="0" dirty="0">
                          <a:latin typeface="Arial"/>
                          <a:ea typeface="Arial"/>
                          <a:cs typeface="Arial"/>
                          <a:sym typeface="Arial"/>
                        </a:rPr>
                        <a:t>10 - 11 tuổi</a:t>
                      </a:r>
                      <a:endParaRPr sz="3600" b="0" dirty="0">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a:latin typeface="Arial"/>
                          <a:ea typeface="Arial"/>
                          <a:cs typeface="Arial"/>
                          <a:sym typeface="Arial"/>
                        </a:rPr>
                        <a:t>1000</a:t>
                      </a:r>
                      <a:endParaRPr sz="3600" b="0" dirty="0">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a:solidFill>
                            <a:schemeClr val="tx1"/>
                          </a:solidFill>
                          <a:latin typeface="Arial"/>
                          <a:ea typeface="Arial"/>
                          <a:cs typeface="Arial"/>
                          <a:sym typeface="Arial"/>
                        </a:rPr>
                        <a:t>600</a:t>
                      </a:r>
                      <a:endParaRPr sz="3600" b="0" dirty="0">
                        <a:solidFill>
                          <a:schemeClr val="tx1"/>
                        </a:solidFill>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a:solidFill>
                            <a:schemeClr val="tx1"/>
                          </a:solidFill>
                          <a:latin typeface="Arial"/>
                          <a:ea typeface="Arial"/>
                          <a:cs typeface="Arial"/>
                          <a:sym typeface="Arial"/>
                        </a:rPr>
                        <a:t>600</a:t>
                      </a:r>
                      <a:endParaRPr sz="3600" b="0" dirty="0">
                        <a:solidFill>
                          <a:schemeClr val="tx1"/>
                        </a:solidFill>
                        <a:latin typeface="Arial"/>
                        <a:ea typeface="Arial"/>
                        <a:cs typeface="Arial"/>
                        <a:sym typeface="Arial"/>
                      </a:endParaRPr>
                    </a:p>
                  </a:txBody>
                  <a:tcPr marL="137150" marR="137150" marT="0" marB="0" anchor="ctr"/>
                </a:tc>
                <a:extLst>
                  <a:ext uri="{0D108BD9-81ED-4DB2-BD59-A6C34878D82A}">
                    <a16:rowId xmlns:a16="http://schemas.microsoft.com/office/drawing/2014/main" val="10003"/>
                  </a:ext>
                </a:extLst>
              </a:tr>
              <a:tr h="822960">
                <a:tc>
                  <a:txBody>
                    <a:bodyPr/>
                    <a:lstStyle/>
                    <a:p>
                      <a:pPr marL="0" marR="0" lvl="0" indent="0" algn="just" rtl="0">
                        <a:lnSpc>
                          <a:spcPct val="150000"/>
                        </a:lnSpc>
                        <a:spcBef>
                          <a:spcPts val="0"/>
                        </a:spcBef>
                        <a:spcAft>
                          <a:spcPts val="0"/>
                        </a:spcAft>
                        <a:buNone/>
                      </a:pPr>
                      <a:r>
                        <a:rPr lang="en-US" sz="3600" b="0">
                          <a:latin typeface="Arial"/>
                          <a:ea typeface="Arial"/>
                          <a:cs typeface="Arial"/>
                          <a:sym typeface="Arial"/>
                        </a:rPr>
                        <a:t>12 - 14 tuổi</a:t>
                      </a:r>
                      <a:endParaRPr sz="3600" b="0">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a:latin typeface="Arial"/>
                          <a:ea typeface="Arial"/>
                          <a:cs typeface="Arial"/>
                          <a:sym typeface="Arial"/>
                        </a:rPr>
                        <a:t>1000</a:t>
                      </a:r>
                      <a:endParaRPr sz="3600" b="0" dirty="0">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a:solidFill>
                            <a:schemeClr val="tx1"/>
                          </a:solidFill>
                          <a:latin typeface="Arial"/>
                          <a:ea typeface="Arial"/>
                          <a:cs typeface="Arial"/>
                          <a:sym typeface="Arial"/>
                        </a:rPr>
                        <a:t>600</a:t>
                      </a:r>
                      <a:endParaRPr sz="3600" b="0" dirty="0">
                        <a:solidFill>
                          <a:schemeClr val="tx1"/>
                        </a:solidFill>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a:solidFill>
                            <a:schemeClr val="tx1"/>
                          </a:solidFill>
                          <a:latin typeface="Arial"/>
                          <a:ea typeface="Arial"/>
                          <a:cs typeface="Arial"/>
                          <a:sym typeface="Arial"/>
                        </a:rPr>
                        <a:t>700</a:t>
                      </a:r>
                      <a:endParaRPr sz="3600" b="0" dirty="0">
                        <a:solidFill>
                          <a:schemeClr val="tx1"/>
                        </a:solidFill>
                        <a:latin typeface="Arial"/>
                        <a:ea typeface="Arial"/>
                        <a:cs typeface="Arial"/>
                        <a:sym typeface="Arial"/>
                      </a:endParaRPr>
                    </a:p>
                  </a:txBody>
                  <a:tcPr marL="137150" marR="137150" marT="0" marB="0" anchor="ctr"/>
                </a:tc>
                <a:extLst>
                  <a:ext uri="{0D108BD9-81ED-4DB2-BD59-A6C34878D82A}">
                    <a16:rowId xmlns:a16="http://schemas.microsoft.com/office/drawing/2014/main" val="10004"/>
                  </a:ext>
                </a:extLst>
              </a:tr>
              <a:tr h="822960">
                <a:tc>
                  <a:txBody>
                    <a:bodyPr/>
                    <a:lstStyle/>
                    <a:p>
                      <a:pPr marL="0" marR="0" lvl="0" indent="0" algn="just" rtl="0">
                        <a:lnSpc>
                          <a:spcPct val="150000"/>
                        </a:lnSpc>
                        <a:spcBef>
                          <a:spcPts val="0"/>
                        </a:spcBef>
                        <a:spcAft>
                          <a:spcPts val="0"/>
                        </a:spcAft>
                        <a:buNone/>
                      </a:pPr>
                      <a:r>
                        <a:rPr lang="en-US" sz="3600" b="0">
                          <a:latin typeface="Arial"/>
                          <a:ea typeface="Arial"/>
                          <a:cs typeface="Arial"/>
                          <a:sym typeface="Arial"/>
                        </a:rPr>
                        <a:t>15 - 19 tuổi</a:t>
                      </a:r>
                      <a:endParaRPr sz="3600" b="0">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a:latin typeface="Arial"/>
                          <a:ea typeface="Arial"/>
                          <a:cs typeface="Arial"/>
                          <a:sym typeface="Arial"/>
                        </a:rPr>
                        <a:t>1000</a:t>
                      </a:r>
                      <a:endParaRPr sz="3600" b="0" dirty="0">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a:solidFill>
                            <a:schemeClr val="tx1"/>
                          </a:solidFill>
                          <a:latin typeface="Arial"/>
                          <a:ea typeface="Arial"/>
                          <a:cs typeface="Arial"/>
                          <a:sym typeface="Arial"/>
                        </a:rPr>
                        <a:t>600</a:t>
                      </a:r>
                      <a:endParaRPr sz="3600" b="0" dirty="0">
                        <a:solidFill>
                          <a:schemeClr val="tx1"/>
                        </a:solidFill>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a:solidFill>
                            <a:schemeClr val="tx1"/>
                          </a:solidFill>
                          <a:latin typeface="Arial"/>
                          <a:ea typeface="Arial"/>
                          <a:cs typeface="Arial"/>
                          <a:sym typeface="Arial"/>
                        </a:rPr>
                        <a:t>650</a:t>
                      </a:r>
                      <a:endParaRPr sz="3600" b="0" dirty="0">
                        <a:solidFill>
                          <a:schemeClr val="tx1"/>
                        </a:solidFill>
                        <a:latin typeface="Arial"/>
                        <a:ea typeface="Arial"/>
                        <a:cs typeface="Arial"/>
                        <a:sym typeface="Arial"/>
                      </a:endParaRPr>
                    </a:p>
                  </a:txBody>
                  <a:tcPr marL="137150" marR="13715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70343083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78</a:t>
            </a:fld>
            <a:endParaRPr lang="en"/>
          </a:p>
        </p:txBody>
      </p:sp>
      <p:sp>
        <p:nvSpPr>
          <p:cNvPr id="3" name="Title 1">
            <a:extLst>
              <a:ext uri="{FF2B5EF4-FFF2-40B4-BE49-F238E27FC236}">
                <a16:creationId xmlns:a16="http://schemas.microsoft.com/office/drawing/2014/main" id="{AC0F37A3-F0D3-4368-B897-8A98308ED0FE}"/>
              </a:ext>
            </a:extLst>
          </p:cNvPr>
          <p:cNvSpPr txBox="1">
            <a:spLocks/>
          </p:cNvSpPr>
          <p:nvPr/>
        </p:nvSpPr>
        <p:spPr>
          <a:xfrm>
            <a:off x="762000" y="863456"/>
            <a:ext cx="16459200" cy="1602972"/>
          </a:xfrm>
          <a:prstGeom prst="rect">
            <a:avLst/>
          </a:prstGeom>
        </p:spPr>
        <p:txBody>
          <a:bodyPr anchor="ct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latinLnBrk="0"/>
            <a:r>
              <a:rPr lang="en-US" sz="4800" dirty="0" err="1">
                <a:solidFill>
                  <a:schemeClr val="tx1"/>
                </a:solidFill>
              </a:rPr>
              <a:t>Nhu</a:t>
            </a:r>
            <a:r>
              <a:rPr lang="en-US" sz="4800" dirty="0">
                <a:solidFill>
                  <a:schemeClr val="tx1"/>
                </a:solidFill>
              </a:rPr>
              <a:t> cầu vi </a:t>
            </a:r>
            <a:r>
              <a:rPr lang="en-US" sz="4800" dirty="0" err="1">
                <a:solidFill>
                  <a:schemeClr val="tx1"/>
                </a:solidFill>
              </a:rPr>
              <a:t>chất</a:t>
            </a:r>
            <a:r>
              <a:rPr lang="en-US" sz="4800" dirty="0">
                <a:solidFill>
                  <a:schemeClr val="tx1"/>
                </a:solidFill>
              </a:rPr>
              <a:t> </a:t>
            </a:r>
            <a:r>
              <a:rPr lang="en-US" sz="4800" dirty="0" err="1">
                <a:solidFill>
                  <a:schemeClr val="tx1"/>
                </a:solidFill>
              </a:rPr>
              <a:t>dinh</a:t>
            </a:r>
            <a:r>
              <a:rPr lang="en-US" sz="4800" dirty="0">
                <a:solidFill>
                  <a:schemeClr val="tx1"/>
                </a:solidFill>
              </a:rPr>
              <a:t> dưỡng </a:t>
            </a:r>
            <a:r>
              <a:rPr lang="en-US" sz="4800" dirty="0" err="1">
                <a:solidFill>
                  <a:schemeClr val="tx1"/>
                </a:solidFill>
              </a:rPr>
              <a:t>theo</a:t>
            </a:r>
            <a:r>
              <a:rPr lang="en-US" sz="4800" dirty="0">
                <a:solidFill>
                  <a:schemeClr val="tx1"/>
                </a:solidFill>
              </a:rPr>
              <a:t> </a:t>
            </a:r>
            <a:r>
              <a:rPr lang="en-US" sz="4800" dirty="0" err="1">
                <a:solidFill>
                  <a:schemeClr val="tx1"/>
                </a:solidFill>
              </a:rPr>
              <a:t>nhóm</a:t>
            </a:r>
            <a:r>
              <a:rPr lang="en-US" sz="4800" dirty="0">
                <a:solidFill>
                  <a:schemeClr val="tx1"/>
                </a:solidFill>
              </a:rPr>
              <a:t> tuổi</a:t>
            </a:r>
          </a:p>
        </p:txBody>
      </p:sp>
      <p:graphicFrame>
        <p:nvGraphicFramePr>
          <p:cNvPr id="4" name="Google Shape;392;p38"/>
          <p:cNvGraphicFramePr/>
          <p:nvPr>
            <p:extLst/>
          </p:nvPr>
        </p:nvGraphicFramePr>
        <p:xfrm>
          <a:off x="1143000" y="2705100"/>
          <a:ext cx="16078200" cy="6287060"/>
        </p:xfrm>
        <a:graphic>
          <a:graphicData uri="http://schemas.openxmlformats.org/drawingml/2006/table">
            <a:tbl>
              <a:tblPr firstRow="1" bandRow="1">
                <a:noFill/>
              </a:tblPr>
              <a:tblGrid>
                <a:gridCol w="3457676">
                  <a:extLst>
                    <a:ext uri="{9D8B030D-6E8A-4147-A177-3AD203B41FA5}">
                      <a16:colId xmlns:a16="http://schemas.microsoft.com/office/drawing/2014/main" val="20000"/>
                    </a:ext>
                  </a:extLst>
                </a:gridCol>
                <a:gridCol w="3111910">
                  <a:extLst>
                    <a:ext uri="{9D8B030D-6E8A-4147-A177-3AD203B41FA5}">
                      <a16:colId xmlns:a16="http://schemas.microsoft.com/office/drawing/2014/main" val="998540833"/>
                    </a:ext>
                  </a:extLst>
                </a:gridCol>
                <a:gridCol w="3284794">
                  <a:extLst>
                    <a:ext uri="{9D8B030D-6E8A-4147-A177-3AD203B41FA5}">
                      <a16:colId xmlns:a16="http://schemas.microsoft.com/office/drawing/2014/main" val="2638378207"/>
                    </a:ext>
                  </a:extLst>
                </a:gridCol>
                <a:gridCol w="3111910">
                  <a:extLst>
                    <a:ext uri="{9D8B030D-6E8A-4147-A177-3AD203B41FA5}">
                      <a16:colId xmlns:a16="http://schemas.microsoft.com/office/drawing/2014/main" val="1130416087"/>
                    </a:ext>
                  </a:extLst>
                </a:gridCol>
                <a:gridCol w="3111910">
                  <a:extLst>
                    <a:ext uri="{9D8B030D-6E8A-4147-A177-3AD203B41FA5}">
                      <a16:colId xmlns:a16="http://schemas.microsoft.com/office/drawing/2014/main" val="3273387220"/>
                    </a:ext>
                  </a:extLst>
                </a:gridCol>
              </a:tblGrid>
              <a:tr h="1382342">
                <a:tc rowSpan="2">
                  <a:txBody>
                    <a:bodyPr/>
                    <a:lstStyle/>
                    <a:p>
                      <a:pPr marL="0" marR="0" lvl="0" indent="0" algn="ctr" rtl="0">
                        <a:spcBef>
                          <a:spcPts val="0"/>
                        </a:spcBef>
                        <a:spcAft>
                          <a:spcPts val="0"/>
                        </a:spcAft>
                        <a:buNone/>
                      </a:pPr>
                      <a:r>
                        <a:rPr lang="en-US" sz="3600" b="1" dirty="0" err="1">
                          <a:solidFill>
                            <a:schemeClr val="tx1"/>
                          </a:solidFill>
                          <a:latin typeface="Arial"/>
                          <a:ea typeface="Arial"/>
                          <a:cs typeface="Arial"/>
                          <a:sym typeface="Arial"/>
                        </a:rPr>
                        <a:t>Nhóm</a:t>
                      </a:r>
                      <a:r>
                        <a:rPr lang="en-US" sz="3600" b="1" dirty="0">
                          <a:solidFill>
                            <a:schemeClr val="tx1"/>
                          </a:solidFill>
                          <a:latin typeface="Arial"/>
                          <a:ea typeface="Arial"/>
                          <a:cs typeface="Arial"/>
                          <a:sym typeface="Arial"/>
                        </a:rPr>
                        <a:t> tuổi</a:t>
                      </a:r>
                      <a:endParaRPr sz="3600" b="1" dirty="0">
                        <a:solidFill>
                          <a:schemeClr val="tx1"/>
                        </a:solidFill>
                        <a:latin typeface="Arial"/>
                        <a:ea typeface="Arial"/>
                        <a:cs typeface="Arial"/>
                        <a:sym typeface="Arial"/>
                      </a:endParaRPr>
                    </a:p>
                  </a:txBody>
                  <a:tcPr marL="182900" marR="182900" marT="91450" marB="91450" anchor="ctr"/>
                </a:tc>
                <a:tc gridSpan="2">
                  <a:txBody>
                    <a:bodyPr/>
                    <a:lstStyle/>
                    <a:p>
                      <a:pPr marL="0" marR="0" lvl="0" indent="0" algn="ctr" rtl="0">
                        <a:spcBef>
                          <a:spcPts val="0"/>
                        </a:spcBef>
                        <a:spcAft>
                          <a:spcPts val="0"/>
                        </a:spcAft>
                        <a:buNone/>
                      </a:pPr>
                      <a:r>
                        <a:rPr lang="en-US" sz="3600" b="1" dirty="0" err="1" smtClean="0">
                          <a:solidFill>
                            <a:schemeClr val="tx1"/>
                          </a:solidFill>
                          <a:latin typeface="+mn-lt"/>
                          <a:ea typeface="Arial"/>
                          <a:cs typeface="Arial"/>
                          <a:sym typeface="Arial"/>
                        </a:rPr>
                        <a:t>Sắt</a:t>
                      </a:r>
                      <a:endParaRPr lang="en-US" sz="3600" b="1" dirty="0" smtClean="0">
                        <a:solidFill>
                          <a:schemeClr val="tx1"/>
                        </a:solidFill>
                        <a:latin typeface="+mn-lt"/>
                        <a:ea typeface="Arial"/>
                        <a:cs typeface="Arial"/>
                        <a:sym typeface="Arial"/>
                      </a:endParaRPr>
                    </a:p>
                    <a:p>
                      <a:pPr marL="0" marR="0" lvl="0" indent="0" algn="ctr" rtl="0">
                        <a:spcBef>
                          <a:spcPts val="0"/>
                        </a:spcBef>
                        <a:spcAft>
                          <a:spcPts val="0"/>
                        </a:spcAft>
                        <a:buNone/>
                      </a:pPr>
                      <a:r>
                        <a:rPr lang="en-US" sz="3600" b="1" dirty="0" smtClean="0">
                          <a:solidFill>
                            <a:schemeClr val="tx1"/>
                          </a:solidFill>
                          <a:latin typeface="+mn-lt"/>
                          <a:ea typeface="Arial"/>
                          <a:cs typeface="Arial"/>
                          <a:sym typeface="Arial"/>
                        </a:rPr>
                        <a:t>(mg/ngày)</a:t>
                      </a:r>
                    </a:p>
                  </a:txBody>
                  <a:tcPr marL="182900" marR="182900" marT="91450" marB="91450" anchor="ctr"/>
                </a:tc>
                <a:tc hMerge="1">
                  <a:txBody>
                    <a:bodyPr/>
                    <a:lstStyle/>
                    <a:p>
                      <a:pPr marL="0" marR="0" lvl="0" indent="0" algn="ctr" rtl="0">
                        <a:lnSpc>
                          <a:spcPct val="100000"/>
                        </a:lnSpc>
                        <a:spcBef>
                          <a:spcPts val="0"/>
                        </a:spcBef>
                        <a:spcAft>
                          <a:spcPts val="0"/>
                        </a:spcAft>
                        <a:buClr>
                          <a:srgbClr val="FFFF00"/>
                        </a:buClr>
                        <a:buSzPts val="2000"/>
                        <a:buFont typeface="Arial"/>
                        <a:buNone/>
                      </a:pPr>
                      <a:endParaRPr sz="1800" b="1" dirty="0">
                        <a:solidFill>
                          <a:schemeClr val="tx1"/>
                        </a:solidFill>
                        <a:latin typeface="Arial"/>
                        <a:ea typeface="Arial"/>
                        <a:cs typeface="Arial"/>
                        <a:sym typeface="Arial"/>
                      </a:endParaRPr>
                    </a:p>
                  </a:txBody>
                  <a:tcPr marL="91450" marR="91450" marT="45725" marB="45725" anchor="ctr"/>
                </a:tc>
                <a:tc gridSpan="2">
                  <a:txBody>
                    <a:bodyPr/>
                    <a:lstStyle/>
                    <a:p>
                      <a:pPr marL="0" marR="0" lvl="0" indent="0" algn="ctr" rtl="0">
                        <a:spcBef>
                          <a:spcPts val="0"/>
                        </a:spcBef>
                        <a:spcAft>
                          <a:spcPts val="0"/>
                        </a:spcAft>
                        <a:buNone/>
                      </a:pPr>
                      <a:r>
                        <a:rPr lang="en-US" sz="3600" b="1" dirty="0" smtClean="0">
                          <a:solidFill>
                            <a:schemeClr val="tx1"/>
                          </a:solidFill>
                          <a:latin typeface="+mn-lt"/>
                          <a:ea typeface="Arial"/>
                          <a:cs typeface="Arial"/>
                          <a:sym typeface="Arial"/>
                        </a:rPr>
                        <a:t>Kẽm</a:t>
                      </a:r>
                      <a:r>
                        <a:rPr lang="en-US" sz="3600" b="1" baseline="0" dirty="0" smtClean="0">
                          <a:solidFill>
                            <a:schemeClr val="tx1"/>
                          </a:solidFill>
                          <a:latin typeface="+mn-lt"/>
                          <a:ea typeface="Arial"/>
                          <a:cs typeface="Arial"/>
                          <a:sym typeface="Arial"/>
                        </a:rPr>
                        <a:t> </a:t>
                      </a:r>
                    </a:p>
                    <a:p>
                      <a:pPr marL="0" marR="0" lvl="0" indent="0" algn="ctr" rtl="0">
                        <a:spcBef>
                          <a:spcPts val="0"/>
                        </a:spcBef>
                        <a:spcAft>
                          <a:spcPts val="0"/>
                        </a:spcAft>
                        <a:buNone/>
                      </a:pPr>
                      <a:r>
                        <a:rPr lang="en-US" sz="3600" b="1" baseline="0" dirty="0" smtClean="0">
                          <a:solidFill>
                            <a:schemeClr val="tx1"/>
                          </a:solidFill>
                          <a:latin typeface="+mn-lt"/>
                          <a:ea typeface="Arial"/>
                          <a:cs typeface="Arial"/>
                          <a:sym typeface="Arial"/>
                        </a:rPr>
                        <a:t>(mg/ngày)</a:t>
                      </a:r>
                      <a:endParaRPr lang="en-US" sz="3600" b="1" dirty="0">
                        <a:solidFill>
                          <a:schemeClr val="tx1"/>
                        </a:solidFill>
                        <a:latin typeface="+mn-lt"/>
                        <a:ea typeface="Arial"/>
                        <a:cs typeface="Arial"/>
                        <a:sym typeface="Arial"/>
                      </a:endParaRPr>
                    </a:p>
                  </a:txBody>
                  <a:tcPr marL="182900" marR="182900" marT="91450" marB="91450" anchor="ctr"/>
                </a:tc>
                <a:tc hMerge="1">
                  <a:txBody>
                    <a:bodyPr/>
                    <a:lstStyle/>
                    <a:p>
                      <a:pPr marL="0" marR="0" lvl="0" indent="0" algn="ctr" rtl="0">
                        <a:spcBef>
                          <a:spcPts val="0"/>
                        </a:spcBef>
                        <a:spcAft>
                          <a:spcPts val="0"/>
                        </a:spcAft>
                        <a:buNone/>
                      </a:pPr>
                      <a:endParaRPr sz="1800" b="1" dirty="0">
                        <a:solidFill>
                          <a:schemeClr val="tx1"/>
                        </a:solidFill>
                        <a:latin typeface="Arial"/>
                        <a:ea typeface="Arial"/>
                        <a:cs typeface="Arial"/>
                        <a:sym typeface="Arial"/>
                      </a:endParaRPr>
                    </a:p>
                  </a:txBody>
                  <a:tcPr marL="91450" marR="91450" marT="45725" marB="45725" anchor="ctr"/>
                </a:tc>
                <a:extLst>
                  <a:ext uri="{0D108BD9-81ED-4DB2-BD59-A6C34878D82A}">
                    <a16:rowId xmlns:a16="http://schemas.microsoft.com/office/drawing/2014/main" val="1166956634"/>
                  </a:ext>
                </a:extLst>
              </a:tr>
              <a:tr h="789918">
                <a:tc vMerge="1">
                  <a:txBody>
                    <a:bodyPr/>
                    <a:lstStyle/>
                    <a:p>
                      <a:pPr marL="0" marR="0" lvl="0" indent="0" algn="ctr" rtl="0">
                        <a:spcBef>
                          <a:spcPts val="0"/>
                        </a:spcBef>
                        <a:spcAft>
                          <a:spcPts val="0"/>
                        </a:spcAft>
                        <a:buNone/>
                      </a:pPr>
                      <a:endParaRPr sz="1800" b="1" dirty="0">
                        <a:solidFill>
                          <a:schemeClr val="tx1"/>
                        </a:solidFill>
                        <a:latin typeface="Arial"/>
                        <a:ea typeface="Arial"/>
                        <a:cs typeface="Arial"/>
                        <a:sym typeface="Arial"/>
                      </a:endParaRPr>
                    </a:p>
                  </a:txBody>
                  <a:tcPr marL="91450" marR="91450" marT="45725" marB="45725" anchor="ctr"/>
                </a:tc>
                <a:tc>
                  <a:txBody>
                    <a:bodyPr/>
                    <a:lstStyle/>
                    <a:p>
                      <a:pPr marL="0" marR="0" lvl="0" indent="0" algn="ctr" rtl="0">
                        <a:spcBef>
                          <a:spcPts val="0"/>
                        </a:spcBef>
                        <a:spcAft>
                          <a:spcPts val="0"/>
                        </a:spcAft>
                        <a:buNone/>
                      </a:pPr>
                      <a:r>
                        <a:rPr lang="en-US" sz="3600" b="1" dirty="0" smtClean="0">
                          <a:solidFill>
                            <a:schemeClr val="tx1"/>
                          </a:solidFill>
                          <a:latin typeface="Arial"/>
                          <a:ea typeface="Arial"/>
                          <a:cs typeface="Arial"/>
                          <a:sym typeface="Arial"/>
                        </a:rPr>
                        <a:t>Nam</a:t>
                      </a:r>
                      <a:endParaRPr sz="3600" b="1" dirty="0">
                        <a:solidFill>
                          <a:schemeClr val="tx1"/>
                        </a:solidFill>
                        <a:latin typeface="Arial"/>
                        <a:ea typeface="Arial"/>
                        <a:cs typeface="Arial"/>
                        <a:sym typeface="Arial"/>
                      </a:endParaRPr>
                    </a:p>
                  </a:txBody>
                  <a:tcPr marL="182900" marR="182900" marT="91450" marB="91450" anchor="ctr"/>
                </a:tc>
                <a:tc>
                  <a:txBody>
                    <a:bodyPr/>
                    <a:lstStyle/>
                    <a:p>
                      <a:pPr marL="0" marR="0" lvl="0" indent="0" algn="ctr" rtl="0">
                        <a:lnSpc>
                          <a:spcPct val="100000"/>
                        </a:lnSpc>
                        <a:spcBef>
                          <a:spcPts val="0"/>
                        </a:spcBef>
                        <a:spcAft>
                          <a:spcPts val="0"/>
                        </a:spcAft>
                        <a:buClr>
                          <a:srgbClr val="FFFF00"/>
                        </a:buClr>
                        <a:buSzPts val="2000"/>
                        <a:buFont typeface="Arial"/>
                        <a:buNone/>
                      </a:pPr>
                      <a:r>
                        <a:rPr lang="en-US" sz="3600" b="1" dirty="0" err="1" smtClean="0">
                          <a:solidFill>
                            <a:schemeClr val="tx1"/>
                          </a:solidFill>
                          <a:latin typeface="Arial"/>
                          <a:ea typeface="Arial"/>
                          <a:cs typeface="Arial"/>
                          <a:sym typeface="Arial"/>
                        </a:rPr>
                        <a:t>Nữ</a:t>
                      </a:r>
                      <a:endParaRPr sz="3600" b="1" dirty="0">
                        <a:solidFill>
                          <a:schemeClr val="tx1"/>
                        </a:solidFill>
                        <a:latin typeface="Arial"/>
                        <a:ea typeface="Arial"/>
                        <a:cs typeface="Arial"/>
                        <a:sym typeface="Arial"/>
                      </a:endParaRPr>
                    </a:p>
                  </a:txBody>
                  <a:tcPr marL="182900" marR="182900" marT="91450" marB="91450" anchor="ctr"/>
                </a:tc>
                <a:tc>
                  <a:txBody>
                    <a:bodyPr/>
                    <a:lstStyle/>
                    <a:p>
                      <a:pPr marL="0" marR="0" lvl="0" indent="0" algn="ctr" rtl="0">
                        <a:spcBef>
                          <a:spcPts val="0"/>
                        </a:spcBef>
                        <a:spcAft>
                          <a:spcPts val="0"/>
                        </a:spcAft>
                        <a:buNone/>
                      </a:pPr>
                      <a:r>
                        <a:rPr lang="en-US" sz="3600" b="1" dirty="0" smtClean="0">
                          <a:solidFill>
                            <a:schemeClr val="tx1"/>
                          </a:solidFill>
                          <a:latin typeface="Arial"/>
                          <a:ea typeface="Arial"/>
                          <a:cs typeface="Arial"/>
                          <a:sym typeface="Arial"/>
                        </a:rPr>
                        <a:t>Nam</a:t>
                      </a:r>
                      <a:endParaRPr sz="3600" b="1" dirty="0">
                        <a:solidFill>
                          <a:schemeClr val="tx1"/>
                        </a:solidFill>
                        <a:latin typeface="Arial"/>
                        <a:ea typeface="Arial"/>
                        <a:cs typeface="Arial"/>
                        <a:sym typeface="Arial"/>
                      </a:endParaRPr>
                    </a:p>
                  </a:txBody>
                  <a:tcPr marL="182900" marR="182900" marT="91450" marB="91450" anchor="ctr"/>
                </a:tc>
                <a:tc>
                  <a:txBody>
                    <a:bodyPr/>
                    <a:lstStyle/>
                    <a:p>
                      <a:pPr marL="0" marR="0" lvl="0" indent="0" algn="ctr" rtl="0">
                        <a:lnSpc>
                          <a:spcPct val="100000"/>
                        </a:lnSpc>
                        <a:spcBef>
                          <a:spcPts val="0"/>
                        </a:spcBef>
                        <a:spcAft>
                          <a:spcPts val="0"/>
                        </a:spcAft>
                        <a:buClr>
                          <a:srgbClr val="FFFF00"/>
                        </a:buClr>
                        <a:buSzPts val="2000"/>
                        <a:buFont typeface="Arial"/>
                        <a:buNone/>
                      </a:pPr>
                      <a:r>
                        <a:rPr lang="en-US" sz="3600" b="1" dirty="0" err="1" smtClean="0">
                          <a:solidFill>
                            <a:schemeClr val="tx1"/>
                          </a:solidFill>
                          <a:latin typeface="Arial"/>
                          <a:ea typeface="Arial"/>
                          <a:cs typeface="Arial"/>
                          <a:sym typeface="Arial"/>
                        </a:rPr>
                        <a:t>Nữ</a:t>
                      </a:r>
                      <a:endParaRPr sz="3600" b="1" dirty="0">
                        <a:solidFill>
                          <a:schemeClr val="tx1"/>
                        </a:solidFill>
                        <a:latin typeface="Arial"/>
                        <a:ea typeface="Arial"/>
                        <a:cs typeface="Arial"/>
                        <a:sym typeface="Arial"/>
                      </a:endParaRPr>
                    </a:p>
                  </a:txBody>
                  <a:tcPr marL="182900" marR="182900" marT="91450" marB="91450" anchor="ctr"/>
                </a:tc>
                <a:extLst>
                  <a:ext uri="{0D108BD9-81ED-4DB2-BD59-A6C34878D82A}">
                    <a16:rowId xmlns:a16="http://schemas.microsoft.com/office/drawing/2014/main" val="3977803473"/>
                  </a:ext>
                </a:extLst>
              </a:tr>
              <a:tr h="822960">
                <a:tc>
                  <a:txBody>
                    <a:bodyPr/>
                    <a:lstStyle/>
                    <a:p>
                      <a:pPr marL="0" marR="0" lvl="0" indent="0" algn="just" rtl="0">
                        <a:lnSpc>
                          <a:spcPct val="150000"/>
                        </a:lnSpc>
                        <a:spcBef>
                          <a:spcPts val="0"/>
                        </a:spcBef>
                        <a:spcAft>
                          <a:spcPts val="0"/>
                        </a:spcAft>
                        <a:buNone/>
                      </a:pPr>
                      <a:r>
                        <a:rPr lang="en-US" sz="3600" b="0" dirty="0">
                          <a:latin typeface="Arial"/>
                          <a:ea typeface="Arial"/>
                          <a:cs typeface="Arial"/>
                          <a:sym typeface="Arial"/>
                        </a:rPr>
                        <a:t>6 - 7 tuổi</a:t>
                      </a:r>
                      <a:endParaRPr sz="3600" b="0" dirty="0">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dirty="0" smtClean="0"/>
                        <a:t>7,2</a:t>
                      </a:r>
                      <a:endParaRPr sz="3600" dirty="0"/>
                    </a:p>
                  </a:txBody>
                  <a:tcPr marL="137150" marR="137150" marT="0" marB="0" anchor="ctr"/>
                </a:tc>
                <a:tc>
                  <a:txBody>
                    <a:bodyPr/>
                    <a:lstStyle/>
                    <a:p>
                      <a:pPr marL="0" marR="0" lvl="0" indent="0" algn="ctr" rtl="0">
                        <a:lnSpc>
                          <a:spcPct val="150000"/>
                        </a:lnSpc>
                        <a:spcBef>
                          <a:spcPts val="0"/>
                        </a:spcBef>
                        <a:spcAft>
                          <a:spcPts val="0"/>
                        </a:spcAft>
                        <a:buNone/>
                      </a:pPr>
                      <a:r>
                        <a:rPr lang="en-US" sz="3600" b="0" dirty="0" smtClean="0">
                          <a:solidFill>
                            <a:schemeClr val="tx1"/>
                          </a:solidFill>
                          <a:latin typeface="Arial"/>
                          <a:ea typeface="Arial"/>
                          <a:cs typeface="Arial"/>
                          <a:sym typeface="Arial"/>
                        </a:rPr>
                        <a:t>7,1</a:t>
                      </a:r>
                      <a:endParaRPr sz="3600" b="0" dirty="0">
                        <a:solidFill>
                          <a:schemeClr val="tx1"/>
                        </a:solidFill>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smtClean="0">
                          <a:solidFill>
                            <a:schemeClr val="tx1"/>
                          </a:solidFill>
                          <a:latin typeface="Arial"/>
                          <a:ea typeface="Arial"/>
                          <a:cs typeface="Arial"/>
                          <a:sym typeface="Arial"/>
                        </a:rPr>
                        <a:t>5,6</a:t>
                      </a:r>
                      <a:endParaRPr sz="3600" b="0" dirty="0">
                        <a:solidFill>
                          <a:schemeClr val="tx1"/>
                        </a:solidFill>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smtClean="0">
                          <a:solidFill>
                            <a:schemeClr val="tx1"/>
                          </a:solidFill>
                          <a:latin typeface="Arial"/>
                          <a:ea typeface="Arial"/>
                          <a:cs typeface="Arial"/>
                          <a:sym typeface="Arial"/>
                        </a:rPr>
                        <a:t>5,6</a:t>
                      </a:r>
                    </a:p>
                  </a:txBody>
                  <a:tcPr marL="137150" marR="137150" marT="0" marB="0" anchor="ctr"/>
                </a:tc>
                <a:extLst>
                  <a:ext uri="{0D108BD9-81ED-4DB2-BD59-A6C34878D82A}">
                    <a16:rowId xmlns:a16="http://schemas.microsoft.com/office/drawing/2014/main" val="10001"/>
                  </a:ext>
                </a:extLst>
              </a:tr>
              <a:tr h="822960">
                <a:tc>
                  <a:txBody>
                    <a:bodyPr/>
                    <a:lstStyle/>
                    <a:p>
                      <a:pPr marL="0" marR="0" lvl="0" indent="0" algn="just" rtl="0">
                        <a:lnSpc>
                          <a:spcPct val="150000"/>
                        </a:lnSpc>
                        <a:spcBef>
                          <a:spcPts val="0"/>
                        </a:spcBef>
                        <a:spcAft>
                          <a:spcPts val="0"/>
                        </a:spcAft>
                        <a:buNone/>
                      </a:pPr>
                      <a:r>
                        <a:rPr lang="en-US" sz="3600" b="0">
                          <a:latin typeface="Arial"/>
                          <a:ea typeface="Arial"/>
                          <a:cs typeface="Arial"/>
                          <a:sym typeface="Arial"/>
                        </a:rPr>
                        <a:t>8 - 9 tuổi</a:t>
                      </a:r>
                      <a:endParaRPr sz="3600" b="0">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dirty="0" smtClean="0"/>
                        <a:t>8,9</a:t>
                      </a:r>
                      <a:endParaRPr sz="3600" dirty="0"/>
                    </a:p>
                  </a:txBody>
                  <a:tcPr marL="137150" marR="137150" marT="0" marB="0" anchor="ctr"/>
                </a:tc>
                <a:tc>
                  <a:txBody>
                    <a:bodyPr/>
                    <a:lstStyle/>
                    <a:p>
                      <a:pPr marL="0" marR="0" lvl="0" indent="0" algn="ctr" rtl="0">
                        <a:lnSpc>
                          <a:spcPct val="150000"/>
                        </a:lnSpc>
                        <a:spcBef>
                          <a:spcPts val="0"/>
                        </a:spcBef>
                        <a:spcAft>
                          <a:spcPts val="0"/>
                        </a:spcAft>
                        <a:buNone/>
                      </a:pPr>
                      <a:r>
                        <a:rPr lang="en-US" sz="3600" b="0" smtClean="0">
                          <a:solidFill>
                            <a:schemeClr val="tx1"/>
                          </a:solidFill>
                          <a:latin typeface="Arial"/>
                          <a:ea typeface="Arial"/>
                          <a:cs typeface="Arial"/>
                          <a:sym typeface="Arial"/>
                        </a:rPr>
                        <a:t>5,9</a:t>
                      </a:r>
                      <a:endParaRPr sz="3600" b="0" dirty="0">
                        <a:solidFill>
                          <a:schemeClr val="tx1"/>
                        </a:solidFill>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smtClean="0">
                          <a:solidFill>
                            <a:schemeClr val="tx1"/>
                          </a:solidFill>
                          <a:latin typeface="Arial"/>
                          <a:ea typeface="Arial"/>
                          <a:cs typeface="Arial"/>
                          <a:sym typeface="Arial"/>
                        </a:rPr>
                        <a:t>5,6</a:t>
                      </a:r>
                      <a:endParaRPr sz="3600" b="0" dirty="0">
                        <a:solidFill>
                          <a:schemeClr val="tx1"/>
                        </a:solidFill>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smtClean="0">
                          <a:solidFill>
                            <a:schemeClr val="tx1"/>
                          </a:solidFill>
                          <a:latin typeface="Arial"/>
                          <a:ea typeface="Arial"/>
                          <a:cs typeface="Arial"/>
                          <a:sym typeface="Arial"/>
                        </a:rPr>
                        <a:t>5,6</a:t>
                      </a:r>
                    </a:p>
                  </a:txBody>
                  <a:tcPr marL="137150" marR="137150" marT="0" marB="0" anchor="ctr"/>
                </a:tc>
                <a:extLst>
                  <a:ext uri="{0D108BD9-81ED-4DB2-BD59-A6C34878D82A}">
                    <a16:rowId xmlns:a16="http://schemas.microsoft.com/office/drawing/2014/main" val="10002"/>
                  </a:ext>
                </a:extLst>
              </a:tr>
              <a:tr h="822960">
                <a:tc>
                  <a:txBody>
                    <a:bodyPr/>
                    <a:lstStyle/>
                    <a:p>
                      <a:pPr marL="0" marR="0" lvl="0" indent="0" algn="just" rtl="0">
                        <a:lnSpc>
                          <a:spcPct val="150000"/>
                        </a:lnSpc>
                        <a:spcBef>
                          <a:spcPts val="0"/>
                        </a:spcBef>
                        <a:spcAft>
                          <a:spcPts val="0"/>
                        </a:spcAft>
                        <a:buNone/>
                      </a:pPr>
                      <a:r>
                        <a:rPr lang="en-US" sz="3600" b="0" dirty="0">
                          <a:latin typeface="Arial"/>
                          <a:ea typeface="Arial"/>
                          <a:cs typeface="Arial"/>
                          <a:sym typeface="Arial"/>
                        </a:rPr>
                        <a:t>10 - 11 tuổi</a:t>
                      </a:r>
                      <a:endParaRPr sz="3600" b="0" dirty="0">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smtClean="0">
                          <a:latin typeface="Arial"/>
                          <a:ea typeface="Arial"/>
                          <a:cs typeface="Arial"/>
                          <a:sym typeface="Arial"/>
                        </a:rPr>
                        <a:t>11,3</a:t>
                      </a:r>
                      <a:endParaRPr sz="3600" b="0" dirty="0">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smtClean="0">
                          <a:solidFill>
                            <a:schemeClr val="tx1"/>
                          </a:solidFill>
                          <a:latin typeface="Arial"/>
                          <a:ea typeface="Arial"/>
                          <a:cs typeface="Arial"/>
                          <a:sym typeface="Arial"/>
                        </a:rPr>
                        <a:t>10,5 - 24,5</a:t>
                      </a:r>
                      <a:endParaRPr sz="3600" b="0" dirty="0">
                        <a:solidFill>
                          <a:schemeClr val="tx1"/>
                        </a:solidFill>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smtClean="0">
                          <a:solidFill>
                            <a:schemeClr val="tx1"/>
                          </a:solidFill>
                          <a:latin typeface="Arial"/>
                          <a:ea typeface="Arial"/>
                          <a:cs typeface="Arial"/>
                          <a:sym typeface="Arial"/>
                        </a:rPr>
                        <a:t>8,6</a:t>
                      </a:r>
                      <a:endParaRPr sz="3600" b="0" dirty="0">
                        <a:solidFill>
                          <a:schemeClr val="tx1"/>
                        </a:solidFill>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smtClean="0">
                          <a:solidFill>
                            <a:schemeClr val="tx1"/>
                          </a:solidFill>
                          <a:latin typeface="Arial"/>
                          <a:ea typeface="Arial"/>
                          <a:cs typeface="Arial"/>
                          <a:sym typeface="Arial"/>
                        </a:rPr>
                        <a:t>7,2</a:t>
                      </a:r>
                      <a:endParaRPr sz="3600" b="0" dirty="0">
                        <a:solidFill>
                          <a:schemeClr val="tx1"/>
                        </a:solidFill>
                        <a:latin typeface="Arial"/>
                        <a:ea typeface="Arial"/>
                        <a:cs typeface="Arial"/>
                        <a:sym typeface="Arial"/>
                      </a:endParaRPr>
                    </a:p>
                  </a:txBody>
                  <a:tcPr marL="137150" marR="137150" marT="0" marB="0" anchor="ctr"/>
                </a:tc>
                <a:extLst>
                  <a:ext uri="{0D108BD9-81ED-4DB2-BD59-A6C34878D82A}">
                    <a16:rowId xmlns:a16="http://schemas.microsoft.com/office/drawing/2014/main" val="10003"/>
                  </a:ext>
                </a:extLst>
              </a:tr>
              <a:tr h="822960">
                <a:tc>
                  <a:txBody>
                    <a:bodyPr/>
                    <a:lstStyle/>
                    <a:p>
                      <a:pPr marL="0" marR="0" lvl="0" indent="0" algn="just" rtl="0">
                        <a:lnSpc>
                          <a:spcPct val="150000"/>
                        </a:lnSpc>
                        <a:spcBef>
                          <a:spcPts val="0"/>
                        </a:spcBef>
                        <a:spcAft>
                          <a:spcPts val="0"/>
                        </a:spcAft>
                        <a:buNone/>
                      </a:pPr>
                      <a:r>
                        <a:rPr lang="en-US" sz="3600" b="0">
                          <a:latin typeface="Arial"/>
                          <a:ea typeface="Arial"/>
                          <a:cs typeface="Arial"/>
                          <a:sym typeface="Arial"/>
                        </a:rPr>
                        <a:t>12 - 14 tuổi</a:t>
                      </a:r>
                      <a:endParaRPr sz="3600" b="0">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smtClean="0">
                          <a:latin typeface="Arial"/>
                          <a:ea typeface="Arial"/>
                          <a:cs typeface="Arial"/>
                          <a:sym typeface="Arial"/>
                        </a:rPr>
                        <a:t>15,3</a:t>
                      </a:r>
                      <a:endParaRPr sz="3600" b="0" dirty="0">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smtClean="0">
                          <a:solidFill>
                            <a:schemeClr val="tx1"/>
                          </a:solidFill>
                          <a:latin typeface="Arial"/>
                          <a:ea typeface="Arial"/>
                          <a:cs typeface="Arial"/>
                          <a:sym typeface="Arial"/>
                        </a:rPr>
                        <a:t>14,0 – 32,6</a:t>
                      </a:r>
                      <a:endParaRPr sz="3600" b="0" dirty="0">
                        <a:solidFill>
                          <a:schemeClr val="tx1"/>
                        </a:solidFill>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smtClean="0">
                          <a:solidFill>
                            <a:schemeClr val="tx1"/>
                          </a:solidFill>
                          <a:latin typeface="Arial"/>
                          <a:ea typeface="Arial"/>
                          <a:cs typeface="Arial"/>
                          <a:sym typeface="Arial"/>
                        </a:rPr>
                        <a:t>8,6</a:t>
                      </a:r>
                      <a:endParaRPr sz="3600" b="0" dirty="0">
                        <a:solidFill>
                          <a:schemeClr val="tx1"/>
                        </a:solidFill>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smtClean="0">
                          <a:solidFill>
                            <a:schemeClr val="tx1"/>
                          </a:solidFill>
                          <a:latin typeface="Arial"/>
                          <a:ea typeface="Arial"/>
                          <a:cs typeface="Arial"/>
                          <a:sym typeface="Arial"/>
                        </a:rPr>
                        <a:t>7,2</a:t>
                      </a:r>
                      <a:endParaRPr sz="3600" b="0" dirty="0">
                        <a:solidFill>
                          <a:schemeClr val="tx1"/>
                        </a:solidFill>
                        <a:latin typeface="Arial"/>
                        <a:ea typeface="Arial"/>
                        <a:cs typeface="Arial"/>
                        <a:sym typeface="Arial"/>
                      </a:endParaRPr>
                    </a:p>
                  </a:txBody>
                  <a:tcPr marL="137150" marR="137150" marT="0" marB="0" anchor="ctr"/>
                </a:tc>
                <a:extLst>
                  <a:ext uri="{0D108BD9-81ED-4DB2-BD59-A6C34878D82A}">
                    <a16:rowId xmlns:a16="http://schemas.microsoft.com/office/drawing/2014/main" val="10004"/>
                  </a:ext>
                </a:extLst>
              </a:tr>
              <a:tr h="822960">
                <a:tc>
                  <a:txBody>
                    <a:bodyPr/>
                    <a:lstStyle/>
                    <a:p>
                      <a:pPr marL="0" marR="0" lvl="0" indent="0" algn="just" rtl="0">
                        <a:lnSpc>
                          <a:spcPct val="150000"/>
                        </a:lnSpc>
                        <a:spcBef>
                          <a:spcPts val="0"/>
                        </a:spcBef>
                        <a:spcAft>
                          <a:spcPts val="0"/>
                        </a:spcAft>
                        <a:buNone/>
                      </a:pPr>
                      <a:r>
                        <a:rPr lang="en-US" sz="3600" b="0">
                          <a:latin typeface="Arial"/>
                          <a:ea typeface="Arial"/>
                          <a:cs typeface="Arial"/>
                          <a:sym typeface="Arial"/>
                        </a:rPr>
                        <a:t>15 - 19 tuổi</a:t>
                      </a:r>
                      <a:endParaRPr sz="3600" b="0">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smtClean="0">
                          <a:latin typeface="Arial"/>
                          <a:ea typeface="Arial"/>
                          <a:cs typeface="Arial"/>
                          <a:sym typeface="Arial"/>
                        </a:rPr>
                        <a:t>17,5</a:t>
                      </a:r>
                      <a:endParaRPr sz="3600" b="0" dirty="0">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smtClean="0">
                          <a:solidFill>
                            <a:schemeClr val="tx1"/>
                          </a:solidFill>
                          <a:latin typeface="Arial"/>
                          <a:ea typeface="Arial"/>
                          <a:cs typeface="Arial"/>
                          <a:sym typeface="Arial"/>
                        </a:rPr>
                        <a:t>29,7</a:t>
                      </a:r>
                      <a:endParaRPr sz="3600" b="0" dirty="0">
                        <a:solidFill>
                          <a:schemeClr val="tx1"/>
                        </a:solidFill>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smtClean="0">
                          <a:solidFill>
                            <a:schemeClr val="tx1"/>
                          </a:solidFill>
                          <a:latin typeface="Arial"/>
                          <a:ea typeface="Arial"/>
                          <a:cs typeface="Arial"/>
                          <a:sym typeface="Arial"/>
                        </a:rPr>
                        <a:t>8,6</a:t>
                      </a:r>
                      <a:endParaRPr sz="3600" b="0" dirty="0">
                        <a:solidFill>
                          <a:schemeClr val="tx1"/>
                        </a:solidFill>
                        <a:latin typeface="Arial"/>
                        <a:ea typeface="Arial"/>
                        <a:cs typeface="Arial"/>
                        <a:sym typeface="Arial"/>
                      </a:endParaRPr>
                    </a:p>
                  </a:txBody>
                  <a:tcPr marL="137150" marR="137150" marT="0" marB="0" anchor="ctr"/>
                </a:tc>
                <a:tc>
                  <a:txBody>
                    <a:bodyPr/>
                    <a:lstStyle/>
                    <a:p>
                      <a:pPr marL="0" marR="0" lvl="0" indent="0" algn="ctr" rtl="0">
                        <a:lnSpc>
                          <a:spcPct val="150000"/>
                        </a:lnSpc>
                        <a:spcBef>
                          <a:spcPts val="0"/>
                        </a:spcBef>
                        <a:spcAft>
                          <a:spcPts val="0"/>
                        </a:spcAft>
                        <a:buNone/>
                      </a:pPr>
                      <a:r>
                        <a:rPr lang="en-US" sz="3600" b="0" dirty="0" smtClean="0">
                          <a:solidFill>
                            <a:schemeClr val="tx1"/>
                          </a:solidFill>
                          <a:latin typeface="Arial"/>
                          <a:ea typeface="Arial"/>
                          <a:cs typeface="Arial"/>
                          <a:sym typeface="Arial"/>
                        </a:rPr>
                        <a:t>7,2</a:t>
                      </a:r>
                      <a:endParaRPr sz="3600" b="0" dirty="0">
                        <a:solidFill>
                          <a:schemeClr val="tx1"/>
                        </a:solidFill>
                        <a:latin typeface="Arial"/>
                        <a:ea typeface="Arial"/>
                        <a:cs typeface="Arial"/>
                        <a:sym typeface="Arial"/>
                      </a:endParaRPr>
                    </a:p>
                  </a:txBody>
                  <a:tcPr marL="137150" marR="13715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2978452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3"/>
            <a:stretch>
              <a:fillRect l="-60631" r="-63340"/>
            </a:stretch>
          </a:blipFill>
        </p:spPr>
        <p:txBody>
          <a:bodyPr/>
          <a:lstStyle/>
          <a:p>
            <a:endParaRPr lang="vi-VN"/>
          </a:p>
        </p:txBody>
      </p:sp>
      <p:sp>
        <p:nvSpPr>
          <p:cNvPr id="3" name="TextBox 3"/>
          <p:cNvSpPr txBox="1"/>
          <p:nvPr/>
        </p:nvSpPr>
        <p:spPr>
          <a:xfrm>
            <a:off x="870953" y="36146"/>
            <a:ext cx="17016998" cy="1772793"/>
          </a:xfrm>
          <a:prstGeom prst="rect">
            <a:avLst/>
          </a:prstGeom>
        </p:spPr>
        <p:txBody>
          <a:bodyPr wrap="square" lIns="0" tIns="0" rIns="0" bIns="0" rtlCol="0" anchor="t">
            <a:spAutoFit/>
          </a:bodyPr>
          <a:lstStyle/>
          <a:p>
            <a:pPr>
              <a:lnSpc>
                <a:spcPct val="120000"/>
              </a:lnSpc>
              <a:spcBef>
                <a:spcPts val="1200"/>
              </a:spcBef>
            </a:pPr>
            <a:r>
              <a:rPr lang="en-US" sz="9600" dirty="0" err="1">
                <a:solidFill>
                  <a:srgbClr val="D41AA3"/>
                </a:solidFill>
                <a:latin typeface="Arial" panose="020B0604020202020204" pitchFamily="34" charset="0"/>
                <a:cs typeface="Arial" panose="020B0604020202020204" pitchFamily="34" charset="0"/>
              </a:rPr>
              <a:t>Tăng</a:t>
            </a:r>
            <a:r>
              <a:rPr lang="en-US" sz="9600" dirty="0">
                <a:solidFill>
                  <a:srgbClr val="D41AA3"/>
                </a:solidFill>
                <a:latin typeface="Arial" panose="020B0604020202020204" pitchFamily="34" charset="0"/>
                <a:cs typeface="Arial" panose="020B0604020202020204" pitchFamily="34" charset="0"/>
              </a:rPr>
              <a:t> </a:t>
            </a:r>
            <a:r>
              <a:rPr lang="vi-VN" sz="9600" dirty="0">
                <a:solidFill>
                  <a:srgbClr val="D41AA3"/>
                </a:solidFill>
                <a:latin typeface="Arial" panose="020B0604020202020204" pitchFamily="34" charset="0"/>
                <a:cs typeface="Arial" panose="020B0604020202020204" pitchFamily="34" charset="0"/>
              </a:rPr>
              <a:t>cường hoạt động thể lực </a:t>
            </a:r>
            <a:endParaRPr lang="en-US" sz="9600" dirty="0">
              <a:solidFill>
                <a:srgbClr val="D41AA3"/>
              </a:solidFill>
              <a:latin typeface="Arial" panose="020B0604020202020204" pitchFamily="34" charset="0"/>
              <a:cs typeface="Arial" panose="020B0604020202020204" pitchFamily="34" charset="0"/>
            </a:endParaRPr>
          </a:p>
        </p:txBody>
      </p:sp>
      <p:sp>
        <p:nvSpPr>
          <p:cNvPr id="11" name="TextBox 4"/>
          <p:cNvSpPr txBox="1"/>
          <p:nvPr/>
        </p:nvSpPr>
        <p:spPr>
          <a:xfrm>
            <a:off x="499478" y="2432355"/>
            <a:ext cx="5544137" cy="1384995"/>
          </a:xfrm>
          <a:prstGeom prst="rect">
            <a:avLst/>
          </a:prstGeom>
        </p:spPr>
        <p:txBody>
          <a:bodyPr wrap="square" lIns="0" tIns="0" rIns="0" bIns="0" rtlCol="0" anchor="t">
            <a:spAutoFit/>
          </a:bodyPr>
          <a:lstStyle/>
          <a:p>
            <a:pPr marL="571529" lvl="1" indent="-571529" algn="just">
              <a:lnSpc>
                <a:spcPct val="150000"/>
              </a:lnSpc>
              <a:buFont typeface="Wingdings" panose="05000000000000000000" pitchFamily="2" charset="2"/>
              <a:buChar char="ü"/>
            </a:pPr>
            <a:r>
              <a:rPr lang="en-US" sz="6000" b="1" dirty="0">
                <a:solidFill>
                  <a:srgbClr val="FF0000"/>
                </a:solidFill>
                <a:latin typeface="Arial" panose="020B0604020202020204" pitchFamily="34" charset="0"/>
                <a:cs typeface="Arial" panose="020B0604020202020204" pitchFamily="34" charset="0"/>
              </a:rPr>
              <a:t>60</a:t>
            </a:r>
            <a:r>
              <a:rPr lang="en-US" sz="6000" dirty="0">
                <a:latin typeface="Arial" panose="020B0604020202020204" pitchFamily="34" charset="0"/>
                <a:cs typeface="Arial" panose="020B0604020202020204" pitchFamily="34" charset="0"/>
              </a:rPr>
              <a:t> </a:t>
            </a:r>
            <a:r>
              <a:rPr lang="en-US" sz="6000" dirty="0" err="1">
                <a:latin typeface="Arial" panose="020B0604020202020204" pitchFamily="34" charset="0"/>
                <a:cs typeface="Arial" panose="020B0604020202020204" pitchFamily="34" charset="0"/>
              </a:rPr>
              <a:t>phút</a:t>
            </a:r>
            <a:r>
              <a:rPr lang="en-US" sz="6000" dirty="0">
                <a:latin typeface="Arial" panose="020B0604020202020204" pitchFamily="34" charset="0"/>
                <a:cs typeface="Arial" panose="020B0604020202020204" pitchFamily="34" charset="0"/>
              </a:rPr>
              <a:t>/</a:t>
            </a:r>
            <a:r>
              <a:rPr lang="en-US" sz="6000" dirty="0" err="1">
                <a:latin typeface="Arial" panose="020B0604020202020204" pitchFamily="34" charset="0"/>
                <a:cs typeface="Arial" panose="020B0604020202020204" pitchFamily="34" charset="0"/>
              </a:rPr>
              <a:t>ngày</a:t>
            </a:r>
            <a:endParaRPr lang="en-US" sz="6000" b="1" dirty="0">
              <a:solidFill>
                <a:srgbClr val="FF0000"/>
              </a:solidFill>
              <a:latin typeface="Arial" panose="020B0604020202020204" pitchFamily="34" charset="0"/>
              <a:cs typeface="Arial" panose="020B0604020202020204" pitchFamily="34" charset="0"/>
            </a:endParaRPr>
          </a:p>
        </p:txBody>
      </p:sp>
      <p:sp>
        <p:nvSpPr>
          <p:cNvPr id="12" name="TextBox 3"/>
          <p:cNvSpPr txBox="1"/>
          <p:nvPr/>
        </p:nvSpPr>
        <p:spPr>
          <a:xfrm>
            <a:off x="282006" y="4553238"/>
            <a:ext cx="5836785" cy="3841052"/>
          </a:xfrm>
          <a:prstGeom prst="rect">
            <a:avLst/>
          </a:prstGeom>
        </p:spPr>
        <p:txBody>
          <a:bodyPr wrap="square" lIns="0" tIns="0" rIns="0" bIns="0" rtlCol="0" anchor="t">
            <a:spAutoFit/>
          </a:bodyPr>
          <a:lstStyle/>
          <a:p>
            <a:pPr algn="ctr">
              <a:lnSpc>
                <a:spcPct val="130000"/>
              </a:lnSpc>
            </a:pPr>
            <a:r>
              <a:rPr lang="en-US" sz="4800" b="1" dirty="0">
                <a:ln w="12700">
                  <a:solidFill>
                    <a:schemeClr val="accent3">
                      <a:lumMod val="50000"/>
                    </a:schemeClr>
                  </a:solidFill>
                  <a:prstDash val="solid"/>
                </a:ln>
                <a:solidFill>
                  <a:srgbClr val="00B050"/>
                </a:solidFill>
                <a:effectLst>
                  <a:innerShdw blurRad="177800">
                    <a:schemeClr val="accent3">
                      <a:lumMod val="50000"/>
                    </a:schemeClr>
                  </a:innerShdw>
                </a:effectLst>
                <a:latin typeface="Arial" panose="020B0604020202020204" pitchFamily="34" charset="0"/>
                <a:cs typeface="Arial" panose="020B0604020202020204" pitchFamily="34" charset="0"/>
              </a:rPr>
              <a:t>LƯU Ý: </a:t>
            </a:r>
            <a:r>
              <a:rPr lang="en-US" sz="4800" b="1" dirty="0" err="1">
                <a:ln w="12700">
                  <a:solidFill>
                    <a:schemeClr val="accent3">
                      <a:lumMod val="50000"/>
                    </a:schemeClr>
                  </a:solidFill>
                  <a:prstDash val="solid"/>
                </a:ln>
                <a:solidFill>
                  <a:srgbClr val="00B050"/>
                </a:solidFill>
                <a:effectLst>
                  <a:innerShdw blurRad="177800">
                    <a:schemeClr val="accent3">
                      <a:lumMod val="50000"/>
                    </a:schemeClr>
                  </a:innerShdw>
                </a:effectLst>
                <a:latin typeface="Arial" panose="020B0604020202020204" pitchFamily="34" charset="0"/>
                <a:cs typeface="Arial" panose="020B0604020202020204" pitchFamily="34" charset="0"/>
              </a:rPr>
              <a:t>Tháp</a:t>
            </a:r>
            <a:r>
              <a:rPr lang="en-US" sz="4800" b="1" dirty="0">
                <a:ln w="12700">
                  <a:solidFill>
                    <a:schemeClr val="accent3">
                      <a:lumMod val="50000"/>
                    </a:schemeClr>
                  </a:solidFill>
                  <a:prstDash val="solid"/>
                </a:ln>
                <a:solidFill>
                  <a:srgbClr val="00B050"/>
                </a:solidFill>
                <a:effectLst>
                  <a:innerShdw blurRad="177800">
                    <a:schemeClr val="accent3">
                      <a:lumMod val="50000"/>
                    </a:schemeClr>
                  </a:innerShdw>
                </a:effectLst>
                <a:latin typeface="Arial" panose="020B0604020202020204" pitchFamily="34" charset="0"/>
                <a:cs typeface="Arial" panose="020B0604020202020204" pitchFamily="34" charset="0"/>
              </a:rPr>
              <a:t> </a:t>
            </a:r>
            <a:r>
              <a:rPr lang="en-US" sz="4800" b="1" dirty="0" err="1">
                <a:ln w="12700">
                  <a:solidFill>
                    <a:schemeClr val="accent3">
                      <a:lumMod val="50000"/>
                    </a:schemeClr>
                  </a:solidFill>
                  <a:prstDash val="solid"/>
                </a:ln>
                <a:solidFill>
                  <a:srgbClr val="00B050"/>
                </a:solidFill>
                <a:effectLst>
                  <a:innerShdw blurRad="177800">
                    <a:schemeClr val="accent3">
                      <a:lumMod val="50000"/>
                    </a:schemeClr>
                  </a:innerShdw>
                </a:effectLst>
                <a:latin typeface="Arial" panose="020B0604020202020204" pitchFamily="34" charset="0"/>
                <a:cs typeface="Arial" panose="020B0604020202020204" pitchFamily="34" charset="0"/>
              </a:rPr>
              <a:t>dinh</a:t>
            </a:r>
            <a:r>
              <a:rPr lang="en-US" sz="4800" b="1" dirty="0">
                <a:ln w="12700">
                  <a:solidFill>
                    <a:schemeClr val="accent3">
                      <a:lumMod val="50000"/>
                    </a:schemeClr>
                  </a:solidFill>
                  <a:prstDash val="solid"/>
                </a:ln>
                <a:solidFill>
                  <a:srgbClr val="00B050"/>
                </a:solidFill>
                <a:effectLst>
                  <a:innerShdw blurRad="177800">
                    <a:schemeClr val="accent3">
                      <a:lumMod val="50000"/>
                    </a:schemeClr>
                  </a:innerShdw>
                </a:effectLst>
                <a:latin typeface="Arial" panose="020B0604020202020204" pitchFamily="34" charset="0"/>
                <a:cs typeface="Arial" panose="020B0604020202020204" pitchFamily="34" charset="0"/>
              </a:rPr>
              <a:t> dưỡng chỉ áp dụng </a:t>
            </a:r>
            <a:r>
              <a:rPr lang="en-US" sz="4800" b="1" dirty="0" err="1">
                <a:ln w="12700">
                  <a:solidFill>
                    <a:schemeClr val="accent3">
                      <a:lumMod val="50000"/>
                    </a:schemeClr>
                  </a:solidFill>
                  <a:prstDash val="solid"/>
                </a:ln>
                <a:solidFill>
                  <a:srgbClr val="00B050"/>
                </a:solidFill>
                <a:effectLst>
                  <a:innerShdw blurRad="177800">
                    <a:schemeClr val="accent3">
                      <a:lumMod val="50000"/>
                    </a:schemeClr>
                  </a:innerShdw>
                </a:effectLst>
                <a:latin typeface="Arial" panose="020B0604020202020204" pitchFamily="34" charset="0"/>
                <a:cs typeface="Arial" panose="020B0604020202020204" pitchFamily="34" charset="0"/>
              </a:rPr>
              <a:t>khi</a:t>
            </a:r>
            <a:r>
              <a:rPr lang="en-US" sz="4800" b="1" dirty="0">
                <a:ln w="12700">
                  <a:solidFill>
                    <a:schemeClr val="accent3">
                      <a:lumMod val="50000"/>
                    </a:schemeClr>
                  </a:solidFill>
                  <a:prstDash val="solid"/>
                </a:ln>
                <a:solidFill>
                  <a:srgbClr val="00B050"/>
                </a:solidFill>
                <a:effectLst>
                  <a:innerShdw blurRad="177800">
                    <a:schemeClr val="accent3">
                      <a:lumMod val="50000"/>
                    </a:schemeClr>
                  </a:innerShdw>
                </a:effectLst>
                <a:latin typeface="Arial" panose="020B0604020202020204" pitchFamily="34" charset="0"/>
                <a:cs typeface="Arial" panose="020B0604020202020204" pitchFamily="34" charset="0"/>
              </a:rPr>
              <a:t> </a:t>
            </a:r>
            <a:r>
              <a:rPr lang="en-US" sz="4800" b="1" u="sng" dirty="0" err="1">
                <a:ln w="12700">
                  <a:solidFill>
                    <a:schemeClr val="accent3">
                      <a:lumMod val="50000"/>
                    </a:schemeClr>
                  </a:solidFill>
                  <a:prstDash val="solid"/>
                </a:ln>
                <a:solidFill>
                  <a:srgbClr val="00B050"/>
                </a:solidFill>
                <a:effectLst>
                  <a:innerShdw blurRad="177800">
                    <a:schemeClr val="accent3">
                      <a:lumMod val="50000"/>
                    </a:schemeClr>
                  </a:innerShdw>
                </a:effectLst>
                <a:latin typeface="Arial" panose="020B0604020202020204" pitchFamily="34" charset="0"/>
                <a:cs typeface="Arial" panose="020B0604020202020204" pitchFamily="34" charset="0"/>
              </a:rPr>
              <a:t>hoạt</a:t>
            </a:r>
            <a:r>
              <a:rPr lang="en-US" sz="4800" b="1" u="sng" dirty="0">
                <a:ln w="12700">
                  <a:solidFill>
                    <a:schemeClr val="accent3">
                      <a:lumMod val="50000"/>
                    </a:schemeClr>
                  </a:solidFill>
                  <a:prstDash val="solid"/>
                </a:ln>
                <a:solidFill>
                  <a:srgbClr val="00B050"/>
                </a:solidFill>
                <a:effectLst>
                  <a:innerShdw blurRad="177800">
                    <a:schemeClr val="accent3">
                      <a:lumMod val="50000"/>
                    </a:schemeClr>
                  </a:innerShdw>
                </a:effectLst>
                <a:latin typeface="Arial" panose="020B0604020202020204" pitchFamily="34" charset="0"/>
                <a:cs typeface="Arial" panose="020B0604020202020204" pitchFamily="34" charset="0"/>
              </a:rPr>
              <a:t> </a:t>
            </a:r>
            <a:r>
              <a:rPr lang="en-US" sz="4800" b="1" u="sng" dirty="0" err="1">
                <a:ln w="12700">
                  <a:solidFill>
                    <a:schemeClr val="accent3">
                      <a:lumMod val="50000"/>
                    </a:schemeClr>
                  </a:solidFill>
                  <a:prstDash val="solid"/>
                </a:ln>
                <a:solidFill>
                  <a:srgbClr val="00B050"/>
                </a:solidFill>
                <a:effectLst>
                  <a:innerShdw blurRad="177800">
                    <a:schemeClr val="accent3">
                      <a:lumMod val="50000"/>
                    </a:schemeClr>
                  </a:innerShdw>
                </a:effectLst>
                <a:latin typeface="Arial" panose="020B0604020202020204" pitchFamily="34" charset="0"/>
                <a:cs typeface="Arial" panose="020B0604020202020204" pitchFamily="34" charset="0"/>
              </a:rPr>
              <a:t>động</a:t>
            </a:r>
            <a:r>
              <a:rPr lang="en-US" sz="4800" b="1" u="sng" dirty="0">
                <a:ln w="12700">
                  <a:solidFill>
                    <a:schemeClr val="accent3">
                      <a:lumMod val="50000"/>
                    </a:schemeClr>
                  </a:solidFill>
                  <a:prstDash val="solid"/>
                </a:ln>
                <a:solidFill>
                  <a:srgbClr val="00B050"/>
                </a:solidFill>
                <a:effectLst>
                  <a:innerShdw blurRad="177800">
                    <a:schemeClr val="accent3">
                      <a:lumMod val="50000"/>
                    </a:schemeClr>
                  </a:innerShdw>
                </a:effectLst>
                <a:latin typeface="Arial" panose="020B0604020202020204" pitchFamily="34" charset="0"/>
                <a:cs typeface="Arial" panose="020B0604020202020204" pitchFamily="34" charset="0"/>
              </a:rPr>
              <a:t> thể lực </a:t>
            </a:r>
            <a:r>
              <a:rPr lang="en-US" sz="4800" b="1" u="sng" dirty="0" err="1">
                <a:ln w="12700">
                  <a:solidFill>
                    <a:schemeClr val="accent3">
                      <a:lumMod val="50000"/>
                    </a:schemeClr>
                  </a:solidFill>
                  <a:prstDash val="solid"/>
                </a:ln>
                <a:solidFill>
                  <a:srgbClr val="00B050"/>
                </a:solidFill>
                <a:effectLst>
                  <a:innerShdw blurRad="177800">
                    <a:schemeClr val="accent3">
                      <a:lumMod val="50000"/>
                    </a:schemeClr>
                  </a:innerShdw>
                </a:effectLst>
                <a:latin typeface="Arial" panose="020B0604020202020204" pitchFamily="34" charset="0"/>
                <a:cs typeface="Arial" panose="020B0604020202020204" pitchFamily="34" charset="0"/>
              </a:rPr>
              <a:t>đủ</a:t>
            </a:r>
            <a:r>
              <a:rPr lang="en-US" sz="4800" b="1" u="sng" dirty="0">
                <a:ln w="12700">
                  <a:solidFill>
                    <a:schemeClr val="accent3">
                      <a:lumMod val="50000"/>
                    </a:schemeClr>
                  </a:solidFill>
                  <a:prstDash val="solid"/>
                </a:ln>
                <a:solidFill>
                  <a:srgbClr val="00B050"/>
                </a:solidFill>
                <a:effectLst>
                  <a:innerShdw blurRad="177800">
                    <a:schemeClr val="accent3">
                      <a:lumMod val="50000"/>
                    </a:schemeClr>
                  </a:innerShdw>
                </a:effectLst>
                <a:latin typeface="Arial" panose="020B0604020202020204" pitchFamily="34" charset="0"/>
                <a:cs typeface="Arial" panose="020B0604020202020204" pitchFamily="34" charset="0"/>
              </a:rPr>
              <a:t> </a:t>
            </a:r>
            <a:r>
              <a:rPr lang="en-US" sz="4800" b="1" u="sng" dirty="0" err="1">
                <a:ln w="12700">
                  <a:solidFill>
                    <a:schemeClr val="accent3">
                      <a:lumMod val="50000"/>
                    </a:schemeClr>
                  </a:solidFill>
                  <a:prstDash val="solid"/>
                </a:ln>
                <a:solidFill>
                  <a:srgbClr val="00B050"/>
                </a:solidFill>
                <a:effectLst>
                  <a:innerShdw blurRad="177800">
                    <a:schemeClr val="accent3">
                      <a:lumMod val="50000"/>
                    </a:schemeClr>
                  </a:innerShdw>
                </a:effectLst>
                <a:latin typeface="Arial" panose="020B0604020202020204" pitchFamily="34" charset="0"/>
                <a:cs typeface="Arial" panose="020B0604020202020204" pitchFamily="34" charset="0"/>
              </a:rPr>
              <a:t>khuyến</a:t>
            </a:r>
            <a:r>
              <a:rPr lang="en-US" sz="4800" b="1" u="sng" dirty="0">
                <a:ln w="12700">
                  <a:solidFill>
                    <a:schemeClr val="accent3">
                      <a:lumMod val="50000"/>
                    </a:schemeClr>
                  </a:solidFill>
                  <a:prstDash val="solid"/>
                </a:ln>
                <a:solidFill>
                  <a:srgbClr val="00B050"/>
                </a:solidFill>
                <a:effectLst>
                  <a:innerShdw blurRad="177800">
                    <a:schemeClr val="accent3">
                      <a:lumMod val="50000"/>
                    </a:schemeClr>
                  </a:innerShdw>
                </a:effectLst>
                <a:latin typeface="Arial" panose="020B0604020202020204" pitchFamily="34" charset="0"/>
                <a:cs typeface="Arial" panose="020B0604020202020204" pitchFamily="34" charset="0"/>
              </a:rPr>
              <a:t> nghị</a:t>
            </a:r>
          </a:p>
        </p:txBody>
      </p:sp>
      <p:pic>
        <p:nvPicPr>
          <p:cNvPr id="7" name="Picture 6"/>
          <p:cNvPicPr>
            <a:picLocks noChangeAspect="1"/>
          </p:cNvPicPr>
          <p:nvPr/>
        </p:nvPicPr>
        <p:blipFill>
          <a:blip r:embed="rId4"/>
          <a:stretch>
            <a:fillRect/>
          </a:stretch>
        </p:blipFill>
        <p:spPr>
          <a:xfrm>
            <a:off x="6043615" y="1638300"/>
            <a:ext cx="12192000" cy="8478061"/>
          </a:xfrm>
          <a:prstGeom prst="rect">
            <a:avLst/>
          </a:prstGeom>
        </p:spPr>
      </p:pic>
    </p:spTree>
    <p:extLst>
      <p:ext uri="{BB962C8B-B14F-4D97-AF65-F5344CB8AC3E}">
        <p14:creationId xmlns:p14="http://schemas.microsoft.com/office/powerpoint/2010/main" val="18457494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8</a:t>
            </a:fld>
            <a:endParaRPr lang="en"/>
          </a:p>
        </p:txBody>
      </p:sp>
      <p:sp>
        <p:nvSpPr>
          <p:cNvPr id="3" name="Google Shape;121;p21"/>
          <p:cNvSpPr txBox="1">
            <a:spLocks/>
          </p:cNvSpPr>
          <p:nvPr/>
        </p:nvSpPr>
        <p:spPr>
          <a:xfrm>
            <a:off x="1946485" y="383282"/>
            <a:ext cx="12667324" cy="1500600"/>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5600" b="1" dirty="0">
                <a:solidFill>
                  <a:srgbClr val="002060"/>
                </a:solidFill>
                <a:latin typeface="+mn-lt"/>
              </a:rPr>
              <a:t>Khái niệm Suy dinh dưỡng</a:t>
            </a:r>
          </a:p>
        </p:txBody>
      </p:sp>
      <p:sp>
        <p:nvSpPr>
          <p:cNvPr id="4" name="Google Shape;122;p21"/>
          <p:cNvSpPr txBox="1">
            <a:spLocks/>
          </p:cNvSpPr>
          <p:nvPr/>
        </p:nvSpPr>
        <p:spPr>
          <a:xfrm>
            <a:off x="905338" y="1271128"/>
            <a:ext cx="15562924" cy="4047050"/>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Bef>
                <a:spcPts val="1200"/>
              </a:spcBef>
            </a:pPr>
            <a:r>
              <a:rPr lang="vi-VN" sz="4000" dirty="0">
                <a:solidFill>
                  <a:srgbClr val="002060"/>
                </a:solidFill>
                <a:latin typeface="+mn-lt"/>
              </a:rPr>
              <a:t>Suy dinh dưỡng là tình trạng </a:t>
            </a:r>
            <a:r>
              <a:rPr lang="vi-VN" sz="4000" b="1" dirty="0">
                <a:solidFill>
                  <a:srgbClr val="002060"/>
                </a:solidFill>
                <a:latin typeface="+mn-lt"/>
              </a:rPr>
              <a:t>thiếu hụt </a:t>
            </a:r>
            <a:r>
              <a:rPr lang="vi-VN" sz="4000" dirty="0">
                <a:solidFill>
                  <a:srgbClr val="002060"/>
                </a:solidFill>
                <a:latin typeface="+mn-lt"/>
              </a:rPr>
              <a:t>các chất dinh dưỡng cần thiết làm ảnh hưởng đến quá trình </a:t>
            </a:r>
            <a:r>
              <a:rPr lang="vi-VN" sz="4000" b="1" dirty="0">
                <a:solidFill>
                  <a:srgbClr val="002060"/>
                </a:solidFill>
                <a:latin typeface="+mn-lt"/>
              </a:rPr>
              <a:t>sống, hoạt động và tăng trưởng </a:t>
            </a:r>
            <a:r>
              <a:rPr lang="vi-VN" sz="4000" dirty="0">
                <a:solidFill>
                  <a:srgbClr val="002060"/>
                </a:solidFill>
                <a:latin typeface="+mn-lt"/>
              </a:rPr>
              <a:t>bình thường của trẻ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9400" y="7593816"/>
            <a:ext cx="4038600" cy="2362725"/>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1578" t="1276" r="33551" b="-1276"/>
          <a:stretch/>
        </p:blipFill>
        <p:spPr>
          <a:xfrm>
            <a:off x="13945611" y="3238500"/>
            <a:ext cx="4309732" cy="4533896"/>
          </a:xfrm>
          <a:prstGeom prst="rect">
            <a:avLst/>
          </a:prstGeom>
        </p:spPr>
      </p:pic>
      <p:pic>
        <p:nvPicPr>
          <p:cNvPr id="7" name="Picture 6"/>
          <p:cNvPicPr>
            <a:picLocks noChangeAspect="1"/>
          </p:cNvPicPr>
          <p:nvPr/>
        </p:nvPicPr>
        <p:blipFill>
          <a:blip r:embed="rId4"/>
          <a:stretch>
            <a:fillRect/>
          </a:stretch>
        </p:blipFill>
        <p:spPr>
          <a:xfrm>
            <a:off x="2227691" y="4756479"/>
            <a:ext cx="10245514" cy="5674673"/>
          </a:xfrm>
          <a:prstGeom prst="rect">
            <a:avLst/>
          </a:prstGeom>
        </p:spPr>
      </p:pic>
    </p:spTree>
    <p:extLst>
      <p:ext uri="{BB962C8B-B14F-4D97-AF65-F5344CB8AC3E}">
        <p14:creationId xmlns:p14="http://schemas.microsoft.com/office/powerpoint/2010/main" val="94949230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041609" y="1515050"/>
            <a:ext cx="2767273" cy="364548"/>
          </a:xfrm>
          <a:prstGeom prst="rect">
            <a:avLst/>
          </a:prstGeom>
        </p:spPr>
        <p:txBody>
          <a:bodyPr vert="horz" wrap="square" lIns="0" tIns="9163" rIns="0" bIns="0" rtlCol="0">
            <a:spAutoFit/>
          </a:bodyPr>
          <a:lstStyle/>
          <a:p>
            <a:pPr marL="9163">
              <a:spcBef>
                <a:spcPts val="72"/>
              </a:spcBef>
            </a:pPr>
            <a:r>
              <a:rPr sz="2309" spc="-8" dirty="0">
                <a:solidFill>
                  <a:srgbClr val="FFFFFF"/>
                </a:solidFill>
                <a:cs typeface="Source Sans Pro Light"/>
              </a:rPr>
              <a:t>Duration: </a:t>
            </a:r>
            <a:r>
              <a:rPr sz="2309" dirty="0">
                <a:solidFill>
                  <a:srgbClr val="FFFFFF"/>
                </a:solidFill>
                <a:cs typeface="Source Sans Pro Light"/>
              </a:rPr>
              <a:t>65</a:t>
            </a:r>
            <a:r>
              <a:rPr sz="2309" spc="-37" dirty="0">
                <a:solidFill>
                  <a:srgbClr val="FFFFFF"/>
                </a:solidFill>
                <a:cs typeface="Source Sans Pro Light"/>
              </a:rPr>
              <a:t> </a:t>
            </a:r>
            <a:r>
              <a:rPr sz="2309" dirty="0">
                <a:solidFill>
                  <a:srgbClr val="FFFFFF"/>
                </a:solidFill>
                <a:cs typeface="Source Sans Pro Light"/>
              </a:rPr>
              <a:t>min</a:t>
            </a:r>
            <a:endParaRPr sz="2309" dirty="0">
              <a:cs typeface="Source Sans Pro Light"/>
            </a:endParaRPr>
          </a:p>
        </p:txBody>
      </p:sp>
      <p:sp>
        <p:nvSpPr>
          <p:cNvPr id="5" name="object 5"/>
          <p:cNvSpPr txBox="1"/>
          <p:nvPr/>
        </p:nvSpPr>
        <p:spPr>
          <a:xfrm>
            <a:off x="6340198" y="1460075"/>
            <a:ext cx="4040411" cy="419137"/>
          </a:xfrm>
          <a:prstGeom prst="rect">
            <a:avLst/>
          </a:prstGeom>
          <a:noFill/>
        </p:spPr>
        <p:txBody>
          <a:bodyPr vert="horz" wrap="square" lIns="0" tIns="63223" rIns="0" bIns="0" rtlCol="0">
            <a:spAutoFit/>
          </a:bodyPr>
          <a:lstStyle/>
          <a:p>
            <a:pPr marL="357359">
              <a:spcBef>
                <a:spcPts val="498"/>
              </a:spcBef>
            </a:pPr>
            <a:r>
              <a:rPr sz="2309" dirty="0">
                <a:solidFill>
                  <a:srgbClr val="FFFFFF"/>
                </a:solidFill>
                <a:cs typeface="Source Sans Pro Light"/>
              </a:rPr>
              <a:t>High</a:t>
            </a:r>
            <a:r>
              <a:rPr sz="2309" spc="-8" dirty="0">
                <a:solidFill>
                  <a:srgbClr val="FFFFFF"/>
                </a:solidFill>
                <a:cs typeface="Source Sans Pro Light"/>
              </a:rPr>
              <a:t> </a:t>
            </a:r>
            <a:r>
              <a:rPr sz="2309" dirty="0">
                <a:solidFill>
                  <a:srgbClr val="FFFFFF"/>
                </a:solidFill>
                <a:cs typeface="Source Sans Pro Light"/>
              </a:rPr>
              <a:t>School</a:t>
            </a:r>
            <a:endParaRPr sz="2309" dirty="0">
              <a:cs typeface="Source Sans Pro Light"/>
            </a:endParaRPr>
          </a:p>
        </p:txBody>
      </p:sp>
      <p:sp>
        <p:nvSpPr>
          <p:cNvPr id="6" name="object 6"/>
          <p:cNvSpPr txBox="1"/>
          <p:nvPr/>
        </p:nvSpPr>
        <p:spPr>
          <a:xfrm>
            <a:off x="9748741" y="1460075"/>
            <a:ext cx="4040411" cy="419137"/>
          </a:xfrm>
          <a:prstGeom prst="rect">
            <a:avLst/>
          </a:prstGeom>
          <a:noFill/>
        </p:spPr>
        <p:txBody>
          <a:bodyPr vert="horz" wrap="square" lIns="0" tIns="63223" rIns="0" bIns="0" rtlCol="0">
            <a:spAutoFit/>
          </a:bodyPr>
          <a:lstStyle/>
          <a:p>
            <a:pPr marL="293218">
              <a:spcBef>
                <a:spcPts val="498"/>
              </a:spcBef>
            </a:pPr>
            <a:r>
              <a:rPr sz="2309" spc="-4" dirty="0">
                <a:solidFill>
                  <a:srgbClr val="FFFFFF"/>
                </a:solidFill>
                <a:cs typeface="Source Sans Pro Light"/>
              </a:rPr>
              <a:t>Grades: </a:t>
            </a:r>
            <a:r>
              <a:rPr sz="2309" dirty="0">
                <a:solidFill>
                  <a:srgbClr val="FFFFFF"/>
                </a:solidFill>
                <a:cs typeface="Source Sans Pro Light"/>
              </a:rPr>
              <a:t>9 -</a:t>
            </a:r>
            <a:r>
              <a:rPr sz="2309" spc="-11" dirty="0">
                <a:solidFill>
                  <a:srgbClr val="FFFFFF"/>
                </a:solidFill>
                <a:cs typeface="Source Sans Pro Light"/>
              </a:rPr>
              <a:t> </a:t>
            </a:r>
            <a:r>
              <a:rPr sz="2309" dirty="0">
                <a:solidFill>
                  <a:srgbClr val="FFFFFF"/>
                </a:solidFill>
                <a:cs typeface="Source Sans Pro Light"/>
              </a:rPr>
              <a:t>12</a:t>
            </a:r>
            <a:endParaRPr sz="2309" dirty="0">
              <a:cs typeface="Source Sans Pro Light"/>
            </a:endParaRPr>
          </a:p>
        </p:txBody>
      </p:sp>
      <p:sp>
        <p:nvSpPr>
          <p:cNvPr id="7" name="object 7"/>
          <p:cNvSpPr txBox="1"/>
          <p:nvPr/>
        </p:nvSpPr>
        <p:spPr>
          <a:xfrm>
            <a:off x="13542120" y="1515051"/>
            <a:ext cx="2009354" cy="364548"/>
          </a:xfrm>
          <a:prstGeom prst="rect">
            <a:avLst/>
          </a:prstGeom>
        </p:spPr>
        <p:txBody>
          <a:bodyPr vert="horz" wrap="square" lIns="0" tIns="9163" rIns="0" bIns="0" rtlCol="0">
            <a:spAutoFit/>
          </a:bodyPr>
          <a:lstStyle/>
          <a:p>
            <a:pPr marL="9163">
              <a:spcBef>
                <a:spcPts val="72"/>
              </a:spcBef>
            </a:pPr>
            <a:r>
              <a:rPr sz="2309" spc="-11" dirty="0">
                <a:solidFill>
                  <a:srgbClr val="FFFFFF"/>
                </a:solidFill>
                <a:cs typeface="Source Sans Pro Light"/>
              </a:rPr>
              <a:t>CCSS,</a:t>
            </a:r>
            <a:r>
              <a:rPr sz="2309" spc="-39" dirty="0">
                <a:solidFill>
                  <a:srgbClr val="FFFFFF"/>
                </a:solidFill>
                <a:cs typeface="Source Sans Pro Light"/>
              </a:rPr>
              <a:t> </a:t>
            </a:r>
            <a:r>
              <a:rPr sz="2309" spc="4" dirty="0">
                <a:solidFill>
                  <a:srgbClr val="FFFFFF"/>
                </a:solidFill>
                <a:cs typeface="Source Sans Pro Light"/>
              </a:rPr>
              <a:t>NGSS</a:t>
            </a:r>
            <a:endParaRPr sz="2309" dirty="0">
              <a:cs typeface="Source Sans Pro Light"/>
            </a:endParaRPr>
          </a:p>
        </p:txBody>
      </p:sp>
      <p:pic>
        <p:nvPicPr>
          <p:cNvPr id="13" name="Picture 12" descr="http://dinhduonghocduong.net/FileUpload/Images/181012_041755thap-van-dong-va-dinh-duong_pyramid_art.png"/>
          <p:cNvPicPr/>
          <p:nvPr/>
        </p:nvPicPr>
        <p:blipFill>
          <a:blip r:embed="rId3">
            <a:extLst>
              <a:ext uri="{28A0092B-C50C-407E-A947-70E740481C1C}">
                <a14:useLocalDpi xmlns:a14="http://schemas.microsoft.com/office/drawing/2010/main" val="0"/>
              </a:ext>
            </a:extLst>
          </a:blip>
          <a:srcRect/>
          <a:stretch>
            <a:fillRect/>
          </a:stretch>
        </p:blipFill>
        <p:spPr bwMode="auto">
          <a:xfrm>
            <a:off x="1015395" y="468696"/>
            <a:ext cx="10630035" cy="9227349"/>
          </a:xfrm>
          <a:prstGeom prst="rect">
            <a:avLst/>
          </a:prstGeom>
          <a:noFill/>
          <a:ln>
            <a:noFill/>
          </a:ln>
        </p:spPr>
      </p:pic>
      <p:sp>
        <p:nvSpPr>
          <p:cNvPr id="11" name="TextBox 10"/>
          <p:cNvSpPr txBox="1"/>
          <p:nvPr/>
        </p:nvSpPr>
        <p:spPr>
          <a:xfrm>
            <a:off x="12318206" y="1963618"/>
            <a:ext cx="5223835" cy="4247317"/>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lnSpc>
                <a:spcPct val="150000"/>
              </a:lnSpc>
            </a:pPr>
            <a:r>
              <a:rPr lang="vi-VN" sz="3600" dirty="0"/>
              <a:t>Tháp vận động hướng dẫn </a:t>
            </a:r>
            <a:r>
              <a:rPr lang="en-US" sz="3600" dirty="0" err="1"/>
              <a:t>trẻ</a:t>
            </a:r>
            <a:r>
              <a:rPr lang="en-US" sz="3600" dirty="0"/>
              <a:t> </a:t>
            </a:r>
            <a:r>
              <a:rPr lang="en-US" sz="3600" dirty="0" err="1"/>
              <a:t>em</a:t>
            </a:r>
            <a:r>
              <a:rPr lang="en-US" sz="3600" dirty="0"/>
              <a:t> </a:t>
            </a:r>
            <a:r>
              <a:rPr lang="vi-VN" sz="3600" dirty="0"/>
              <a:t>về mức độ và tần </a:t>
            </a:r>
            <a:r>
              <a:rPr lang="en-US" sz="3600" dirty="0"/>
              <a:t>s</a:t>
            </a:r>
            <a:r>
              <a:rPr lang="vi-VN" sz="3600" dirty="0"/>
              <a:t>uất các loại hoạt động thể lực phù hợp để rèn luyện sức khỏe</a:t>
            </a:r>
            <a:endParaRPr lang="en-US" sz="3600" dirty="0"/>
          </a:p>
        </p:txBody>
      </p:sp>
    </p:spTree>
    <p:extLst>
      <p:ext uri="{BB962C8B-B14F-4D97-AF65-F5344CB8AC3E}">
        <p14:creationId xmlns:p14="http://schemas.microsoft.com/office/powerpoint/2010/main" val="379808778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9748741" y="1460075"/>
            <a:ext cx="4040411" cy="419137"/>
          </a:xfrm>
          <a:prstGeom prst="rect">
            <a:avLst/>
          </a:prstGeom>
          <a:noFill/>
        </p:spPr>
        <p:txBody>
          <a:bodyPr vert="horz" wrap="square" lIns="0" tIns="63223" rIns="0" bIns="0" rtlCol="0">
            <a:spAutoFit/>
          </a:bodyPr>
          <a:lstStyle/>
          <a:p>
            <a:pPr marL="293218">
              <a:spcBef>
                <a:spcPts val="498"/>
              </a:spcBef>
            </a:pPr>
            <a:r>
              <a:rPr sz="2309" spc="-4" dirty="0">
                <a:solidFill>
                  <a:srgbClr val="FFFFFF"/>
                </a:solidFill>
                <a:cs typeface="Source Sans Pro Light"/>
              </a:rPr>
              <a:t>Grades: </a:t>
            </a:r>
            <a:r>
              <a:rPr sz="2309" dirty="0">
                <a:solidFill>
                  <a:srgbClr val="FFFFFF"/>
                </a:solidFill>
                <a:cs typeface="Source Sans Pro Light"/>
              </a:rPr>
              <a:t>9 -</a:t>
            </a:r>
            <a:r>
              <a:rPr sz="2309" spc="-11" dirty="0">
                <a:solidFill>
                  <a:srgbClr val="FFFFFF"/>
                </a:solidFill>
                <a:cs typeface="Source Sans Pro Light"/>
              </a:rPr>
              <a:t> </a:t>
            </a:r>
            <a:r>
              <a:rPr sz="2309" dirty="0">
                <a:solidFill>
                  <a:srgbClr val="FFFFFF"/>
                </a:solidFill>
                <a:cs typeface="Source Sans Pro Light"/>
              </a:rPr>
              <a:t>12</a:t>
            </a:r>
            <a:endParaRPr sz="2309" dirty="0">
              <a:cs typeface="Source Sans Pro Light"/>
            </a:endParaRPr>
          </a:p>
        </p:txBody>
      </p:sp>
      <p:sp>
        <p:nvSpPr>
          <p:cNvPr id="7" name="object 7"/>
          <p:cNvSpPr txBox="1"/>
          <p:nvPr/>
        </p:nvSpPr>
        <p:spPr>
          <a:xfrm>
            <a:off x="13542120" y="1515051"/>
            <a:ext cx="2009354" cy="364548"/>
          </a:xfrm>
          <a:prstGeom prst="rect">
            <a:avLst/>
          </a:prstGeom>
        </p:spPr>
        <p:txBody>
          <a:bodyPr vert="horz" wrap="square" lIns="0" tIns="9163" rIns="0" bIns="0" rtlCol="0">
            <a:spAutoFit/>
          </a:bodyPr>
          <a:lstStyle/>
          <a:p>
            <a:pPr marL="9163">
              <a:spcBef>
                <a:spcPts val="72"/>
              </a:spcBef>
            </a:pPr>
            <a:r>
              <a:rPr sz="2309" spc="-11" dirty="0">
                <a:solidFill>
                  <a:srgbClr val="FFFFFF"/>
                </a:solidFill>
                <a:cs typeface="Source Sans Pro Light"/>
              </a:rPr>
              <a:t>CCSS,</a:t>
            </a:r>
            <a:r>
              <a:rPr sz="2309" spc="-39" dirty="0">
                <a:solidFill>
                  <a:srgbClr val="FFFFFF"/>
                </a:solidFill>
                <a:cs typeface="Source Sans Pro Light"/>
              </a:rPr>
              <a:t> </a:t>
            </a:r>
            <a:r>
              <a:rPr sz="2309" spc="4" dirty="0">
                <a:solidFill>
                  <a:srgbClr val="FFFFFF"/>
                </a:solidFill>
                <a:cs typeface="Source Sans Pro Light"/>
              </a:rPr>
              <a:t>NGSS</a:t>
            </a:r>
            <a:endParaRPr sz="2309" dirty="0">
              <a:cs typeface="Source Sans Pro Light"/>
            </a:endParaRPr>
          </a:p>
        </p:txBody>
      </p:sp>
      <p:sp>
        <p:nvSpPr>
          <p:cNvPr id="8" name="Content Placeholder 3">
            <a:extLst>
              <a:ext uri="{FF2B5EF4-FFF2-40B4-BE49-F238E27FC236}">
                <a16:creationId xmlns:a16="http://schemas.microsoft.com/office/drawing/2014/main" id="{596581EC-81E0-4B8C-9609-AF0C8F61A670}"/>
              </a:ext>
            </a:extLst>
          </p:cNvPr>
          <p:cNvSpPr txBox="1">
            <a:spLocks/>
          </p:cNvSpPr>
          <p:nvPr/>
        </p:nvSpPr>
        <p:spPr>
          <a:xfrm>
            <a:off x="3035191" y="2530793"/>
            <a:ext cx="11234899" cy="4767925"/>
          </a:xfrm>
          <a:prstGeom prst="rect">
            <a:avLst/>
          </a:prstGeom>
        </p:spPr>
        <p:txBody>
          <a:bodyPr lIns="38095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latinLnBrk="0">
              <a:lnSpc>
                <a:spcPct val="150000"/>
              </a:lnSpc>
            </a:pPr>
            <a:endParaRPr lang="en-US" sz="3078" dirty="0">
              <a:solidFill>
                <a:schemeClr val="tx1"/>
              </a:solidFill>
            </a:endParaRPr>
          </a:p>
        </p:txBody>
      </p:sp>
      <p:pic>
        <p:nvPicPr>
          <p:cNvPr id="9" name="Picture 2" descr="Dành cho cha mẹ: Mẹo hay khuyến khích con làm việc nhà"/>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7836" y="1813295"/>
            <a:ext cx="7591922" cy="7558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3">
            <a:extLst>
              <a:ext uri="{FF2B5EF4-FFF2-40B4-BE49-F238E27FC236}">
                <a16:creationId xmlns:a16="http://schemas.microsoft.com/office/drawing/2014/main" id="{596581EC-81E0-4B8C-9609-AF0C8F61A670}"/>
              </a:ext>
            </a:extLst>
          </p:cNvPr>
          <p:cNvSpPr txBox="1">
            <a:spLocks/>
          </p:cNvSpPr>
          <p:nvPr/>
        </p:nvSpPr>
        <p:spPr>
          <a:xfrm>
            <a:off x="1395523" y="2316306"/>
            <a:ext cx="5681063" cy="4767925"/>
          </a:xfrm>
          <a:prstGeom prst="rect">
            <a:avLst/>
          </a:prstGeom>
        </p:spPr>
        <p:txBody>
          <a:bodyPr lIns="38095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latinLnBrk="0">
              <a:lnSpc>
                <a:spcPct val="150000"/>
              </a:lnSpc>
            </a:pPr>
            <a:r>
              <a:rPr lang="en-US" sz="4000" dirty="0" err="1">
                <a:solidFill>
                  <a:schemeClr val="tx1"/>
                </a:solidFill>
              </a:rPr>
              <a:t>Tham</a:t>
            </a:r>
            <a:r>
              <a:rPr lang="en-US" sz="4000" dirty="0">
                <a:solidFill>
                  <a:schemeClr val="tx1"/>
                </a:solidFill>
              </a:rPr>
              <a:t> </a:t>
            </a:r>
            <a:r>
              <a:rPr lang="en-US" sz="4000" dirty="0" err="1">
                <a:solidFill>
                  <a:schemeClr val="tx1"/>
                </a:solidFill>
              </a:rPr>
              <a:t>gia</a:t>
            </a:r>
            <a:r>
              <a:rPr lang="en-US" sz="4000" dirty="0">
                <a:solidFill>
                  <a:schemeClr val="tx1"/>
                </a:solidFill>
              </a:rPr>
              <a:t> </a:t>
            </a:r>
            <a:r>
              <a:rPr lang="en-US" sz="4000" b="1" dirty="0" err="1">
                <a:solidFill>
                  <a:schemeClr val="tx1"/>
                </a:solidFill>
              </a:rPr>
              <a:t>hàng</a:t>
            </a:r>
            <a:r>
              <a:rPr lang="en-US" sz="4000" b="1" dirty="0">
                <a:solidFill>
                  <a:schemeClr val="tx1"/>
                </a:solidFill>
              </a:rPr>
              <a:t> </a:t>
            </a:r>
            <a:r>
              <a:rPr lang="en-US" sz="4000" b="1" dirty="0" err="1">
                <a:solidFill>
                  <a:schemeClr val="tx1"/>
                </a:solidFill>
              </a:rPr>
              <a:t>ngày</a:t>
            </a:r>
            <a:r>
              <a:rPr lang="en-US" sz="4000" dirty="0">
                <a:solidFill>
                  <a:schemeClr val="tx1"/>
                </a:solidFill>
              </a:rPr>
              <a:t>, </a:t>
            </a:r>
            <a:r>
              <a:rPr lang="en-US" sz="4000" dirty="0" err="1">
                <a:solidFill>
                  <a:schemeClr val="tx1"/>
                </a:solidFill>
              </a:rPr>
              <a:t>vừa</a:t>
            </a:r>
            <a:r>
              <a:rPr lang="en-US" sz="4000" dirty="0">
                <a:solidFill>
                  <a:schemeClr val="tx1"/>
                </a:solidFill>
              </a:rPr>
              <a:t> </a:t>
            </a:r>
            <a:r>
              <a:rPr lang="en-US" sz="4000" dirty="0" err="1">
                <a:solidFill>
                  <a:schemeClr val="tx1"/>
                </a:solidFill>
              </a:rPr>
              <a:t>luyện</a:t>
            </a:r>
            <a:r>
              <a:rPr lang="en-US" sz="4000" dirty="0">
                <a:solidFill>
                  <a:schemeClr val="tx1"/>
                </a:solidFill>
              </a:rPr>
              <a:t> </a:t>
            </a:r>
            <a:r>
              <a:rPr lang="en-US" sz="4000" dirty="0" err="1">
                <a:solidFill>
                  <a:schemeClr val="tx1"/>
                </a:solidFill>
              </a:rPr>
              <a:t>tập</a:t>
            </a:r>
            <a:r>
              <a:rPr lang="en-US" sz="4000" dirty="0">
                <a:solidFill>
                  <a:schemeClr val="tx1"/>
                </a:solidFill>
              </a:rPr>
              <a:t>, </a:t>
            </a:r>
            <a:r>
              <a:rPr lang="en-US" sz="4000" dirty="0" err="1">
                <a:solidFill>
                  <a:schemeClr val="tx1"/>
                </a:solidFill>
              </a:rPr>
              <a:t>rèn</a:t>
            </a:r>
            <a:r>
              <a:rPr lang="en-US" sz="4000" dirty="0">
                <a:solidFill>
                  <a:schemeClr val="tx1"/>
                </a:solidFill>
              </a:rPr>
              <a:t> </a:t>
            </a:r>
            <a:r>
              <a:rPr lang="en-US" sz="4000" dirty="0" err="1">
                <a:solidFill>
                  <a:schemeClr val="tx1"/>
                </a:solidFill>
              </a:rPr>
              <a:t>luyện</a:t>
            </a:r>
            <a:r>
              <a:rPr lang="en-US" sz="4000" dirty="0">
                <a:solidFill>
                  <a:schemeClr val="tx1"/>
                </a:solidFill>
              </a:rPr>
              <a:t> </a:t>
            </a:r>
            <a:r>
              <a:rPr lang="en-US" sz="4000" dirty="0" err="1">
                <a:solidFill>
                  <a:schemeClr val="tx1"/>
                </a:solidFill>
              </a:rPr>
              <a:t>thể</a:t>
            </a:r>
            <a:r>
              <a:rPr lang="en-US" sz="4000" dirty="0">
                <a:solidFill>
                  <a:schemeClr val="tx1"/>
                </a:solidFill>
              </a:rPr>
              <a:t> </a:t>
            </a:r>
            <a:r>
              <a:rPr lang="en-US" sz="4000" dirty="0" err="1">
                <a:solidFill>
                  <a:schemeClr val="tx1"/>
                </a:solidFill>
              </a:rPr>
              <a:t>lực</a:t>
            </a:r>
            <a:r>
              <a:rPr lang="en-US" sz="4000" dirty="0">
                <a:solidFill>
                  <a:schemeClr val="tx1"/>
                </a:solidFill>
              </a:rPr>
              <a:t>, </a:t>
            </a:r>
            <a:r>
              <a:rPr lang="en-US" sz="4000" dirty="0" err="1">
                <a:solidFill>
                  <a:schemeClr val="tx1"/>
                </a:solidFill>
              </a:rPr>
              <a:t>lại</a:t>
            </a:r>
            <a:r>
              <a:rPr lang="en-US" sz="4000" dirty="0">
                <a:solidFill>
                  <a:schemeClr val="tx1"/>
                </a:solidFill>
              </a:rPr>
              <a:t> </a:t>
            </a:r>
            <a:r>
              <a:rPr lang="en-US" sz="4000" dirty="0" err="1">
                <a:solidFill>
                  <a:schemeClr val="tx1"/>
                </a:solidFill>
              </a:rPr>
              <a:t>vừa</a:t>
            </a:r>
            <a:r>
              <a:rPr lang="en-US" sz="4000" dirty="0">
                <a:solidFill>
                  <a:schemeClr val="tx1"/>
                </a:solidFill>
              </a:rPr>
              <a:t> </a:t>
            </a:r>
            <a:r>
              <a:rPr lang="en-US" sz="4000" dirty="0" err="1">
                <a:solidFill>
                  <a:schemeClr val="tx1"/>
                </a:solidFill>
              </a:rPr>
              <a:t>giúp</a:t>
            </a:r>
            <a:r>
              <a:rPr lang="en-US" sz="4000" dirty="0">
                <a:solidFill>
                  <a:schemeClr val="tx1"/>
                </a:solidFill>
              </a:rPr>
              <a:t> </a:t>
            </a:r>
            <a:r>
              <a:rPr lang="en-US" sz="4000" dirty="0" err="1">
                <a:solidFill>
                  <a:schemeClr val="tx1"/>
                </a:solidFill>
              </a:rPr>
              <a:t>đỡ</a:t>
            </a:r>
            <a:r>
              <a:rPr lang="en-US" sz="4000" dirty="0">
                <a:solidFill>
                  <a:schemeClr val="tx1"/>
                </a:solidFill>
              </a:rPr>
              <a:t> </a:t>
            </a:r>
            <a:r>
              <a:rPr lang="en-US" sz="4000" dirty="0" err="1">
                <a:solidFill>
                  <a:schemeClr val="tx1"/>
                </a:solidFill>
              </a:rPr>
              <a:t>được</a:t>
            </a:r>
            <a:r>
              <a:rPr lang="en-US" sz="4000" dirty="0">
                <a:solidFill>
                  <a:schemeClr val="tx1"/>
                </a:solidFill>
              </a:rPr>
              <a:t> </a:t>
            </a:r>
            <a:r>
              <a:rPr lang="en-US" sz="4000" dirty="0" err="1">
                <a:solidFill>
                  <a:schemeClr val="tx1"/>
                </a:solidFill>
              </a:rPr>
              <a:t>bố</a:t>
            </a:r>
            <a:r>
              <a:rPr lang="en-US" sz="4000" dirty="0">
                <a:solidFill>
                  <a:schemeClr val="tx1"/>
                </a:solidFill>
              </a:rPr>
              <a:t> </a:t>
            </a:r>
            <a:r>
              <a:rPr lang="en-US" sz="4000" dirty="0" err="1">
                <a:solidFill>
                  <a:schemeClr val="tx1"/>
                </a:solidFill>
              </a:rPr>
              <a:t>mẹ</a:t>
            </a:r>
            <a:r>
              <a:rPr lang="en-US" sz="4000" dirty="0">
                <a:solidFill>
                  <a:schemeClr val="tx1"/>
                </a:solidFill>
              </a:rPr>
              <a:t> </a:t>
            </a:r>
            <a:r>
              <a:rPr lang="en-US" sz="4000" dirty="0" err="1">
                <a:solidFill>
                  <a:schemeClr val="tx1"/>
                </a:solidFill>
              </a:rPr>
              <a:t>như</a:t>
            </a:r>
            <a:r>
              <a:rPr lang="en-US" sz="4000" dirty="0">
                <a:solidFill>
                  <a:schemeClr val="tx1"/>
                </a:solidFill>
              </a:rPr>
              <a:t> </a:t>
            </a:r>
            <a:r>
              <a:rPr lang="en-US" sz="4000" dirty="0" err="1">
                <a:solidFill>
                  <a:schemeClr val="tx1"/>
                </a:solidFill>
              </a:rPr>
              <a:t>làm</a:t>
            </a:r>
            <a:r>
              <a:rPr lang="en-US" sz="4000" dirty="0">
                <a:solidFill>
                  <a:schemeClr val="tx1"/>
                </a:solidFill>
              </a:rPr>
              <a:t> </a:t>
            </a:r>
            <a:r>
              <a:rPr lang="en-US" sz="4000" dirty="0" err="1">
                <a:solidFill>
                  <a:schemeClr val="tx1"/>
                </a:solidFill>
              </a:rPr>
              <a:t>việc</a:t>
            </a:r>
            <a:r>
              <a:rPr lang="en-US" sz="4000" dirty="0">
                <a:solidFill>
                  <a:schemeClr val="tx1"/>
                </a:solidFill>
              </a:rPr>
              <a:t> </a:t>
            </a:r>
            <a:r>
              <a:rPr lang="en-US" sz="4000" dirty="0" err="1">
                <a:solidFill>
                  <a:schemeClr val="tx1"/>
                </a:solidFill>
              </a:rPr>
              <a:t>nhà</a:t>
            </a:r>
            <a:r>
              <a:rPr lang="en-US" sz="4000" dirty="0">
                <a:solidFill>
                  <a:schemeClr val="tx1"/>
                </a:solidFill>
              </a:rPr>
              <a:t>, </a:t>
            </a:r>
            <a:r>
              <a:rPr lang="en-US" sz="4000" dirty="0" err="1">
                <a:solidFill>
                  <a:schemeClr val="tx1"/>
                </a:solidFill>
              </a:rPr>
              <a:t>quét</a:t>
            </a:r>
            <a:r>
              <a:rPr lang="en-US" sz="4000" dirty="0">
                <a:solidFill>
                  <a:schemeClr val="tx1"/>
                </a:solidFill>
              </a:rPr>
              <a:t> </a:t>
            </a:r>
            <a:r>
              <a:rPr lang="en-US" sz="4000" dirty="0" err="1">
                <a:solidFill>
                  <a:schemeClr val="tx1"/>
                </a:solidFill>
              </a:rPr>
              <a:t>nhà</a:t>
            </a:r>
            <a:r>
              <a:rPr lang="en-US" sz="4000" dirty="0">
                <a:solidFill>
                  <a:schemeClr val="tx1"/>
                </a:solidFill>
              </a:rPr>
              <a:t>, </a:t>
            </a:r>
            <a:r>
              <a:rPr lang="en-US" sz="4000" dirty="0" err="1">
                <a:solidFill>
                  <a:schemeClr val="tx1"/>
                </a:solidFill>
              </a:rPr>
              <a:t>lau</a:t>
            </a:r>
            <a:r>
              <a:rPr lang="en-US" sz="4000" dirty="0">
                <a:solidFill>
                  <a:schemeClr val="tx1"/>
                </a:solidFill>
              </a:rPr>
              <a:t> </a:t>
            </a:r>
            <a:r>
              <a:rPr lang="en-US" sz="4000" dirty="0" err="1">
                <a:solidFill>
                  <a:schemeClr val="tx1"/>
                </a:solidFill>
              </a:rPr>
              <a:t>nhà</a:t>
            </a:r>
            <a:r>
              <a:rPr lang="en-US" sz="4000" dirty="0">
                <a:solidFill>
                  <a:schemeClr val="tx1"/>
                </a:solidFill>
              </a:rPr>
              <a:t>, </a:t>
            </a:r>
            <a:r>
              <a:rPr lang="en-US" sz="4000" dirty="0" err="1">
                <a:solidFill>
                  <a:schemeClr val="tx1"/>
                </a:solidFill>
              </a:rPr>
              <a:t>đạp</a:t>
            </a:r>
            <a:r>
              <a:rPr lang="en-US" sz="4000" dirty="0">
                <a:solidFill>
                  <a:schemeClr val="tx1"/>
                </a:solidFill>
              </a:rPr>
              <a:t> </a:t>
            </a:r>
            <a:r>
              <a:rPr lang="en-US" sz="4000" dirty="0" err="1">
                <a:solidFill>
                  <a:schemeClr val="tx1"/>
                </a:solidFill>
              </a:rPr>
              <a:t>xe</a:t>
            </a:r>
            <a:r>
              <a:rPr lang="en-US" sz="4000" dirty="0">
                <a:solidFill>
                  <a:schemeClr val="tx1"/>
                </a:solidFill>
              </a:rPr>
              <a:t> </a:t>
            </a:r>
            <a:r>
              <a:rPr lang="en-US" sz="4000" dirty="0" err="1">
                <a:solidFill>
                  <a:schemeClr val="tx1"/>
                </a:solidFill>
              </a:rPr>
              <a:t>đạp</a:t>
            </a:r>
            <a:r>
              <a:rPr lang="en-US" sz="4000" dirty="0">
                <a:solidFill>
                  <a:schemeClr val="tx1"/>
                </a:solidFill>
              </a:rPr>
              <a:t>, </a:t>
            </a:r>
            <a:r>
              <a:rPr lang="en-US" sz="4000" dirty="0" err="1">
                <a:solidFill>
                  <a:schemeClr val="tx1"/>
                </a:solidFill>
              </a:rPr>
              <a:t>đi</a:t>
            </a:r>
            <a:r>
              <a:rPr lang="en-US" sz="4000" dirty="0">
                <a:solidFill>
                  <a:schemeClr val="tx1"/>
                </a:solidFill>
              </a:rPr>
              <a:t> </a:t>
            </a:r>
            <a:r>
              <a:rPr lang="en-US" sz="4000" dirty="0" err="1">
                <a:solidFill>
                  <a:schemeClr val="tx1"/>
                </a:solidFill>
              </a:rPr>
              <a:t>bộ</a:t>
            </a:r>
            <a:r>
              <a:rPr lang="en-US" sz="4000" dirty="0">
                <a:solidFill>
                  <a:schemeClr val="tx1"/>
                </a:solidFill>
              </a:rPr>
              <a:t>….</a:t>
            </a:r>
            <a:endParaRPr lang="en-US" sz="7200" dirty="0">
              <a:solidFill>
                <a:schemeClr val="tx1"/>
              </a:solidFill>
            </a:endParaRPr>
          </a:p>
        </p:txBody>
      </p:sp>
    </p:spTree>
    <p:extLst>
      <p:ext uri="{BB962C8B-B14F-4D97-AF65-F5344CB8AC3E}">
        <p14:creationId xmlns:p14="http://schemas.microsoft.com/office/powerpoint/2010/main" val="367229725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9748741" y="1460075"/>
            <a:ext cx="4040411" cy="419137"/>
          </a:xfrm>
          <a:prstGeom prst="rect">
            <a:avLst/>
          </a:prstGeom>
          <a:noFill/>
        </p:spPr>
        <p:txBody>
          <a:bodyPr vert="horz" wrap="square" lIns="0" tIns="63223" rIns="0" bIns="0" rtlCol="0">
            <a:spAutoFit/>
          </a:bodyPr>
          <a:lstStyle/>
          <a:p>
            <a:pPr marL="293218">
              <a:spcBef>
                <a:spcPts val="498"/>
              </a:spcBef>
            </a:pPr>
            <a:r>
              <a:rPr sz="2309" spc="-4" dirty="0">
                <a:solidFill>
                  <a:srgbClr val="FFFFFF"/>
                </a:solidFill>
                <a:cs typeface="Source Sans Pro Light"/>
              </a:rPr>
              <a:t>Grades: </a:t>
            </a:r>
            <a:r>
              <a:rPr sz="2309" dirty="0">
                <a:solidFill>
                  <a:srgbClr val="FFFFFF"/>
                </a:solidFill>
                <a:cs typeface="Source Sans Pro Light"/>
              </a:rPr>
              <a:t>9 -</a:t>
            </a:r>
            <a:r>
              <a:rPr sz="2309" spc="-11" dirty="0">
                <a:solidFill>
                  <a:srgbClr val="FFFFFF"/>
                </a:solidFill>
                <a:cs typeface="Source Sans Pro Light"/>
              </a:rPr>
              <a:t> </a:t>
            </a:r>
            <a:r>
              <a:rPr sz="2309" dirty="0">
                <a:solidFill>
                  <a:srgbClr val="FFFFFF"/>
                </a:solidFill>
                <a:cs typeface="Source Sans Pro Light"/>
              </a:rPr>
              <a:t>12</a:t>
            </a:r>
            <a:endParaRPr sz="2309" dirty="0">
              <a:cs typeface="Source Sans Pro Light"/>
            </a:endParaRPr>
          </a:p>
        </p:txBody>
      </p:sp>
      <p:sp>
        <p:nvSpPr>
          <p:cNvPr id="7" name="object 7"/>
          <p:cNvSpPr txBox="1"/>
          <p:nvPr/>
        </p:nvSpPr>
        <p:spPr>
          <a:xfrm>
            <a:off x="13542120" y="1515051"/>
            <a:ext cx="2009354" cy="364548"/>
          </a:xfrm>
          <a:prstGeom prst="rect">
            <a:avLst/>
          </a:prstGeom>
        </p:spPr>
        <p:txBody>
          <a:bodyPr vert="horz" wrap="square" lIns="0" tIns="9163" rIns="0" bIns="0" rtlCol="0">
            <a:spAutoFit/>
          </a:bodyPr>
          <a:lstStyle/>
          <a:p>
            <a:pPr marL="9163">
              <a:spcBef>
                <a:spcPts val="72"/>
              </a:spcBef>
            </a:pPr>
            <a:r>
              <a:rPr sz="2309" spc="-11" dirty="0">
                <a:solidFill>
                  <a:srgbClr val="FFFFFF"/>
                </a:solidFill>
                <a:cs typeface="Source Sans Pro Light"/>
              </a:rPr>
              <a:t>CCSS,</a:t>
            </a:r>
            <a:r>
              <a:rPr sz="2309" spc="-39" dirty="0">
                <a:solidFill>
                  <a:srgbClr val="FFFFFF"/>
                </a:solidFill>
                <a:cs typeface="Source Sans Pro Light"/>
              </a:rPr>
              <a:t> </a:t>
            </a:r>
            <a:r>
              <a:rPr sz="2309" spc="4" dirty="0">
                <a:solidFill>
                  <a:srgbClr val="FFFFFF"/>
                </a:solidFill>
                <a:cs typeface="Source Sans Pro Light"/>
              </a:rPr>
              <a:t>NGSS</a:t>
            </a:r>
            <a:endParaRPr sz="2309" dirty="0">
              <a:cs typeface="Source Sans Pro Light"/>
            </a:endParaRPr>
          </a:p>
        </p:txBody>
      </p:sp>
      <p:sp>
        <p:nvSpPr>
          <p:cNvPr id="8" name="Content Placeholder 3">
            <a:extLst>
              <a:ext uri="{FF2B5EF4-FFF2-40B4-BE49-F238E27FC236}">
                <a16:creationId xmlns:a16="http://schemas.microsoft.com/office/drawing/2014/main" id="{596581EC-81E0-4B8C-9609-AF0C8F61A670}"/>
              </a:ext>
            </a:extLst>
          </p:cNvPr>
          <p:cNvSpPr txBox="1">
            <a:spLocks/>
          </p:cNvSpPr>
          <p:nvPr/>
        </p:nvSpPr>
        <p:spPr>
          <a:xfrm>
            <a:off x="3035191" y="2530793"/>
            <a:ext cx="11234899" cy="4767925"/>
          </a:xfrm>
          <a:prstGeom prst="rect">
            <a:avLst/>
          </a:prstGeom>
        </p:spPr>
        <p:txBody>
          <a:bodyPr lIns="38095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latinLnBrk="0">
              <a:lnSpc>
                <a:spcPct val="150000"/>
              </a:lnSpc>
            </a:pPr>
            <a:endParaRPr lang="en-US" sz="3078" dirty="0">
              <a:solidFill>
                <a:schemeClr val="tx1"/>
              </a:solidFill>
            </a:endParaRPr>
          </a:p>
        </p:txBody>
      </p:sp>
      <p:pic>
        <p:nvPicPr>
          <p:cNvPr id="10" name="Picture 9" descr="http://viendinhduong.vn/FileUpload/Images/171012_044358scan_284.jpg"/>
          <p:cNvPicPr/>
          <p:nvPr/>
        </p:nvPicPr>
        <p:blipFill>
          <a:blip r:embed="rId3">
            <a:extLst>
              <a:ext uri="{28A0092B-C50C-407E-A947-70E740481C1C}">
                <a14:useLocalDpi xmlns:a14="http://schemas.microsoft.com/office/drawing/2010/main" val="0"/>
              </a:ext>
            </a:extLst>
          </a:blip>
          <a:srcRect/>
          <a:stretch>
            <a:fillRect/>
          </a:stretch>
        </p:blipFill>
        <p:spPr bwMode="auto">
          <a:xfrm>
            <a:off x="2766549" y="3986168"/>
            <a:ext cx="6412107" cy="5450659"/>
          </a:xfrm>
          <a:prstGeom prst="rect">
            <a:avLst/>
          </a:prstGeom>
          <a:noFill/>
          <a:ln>
            <a:noFill/>
          </a:ln>
        </p:spPr>
      </p:pic>
      <p:pic>
        <p:nvPicPr>
          <p:cNvPr id="11" name="Picture 10" descr="http://viendinhduong.vn/FileUpload/Images/171012_044358scan_286.jpg"/>
          <p:cNvPicPr/>
          <p:nvPr/>
        </p:nvPicPr>
        <p:blipFill>
          <a:blip r:embed="rId4">
            <a:extLst>
              <a:ext uri="{28A0092B-C50C-407E-A947-70E740481C1C}">
                <a14:useLocalDpi xmlns:a14="http://schemas.microsoft.com/office/drawing/2010/main" val="0"/>
              </a:ext>
            </a:extLst>
          </a:blip>
          <a:srcRect/>
          <a:stretch>
            <a:fillRect/>
          </a:stretch>
        </p:blipFill>
        <p:spPr bwMode="auto">
          <a:xfrm>
            <a:off x="10233660" y="5070196"/>
            <a:ext cx="5317815" cy="4100126"/>
          </a:xfrm>
          <a:prstGeom prst="rect">
            <a:avLst/>
          </a:prstGeom>
          <a:noFill/>
          <a:ln>
            <a:noFill/>
          </a:ln>
        </p:spPr>
      </p:pic>
      <p:sp>
        <p:nvSpPr>
          <p:cNvPr id="18" name="Content Placeholder 3">
            <a:extLst>
              <a:ext uri="{FF2B5EF4-FFF2-40B4-BE49-F238E27FC236}">
                <a16:creationId xmlns:a16="http://schemas.microsoft.com/office/drawing/2014/main" id="{596581EC-81E0-4B8C-9609-AF0C8F61A670}"/>
              </a:ext>
            </a:extLst>
          </p:cNvPr>
          <p:cNvSpPr txBox="1">
            <a:spLocks/>
          </p:cNvSpPr>
          <p:nvPr/>
        </p:nvSpPr>
        <p:spPr>
          <a:xfrm>
            <a:off x="2333412" y="1502943"/>
            <a:ext cx="15328946" cy="1755538"/>
          </a:xfrm>
          <a:prstGeom prst="rect">
            <a:avLst/>
          </a:prstGeom>
        </p:spPr>
        <p:txBody>
          <a:bodyPr lIns="38095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latinLnBrk="0">
              <a:lnSpc>
                <a:spcPct val="150000"/>
              </a:lnSpc>
            </a:pPr>
            <a:r>
              <a:rPr lang="en-US" sz="3600" dirty="0" err="1"/>
              <a:t>Các</a:t>
            </a:r>
            <a:r>
              <a:rPr lang="en-US" sz="3600" dirty="0"/>
              <a:t> </a:t>
            </a:r>
            <a:r>
              <a:rPr lang="en-US" sz="3600" dirty="0" err="1"/>
              <a:t>hoạt</a:t>
            </a:r>
            <a:r>
              <a:rPr lang="en-US" sz="3600" dirty="0"/>
              <a:t> </a:t>
            </a:r>
            <a:r>
              <a:rPr lang="en-US" sz="3600" dirty="0" err="1"/>
              <a:t>động</a:t>
            </a:r>
            <a:r>
              <a:rPr lang="en-US" sz="3600" dirty="0"/>
              <a:t> </a:t>
            </a:r>
            <a:r>
              <a:rPr lang="en-US" sz="3600" dirty="0" err="1"/>
              <a:t>như</a:t>
            </a:r>
            <a:r>
              <a:rPr lang="en-US" sz="3600" dirty="0"/>
              <a:t> </a:t>
            </a:r>
            <a:r>
              <a:rPr lang="en-US" sz="3600" dirty="0" err="1"/>
              <a:t>bơi</a:t>
            </a:r>
            <a:r>
              <a:rPr lang="en-US" sz="3600" dirty="0"/>
              <a:t>, </a:t>
            </a:r>
            <a:r>
              <a:rPr lang="en-US" sz="3600" dirty="0" err="1"/>
              <a:t>đá</a:t>
            </a:r>
            <a:r>
              <a:rPr lang="en-US" sz="3600" dirty="0"/>
              <a:t> </a:t>
            </a:r>
            <a:r>
              <a:rPr lang="en-US" sz="3600" dirty="0" err="1"/>
              <a:t>bóng</a:t>
            </a:r>
            <a:r>
              <a:rPr lang="en-US" sz="3600" dirty="0"/>
              <a:t>, </a:t>
            </a:r>
            <a:r>
              <a:rPr lang="en-US" sz="3600" dirty="0" err="1"/>
              <a:t>bóng</a:t>
            </a:r>
            <a:r>
              <a:rPr lang="en-US" sz="3600" dirty="0"/>
              <a:t> </a:t>
            </a:r>
            <a:r>
              <a:rPr lang="en-US" sz="3600" dirty="0" err="1"/>
              <a:t>rổ</a:t>
            </a:r>
            <a:r>
              <a:rPr lang="en-US" sz="3600" dirty="0"/>
              <a:t>, </a:t>
            </a:r>
            <a:r>
              <a:rPr lang="en-US" sz="3600" dirty="0" err="1"/>
              <a:t>bóng</a:t>
            </a:r>
            <a:r>
              <a:rPr lang="en-US" sz="3600" dirty="0"/>
              <a:t> </a:t>
            </a:r>
            <a:r>
              <a:rPr lang="en-US" sz="3600" dirty="0" err="1"/>
              <a:t>chuyền</a:t>
            </a:r>
            <a:r>
              <a:rPr lang="en-US" sz="3600" dirty="0"/>
              <a:t>, </a:t>
            </a:r>
            <a:r>
              <a:rPr lang="en-US" sz="3600" dirty="0" err="1"/>
              <a:t>bóng</a:t>
            </a:r>
            <a:r>
              <a:rPr lang="en-US" sz="3600" dirty="0"/>
              <a:t> </a:t>
            </a:r>
            <a:r>
              <a:rPr lang="en-US" sz="3600" dirty="0" err="1"/>
              <a:t>bàn</a:t>
            </a:r>
            <a:r>
              <a:rPr lang="en-US" sz="3600" dirty="0"/>
              <a:t>, </a:t>
            </a:r>
            <a:r>
              <a:rPr lang="en-US" sz="3600" dirty="0" err="1"/>
              <a:t>nhảy</a:t>
            </a:r>
            <a:r>
              <a:rPr lang="en-US" sz="3600" dirty="0"/>
              <a:t> </a:t>
            </a:r>
            <a:r>
              <a:rPr lang="en-US" sz="3600" dirty="0" err="1"/>
              <a:t>theo</a:t>
            </a:r>
            <a:r>
              <a:rPr lang="en-US" sz="3600" dirty="0"/>
              <a:t> </a:t>
            </a:r>
            <a:r>
              <a:rPr lang="en-US" sz="3600" dirty="0" err="1"/>
              <a:t>nhạc</a:t>
            </a:r>
            <a:r>
              <a:rPr lang="en-US" sz="3600" dirty="0"/>
              <a:t>, </a:t>
            </a:r>
            <a:r>
              <a:rPr lang="en-US" sz="3600" dirty="0" err="1"/>
              <a:t>nhảy</a:t>
            </a:r>
            <a:r>
              <a:rPr lang="en-US" sz="3600" dirty="0"/>
              <a:t> </a:t>
            </a:r>
            <a:r>
              <a:rPr lang="en-US" sz="3600" dirty="0" err="1"/>
              <a:t>dây</a:t>
            </a:r>
            <a:r>
              <a:rPr lang="en-US" sz="3600" dirty="0"/>
              <a:t>, </a:t>
            </a:r>
            <a:r>
              <a:rPr lang="en-US" sz="3600" dirty="0" err="1"/>
              <a:t>chạy</a:t>
            </a:r>
            <a:r>
              <a:rPr lang="en-US" sz="3600" dirty="0"/>
              <a:t> </a:t>
            </a:r>
            <a:r>
              <a:rPr lang="en-US" sz="3600" dirty="0" err="1"/>
              <a:t>bộ</a:t>
            </a:r>
            <a:r>
              <a:rPr lang="en-US" sz="3600" dirty="0"/>
              <a:t>, </a:t>
            </a:r>
            <a:r>
              <a:rPr lang="en-US" sz="3600" dirty="0" err="1"/>
              <a:t>tập</a:t>
            </a:r>
            <a:r>
              <a:rPr lang="en-US" sz="3600" dirty="0"/>
              <a:t> </a:t>
            </a:r>
            <a:r>
              <a:rPr lang="en-US" sz="3600" dirty="0" err="1"/>
              <a:t>võ</a:t>
            </a:r>
            <a:r>
              <a:rPr lang="en-US" sz="3600" dirty="0"/>
              <a:t>…</a:t>
            </a:r>
            <a:r>
              <a:rPr lang="en-US" sz="3600" dirty="0" err="1"/>
              <a:t>mỗi</a:t>
            </a:r>
            <a:r>
              <a:rPr lang="en-US" sz="3600" dirty="0"/>
              <a:t> </a:t>
            </a:r>
            <a:r>
              <a:rPr lang="en-US" sz="3600" dirty="0" err="1"/>
              <a:t>tuần</a:t>
            </a:r>
            <a:r>
              <a:rPr lang="en-US" sz="3600" dirty="0"/>
              <a:t> </a:t>
            </a:r>
            <a:r>
              <a:rPr lang="en-US" sz="3600" dirty="0" err="1"/>
              <a:t>từ</a:t>
            </a:r>
            <a:r>
              <a:rPr lang="en-US" sz="3600" dirty="0"/>
              <a:t> </a:t>
            </a:r>
            <a:r>
              <a:rPr lang="en-US" sz="3600" b="1" dirty="0"/>
              <a:t>2-3 </a:t>
            </a:r>
            <a:r>
              <a:rPr lang="en-US" sz="3600" b="1" dirty="0" err="1"/>
              <a:t>lần</a:t>
            </a:r>
            <a:endParaRPr lang="en-US" sz="6600" b="1" dirty="0">
              <a:solidFill>
                <a:schemeClr val="tx1"/>
              </a:solidFill>
            </a:endParaRPr>
          </a:p>
        </p:txBody>
      </p:sp>
    </p:spTree>
    <p:extLst>
      <p:ext uri="{BB962C8B-B14F-4D97-AF65-F5344CB8AC3E}">
        <p14:creationId xmlns:p14="http://schemas.microsoft.com/office/powerpoint/2010/main" val="85661116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9748741" y="1460075"/>
            <a:ext cx="4040411" cy="419137"/>
          </a:xfrm>
          <a:prstGeom prst="rect">
            <a:avLst/>
          </a:prstGeom>
          <a:noFill/>
        </p:spPr>
        <p:txBody>
          <a:bodyPr vert="horz" wrap="square" lIns="0" tIns="63223" rIns="0" bIns="0" rtlCol="0">
            <a:spAutoFit/>
          </a:bodyPr>
          <a:lstStyle/>
          <a:p>
            <a:pPr marL="293218">
              <a:spcBef>
                <a:spcPts val="498"/>
              </a:spcBef>
            </a:pPr>
            <a:r>
              <a:rPr sz="2309" spc="-4" dirty="0">
                <a:solidFill>
                  <a:srgbClr val="FFFFFF"/>
                </a:solidFill>
                <a:cs typeface="Source Sans Pro Light"/>
              </a:rPr>
              <a:t>Grades: </a:t>
            </a:r>
            <a:r>
              <a:rPr sz="2309" dirty="0">
                <a:solidFill>
                  <a:srgbClr val="FFFFFF"/>
                </a:solidFill>
                <a:cs typeface="Source Sans Pro Light"/>
              </a:rPr>
              <a:t>9 -</a:t>
            </a:r>
            <a:r>
              <a:rPr sz="2309" spc="-11" dirty="0">
                <a:solidFill>
                  <a:srgbClr val="FFFFFF"/>
                </a:solidFill>
                <a:cs typeface="Source Sans Pro Light"/>
              </a:rPr>
              <a:t> </a:t>
            </a:r>
            <a:r>
              <a:rPr sz="2309" dirty="0">
                <a:solidFill>
                  <a:srgbClr val="FFFFFF"/>
                </a:solidFill>
                <a:cs typeface="Source Sans Pro Light"/>
              </a:rPr>
              <a:t>12</a:t>
            </a:r>
            <a:endParaRPr sz="2309" dirty="0">
              <a:cs typeface="Source Sans Pro Light"/>
            </a:endParaRPr>
          </a:p>
        </p:txBody>
      </p:sp>
      <p:sp>
        <p:nvSpPr>
          <p:cNvPr id="7" name="object 7"/>
          <p:cNvSpPr txBox="1"/>
          <p:nvPr/>
        </p:nvSpPr>
        <p:spPr>
          <a:xfrm>
            <a:off x="13542120" y="1515051"/>
            <a:ext cx="2009354" cy="364548"/>
          </a:xfrm>
          <a:prstGeom prst="rect">
            <a:avLst/>
          </a:prstGeom>
        </p:spPr>
        <p:txBody>
          <a:bodyPr vert="horz" wrap="square" lIns="0" tIns="9163" rIns="0" bIns="0" rtlCol="0">
            <a:spAutoFit/>
          </a:bodyPr>
          <a:lstStyle/>
          <a:p>
            <a:pPr marL="9163">
              <a:spcBef>
                <a:spcPts val="72"/>
              </a:spcBef>
            </a:pPr>
            <a:r>
              <a:rPr sz="2309" spc="-11" dirty="0">
                <a:solidFill>
                  <a:srgbClr val="FFFFFF"/>
                </a:solidFill>
                <a:cs typeface="Source Sans Pro Light"/>
              </a:rPr>
              <a:t>CCSS,</a:t>
            </a:r>
            <a:r>
              <a:rPr sz="2309" spc="-39" dirty="0">
                <a:solidFill>
                  <a:srgbClr val="FFFFFF"/>
                </a:solidFill>
                <a:cs typeface="Source Sans Pro Light"/>
              </a:rPr>
              <a:t> </a:t>
            </a:r>
            <a:r>
              <a:rPr sz="2309" spc="4" dirty="0">
                <a:solidFill>
                  <a:srgbClr val="FFFFFF"/>
                </a:solidFill>
                <a:cs typeface="Source Sans Pro Light"/>
              </a:rPr>
              <a:t>NGSS</a:t>
            </a:r>
            <a:endParaRPr sz="2309" dirty="0">
              <a:cs typeface="Source Sans Pro Light"/>
            </a:endParaRPr>
          </a:p>
        </p:txBody>
      </p:sp>
      <p:sp>
        <p:nvSpPr>
          <p:cNvPr id="8" name="Content Placeholder 3">
            <a:extLst>
              <a:ext uri="{FF2B5EF4-FFF2-40B4-BE49-F238E27FC236}">
                <a16:creationId xmlns:a16="http://schemas.microsoft.com/office/drawing/2014/main" id="{596581EC-81E0-4B8C-9609-AF0C8F61A670}"/>
              </a:ext>
            </a:extLst>
          </p:cNvPr>
          <p:cNvSpPr txBox="1">
            <a:spLocks/>
          </p:cNvSpPr>
          <p:nvPr/>
        </p:nvSpPr>
        <p:spPr>
          <a:xfrm>
            <a:off x="3035191" y="2530793"/>
            <a:ext cx="11234899" cy="4767925"/>
          </a:xfrm>
          <a:prstGeom prst="rect">
            <a:avLst/>
          </a:prstGeom>
        </p:spPr>
        <p:txBody>
          <a:bodyPr lIns="38095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latinLnBrk="0">
              <a:lnSpc>
                <a:spcPct val="150000"/>
              </a:lnSpc>
            </a:pPr>
            <a:endParaRPr lang="en-US" sz="3078" dirty="0">
              <a:solidFill>
                <a:schemeClr val="tx1"/>
              </a:solidFill>
            </a:endParaRPr>
          </a:p>
        </p:txBody>
      </p:sp>
      <p:pic>
        <p:nvPicPr>
          <p:cNvPr id="10" name="Picture 2" descr="Hậu quả kinh hoàng nếu để trẻ xem tivi quá 1h/ngà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5120" y="2822247"/>
            <a:ext cx="8127652" cy="495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3">
            <a:extLst>
              <a:ext uri="{FF2B5EF4-FFF2-40B4-BE49-F238E27FC236}">
                <a16:creationId xmlns:a16="http://schemas.microsoft.com/office/drawing/2014/main" id="{596581EC-81E0-4B8C-9609-AF0C8F61A670}"/>
              </a:ext>
            </a:extLst>
          </p:cNvPr>
          <p:cNvSpPr txBox="1">
            <a:spLocks/>
          </p:cNvSpPr>
          <p:nvPr/>
        </p:nvSpPr>
        <p:spPr>
          <a:xfrm>
            <a:off x="1360525" y="1515051"/>
            <a:ext cx="5449349" cy="4767925"/>
          </a:xfrm>
          <a:prstGeom prst="rect">
            <a:avLst/>
          </a:prstGeom>
        </p:spPr>
        <p:txBody>
          <a:bodyPr lIns="38095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latinLnBrk="0">
              <a:lnSpc>
                <a:spcPct val="150000"/>
              </a:lnSpc>
            </a:pPr>
            <a:r>
              <a:rPr lang="en-US" sz="4000" b="1" dirty="0" err="1">
                <a:solidFill>
                  <a:schemeClr val="tx1"/>
                </a:solidFill>
              </a:rPr>
              <a:t>Hạn</a:t>
            </a:r>
            <a:r>
              <a:rPr lang="en-US" sz="4000" b="1" dirty="0">
                <a:solidFill>
                  <a:schemeClr val="tx1"/>
                </a:solidFill>
              </a:rPr>
              <a:t> </a:t>
            </a:r>
            <a:r>
              <a:rPr lang="en-US" sz="4000" b="1" dirty="0" err="1">
                <a:solidFill>
                  <a:schemeClr val="tx1"/>
                </a:solidFill>
              </a:rPr>
              <a:t>chế</a:t>
            </a:r>
            <a:r>
              <a:rPr lang="en-US" sz="4000" b="1" dirty="0">
                <a:solidFill>
                  <a:schemeClr val="tx1"/>
                </a:solidFill>
              </a:rPr>
              <a:t> </a:t>
            </a:r>
            <a:r>
              <a:rPr lang="en-US" sz="4000" dirty="0" err="1">
                <a:solidFill>
                  <a:schemeClr val="tx1"/>
                </a:solidFill>
              </a:rPr>
              <a:t>các</a:t>
            </a:r>
            <a:r>
              <a:rPr lang="en-US" sz="4000" dirty="0">
                <a:solidFill>
                  <a:schemeClr val="tx1"/>
                </a:solidFill>
              </a:rPr>
              <a:t> </a:t>
            </a:r>
            <a:r>
              <a:rPr lang="en-US" sz="4000" dirty="0" err="1">
                <a:solidFill>
                  <a:schemeClr val="tx1"/>
                </a:solidFill>
              </a:rPr>
              <a:t>hoạt</a:t>
            </a:r>
            <a:r>
              <a:rPr lang="en-US" sz="4000" dirty="0">
                <a:solidFill>
                  <a:schemeClr val="tx1"/>
                </a:solidFill>
              </a:rPr>
              <a:t> </a:t>
            </a:r>
            <a:r>
              <a:rPr lang="en-US" sz="4000" dirty="0" err="1">
                <a:solidFill>
                  <a:schemeClr val="tx1"/>
                </a:solidFill>
              </a:rPr>
              <a:t>động</a:t>
            </a:r>
            <a:r>
              <a:rPr lang="en-US" sz="4000" dirty="0">
                <a:solidFill>
                  <a:schemeClr val="tx1"/>
                </a:solidFill>
              </a:rPr>
              <a:t> </a:t>
            </a:r>
            <a:r>
              <a:rPr lang="en-US" sz="4000" dirty="0" err="1">
                <a:solidFill>
                  <a:schemeClr val="tx1"/>
                </a:solidFill>
              </a:rPr>
              <a:t>tĩnh</a:t>
            </a:r>
            <a:r>
              <a:rPr lang="en-US" sz="4000" dirty="0">
                <a:solidFill>
                  <a:schemeClr val="tx1"/>
                </a:solidFill>
              </a:rPr>
              <a:t> </a:t>
            </a:r>
            <a:r>
              <a:rPr lang="en-US" sz="4000" dirty="0" err="1">
                <a:solidFill>
                  <a:schemeClr val="tx1"/>
                </a:solidFill>
              </a:rPr>
              <a:t>tại</a:t>
            </a:r>
            <a:r>
              <a:rPr lang="en-US" sz="4000" dirty="0">
                <a:solidFill>
                  <a:schemeClr val="tx1"/>
                </a:solidFill>
              </a:rPr>
              <a:t> </a:t>
            </a:r>
            <a:r>
              <a:rPr lang="en-US" sz="4000" dirty="0" err="1">
                <a:solidFill>
                  <a:schemeClr val="tx1"/>
                </a:solidFill>
              </a:rPr>
              <a:t>như</a:t>
            </a:r>
            <a:r>
              <a:rPr lang="en-US" sz="4000" dirty="0">
                <a:solidFill>
                  <a:schemeClr val="tx1"/>
                </a:solidFill>
              </a:rPr>
              <a:t> </a:t>
            </a:r>
            <a:r>
              <a:rPr lang="en-US" sz="4000" dirty="0" err="1">
                <a:solidFill>
                  <a:schemeClr val="tx1"/>
                </a:solidFill>
              </a:rPr>
              <a:t>xem</a:t>
            </a:r>
            <a:r>
              <a:rPr lang="en-US" sz="4000" dirty="0">
                <a:solidFill>
                  <a:schemeClr val="tx1"/>
                </a:solidFill>
              </a:rPr>
              <a:t> </a:t>
            </a:r>
            <a:r>
              <a:rPr lang="en-US" sz="4000" dirty="0" err="1">
                <a:solidFill>
                  <a:schemeClr val="tx1"/>
                </a:solidFill>
              </a:rPr>
              <a:t>tivi</a:t>
            </a:r>
            <a:r>
              <a:rPr lang="en-US" sz="4000" dirty="0">
                <a:solidFill>
                  <a:schemeClr val="tx1"/>
                </a:solidFill>
              </a:rPr>
              <a:t>, </a:t>
            </a:r>
            <a:r>
              <a:rPr lang="en-US" sz="4000" dirty="0" err="1">
                <a:solidFill>
                  <a:schemeClr val="tx1"/>
                </a:solidFill>
              </a:rPr>
              <a:t>chơi</a:t>
            </a:r>
            <a:r>
              <a:rPr lang="en-US" sz="4000" dirty="0">
                <a:solidFill>
                  <a:schemeClr val="tx1"/>
                </a:solidFill>
              </a:rPr>
              <a:t> </a:t>
            </a:r>
            <a:r>
              <a:rPr lang="en-US" sz="4000" dirty="0" err="1">
                <a:solidFill>
                  <a:schemeClr val="tx1"/>
                </a:solidFill>
              </a:rPr>
              <a:t>trò</a:t>
            </a:r>
            <a:r>
              <a:rPr lang="en-US" sz="4000" dirty="0">
                <a:solidFill>
                  <a:schemeClr val="tx1"/>
                </a:solidFill>
              </a:rPr>
              <a:t> </a:t>
            </a:r>
            <a:r>
              <a:rPr lang="en-US" sz="4000" dirty="0" err="1">
                <a:solidFill>
                  <a:schemeClr val="tx1"/>
                </a:solidFill>
              </a:rPr>
              <a:t>chơi</a:t>
            </a:r>
            <a:r>
              <a:rPr lang="en-US" sz="4000" dirty="0">
                <a:solidFill>
                  <a:schemeClr val="tx1"/>
                </a:solidFill>
              </a:rPr>
              <a:t> </a:t>
            </a:r>
            <a:r>
              <a:rPr lang="en-US" sz="4000" dirty="0" err="1">
                <a:solidFill>
                  <a:schemeClr val="tx1"/>
                </a:solidFill>
              </a:rPr>
              <a:t>điện</a:t>
            </a:r>
            <a:r>
              <a:rPr lang="en-US" sz="4000" dirty="0">
                <a:solidFill>
                  <a:schemeClr val="tx1"/>
                </a:solidFill>
              </a:rPr>
              <a:t> </a:t>
            </a:r>
            <a:r>
              <a:rPr lang="en-US" sz="4000" dirty="0" err="1">
                <a:solidFill>
                  <a:schemeClr val="tx1"/>
                </a:solidFill>
              </a:rPr>
              <a:t>tử</a:t>
            </a:r>
            <a:r>
              <a:rPr lang="en-US" sz="4000" dirty="0">
                <a:solidFill>
                  <a:schemeClr val="tx1"/>
                </a:solidFill>
              </a:rPr>
              <a:t>, </a:t>
            </a:r>
            <a:r>
              <a:rPr lang="en-US" sz="4000" dirty="0" err="1">
                <a:solidFill>
                  <a:schemeClr val="tx1"/>
                </a:solidFill>
              </a:rPr>
              <a:t>lướt</a:t>
            </a:r>
            <a:r>
              <a:rPr lang="en-US" sz="4000" dirty="0">
                <a:solidFill>
                  <a:schemeClr val="tx1"/>
                </a:solidFill>
              </a:rPr>
              <a:t> web, chat </a:t>
            </a:r>
            <a:r>
              <a:rPr lang="en-US" sz="4000" dirty="0" err="1">
                <a:solidFill>
                  <a:schemeClr val="tx1"/>
                </a:solidFill>
              </a:rPr>
              <a:t>với</a:t>
            </a:r>
            <a:r>
              <a:rPr lang="en-US" sz="4000" dirty="0">
                <a:solidFill>
                  <a:schemeClr val="tx1"/>
                </a:solidFill>
              </a:rPr>
              <a:t> </a:t>
            </a:r>
            <a:r>
              <a:rPr lang="en-US" sz="4000" dirty="0" err="1">
                <a:solidFill>
                  <a:schemeClr val="tx1"/>
                </a:solidFill>
              </a:rPr>
              <a:t>bạn</a:t>
            </a:r>
            <a:r>
              <a:rPr lang="en-US" sz="4000" dirty="0">
                <a:solidFill>
                  <a:schemeClr val="tx1"/>
                </a:solidFill>
              </a:rPr>
              <a:t> </a:t>
            </a:r>
            <a:r>
              <a:rPr lang="en-US" sz="4000" dirty="0" err="1">
                <a:solidFill>
                  <a:schemeClr val="tx1"/>
                </a:solidFill>
              </a:rPr>
              <a:t>bè</a:t>
            </a:r>
            <a:r>
              <a:rPr lang="en-US" sz="4000" dirty="0">
                <a:solidFill>
                  <a:schemeClr val="tx1"/>
                </a:solidFill>
              </a:rPr>
              <a:t> qua </a:t>
            </a:r>
            <a:r>
              <a:rPr lang="en-US" sz="4000" dirty="0" err="1">
                <a:solidFill>
                  <a:schemeClr val="tx1"/>
                </a:solidFill>
              </a:rPr>
              <a:t>mạng</a:t>
            </a:r>
            <a:r>
              <a:rPr lang="en-US" sz="4000" dirty="0">
                <a:solidFill>
                  <a:schemeClr val="tx1"/>
                </a:solidFill>
              </a:rPr>
              <a:t> internet, </a:t>
            </a:r>
            <a:r>
              <a:rPr lang="en-US" sz="4000" dirty="0" err="1">
                <a:solidFill>
                  <a:schemeClr val="tx1"/>
                </a:solidFill>
              </a:rPr>
              <a:t>hoặc</a:t>
            </a:r>
            <a:r>
              <a:rPr lang="en-US" sz="4000" dirty="0">
                <a:solidFill>
                  <a:schemeClr val="tx1"/>
                </a:solidFill>
              </a:rPr>
              <a:t> </a:t>
            </a:r>
            <a:r>
              <a:rPr lang="en-US" sz="4000" dirty="0" err="1">
                <a:solidFill>
                  <a:schemeClr val="tx1"/>
                </a:solidFill>
              </a:rPr>
              <a:t>ngồi</a:t>
            </a:r>
            <a:r>
              <a:rPr lang="en-US" sz="4000" dirty="0">
                <a:solidFill>
                  <a:schemeClr val="tx1"/>
                </a:solidFill>
              </a:rPr>
              <a:t> </a:t>
            </a:r>
            <a:r>
              <a:rPr lang="en-US" sz="4000" dirty="0" err="1">
                <a:solidFill>
                  <a:schemeClr val="tx1"/>
                </a:solidFill>
              </a:rPr>
              <a:t>lâu</a:t>
            </a:r>
            <a:r>
              <a:rPr lang="en-US" sz="4000" dirty="0">
                <a:solidFill>
                  <a:schemeClr val="tx1"/>
                </a:solidFill>
              </a:rPr>
              <a:t> </a:t>
            </a:r>
            <a:r>
              <a:rPr lang="en-US" sz="4000" dirty="0" err="1">
                <a:solidFill>
                  <a:schemeClr val="tx1"/>
                </a:solidFill>
              </a:rPr>
              <a:t>một</a:t>
            </a:r>
            <a:r>
              <a:rPr lang="en-US" sz="4000" dirty="0">
                <a:solidFill>
                  <a:schemeClr val="tx1"/>
                </a:solidFill>
              </a:rPr>
              <a:t> </a:t>
            </a:r>
            <a:r>
              <a:rPr lang="en-US" sz="4000" dirty="0" err="1">
                <a:solidFill>
                  <a:schemeClr val="tx1"/>
                </a:solidFill>
              </a:rPr>
              <a:t>chỗ</a:t>
            </a:r>
            <a:r>
              <a:rPr lang="en-US" sz="4000" dirty="0">
                <a:solidFill>
                  <a:schemeClr val="tx1"/>
                </a:solidFill>
              </a:rPr>
              <a:t> </a:t>
            </a:r>
            <a:r>
              <a:rPr lang="en-US" sz="4000" dirty="0" err="1">
                <a:solidFill>
                  <a:schemeClr val="tx1"/>
                </a:solidFill>
              </a:rPr>
              <a:t>mà</a:t>
            </a:r>
            <a:r>
              <a:rPr lang="en-US" sz="4000" dirty="0">
                <a:solidFill>
                  <a:schemeClr val="tx1"/>
                </a:solidFill>
              </a:rPr>
              <a:t> </a:t>
            </a:r>
            <a:r>
              <a:rPr lang="en-US" sz="4000" dirty="0" err="1">
                <a:solidFill>
                  <a:schemeClr val="tx1"/>
                </a:solidFill>
              </a:rPr>
              <a:t>không</a:t>
            </a:r>
            <a:r>
              <a:rPr lang="en-US" sz="4000" dirty="0">
                <a:solidFill>
                  <a:schemeClr val="tx1"/>
                </a:solidFill>
              </a:rPr>
              <a:t> </a:t>
            </a:r>
            <a:r>
              <a:rPr lang="en-US" sz="4000" dirty="0" err="1">
                <a:solidFill>
                  <a:schemeClr val="tx1"/>
                </a:solidFill>
              </a:rPr>
              <a:t>làm</a:t>
            </a:r>
            <a:r>
              <a:rPr lang="en-US" sz="4000" dirty="0">
                <a:solidFill>
                  <a:schemeClr val="tx1"/>
                </a:solidFill>
              </a:rPr>
              <a:t> </a:t>
            </a:r>
            <a:r>
              <a:rPr lang="en-US" sz="4000" dirty="0" err="1">
                <a:solidFill>
                  <a:schemeClr val="tx1"/>
                </a:solidFill>
              </a:rPr>
              <a:t>gì</a:t>
            </a:r>
            <a:endParaRPr lang="en-US" sz="4000" dirty="0">
              <a:solidFill>
                <a:schemeClr val="tx1"/>
              </a:solidFill>
            </a:endParaRPr>
          </a:p>
        </p:txBody>
      </p:sp>
      <p:sp>
        <p:nvSpPr>
          <p:cNvPr id="11" name="Rectangle 10"/>
          <p:cNvSpPr/>
          <p:nvPr/>
        </p:nvSpPr>
        <p:spPr>
          <a:xfrm>
            <a:off x="8186059" y="8072188"/>
            <a:ext cx="6084031" cy="799415"/>
          </a:xfrm>
          <a:prstGeom prst="rect">
            <a:avLst/>
          </a:prstGeom>
        </p:spPr>
        <p:txBody>
          <a:bodyPr wrap="square">
            <a:spAutoFit/>
          </a:bodyPr>
          <a:lstStyle/>
          <a:p>
            <a:pPr algn="just">
              <a:lnSpc>
                <a:spcPct val="150000"/>
              </a:lnSpc>
            </a:pPr>
            <a:r>
              <a:rPr lang="en-US" sz="3078" b="1" dirty="0">
                <a:solidFill>
                  <a:srgbClr val="FF0000"/>
                </a:solidFill>
              </a:rPr>
              <a:t>SCREEN TIME: &lt; 2 </a:t>
            </a:r>
            <a:r>
              <a:rPr lang="en-US" sz="3078" b="1" dirty="0" err="1">
                <a:solidFill>
                  <a:srgbClr val="FF0000"/>
                </a:solidFill>
              </a:rPr>
              <a:t>giờ</a:t>
            </a:r>
            <a:r>
              <a:rPr lang="en-US" sz="3078" b="1" dirty="0">
                <a:solidFill>
                  <a:srgbClr val="FF0000"/>
                </a:solidFill>
              </a:rPr>
              <a:t>/</a:t>
            </a:r>
            <a:r>
              <a:rPr lang="en-US" sz="3078" b="1" dirty="0" err="1">
                <a:solidFill>
                  <a:srgbClr val="FF0000"/>
                </a:solidFill>
              </a:rPr>
              <a:t>ngày</a:t>
            </a:r>
            <a:endParaRPr lang="en-US" sz="3078" b="1" dirty="0">
              <a:solidFill>
                <a:srgbClr val="FF0000"/>
              </a:solidFill>
            </a:endParaRPr>
          </a:p>
        </p:txBody>
      </p:sp>
    </p:spTree>
    <p:extLst>
      <p:ext uri="{BB962C8B-B14F-4D97-AF65-F5344CB8AC3E}">
        <p14:creationId xmlns:p14="http://schemas.microsoft.com/office/powerpoint/2010/main" val="681233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Content Placeholder 2"/>
          <p:cNvSpPr>
            <a:spLocks noGrp="1" noChangeArrowheads="1"/>
          </p:cNvSpPr>
          <p:nvPr>
            <p:ph idx="1"/>
          </p:nvPr>
        </p:nvSpPr>
        <p:spPr>
          <a:xfrm>
            <a:off x="1526383" y="2145507"/>
            <a:ext cx="8241506" cy="2990850"/>
          </a:xfrm>
        </p:spPr>
        <p:txBody>
          <a:bodyPr/>
          <a:lstStyle/>
          <a:p>
            <a:pPr marL="0" indent="0">
              <a:buNone/>
            </a:pPr>
            <a:r>
              <a:rPr lang="en-US" altLang="en-US" sz="3600" dirty="0">
                <a:latin typeface="Arial" panose="020B0604020202020204" pitchFamily="34" charset="0"/>
                <a:cs typeface="Arial" panose="020B0604020202020204" pitchFamily="34" charset="0"/>
              </a:rPr>
              <a:t>- Thói quen ngủ </a:t>
            </a:r>
            <a:r>
              <a:rPr lang="en-US" altLang="en-US" sz="3600" dirty="0" err="1">
                <a:latin typeface="Arial" panose="020B0604020202020204" pitchFamily="34" charset="0"/>
                <a:cs typeface="Arial" panose="020B0604020202020204" pitchFamily="34" charset="0"/>
              </a:rPr>
              <a:t>nghỉ</a:t>
            </a:r>
            <a:r>
              <a:rPr lang="en-US" altLang="en-US" sz="3600" dirty="0">
                <a:latin typeface="Arial" panose="020B0604020202020204" pitchFamily="34" charset="0"/>
                <a:cs typeface="Arial" panose="020B0604020202020204" pitchFamily="34" charset="0"/>
              </a:rPr>
              <a:t> hợp </a:t>
            </a:r>
            <a:r>
              <a:rPr lang="en-US" altLang="en-US" sz="3600" dirty="0" err="1">
                <a:latin typeface="Arial" panose="020B0604020202020204" pitchFamily="34" charset="0"/>
                <a:cs typeface="Arial" panose="020B0604020202020204" pitchFamily="34" charset="0"/>
              </a:rPr>
              <a:t>lý</a:t>
            </a:r>
            <a:r>
              <a:rPr lang="en-US" altLang="en-US" sz="3600" dirty="0">
                <a:latin typeface="Arial" panose="020B0604020202020204" pitchFamily="34" charset="0"/>
                <a:cs typeface="Arial" panose="020B0604020202020204" pitchFamily="34" charset="0"/>
              </a:rPr>
              <a:t>, </a:t>
            </a:r>
            <a:r>
              <a:rPr lang="en-US" altLang="en-US" sz="3600" dirty="0" err="1">
                <a:latin typeface="Arial" panose="020B0604020202020204" pitchFamily="34" charset="0"/>
                <a:cs typeface="Arial" panose="020B0604020202020204" pitchFamily="34" charset="0"/>
              </a:rPr>
              <a:t>đúng</a:t>
            </a:r>
            <a:r>
              <a:rPr lang="en-US" altLang="en-US" sz="3600" dirty="0">
                <a:latin typeface="Arial" panose="020B0604020202020204" pitchFamily="34" charset="0"/>
                <a:cs typeface="Arial" panose="020B0604020202020204" pitchFamily="34" charset="0"/>
              </a:rPr>
              <a:t> </a:t>
            </a:r>
            <a:r>
              <a:rPr lang="en-US" altLang="en-US" sz="3600" dirty="0" err="1">
                <a:latin typeface="Arial" panose="020B0604020202020204" pitchFamily="34" charset="0"/>
                <a:cs typeface="Arial" panose="020B0604020202020204" pitchFamily="34" charset="0"/>
              </a:rPr>
              <a:t>giờ</a:t>
            </a:r>
            <a:endParaRPr lang="en-US" altLang="en-US" sz="3600" dirty="0">
              <a:latin typeface="Arial" panose="020B0604020202020204" pitchFamily="34" charset="0"/>
              <a:cs typeface="Arial" panose="020B0604020202020204" pitchFamily="34" charset="0"/>
            </a:endParaRPr>
          </a:p>
          <a:p>
            <a:pPr marL="0" indent="0">
              <a:buNone/>
            </a:pPr>
            <a:r>
              <a:rPr lang="en-US" altLang="en-US" sz="3600" dirty="0">
                <a:latin typeface="Arial" panose="020B0604020202020204" pitchFamily="34" charset="0"/>
                <a:cs typeface="Arial" panose="020B0604020202020204" pitchFamily="34" charset="0"/>
              </a:rPr>
              <a:t>- Trẻ </a:t>
            </a:r>
            <a:r>
              <a:rPr lang="en-US" altLang="en-US" sz="3600" dirty="0" err="1">
                <a:latin typeface="Arial" panose="020B0604020202020204" pitchFamily="34" charset="0"/>
                <a:cs typeface="Arial" panose="020B0604020202020204" pitchFamily="34" charset="0"/>
              </a:rPr>
              <a:t>nên</a:t>
            </a:r>
            <a:r>
              <a:rPr lang="en-US" altLang="en-US" sz="3600" dirty="0">
                <a:latin typeface="Arial" panose="020B0604020202020204" pitchFamily="34" charset="0"/>
                <a:cs typeface="Arial" panose="020B0604020202020204" pitchFamily="34" charset="0"/>
              </a:rPr>
              <a:t> ngủ 8 – 10 </a:t>
            </a:r>
            <a:r>
              <a:rPr lang="en-US" altLang="en-US" sz="3600" dirty="0" err="1">
                <a:latin typeface="Arial" panose="020B0604020202020204" pitchFamily="34" charset="0"/>
                <a:cs typeface="Arial" panose="020B0604020202020204" pitchFamily="34" charset="0"/>
              </a:rPr>
              <a:t>tiếng</a:t>
            </a:r>
            <a:r>
              <a:rPr lang="en-US" altLang="en-US" sz="3600" dirty="0">
                <a:latin typeface="Arial" panose="020B0604020202020204" pitchFamily="34" charset="0"/>
                <a:cs typeface="Arial" panose="020B0604020202020204" pitchFamily="34" charset="0"/>
              </a:rPr>
              <a:t>/ngày và ngủ </a:t>
            </a:r>
            <a:r>
              <a:rPr lang="en-US" altLang="en-US" sz="3600" dirty="0" err="1">
                <a:latin typeface="Arial" panose="020B0604020202020204" pitchFamily="34" charset="0"/>
                <a:cs typeface="Arial" panose="020B0604020202020204" pitchFamily="34" charset="0"/>
              </a:rPr>
              <a:t>từ</a:t>
            </a:r>
            <a:r>
              <a:rPr lang="en-US" altLang="en-US" sz="3600" dirty="0">
                <a:latin typeface="Arial" panose="020B0604020202020204" pitchFamily="34" charset="0"/>
                <a:cs typeface="Arial" panose="020B0604020202020204" pitchFamily="34" charset="0"/>
              </a:rPr>
              <a:t> 21h, </a:t>
            </a:r>
            <a:r>
              <a:rPr lang="en-US" altLang="en-US" sz="3600" dirty="0" err="1">
                <a:latin typeface="Arial" panose="020B0604020202020204" pitchFamily="34" charset="0"/>
                <a:cs typeface="Arial" panose="020B0604020202020204" pitchFamily="34" charset="0"/>
              </a:rPr>
              <a:t>cố</a:t>
            </a:r>
            <a:r>
              <a:rPr lang="en-US" altLang="en-US" sz="3600" dirty="0">
                <a:latin typeface="Arial" panose="020B0604020202020204" pitchFamily="34" charset="0"/>
                <a:cs typeface="Arial" panose="020B0604020202020204" pitchFamily="34" charset="0"/>
              </a:rPr>
              <a:t> </a:t>
            </a:r>
            <a:r>
              <a:rPr lang="en-US" altLang="en-US" sz="3600" dirty="0" err="1">
                <a:latin typeface="Arial" panose="020B0604020202020204" pitchFamily="34" charset="0"/>
                <a:cs typeface="Arial" panose="020B0604020202020204" pitchFamily="34" charset="0"/>
              </a:rPr>
              <a:t>gắng</a:t>
            </a:r>
            <a:r>
              <a:rPr lang="en-US" altLang="en-US" sz="3600" dirty="0">
                <a:latin typeface="Arial" panose="020B0604020202020204" pitchFamily="34" charset="0"/>
                <a:cs typeface="Arial" panose="020B0604020202020204" pitchFamily="34" charset="0"/>
              </a:rPr>
              <a:t> </a:t>
            </a:r>
            <a:r>
              <a:rPr lang="en-US" altLang="en-US" sz="3600" dirty="0" err="1">
                <a:latin typeface="Arial" panose="020B0604020202020204" pitchFamily="34" charset="0"/>
                <a:cs typeface="Arial" panose="020B0604020202020204" pitchFamily="34" charset="0"/>
              </a:rPr>
              <a:t>trước</a:t>
            </a:r>
            <a:r>
              <a:rPr lang="en-US" altLang="en-US" sz="3600" dirty="0">
                <a:latin typeface="Arial" panose="020B0604020202020204" pitchFamily="34" charset="0"/>
                <a:cs typeface="Arial" panose="020B0604020202020204" pitchFamily="34" charset="0"/>
              </a:rPr>
              <a:t> 23h</a:t>
            </a:r>
          </a:p>
          <a:p>
            <a:pPr marL="0" indent="0">
              <a:buNone/>
            </a:pPr>
            <a:r>
              <a:rPr lang="en-US" altLang="en-US" sz="3600" dirty="0">
                <a:latin typeface="Arial" panose="020B0604020202020204" pitchFamily="34" charset="0"/>
                <a:cs typeface="Arial" panose="020B0604020202020204" pitchFamily="34" charset="0"/>
              </a:rPr>
              <a:t>- Ngủ </a:t>
            </a:r>
            <a:r>
              <a:rPr lang="en-US" altLang="en-US" sz="3600" dirty="0" err="1">
                <a:latin typeface="Arial" panose="020B0604020202020204" pitchFamily="34" charset="0"/>
                <a:cs typeface="Arial" panose="020B0604020202020204" pitchFamily="34" charset="0"/>
              </a:rPr>
              <a:t>trưa</a:t>
            </a:r>
            <a:r>
              <a:rPr lang="en-US" altLang="en-US" sz="3600" dirty="0">
                <a:latin typeface="Arial" panose="020B0604020202020204" pitchFamily="34" charset="0"/>
                <a:cs typeface="Arial" panose="020B0604020202020204" pitchFamily="34" charset="0"/>
              </a:rPr>
              <a:t>: </a:t>
            </a:r>
            <a:r>
              <a:rPr lang="en-US" altLang="en-US" sz="3600" dirty="0" err="1" smtClean="0">
                <a:latin typeface="Arial" panose="020B0604020202020204" pitchFamily="34" charset="0"/>
                <a:cs typeface="Arial" panose="020B0604020202020204" pitchFamily="34" charset="0"/>
              </a:rPr>
              <a:t>khoảng</a:t>
            </a:r>
            <a:r>
              <a:rPr lang="en-US" altLang="en-US" sz="3600" dirty="0" smtClean="0">
                <a:latin typeface="Arial" panose="020B0604020202020204" pitchFamily="34" charset="0"/>
                <a:cs typeface="Arial" panose="020B0604020202020204" pitchFamily="34" charset="0"/>
              </a:rPr>
              <a:t> 30 </a:t>
            </a:r>
            <a:r>
              <a:rPr lang="en-US" altLang="en-US" sz="3600" dirty="0" err="1" smtClean="0">
                <a:latin typeface="Arial" panose="020B0604020202020204" pitchFamily="34" charset="0"/>
                <a:cs typeface="Arial" panose="020B0604020202020204" pitchFamily="34" charset="0"/>
              </a:rPr>
              <a:t>phút</a:t>
            </a:r>
            <a:r>
              <a:rPr lang="en-US" altLang="en-US" sz="3600" dirty="0" smtClean="0">
                <a:latin typeface="Arial" panose="020B0604020202020204" pitchFamily="34" charset="0"/>
                <a:cs typeface="Arial" panose="020B0604020202020204" pitchFamily="34" charset="0"/>
              </a:rPr>
              <a:t> đến 1 </a:t>
            </a:r>
            <a:r>
              <a:rPr lang="en-US" altLang="en-US" sz="3600" dirty="0" err="1" smtClean="0">
                <a:latin typeface="Arial" panose="020B0604020202020204" pitchFamily="34" charset="0"/>
                <a:cs typeface="Arial" panose="020B0604020202020204" pitchFamily="34" charset="0"/>
              </a:rPr>
              <a:t>tiếng</a:t>
            </a:r>
            <a:r>
              <a:rPr lang="en-US" altLang="en-US" sz="3600" dirty="0" smtClean="0">
                <a:latin typeface="Arial" panose="020B0604020202020204" pitchFamily="34" charset="0"/>
                <a:cs typeface="Arial" panose="020B0604020202020204" pitchFamily="34" charset="0"/>
              </a:rPr>
              <a:t>.</a:t>
            </a:r>
            <a:endParaRPr lang="en-US" altLang="en-US" sz="3600" dirty="0">
              <a:latin typeface="Arial" panose="020B0604020202020204" pitchFamily="34" charset="0"/>
              <a:cs typeface="Arial" panose="020B0604020202020204" pitchFamily="34" charset="0"/>
            </a:endParaRPr>
          </a:p>
        </p:txBody>
      </p:sp>
      <p:graphicFrame>
        <p:nvGraphicFramePr>
          <p:cNvPr id="9" name="Diagram 8"/>
          <p:cNvGraphicFramePr/>
          <p:nvPr>
            <p:extLst/>
          </p:nvPr>
        </p:nvGraphicFramePr>
        <p:xfrm>
          <a:off x="9768179" y="2385083"/>
          <a:ext cx="8117921" cy="64766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Oval 9"/>
          <p:cNvSpPr/>
          <p:nvPr/>
        </p:nvSpPr>
        <p:spPr>
          <a:xfrm>
            <a:off x="12725400" y="4733926"/>
            <a:ext cx="2219325" cy="2205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02870" tIns="51437" rIns="102870" bIns="51437" anchor="ctr"/>
          <a:lstStyle/>
          <a:p>
            <a:pPr algn="ctr">
              <a:defRPr/>
            </a:pPr>
            <a:r>
              <a:rPr lang="en-US" sz="3000" b="1" dirty="0" err="1">
                <a:latin typeface="Arial" panose="020B0604020202020204" pitchFamily="34" charset="0"/>
                <a:cs typeface="Arial" panose="020B0604020202020204" pitchFamily="34" charset="0"/>
              </a:rPr>
              <a:t>Ngủ</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ít</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không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đúng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giờ</a:t>
            </a:r>
            <a:endParaRPr lang="en-US" sz="3000" b="1" dirty="0">
              <a:latin typeface="Arial" panose="020B0604020202020204" pitchFamily="34" charset="0"/>
              <a:cs typeface="Arial" panose="020B0604020202020204" pitchFamily="34" charset="0"/>
            </a:endParaRPr>
          </a:p>
        </p:txBody>
      </p:sp>
      <p:pic>
        <p:nvPicPr>
          <p:cNvPr id="11"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9813" y="5136357"/>
            <a:ext cx="6393657" cy="425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TextBox 1"/>
          <p:cNvSpPr txBox="1">
            <a:spLocks noChangeArrowheads="1"/>
          </p:cNvSpPr>
          <p:nvPr/>
        </p:nvSpPr>
        <p:spPr bwMode="auto">
          <a:xfrm>
            <a:off x="1428751" y="1064420"/>
            <a:ext cx="86153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itchFamily="34" charset="0"/>
              </a:defRPr>
            </a:lvl9pPr>
          </a:lstStyle>
          <a:p>
            <a:pPr eaLnBrk="1" hangingPunct="1">
              <a:lnSpc>
                <a:spcPct val="100000"/>
              </a:lnSpc>
              <a:spcBef>
                <a:spcPct val="0"/>
              </a:spcBef>
              <a:buFontTx/>
              <a:buNone/>
            </a:pPr>
            <a:r>
              <a:rPr lang="en-US" altLang="en-US" sz="4800" b="1" dirty="0">
                <a:latin typeface="Arial" panose="020B0604020202020204" pitchFamily="34" charset="0"/>
                <a:cs typeface="Arial" panose="020B0604020202020204" pitchFamily="34" charset="0"/>
              </a:rPr>
              <a:t>Khuyến nghị về </a:t>
            </a:r>
            <a:r>
              <a:rPr lang="en-US" altLang="en-US" sz="4800" b="1" dirty="0" err="1">
                <a:latin typeface="Arial" panose="020B0604020202020204" pitchFamily="34" charset="0"/>
                <a:cs typeface="Arial" panose="020B0604020202020204" pitchFamily="34" charset="0"/>
              </a:rPr>
              <a:t>chế</a:t>
            </a:r>
            <a:r>
              <a:rPr lang="en-US" altLang="en-US" sz="4800" b="1" dirty="0">
                <a:latin typeface="Arial" panose="020B0604020202020204" pitchFamily="34" charset="0"/>
                <a:cs typeface="Arial" panose="020B0604020202020204" pitchFamily="34" charset="0"/>
              </a:rPr>
              <a:t> độ ngủ </a:t>
            </a:r>
          </a:p>
        </p:txBody>
      </p:sp>
    </p:spTree>
    <p:extLst>
      <p:ext uri="{BB962C8B-B14F-4D97-AF65-F5344CB8AC3E}">
        <p14:creationId xmlns:p14="http://schemas.microsoft.com/office/powerpoint/2010/main" val="3143492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6299" y="8501709"/>
            <a:ext cx="19995906" cy="2046531"/>
            <a:chOff x="0" y="0"/>
            <a:chExt cx="5266411" cy="539004"/>
          </a:xfrm>
        </p:grpSpPr>
        <p:sp>
          <p:nvSpPr>
            <p:cNvPr id="3" name="Freeform 3"/>
            <p:cNvSpPr/>
            <p:nvPr/>
          </p:nvSpPr>
          <p:spPr>
            <a:xfrm>
              <a:off x="0" y="0"/>
              <a:ext cx="5266411" cy="539004"/>
            </a:xfrm>
            <a:custGeom>
              <a:avLst/>
              <a:gdLst/>
              <a:ahLst/>
              <a:cxnLst/>
              <a:rect l="l" t="t" r="r" b="b"/>
              <a:pathLst>
                <a:path w="5266411" h="539004">
                  <a:moveTo>
                    <a:pt x="19746" y="0"/>
                  </a:moveTo>
                  <a:lnTo>
                    <a:pt x="5246665" y="0"/>
                  </a:lnTo>
                  <a:cubicBezTo>
                    <a:pt x="5257571" y="0"/>
                    <a:pt x="5266411" y="8841"/>
                    <a:pt x="5266411" y="19746"/>
                  </a:cubicBezTo>
                  <a:lnTo>
                    <a:pt x="5266411" y="519258"/>
                  </a:lnTo>
                  <a:cubicBezTo>
                    <a:pt x="5266411" y="530164"/>
                    <a:pt x="5257571" y="539004"/>
                    <a:pt x="5246665" y="539004"/>
                  </a:cubicBezTo>
                  <a:lnTo>
                    <a:pt x="19746" y="539004"/>
                  </a:lnTo>
                  <a:cubicBezTo>
                    <a:pt x="8841" y="539004"/>
                    <a:pt x="0" y="530164"/>
                    <a:pt x="0" y="519258"/>
                  </a:cubicBezTo>
                  <a:lnTo>
                    <a:pt x="0" y="19746"/>
                  </a:lnTo>
                  <a:cubicBezTo>
                    <a:pt x="0" y="8841"/>
                    <a:pt x="8841" y="0"/>
                    <a:pt x="19746" y="0"/>
                  </a:cubicBezTo>
                  <a:close/>
                </a:path>
              </a:pathLst>
            </a:custGeom>
            <a:solidFill>
              <a:srgbClr val="C62E2E"/>
            </a:solidFill>
          </p:spPr>
        </p:sp>
        <p:sp>
          <p:nvSpPr>
            <p:cNvPr id="4" name="TextBox 4"/>
            <p:cNvSpPr txBox="1"/>
            <p:nvPr/>
          </p:nvSpPr>
          <p:spPr>
            <a:xfrm>
              <a:off x="0" y="-38100"/>
              <a:ext cx="5266411" cy="577104"/>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311637" y="1684732"/>
            <a:ext cx="15380283" cy="5463034"/>
          </a:xfrm>
          <a:prstGeom prst="rect">
            <a:avLst/>
          </a:prstGeom>
        </p:spPr>
        <p:txBody>
          <a:bodyPr wrap="square" lIns="0" tIns="0" rIns="0" bIns="0" rtlCol="0" anchor="t">
            <a:spAutoFit/>
          </a:bodyPr>
          <a:lstStyle/>
          <a:p>
            <a:pPr algn="ctr">
              <a:lnSpc>
                <a:spcPts val="14223"/>
              </a:lnSpc>
            </a:pPr>
            <a:r>
              <a:rPr lang="en-US" sz="8800" b="1" spc="-47" dirty="0" smtClean="0">
                <a:solidFill>
                  <a:srgbClr val="C62E2E"/>
                </a:solidFill>
                <a:latin typeface="Proxima Nova Condensed Bold"/>
                <a:ea typeface="Proxima Nova Condensed Bold"/>
                <a:cs typeface="Proxima Nova Condensed Bold"/>
                <a:sym typeface="Proxima Nova Condensed Bold"/>
              </a:rPr>
              <a:t>PHẦN 4: </a:t>
            </a:r>
            <a:r>
              <a:rPr lang="en-US" sz="8800" b="1" spc="-47" dirty="0" smtClean="0">
                <a:latin typeface="Proxima Nova Condensed Bold"/>
                <a:ea typeface="Proxima Nova Condensed Bold"/>
                <a:cs typeface="Proxima Nova Condensed Bold"/>
                <a:sym typeface="Proxima Nova Condensed Bold"/>
              </a:rPr>
              <a:t>DINH DƯỠNG VẬN ĐỘNG CHO TRẺ EM 6-11 TUỔI BỊ </a:t>
            </a:r>
          </a:p>
          <a:p>
            <a:pPr algn="ctr">
              <a:lnSpc>
                <a:spcPts val="14223"/>
              </a:lnSpc>
            </a:pPr>
            <a:r>
              <a:rPr lang="en-US" sz="8800" b="1" spc="-47" dirty="0" smtClean="0">
                <a:latin typeface="Proxima Nova Condensed Bold"/>
                <a:ea typeface="Proxima Nova Condensed Bold"/>
                <a:cs typeface="Proxima Nova Condensed Bold"/>
                <a:sym typeface="Proxima Nova Condensed Bold"/>
              </a:rPr>
              <a:t>SUY DINH DƯỠNG</a:t>
            </a:r>
            <a:endParaRPr lang="en-US" sz="8800" b="1" spc="-47" dirty="0">
              <a:latin typeface="Proxima Nova Condensed Bold"/>
              <a:ea typeface="Proxima Nova Condensed Bold"/>
              <a:cs typeface="Proxima Nova Condensed Bold"/>
              <a:sym typeface="Proxima Nova Condensed Bold"/>
            </a:endParaRPr>
          </a:p>
        </p:txBody>
      </p:sp>
      <p:sp>
        <p:nvSpPr>
          <p:cNvPr id="11" name="Freeform 11"/>
          <p:cNvSpPr/>
          <p:nvPr/>
        </p:nvSpPr>
        <p:spPr>
          <a:xfrm>
            <a:off x="-254567" y="-309835"/>
            <a:ext cx="3088866" cy="3088866"/>
          </a:xfrm>
          <a:custGeom>
            <a:avLst/>
            <a:gdLst/>
            <a:ahLst/>
            <a:cxnLst/>
            <a:rect l="l" t="t" r="r" b="b"/>
            <a:pathLst>
              <a:path w="3088866" h="3088866">
                <a:moveTo>
                  <a:pt x="0" y="0"/>
                </a:moveTo>
                <a:lnTo>
                  <a:pt x="3088866" y="0"/>
                </a:lnTo>
                <a:lnTo>
                  <a:pt x="3088866" y="3088866"/>
                </a:lnTo>
                <a:lnTo>
                  <a:pt x="0" y="308886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2" name="Freeform 12"/>
          <p:cNvSpPr/>
          <p:nvPr/>
        </p:nvSpPr>
        <p:spPr>
          <a:xfrm>
            <a:off x="7711906" y="-1569748"/>
            <a:ext cx="3139497" cy="3139497"/>
          </a:xfrm>
          <a:custGeom>
            <a:avLst/>
            <a:gdLst/>
            <a:ahLst/>
            <a:cxnLst/>
            <a:rect l="l" t="t" r="r" b="b"/>
            <a:pathLst>
              <a:path w="3139497" h="3139497">
                <a:moveTo>
                  <a:pt x="0" y="0"/>
                </a:moveTo>
                <a:lnTo>
                  <a:pt x="3139496" y="0"/>
                </a:lnTo>
                <a:lnTo>
                  <a:pt x="3139496" y="3139496"/>
                </a:lnTo>
                <a:lnTo>
                  <a:pt x="0" y="313949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32657" y="7779894"/>
            <a:ext cx="1993491" cy="498373"/>
          </a:xfrm>
          <a:custGeom>
            <a:avLst/>
            <a:gdLst/>
            <a:ahLst/>
            <a:cxnLst/>
            <a:rect l="l" t="t" r="r" b="b"/>
            <a:pathLst>
              <a:path w="1993491" h="498373">
                <a:moveTo>
                  <a:pt x="0" y="0"/>
                </a:moveTo>
                <a:lnTo>
                  <a:pt x="1993491" y="0"/>
                </a:lnTo>
                <a:lnTo>
                  <a:pt x="1993491" y="498373"/>
                </a:lnTo>
                <a:lnTo>
                  <a:pt x="0" y="49837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flipH="1">
            <a:off x="15390418" y="-231054"/>
            <a:ext cx="3088866" cy="3088866"/>
          </a:xfrm>
          <a:custGeom>
            <a:avLst/>
            <a:gdLst/>
            <a:ahLst/>
            <a:cxnLst/>
            <a:rect l="l" t="t" r="r" b="b"/>
            <a:pathLst>
              <a:path w="3088866" h="3088866">
                <a:moveTo>
                  <a:pt x="3088867" y="0"/>
                </a:moveTo>
                <a:lnTo>
                  <a:pt x="0" y="0"/>
                </a:lnTo>
                <a:lnTo>
                  <a:pt x="0" y="3088867"/>
                </a:lnTo>
                <a:lnTo>
                  <a:pt x="3088867" y="3088867"/>
                </a:lnTo>
                <a:lnTo>
                  <a:pt x="3088867"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5"/>
          <p:cNvSpPr/>
          <p:nvPr/>
        </p:nvSpPr>
        <p:spPr>
          <a:xfrm>
            <a:off x="14197962" y="5776273"/>
            <a:ext cx="3888642" cy="3651845"/>
          </a:xfrm>
          <a:custGeom>
            <a:avLst/>
            <a:gdLst/>
            <a:ahLst/>
            <a:cxnLst/>
            <a:rect l="l" t="t" r="r" b="b"/>
            <a:pathLst>
              <a:path w="5909636" h="6423517">
                <a:moveTo>
                  <a:pt x="0" y="0"/>
                </a:moveTo>
                <a:lnTo>
                  <a:pt x="5909636" y="0"/>
                </a:lnTo>
                <a:lnTo>
                  <a:pt x="5909636" y="6423517"/>
                </a:lnTo>
                <a:lnTo>
                  <a:pt x="0" y="6423517"/>
                </a:lnTo>
                <a:lnTo>
                  <a:pt x="0" y="0"/>
                </a:lnTo>
                <a:close/>
              </a:path>
            </a:pathLst>
          </a:custGeom>
          <a:blipFill>
            <a:blip r:embed="rId12">
              <a:extLst>
                <a:ext uri="{96DAC541-7B7A-43D3-8B79-37D633B846F1}">
                  <asvg:svgBlip xmlns="" xmlns:asvg="http://schemas.microsoft.com/office/drawing/2016/SVG/main" r:embed="rId3"/>
                </a:ext>
              </a:extLst>
            </a:blip>
            <a:stretch>
              <a:fillRect/>
            </a:stretch>
          </a:blipFill>
        </p:spPr>
      </p:sp>
    </p:spTree>
    <p:extLst>
      <p:ext uri="{BB962C8B-B14F-4D97-AF65-F5344CB8AC3E}">
        <p14:creationId xmlns:p14="http://schemas.microsoft.com/office/powerpoint/2010/main" val="80333273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idx="12"/>
          </p:nvPr>
        </p:nvSpPr>
        <p:spPr>
          <a:xfrm>
            <a:off x="8674200" y="9503250"/>
            <a:ext cx="939600" cy="783000"/>
          </a:xfrm>
          <a:prstGeom prst="rect">
            <a:avLst/>
          </a:prstGeom>
        </p:spPr>
        <p:txBody>
          <a:bodyPr spcFirstLastPara="1" vert="horz" wrap="square" lIns="182850" tIns="182850" rIns="182850" bIns="182850" rtlCol="0" anchor="t" anchorCtr="0">
            <a:noAutofit/>
          </a:bodyPr>
          <a:lstStyle/>
          <a:p>
            <a:pPr algn="ctr"/>
            <a:fld id="{00000000-1234-1234-1234-123412341234}" type="slidenum">
              <a:rPr lang="en"/>
              <a:pPr algn="ctr"/>
              <a:t>86</a:t>
            </a:fld>
            <a:endParaRPr/>
          </a:p>
        </p:txBody>
      </p:sp>
      <p:sp>
        <p:nvSpPr>
          <p:cNvPr id="8" name="TextBox 7"/>
          <p:cNvSpPr txBox="1"/>
          <p:nvPr/>
        </p:nvSpPr>
        <p:spPr>
          <a:xfrm>
            <a:off x="2438400" y="0"/>
            <a:ext cx="12954000" cy="1077218"/>
          </a:xfrm>
          <a:prstGeom prst="rect">
            <a:avLst/>
          </a:prstGeom>
          <a:noFill/>
        </p:spPr>
        <p:txBody>
          <a:bodyPr wrap="square" rtlCol="0">
            <a:spAutoFit/>
          </a:bodyPr>
          <a:lstStyle/>
          <a:p>
            <a:pPr algn="ctr">
              <a:tabLst>
                <a:tab pos="8054975" algn="l"/>
              </a:tabLst>
            </a:pPr>
            <a:r>
              <a:rPr lang="en-US" sz="6400" b="1" dirty="0" err="1">
                <a:solidFill>
                  <a:schemeClr val="accent2">
                    <a:lumMod val="50000"/>
                  </a:schemeClr>
                </a:solidFill>
              </a:rPr>
              <a:t>Nguyên</a:t>
            </a:r>
            <a:r>
              <a:rPr lang="en-US" sz="6400" b="1" dirty="0">
                <a:solidFill>
                  <a:schemeClr val="accent2">
                    <a:lumMod val="50000"/>
                  </a:schemeClr>
                </a:solidFill>
              </a:rPr>
              <a:t> </a:t>
            </a:r>
            <a:r>
              <a:rPr lang="en-US" sz="6400" b="1" dirty="0" err="1">
                <a:solidFill>
                  <a:schemeClr val="accent2">
                    <a:lumMod val="50000"/>
                  </a:schemeClr>
                </a:solidFill>
              </a:rPr>
              <a:t>tắc</a:t>
            </a:r>
            <a:endParaRPr lang="en-US" sz="6400" b="1" dirty="0">
              <a:solidFill>
                <a:schemeClr val="accent2">
                  <a:lumMod val="50000"/>
                </a:schemeClr>
              </a:solidFill>
            </a:endParaRPr>
          </a:p>
        </p:txBody>
      </p:sp>
      <p:sp>
        <p:nvSpPr>
          <p:cNvPr id="9" name="TextBox 8"/>
          <p:cNvSpPr txBox="1"/>
          <p:nvPr/>
        </p:nvSpPr>
        <p:spPr>
          <a:xfrm>
            <a:off x="1524000" y="1485900"/>
            <a:ext cx="15087600" cy="707886"/>
          </a:xfrm>
          <a:prstGeom prst="rect">
            <a:avLst/>
          </a:prstGeom>
          <a:noFill/>
        </p:spPr>
        <p:txBody>
          <a:bodyPr wrap="square" rtlCol="0">
            <a:spAutoFit/>
          </a:bodyPr>
          <a:lstStyle/>
          <a:p>
            <a:pPr marL="685800" indent="-685800" algn="just">
              <a:buFont typeface="Wingdings" pitchFamily="2" charset="2"/>
              <a:buChar char="v"/>
            </a:pPr>
            <a:endParaRPr lang="en-US" sz="4000" dirty="0">
              <a:solidFill>
                <a:schemeClr val="accent2">
                  <a:lumMod val="50000"/>
                </a:schemeClr>
              </a:solidFill>
            </a:endParaRPr>
          </a:p>
        </p:txBody>
      </p:sp>
      <p:graphicFrame>
        <p:nvGraphicFramePr>
          <p:cNvPr id="3" name="Diagram 2"/>
          <p:cNvGraphicFramePr/>
          <p:nvPr>
            <p:extLst>
              <p:ext uri="{D42A27DB-BD31-4B8C-83A1-F6EECF244321}">
                <p14:modId xmlns:p14="http://schemas.microsoft.com/office/powerpoint/2010/main" val="812244346"/>
              </p:ext>
            </p:extLst>
          </p:nvPr>
        </p:nvGraphicFramePr>
        <p:xfrm>
          <a:off x="-381000" y="1024133"/>
          <a:ext cx="18592800" cy="9262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434103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idx="12"/>
          </p:nvPr>
        </p:nvSpPr>
        <p:spPr>
          <a:xfrm>
            <a:off x="8674200" y="9503250"/>
            <a:ext cx="939600" cy="783000"/>
          </a:xfrm>
          <a:prstGeom prst="rect">
            <a:avLst/>
          </a:prstGeom>
        </p:spPr>
        <p:txBody>
          <a:bodyPr spcFirstLastPara="1" vert="horz" wrap="square" lIns="182850" tIns="182850" rIns="182850" bIns="182850" rtlCol="0" anchor="t" anchorCtr="0">
            <a:noAutofit/>
          </a:bodyPr>
          <a:lstStyle/>
          <a:p>
            <a:pPr algn="ctr"/>
            <a:fld id="{00000000-1234-1234-1234-123412341234}" type="slidenum">
              <a:rPr lang="en"/>
              <a:pPr algn="ctr"/>
              <a:t>87</a:t>
            </a:fld>
            <a:endParaRPr/>
          </a:p>
        </p:txBody>
      </p:sp>
      <p:sp>
        <p:nvSpPr>
          <p:cNvPr id="8" name="TextBox 7"/>
          <p:cNvSpPr txBox="1"/>
          <p:nvPr/>
        </p:nvSpPr>
        <p:spPr>
          <a:xfrm>
            <a:off x="2438400" y="690717"/>
            <a:ext cx="12954000" cy="1077218"/>
          </a:xfrm>
          <a:prstGeom prst="rect">
            <a:avLst/>
          </a:prstGeom>
          <a:noFill/>
        </p:spPr>
        <p:txBody>
          <a:bodyPr wrap="square" rtlCol="0">
            <a:spAutoFit/>
          </a:bodyPr>
          <a:lstStyle/>
          <a:p>
            <a:pPr algn="ctr"/>
            <a:r>
              <a:rPr lang="en-US" sz="6400" b="1" dirty="0" err="1">
                <a:solidFill>
                  <a:schemeClr val="accent2">
                    <a:lumMod val="50000"/>
                  </a:schemeClr>
                </a:solidFill>
              </a:rPr>
              <a:t>Nguyên</a:t>
            </a:r>
            <a:r>
              <a:rPr lang="en-US" sz="6400" b="1" dirty="0">
                <a:solidFill>
                  <a:schemeClr val="accent2">
                    <a:lumMod val="50000"/>
                  </a:schemeClr>
                </a:solidFill>
              </a:rPr>
              <a:t> </a:t>
            </a:r>
            <a:r>
              <a:rPr lang="en-US" sz="6400" b="1" dirty="0" err="1">
                <a:solidFill>
                  <a:schemeClr val="accent2">
                    <a:lumMod val="50000"/>
                  </a:schemeClr>
                </a:solidFill>
              </a:rPr>
              <a:t>tắc</a:t>
            </a:r>
            <a:r>
              <a:rPr lang="en-US" sz="6400" b="1" dirty="0">
                <a:solidFill>
                  <a:schemeClr val="accent2">
                    <a:lumMod val="50000"/>
                  </a:schemeClr>
                </a:solidFill>
              </a:rPr>
              <a:t> </a:t>
            </a:r>
            <a:r>
              <a:rPr lang="en-US" sz="6400" b="1" dirty="0" err="1">
                <a:solidFill>
                  <a:schemeClr val="accent2">
                    <a:lumMod val="50000"/>
                  </a:schemeClr>
                </a:solidFill>
              </a:rPr>
              <a:t>dinh</a:t>
            </a:r>
            <a:r>
              <a:rPr lang="en-US" sz="6400" b="1" dirty="0">
                <a:solidFill>
                  <a:schemeClr val="accent2">
                    <a:lumMod val="50000"/>
                  </a:schemeClr>
                </a:solidFill>
              </a:rPr>
              <a:t> </a:t>
            </a:r>
            <a:r>
              <a:rPr lang="en-US" sz="6400" b="1" dirty="0" err="1">
                <a:solidFill>
                  <a:schemeClr val="accent2">
                    <a:lumMod val="50000"/>
                  </a:schemeClr>
                </a:solidFill>
              </a:rPr>
              <a:t>dưỡng</a:t>
            </a:r>
            <a:endParaRPr lang="en-US" sz="6400" b="1" dirty="0">
              <a:solidFill>
                <a:schemeClr val="accent2">
                  <a:lumMod val="50000"/>
                </a:schemeClr>
              </a:solidFill>
            </a:endParaRPr>
          </a:p>
        </p:txBody>
      </p:sp>
      <p:sp>
        <p:nvSpPr>
          <p:cNvPr id="9" name="TextBox 8"/>
          <p:cNvSpPr txBox="1"/>
          <p:nvPr/>
        </p:nvSpPr>
        <p:spPr>
          <a:xfrm>
            <a:off x="1524000" y="1485900"/>
            <a:ext cx="15087600" cy="707886"/>
          </a:xfrm>
          <a:prstGeom prst="rect">
            <a:avLst/>
          </a:prstGeom>
          <a:noFill/>
        </p:spPr>
        <p:txBody>
          <a:bodyPr wrap="square" rtlCol="0">
            <a:spAutoFit/>
          </a:bodyPr>
          <a:lstStyle/>
          <a:p>
            <a:pPr marL="685800" indent="-685800" algn="just">
              <a:buFont typeface="Wingdings" pitchFamily="2" charset="2"/>
              <a:buChar char="v"/>
            </a:pPr>
            <a:endParaRPr lang="en-US" sz="4000" dirty="0">
              <a:solidFill>
                <a:schemeClr val="accent2">
                  <a:lumMod val="50000"/>
                </a:schemeClr>
              </a:solidFill>
            </a:endParaRPr>
          </a:p>
        </p:txBody>
      </p:sp>
      <p:sp>
        <p:nvSpPr>
          <p:cNvPr id="2" name="TextBox 1"/>
          <p:cNvSpPr txBox="1"/>
          <p:nvPr/>
        </p:nvSpPr>
        <p:spPr>
          <a:xfrm>
            <a:off x="1104900" y="1941540"/>
            <a:ext cx="16078200" cy="7017306"/>
          </a:xfrm>
          <a:prstGeom prst="rect">
            <a:avLst/>
          </a:prstGeom>
          <a:noFill/>
        </p:spPr>
        <p:txBody>
          <a:bodyPr wrap="square" rtlCol="0">
            <a:spAutoFit/>
          </a:bodyPr>
          <a:lstStyle/>
          <a:p>
            <a:pPr marL="914400" indent="-914400" algn="just">
              <a:spcBef>
                <a:spcPts val="1200"/>
              </a:spcBef>
              <a:buFont typeface="+mj-lt"/>
              <a:buAutoNum type="arabicPeriod"/>
            </a:pPr>
            <a:r>
              <a:rPr lang="vi-VN" sz="4000" dirty="0">
                <a:latin typeface="Calibri" panose="020F0502020204030204" pitchFamily="34" charset="0"/>
              </a:rPr>
              <a:t>Đủ về năng </a:t>
            </a:r>
            <a:r>
              <a:rPr lang="vi-VN" sz="4000" dirty="0" smtClean="0">
                <a:latin typeface="Calibri" panose="020F0502020204030204" pitchFamily="34" charset="0"/>
              </a:rPr>
              <a:t>lượng</a:t>
            </a:r>
            <a:r>
              <a:rPr lang="en-US" sz="4000" dirty="0" smtClean="0">
                <a:latin typeface="Calibri" panose="020F0502020204030204" pitchFamily="34" charset="0"/>
              </a:rPr>
              <a:t> </a:t>
            </a:r>
            <a:r>
              <a:rPr lang="en-US" sz="4000" dirty="0" smtClean="0"/>
              <a:t>(</a:t>
            </a:r>
            <a:r>
              <a:rPr lang="en-US" sz="4000" dirty="0" err="1" smtClean="0"/>
              <a:t>gấp</a:t>
            </a:r>
            <a:r>
              <a:rPr lang="en-US" sz="4000" dirty="0" smtClean="0"/>
              <a:t> 1,5 lần)</a:t>
            </a:r>
            <a:r>
              <a:rPr lang="vi-VN" sz="4000" dirty="0" smtClean="0"/>
              <a:t>, </a:t>
            </a:r>
            <a:r>
              <a:rPr lang="vi-VN" sz="4000" dirty="0"/>
              <a:t>đủ về </a:t>
            </a:r>
            <a:r>
              <a:rPr lang="en-US" sz="4000" dirty="0"/>
              <a:t>các </a:t>
            </a:r>
            <a:r>
              <a:rPr lang="en-US" sz="4000" dirty="0" err="1"/>
              <a:t>chất</a:t>
            </a:r>
            <a:r>
              <a:rPr lang="en-US" sz="4000" dirty="0"/>
              <a:t> </a:t>
            </a:r>
            <a:r>
              <a:rPr lang="en-US" sz="4000" dirty="0" err="1"/>
              <a:t>dinh</a:t>
            </a:r>
            <a:r>
              <a:rPr lang="en-US" sz="4000" dirty="0"/>
              <a:t> dưỡng, đặc </a:t>
            </a:r>
            <a:r>
              <a:rPr lang="en-US" sz="4000" dirty="0" err="1"/>
              <a:t>biệt</a:t>
            </a:r>
            <a:r>
              <a:rPr lang="en-US" sz="4000" dirty="0"/>
              <a:t> </a:t>
            </a:r>
            <a:r>
              <a:rPr lang="en-US" sz="4000" dirty="0" smtClean="0"/>
              <a:t>protein (</a:t>
            </a:r>
            <a:r>
              <a:rPr lang="en-US" sz="4000" dirty="0" err="1" smtClean="0"/>
              <a:t>gấp</a:t>
            </a:r>
            <a:r>
              <a:rPr lang="en-US" sz="4000" dirty="0" smtClean="0"/>
              <a:t> </a:t>
            </a:r>
            <a:r>
              <a:rPr lang="en-US" sz="4000" dirty="0" err="1" smtClean="0"/>
              <a:t>đôi</a:t>
            </a:r>
            <a:r>
              <a:rPr lang="en-US" sz="4000" dirty="0" smtClean="0"/>
              <a:t>), </a:t>
            </a:r>
            <a:r>
              <a:rPr lang="en-US" sz="4000" dirty="0"/>
              <a:t>lipid, vi </a:t>
            </a:r>
            <a:r>
              <a:rPr lang="en-US" sz="4000" dirty="0" err="1"/>
              <a:t>chất</a:t>
            </a:r>
            <a:r>
              <a:rPr lang="en-US" sz="4000" dirty="0"/>
              <a:t> (</a:t>
            </a:r>
            <a:r>
              <a:rPr lang="en-US" sz="4000" dirty="0" err="1"/>
              <a:t>Calci</a:t>
            </a:r>
            <a:r>
              <a:rPr lang="en-US" sz="4000" dirty="0"/>
              <a:t>, Vitamin D, Kẽm, Vitamin A, </a:t>
            </a:r>
            <a:r>
              <a:rPr lang="en-US" sz="4000" dirty="0" smtClean="0"/>
              <a:t>Sắt,…)</a:t>
            </a:r>
            <a:endParaRPr lang="en-US" sz="4000" dirty="0"/>
          </a:p>
          <a:p>
            <a:pPr marL="914400" indent="-914400" algn="just">
              <a:spcBef>
                <a:spcPts val="1200"/>
              </a:spcBef>
              <a:buFont typeface="+mj-lt"/>
              <a:buAutoNum type="arabicPeriod"/>
            </a:pPr>
            <a:r>
              <a:rPr lang="en-US" sz="4000" dirty="0" err="1"/>
              <a:t>Bữa</a:t>
            </a:r>
            <a:r>
              <a:rPr lang="en-US" sz="4000" dirty="0"/>
              <a:t> ăn cần đa </a:t>
            </a:r>
            <a:r>
              <a:rPr lang="en-US" sz="4000" dirty="0" err="1"/>
              <a:t>dạng</a:t>
            </a:r>
            <a:r>
              <a:rPr lang="en-US" sz="4000" dirty="0"/>
              <a:t>: </a:t>
            </a:r>
            <a:r>
              <a:rPr lang="en-US" sz="4000" dirty="0" err="1"/>
              <a:t>ít</a:t>
            </a:r>
            <a:r>
              <a:rPr lang="en-US" sz="4000" dirty="0"/>
              <a:t> </a:t>
            </a:r>
            <a:r>
              <a:rPr lang="en-US" sz="4000" dirty="0" err="1"/>
              <a:t>nhất</a:t>
            </a:r>
            <a:r>
              <a:rPr lang="en-US" sz="4000" dirty="0"/>
              <a:t> có 5 </a:t>
            </a:r>
            <a:r>
              <a:rPr lang="en-US" sz="4000" dirty="0" err="1"/>
              <a:t>trong</a:t>
            </a:r>
            <a:r>
              <a:rPr lang="en-US" sz="4000" dirty="0"/>
              <a:t> 8 </a:t>
            </a:r>
            <a:r>
              <a:rPr lang="en-US" sz="4000" dirty="0" err="1"/>
              <a:t>nhóm</a:t>
            </a:r>
            <a:r>
              <a:rPr lang="en-US" sz="4000" dirty="0"/>
              <a:t> </a:t>
            </a:r>
            <a:r>
              <a:rPr lang="en-US" sz="4000" dirty="0" err="1"/>
              <a:t>thực</a:t>
            </a:r>
            <a:r>
              <a:rPr lang="en-US" sz="4000" dirty="0"/>
              <a:t> </a:t>
            </a:r>
            <a:r>
              <a:rPr lang="en-US" sz="4000" dirty="0" err="1"/>
              <a:t>phẩm</a:t>
            </a:r>
            <a:r>
              <a:rPr lang="en-US" sz="4000" dirty="0"/>
              <a:t>, </a:t>
            </a:r>
            <a:r>
              <a:rPr lang="en-US" sz="4000" dirty="0" err="1"/>
              <a:t>trong</a:t>
            </a:r>
            <a:r>
              <a:rPr lang="en-US" sz="4000" dirty="0"/>
              <a:t> đó, </a:t>
            </a:r>
            <a:r>
              <a:rPr lang="en-US" sz="4000" dirty="0" err="1"/>
              <a:t>nhóm</a:t>
            </a:r>
            <a:r>
              <a:rPr lang="en-US" sz="4000" dirty="0"/>
              <a:t> </a:t>
            </a:r>
            <a:r>
              <a:rPr lang="en-US" sz="4000" dirty="0" err="1"/>
              <a:t>dầu</a:t>
            </a:r>
            <a:r>
              <a:rPr lang="en-US" sz="4000" dirty="0"/>
              <a:t> mỡ là </a:t>
            </a:r>
            <a:r>
              <a:rPr lang="en-US" sz="4000" dirty="0" err="1"/>
              <a:t>bắt</a:t>
            </a:r>
            <a:r>
              <a:rPr lang="en-US" sz="4000" dirty="0"/>
              <a:t> </a:t>
            </a:r>
            <a:r>
              <a:rPr lang="en-US" sz="4000" dirty="0" err="1"/>
              <a:t>buộc</a:t>
            </a:r>
            <a:r>
              <a:rPr lang="en-US" sz="4000" dirty="0"/>
              <a:t> và </a:t>
            </a:r>
            <a:r>
              <a:rPr lang="en-US" sz="4000" dirty="0" err="1"/>
              <a:t>phối</a:t>
            </a:r>
            <a:r>
              <a:rPr lang="en-US" sz="4000" dirty="0"/>
              <a:t> hợp nhiều </a:t>
            </a:r>
            <a:r>
              <a:rPr lang="en-US" sz="4000" dirty="0" err="1"/>
              <a:t>loại</a:t>
            </a:r>
            <a:r>
              <a:rPr lang="en-US" sz="4000" dirty="0"/>
              <a:t> </a:t>
            </a:r>
            <a:r>
              <a:rPr lang="en-US" sz="4000" dirty="0" err="1"/>
              <a:t>thực</a:t>
            </a:r>
            <a:r>
              <a:rPr lang="en-US" sz="4000" dirty="0"/>
              <a:t> </a:t>
            </a:r>
            <a:r>
              <a:rPr lang="en-US" sz="4000" dirty="0" err="1"/>
              <a:t>phẩm</a:t>
            </a:r>
            <a:r>
              <a:rPr lang="en-US" sz="4000" dirty="0"/>
              <a:t> (10-15 </a:t>
            </a:r>
            <a:r>
              <a:rPr lang="en-US" sz="4000" dirty="0" err="1"/>
              <a:t>loại</a:t>
            </a:r>
            <a:r>
              <a:rPr lang="en-US" sz="4000" dirty="0"/>
              <a:t> </a:t>
            </a:r>
            <a:r>
              <a:rPr lang="en-US" sz="4000" dirty="0" err="1"/>
              <a:t>thực</a:t>
            </a:r>
            <a:r>
              <a:rPr lang="en-US" sz="4000" dirty="0"/>
              <a:t> </a:t>
            </a:r>
            <a:r>
              <a:rPr lang="en-US" sz="4000" dirty="0" err="1"/>
              <a:t>phẩm</a:t>
            </a:r>
            <a:r>
              <a:rPr lang="en-US" sz="4000" dirty="0"/>
              <a:t>),</a:t>
            </a:r>
          </a:p>
          <a:p>
            <a:pPr marL="914400" indent="-914400" algn="just">
              <a:spcBef>
                <a:spcPts val="1200"/>
              </a:spcBef>
              <a:buFont typeface="+mj-lt"/>
              <a:buAutoNum type="arabicPeriod"/>
            </a:pPr>
            <a:r>
              <a:rPr lang="en-US" sz="4000" dirty="0" err="1"/>
              <a:t>Bữa</a:t>
            </a:r>
            <a:r>
              <a:rPr lang="en-US" sz="4000" dirty="0"/>
              <a:t> ăn </a:t>
            </a:r>
            <a:r>
              <a:rPr lang="en-US" sz="4000" dirty="0" err="1"/>
              <a:t>nên</a:t>
            </a:r>
            <a:r>
              <a:rPr lang="en-US" sz="4000" dirty="0"/>
              <a:t> </a:t>
            </a:r>
            <a:r>
              <a:rPr lang="en-US" sz="4000" dirty="0" err="1"/>
              <a:t>phối</a:t>
            </a:r>
            <a:r>
              <a:rPr lang="en-US" sz="4000" dirty="0"/>
              <a:t> hợp cả </a:t>
            </a:r>
            <a:r>
              <a:rPr lang="en-US" sz="4000" dirty="0" err="1"/>
              <a:t>hai</a:t>
            </a:r>
            <a:r>
              <a:rPr lang="en-US" sz="4000" dirty="0"/>
              <a:t> </a:t>
            </a:r>
            <a:r>
              <a:rPr lang="en-US" sz="4000" dirty="0" err="1"/>
              <a:t>nguồn</a:t>
            </a:r>
            <a:r>
              <a:rPr lang="en-US" sz="4000" dirty="0"/>
              <a:t> </a:t>
            </a:r>
            <a:r>
              <a:rPr lang="en-US" sz="4000" dirty="0" err="1"/>
              <a:t>đạm</a:t>
            </a:r>
            <a:r>
              <a:rPr lang="en-US" sz="4000" dirty="0"/>
              <a:t> </a:t>
            </a:r>
            <a:r>
              <a:rPr lang="en-US" sz="4000" dirty="0" err="1"/>
              <a:t>động</a:t>
            </a:r>
            <a:r>
              <a:rPr lang="en-US" sz="4000" dirty="0"/>
              <a:t> </a:t>
            </a:r>
            <a:r>
              <a:rPr lang="en-US" sz="4000" dirty="0" err="1"/>
              <a:t>vật</a:t>
            </a:r>
            <a:r>
              <a:rPr lang="en-US" sz="4000" dirty="0"/>
              <a:t> (</a:t>
            </a:r>
            <a:r>
              <a:rPr lang="en-US" sz="4000" dirty="0" err="1"/>
              <a:t>thịt</a:t>
            </a:r>
            <a:r>
              <a:rPr lang="en-US" sz="4000" dirty="0"/>
              <a:t>, cá, trứng, </a:t>
            </a:r>
            <a:r>
              <a:rPr lang="en-US" sz="4000" dirty="0" err="1"/>
              <a:t>sữa</a:t>
            </a:r>
            <a:r>
              <a:rPr lang="en-US" sz="4000" dirty="0"/>
              <a:t>, </a:t>
            </a:r>
            <a:r>
              <a:rPr lang="en-US" sz="4000" dirty="0" err="1"/>
              <a:t>tôm</a:t>
            </a:r>
            <a:r>
              <a:rPr lang="en-US" sz="4000" dirty="0"/>
              <a:t>, </a:t>
            </a:r>
            <a:r>
              <a:rPr lang="en-US" sz="4000" dirty="0" err="1"/>
              <a:t>cua</a:t>
            </a:r>
            <a:r>
              <a:rPr lang="en-US" sz="4000" dirty="0"/>
              <a:t>…,) và </a:t>
            </a:r>
            <a:r>
              <a:rPr lang="en-US" sz="4000" dirty="0" err="1"/>
              <a:t>đạm</a:t>
            </a:r>
            <a:r>
              <a:rPr lang="en-US" sz="4000" dirty="0"/>
              <a:t> </a:t>
            </a:r>
            <a:r>
              <a:rPr lang="en-US" sz="4000" dirty="0" err="1"/>
              <a:t>thực</a:t>
            </a:r>
            <a:r>
              <a:rPr lang="en-US" sz="4000" dirty="0"/>
              <a:t> </a:t>
            </a:r>
            <a:r>
              <a:rPr lang="en-US" sz="4000" dirty="0" err="1"/>
              <a:t>vật</a:t>
            </a:r>
            <a:r>
              <a:rPr lang="en-US" sz="4000" dirty="0"/>
              <a:t> (</a:t>
            </a:r>
            <a:r>
              <a:rPr lang="en-US" sz="4000" dirty="0" err="1"/>
              <a:t>đậu</a:t>
            </a:r>
            <a:r>
              <a:rPr lang="en-US" sz="4000" dirty="0"/>
              <a:t>, </a:t>
            </a:r>
            <a:r>
              <a:rPr lang="en-US" sz="4000" dirty="0" err="1"/>
              <a:t>đỗ</a:t>
            </a:r>
            <a:r>
              <a:rPr lang="en-US" sz="4000" dirty="0"/>
              <a:t>, </a:t>
            </a:r>
            <a:r>
              <a:rPr lang="en-US" sz="4000" dirty="0" err="1"/>
              <a:t>vừng</a:t>
            </a:r>
            <a:r>
              <a:rPr lang="en-US" sz="4000" dirty="0"/>
              <a:t>, </a:t>
            </a:r>
            <a:r>
              <a:rPr lang="en-US" sz="4000" dirty="0" err="1"/>
              <a:t>lạc</a:t>
            </a:r>
            <a:r>
              <a:rPr lang="en-US" sz="4000" dirty="0"/>
              <a:t>),</a:t>
            </a:r>
          </a:p>
          <a:p>
            <a:pPr marL="914400" indent="-914400" algn="just">
              <a:spcBef>
                <a:spcPts val="1200"/>
              </a:spcBef>
              <a:buFont typeface="+mj-lt"/>
              <a:buAutoNum type="arabicPeriod"/>
            </a:pPr>
            <a:r>
              <a:rPr lang="vi-VN" sz="4000" dirty="0">
                <a:latin typeface="Calibri" panose="020F0502020204030204" pitchFamily="34" charset="0"/>
                <a:cs typeface="Calibri" panose="020F0502020204030204" pitchFamily="34" charset="0"/>
              </a:rPr>
              <a:t>Hạn chế sử dụng muối</a:t>
            </a:r>
            <a:r>
              <a:rPr lang="en-US" sz="4000" dirty="0">
                <a:latin typeface="Calibri" panose="020F0502020204030204" pitchFamily="34" charset="0"/>
                <a:cs typeface="Calibri" panose="020F0502020204030204" pitchFamily="34" charset="0"/>
              </a:rPr>
              <a:t>, đường</a:t>
            </a:r>
            <a:r>
              <a:rPr lang="vi-VN" sz="4000" dirty="0">
                <a:latin typeface="Calibri" panose="020F0502020204030204" pitchFamily="34" charset="0"/>
                <a:cs typeface="Calibri" panose="020F0502020204030204" pitchFamily="34" charset="0"/>
              </a:rPr>
              <a:t> </a:t>
            </a:r>
            <a:endParaRPr lang="en-US" sz="4000" dirty="0">
              <a:latin typeface="Calibri" panose="020F0502020204030204" pitchFamily="34" charset="0"/>
              <a:cs typeface="Calibri" panose="020F0502020204030204" pitchFamily="34" charset="0"/>
            </a:endParaRPr>
          </a:p>
          <a:p>
            <a:pPr marL="914400" indent="-914400" algn="just">
              <a:spcBef>
                <a:spcPts val="1200"/>
              </a:spcBef>
              <a:buFont typeface="+mj-lt"/>
              <a:buAutoNum type="arabicPeriod"/>
            </a:pPr>
            <a:r>
              <a:rPr lang="vi-VN" sz="4000" dirty="0">
                <a:latin typeface="Calibri" panose="020F0502020204030204" pitchFamily="34" charset="0"/>
                <a:cs typeface="Calibri" panose="020F0502020204030204" pitchFamily="34" charset="0"/>
              </a:rPr>
              <a:t>Uống đủ nước</a:t>
            </a:r>
            <a:endParaRPr lang="en-US" sz="4000" dirty="0">
              <a:latin typeface="Calibri" panose="020F0502020204030204" pitchFamily="34" charset="0"/>
              <a:cs typeface="Calibri" panose="020F0502020204030204" pitchFamily="34" charset="0"/>
            </a:endParaRPr>
          </a:p>
          <a:p>
            <a:pPr marL="914400" indent="-914400" algn="just">
              <a:spcBef>
                <a:spcPts val="1200"/>
              </a:spcBef>
              <a:buFont typeface="+mj-lt"/>
              <a:buAutoNum type="arabicPeriod"/>
            </a:pPr>
            <a:endParaRPr lang="en-US" sz="4000" dirty="0"/>
          </a:p>
        </p:txBody>
      </p:sp>
    </p:spTree>
    <p:extLst>
      <p:ext uri="{BB962C8B-B14F-4D97-AF65-F5344CB8AC3E}">
        <p14:creationId xmlns:p14="http://schemas.microsoft.com/office/powerpoint/2010/main" val="254478295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7501658" y="9503250"/>
            <a:ext cx="939600" cy="783000"/>
          </a:xfrm>
        </p:spPr>
        <p:txBody>
          <a:bodyPr/>
          <a:lstStyle/>
          <a:p>
            <a:pPr algn="ctr"/>
            <a:fld id="{00000000-1234-1234-1234-123412341234}" type="slidenum">
              <a:rPr lang="en" smtClean="0"/>
              <a:pPr algn="ctr"/>
              <a:t>88</a:t>
            </a:fld>
            <a:endParaRPr lang="en"/>
          </a:p>
        </p:txBody>
      </p:sp>
      <p:sp>
        <p:nvSpPr>
          <p:cNvPr id="3" name="Google Shape;400;p30"/>
          <p:cNvSpPr txBox="1">
            <a:spLocks/>
          </p:cNvSpPr>
          <p:nvPr/>
        </p:nvSpPr>
        <p:spPr>
          <a:xfrm>
            <a:off x="8477915" y="2113686"/>
            <a:ext cx="7020146" cy="874400"/>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87950" tIns="43964" rIns="87950" bIns="43964" anchor="t" anchorCtr="0">
            <a:noAutofit/>
          </a:bodyPr>
          <a:lst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rtl="0">
              <a:lnSpc>
                <a:spcPct val="150000"/>
              </a:lnSpc>
              <a:buClr>
                <a:schemeClr val="dk1"/>
              </a:buClr>
              <a:buSzPts val="2000"/>
            </a:pPr>
            <a:r>
              <a:rPr lang="vi-VN" sz="3078" dirty="0">
                <a:solidFill>
                  <a:sysClr val="windowText" lastClr="000000"/>
                </a:solidFill>
                <a:latin typeface="Arial"/>
                <a:ea typeface="Arial"/>
                <a:cs typeface="Arial"/>
              </a:rPr>
              <a:t>Dầu mỡ: Tăng</a:t>
            </a:r>
            <a:r>
              <a:rPr lang="en-US" sz="3078" dirty="0">
                <a:solidFill>
                  <a:sysClr val="windowText" lastClr="000000"/>
                </a:solidFill>
                <a:latin typeface="Arial"/>
                <a:ea typeface="Arial"/>
                <a:cs typeface="Arial"/>
              </a:rPr>
              <a:t> 2</a:t>
            </a:r>
            <a:r>
              <a:rPr lang="vi-VN" sz="3078" dirty="0">
                <a:solidFill>
                  <a:sysClr val="windowText" lastClr="000000"/>
                </a:solidFill>
                <a:latin typeface="Arial"/>
                <a:ea typeface="Arial"/>
                <a:cs typeface="Arial"/>
              </a:rPr>
              <a:t> lần</a:t>
            </a:r>
          </a:p>
        </p:txBody>
      </p:sp>
      <p:pic>
        <p:nvPicPr>
          <p:cNvPr id="4" name="Google Shape;401;p30"/>
          <p:cNvPicPr preferRelativeResize="0"/>
          <p:nvPr/>
        </p:nvPicPr>
        <p:blipFill rotWithShape="1">
          <a:blip r:embed="rId2">
            <a:alphaModFix/>
          </a:blip>
          <a:srcRect r="2423" b="3321"/>
          <a:stretch/>
        </p:blipFill>
        <p:spPr>
          <a:xfrm>
            <a:off x="2126417" y="1963581"/>
            <a:ext cx="6297334" cy="7503782"/>
          </a:xfrm>
          <a:prstGeom prst="rect">
            <a:avLst/>
          </a:prstGeom>
          <a:noFill/>
          <a:ln>
            <a:noFill/>
          </a:ln>
        </p:spPr>
      </p:pic>
      <p:sp>
        <p:nvSpPr>
          <p:cNvPr id="5" name="Google Shape;402;p30"/>
          <p:cNvSpPr txBox="1"/>
          <p:nvPr/>
        </p:nvSpPr>
        <p:spPr>
          <a:xfrm>
            <a:off x="8431104" y="4277585"/>
            <a:ext cx="7066956" cy="858578"/>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87950" tIns="43964" rIns="87950" bIns="43964" anchor="t" anchorCtr="0">
            <a:noAutofit/>
          </a:bodyPr>
          <a:lstStyle/>
          <a:p>
            <a:pPr>
              <a:lnSpc>
                <a:spcPct val="150000"/>
              </a:lnSpc>
              <a:buClr>
                <a:schemeClr val="dk1"/>
              </a:buClr>
              <a:buSzPts val="2000"/>
            </a:pPr>
            <a:r>
              <a:rPr lang="en-US" sz="3078" dirty="0" err="1">
                <a:latin typeface="Arial "/>
                <a:ea typeface="Arial "/>
                <a:cs typeface="Arial "/>
                <a:sym typeface="Arial "/>
              </a:rPr>
              <a:t>Chất</a:t>
            </a:r>
            <a:r>
              <a:rPr lang="en-US" sz="3078" dirty="0">
                <a:latin typeface="Arial "/>
                <a:ea typeface="Arial "/>
                <a:cs typeface="Arial "/>
                <a:sym typeface="Arial "/>
              </a:rPr>
              <a:t> </a:t>
            </a:r>
            <a:r>
              <a:rPr lang="en-US" sz="3078" dirty="0" err="1">
                <a:latin typeface="Arial "/>
                <a:ea typeface="Arial "/>
                <a:cs typeface="Arial "/>
                <a:sym typeface="Arial "/>
              </a:rPr>
              <a:t>đạm</a:t>
            </a:r>
            <a:r>
              <a:rPr lang="en-US" sz="3078" dirty="0">
                <a:latin typeface="Arial "/>
                <a:ea typeface="Arial "/>
                <a:cs typeface="Arial "/>
                <a:sym typeface="Arial "/>
              </a:rPr>
              <a:t>: </a:t>
            </a:r>
            <a:r>
              <a:rPr lang="en-US" sz="3078" dirty="0" err="1">
                <a:latin typeface="Arial "/>
                <a:ea typeface="Arial "/>
                <a:cs typeface="Arial "/>
                <a:sym typeface="Arial "/>
              </a:rPr>
              <a:t>Tăng</a:t>
            </a:r>
            <a:r>
              <a:rPr lang="en-US" sz="3078" dirty="0">
                <a:latin typeface="Arial "/>
                <a:ea typeface="Arial "/>
                <a:cs typeface="Arial "/>
                <a:sym typeface="Arial "/>
              </a:rPr>
              <a:t> 1,5 – 2 </a:t>
            </a:r>
            <a:r>
              <a:rPr lang="en-US" sz="3078" dirty="0" err="1">
                <a:latin typeface="Arial "/>
                <a:ea typeface="Arial "/>
                <a:cs typeface="Arial "/>
                <a:sym typeface="Arial "/>
              </a:rPr>
              <a:t>lần</a:t>
            </a:r>
            <a:endParaRPr sz="3078" dirty="0">
              <a:latin typeface="Arial "/>
              <a:ea typeface="Arial "/>
              <a:cs typeface="Arial "/>
              <a:sym typeface="Arial "/>
            </a:endParaRPr>
          </a:p>
        </p:txBody>
      </p:sp>
      <p:sp>
        <p:nvSpPr>
          <p:cNvPr id="6" name="Google Shape;403;p30"/>
          <p:cNvSpPr txBox="1"/>
          <p:nvPr/>
        </p:nvSpPr>
        <p:spPr>
          <a:xfrm>
            <a:off x="8477912" y="7189443"/>
            <a:ext cx="7020148" cy="986442"/>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87950" tIns="43964" rIns="87950" bIns="43964" anchor="t" anchorCtr="0">
            <a:noAutofit/>
          </a:bodyPr>
          <a:lstStyle/>
          <a:p>
            <a:pPr>
              <a:lnSpc>
                <a:spcPct val="150000"/>
              </a:lnSpc>
              <a:buClr>
                <a:schemeClr val="dk1"/>
              </a:buClr>
              <a:buSzPts val="2000"/>
            </a:pPr>
            <a:r>
              <a:rPr lang="en-US" sz="3078" dirty="0" err="1">
                <a:latin typeface="Arial "/>
                <a:ea typeface="Arial "/>
                <a:cs typeface="Arial "/>
                <a:sym typeface="Arial "/>
              </a:rPr>
              <a:t>Ngũ</a:t>
            </a:r>
            <a:r>
              <a:rPr lang="en-US" sz="3078" dirty="0">
                <a:latin typeface="Arial "/>
                <a:ea typeface="Arial "/>
                <a:cs typeface="Arial "/>
                <a:sym typeface="Arial "/>
              </a:rPr>
              <a:t> </a:t>
            </a:r>
            <a:r>
              <a:rPr lang="en-US" sz="3078" dirty="0" err="1">
                <a:latin typeface="Arial "/>
                <a:ea typeface="Arial "/>
                <a:cs typeface="Arial "/>
                <a:sym typeface="Arial "/>
              </a:rPr>
              <a:t>cốc</a:t>
            </a:r>
            <a:r>
              <a:rPr lang="en-US" sz="3078" dirty="0">
                <a:latin typeface="Arial "/>
                <a:ea typeface="Arial "/>
                <a:cs typeface="Arial "/>
                <a:sym typeface="Arial "/>
              </a:rPr>
              <a:t>, </a:t>
            </a:r>
            <a:r>
              <a:rPr lang="en-US" sz="3078" dirty="0" err="1">
                <a:latin typeface="Arial "/>
                <a:ea typeface="Arial "/>
                <a:cs typeface="Arial "/>
                <a:sym typeface="Arial "/>
              </a:rPr>
              <a:t>tinh</a:t>
            </a:r>
            <a:r>
              <a:rPr lang="en-US" sz="3078" dirty="0">
                <a:latin typeface="Arial "/>
                <a:ea typeface="Arial "/>
                <a:cs typeface="Arial "/>
                <a:sym typeface="Arial "/>
              </a:rPr>
              <a:t> </a:t>
            </a:r>
            <a:r>
              <a:rPr lang="en-US" sz="3078" dirty="0" err="1">
                <a:latin typeface="Arial "/>
                <a:ea typeface="Arial "/>
                <a:cs typeface="Arial "/>
                <a:sym typeface="Arial "/>
              </a:rPr>
              <a:t>bột</a:t>
            </a:r>
            <a:r>
              <a:rPr lang="en-US" sz="3078" dirty="0">
                <a:latin typeface="Arial "/>
                <a:ea typeface="Arial "/>
                <a:cs typeface="Arial "/>
                <a:sym typeface="Arial "/>
              </a:rPr>
              <a:t>: </a:t>
            </a:r>
            <a:r>
              <a:rPr lang="en-US" sz="3078" dirty="0" err="1">
                <a:latin typeface="Arial "/>
                <a:ea typeface="Arial "/>
                <a:cs typeface="Arial "/>
                <a:sym typeface="Arial "/>
              </a:rPr>
              <a:t>Tăng</a:t>
            </a:r>
            <a:r>
              <a:rPr lang="en-US" sz="3078" dirty="0">
                <a:latin typeface="Arial "/>
                <a:ea typeface="Arial "/>
                <a:cs typeface="Arial "/>
                <a:sym typeface="Arial "/>
              </a:rPr>
              <a:t> 1,3 – 1,5 </a:t>
            </a:r>
            <a:r>
              <a:rPr lang="en-US" sz="3078" dirty="0" err="1">
                <a:latin typeface="Arial "/>
                <a:ea typeface="Arial "/>
                <a:cs typeface="Arial "/>
                <a:sym typeface="Arial "/>
              </a:rPr>
              <a:t>lần</a:t>
            </a:r>
            <a:endParaRPr sz="3078" dirty="0">
              <a:latin typeface="Arial "/>
              <a:ea typeface="Arial "/>
              <a:cs typeface="Arial "/>
              <a:sym typeface="Arial "/>
            </a:endParaRPr>
          </a:p>
        </p:txBody>
      </p:sp>
      <p:sp>
        <p:nvSpPr>
          <p:cNvPr id="7" name="Google Shape;404;p30"/>
          <p:cNvSpPr txBox="1"/>
          <p:nvPr/>
        </p:nvSpPr>
        <p:spPr>
          <a:xfrm>
            <a:off x="8478844" y="8377968"/>
            <a:ext cx="7043788" cy="1036097"/>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87950" tIns="43964" rIns="87950" bIns="43964" anchor="t" anchorCtr="0">
            <a:spAutoFit/>
          </a:bodyPr>
          <a:lstStyle/>
          <a:p>
            <a:r>
              <a:rPr lang="en-US" sz="3078" dirty="0" err="1">
                <a:latin typeface="Arial "/>
                <a:ea typeface="Arial "/>
                <a:cs typeface="Arial "/>
                <a:sym typeface="Arial "/>
              </a:rPr>
              <a:t>Vận</a:t>
            </a:r>
            <a:r>
              <a:rPr lang="en-US" sz="3078" dirty="0">
                <a:latin typeface="Arial "/>
                <a:ea typeface="Arial "/>
                <a:cs typeface="Arial "/>
                <a:sym typeface="Arial "/>
              </a:rPr>
              <a:t> </a:t>
            </a:r>
            <a:r>
              <a:rPr lang="en-US" sz="3078" dirty="0" err="1">
                <a:latin typeface="Arial "/>
                <a:ea typeface="Arial "/>
                <a:cs typeface="Arial "/>
                <a:sym typeface="Arial "/>
              </a:rPr>
              <a:t>động</a:t>
            </a:r>
            <a:r>
              <a:rPr lang="en-US" sz="3078" dirty="0">
                <a:latin typeface="Arial "/>
                <a:ea typeface="Arial "/>
                <a:cs typeface="Arial "/>
                <a:sym typeface="Arial "/>
              </a:rPr>
              <a:t> </a:t>
            </a:r>
            <a:r>
              <a:rPr lang="en-US" sz="3078" dirty="0" err="1">
                <a:latin typeface="Arial "/>
                <a:ea typeface="Arial "/>
                <a:cs typeface="Arial "/>
                <a:sym typeface="Arial "/>
              </a:rPr>
              <a:t>hợp</a:t>
            </a:r>
            <a:r>
              <a:rPr lang="en-US" sz="3078" dirty="0">
                <a:latin typeface="Arial "/>
                <a:ea typeface="Arial "/>
                <a:cs typeface="Arial "/>
                <a:sym typeface="Arial "/>
              </a:rPr>
              <a:t> </a:t>
            </a:r>
            <a:r>
              <a:rPr lang="en-US" sz="3078" dirty="0" err="1">
                <a:latin typeface="Arial "/>
                <a:ea typeface="Arial "/>
                <a:cs typeface="Arial "/>
                <a:sym typeface="Arial "/>
              </a:rPr>
              <a:t>lý</a:t>
            </a:r>
            <a:r>
              <a:rPr lang="en-US" sz="3078" dirty="0">
                <a:latin typeface="Arial "/>
                <a:ea typeface="Arial "/>
                <a:cs typeface="Arial "/>
                <a:sym typeface="Arial "/>
              </a:rPr>
              <a:t> </a:t>
            </a:r>
            <a:r>
              <a:rPr lang="en-US" sz="3078" dirty="0" err="1">
                <a:latin typeface="Arial "/>
                <a:ea typeface="Arial "/>
                <a:cs typeface="Arial "/>
                <a:sym typeface="Arial "/>
              </a:rPr>
              <a:t>đúng</a:t>
            </a:r>
            <a:r>
              <a:rPr lang="en-US" sz="3078" dirty="0">
                <a:latin typeface="Arial "/>
                <a:ea typeface="Arial "/>
                <a:cs typeface="Arial "/>
                <a:sym typeface="Arial "/>
              </a:rPr>
              <a:t> </a:t>
            </a:r>
            <a:r>
              <a:rPr lang="en-US" sz="3078" dirty="0" err="1">
                <a:latin typeface="Arial "/>
                <a:ea typeface="Arial "/>
                <a:cs typeface="Arial "/>
                <a:sym typeface="Arial "/>
              </a:rPr>
              <a:t>tuổi</a:t>
            </a:r>
            <a:r>
              <a:rPr lang="en-US" sz="3078" dirty="0">
                <a:latin typeface="Arial "/>
                <a:ea typeface="Arial "/>
                <a:cs typeface="Arial "/>
                <a:sym typeface="Arial "/>
              </a:rPr>
              <a:t> </a:t>
            </a:r>
            <a:r>
              <a:rPr lang="en-US" sz="3078" dirty="0" err="1">
                <a:latin typeface="Arial "/>
                <a:ea typeface="Arial "/>
                <a:cs typeface="Arial "/>
                <a:sym typeface="Arial "/>
              </a:rPr>
              <a:t>để</a:t>
            </a:r>
            <a:r>
              <a:rPr lang="en-US" sz="3078" dirty="0">
                <a:latin typeface="Arial "/>
                <a:ea typeface="Arial "/>
                <a:cs typeface="Arial "/>
                <a:sym typeface="Arial "/>
              </a:rPr>
              <a:t> </a:t>
            </a:r>
            <a:r>
              <a:rPr lang="en-US" sz="3078" dirty="0" err="1">
                <a:latin typeface="Arial "/>
                <a:ea typeface="Arial "/>
                <a:cs typeface="Arial "/>
                <a:sym typeface="Arial "/>
              </a:rPr>
              <a:t>trẻ</a:t>
            </a:r>
            <a:r>
              <a:rPr lang="en-US" sz="3078" dirty="0">
                <a:latin typeface="Arial "/>
                <a:ea typeface="Arial "/>
                <a:cs typeface="Arial "/>
                <a:sym typeface="Arial "/>
              </a:rPr>
              <a:t> </a:t>
            </a:r>
            <a:r>
              <a:rPr lang="en-US" sz="3078" dirty="0" err="1">
                <a:latin typeface="Arial "/>
                <a:ea typeface="Arial "/>
                <a:cs typeface="Arial "/>
                <a:sym typeface="Arial "/>
              </a:rPr>
              <a:t>ăn</a:t>
            </a:r>
            <a:r>
              <a:rPr lang="en-US" sz="3078" dirty="0">
                <a:latin typeface="Arial "/>
                <a:ea typeface="Arial "/>
                <a:cs typeface="Arial "/>
                <a:sym typeface="Arial "/>
              </a:rPr>
              <a:t> </a:t>
            </a:r>
            <a:r>
              <a:rPr lang="en-US" sz="3078" dirty="0" err="1">
                <a:latin typeface="Arial "/>
                <a:ea typeface="Arial "/>
                <a:cs typeface="Arial "/>
                <a:sym typeface="Arial "/>
              </a:rPr>
              <a:t>ngon</a:t>
            </a:r>
            <a:r>
              <a:rPr lang="en-US" sz="3078" dirty="0">
                <a:latin typeface="Arial "/>
                <a:ea typeface="Arial "/>
                <a:cs typeface="Arial "/>
                <a:sym typeface="Arial "/>
              </a:rPr>
              <a:t> </a:t>
            </a:r>
            <a:r>
              <a:rPr lang="en-US" sz="3078" dirty="0" err="1">
                <a:latin typeface="Arial "/>
                <a:ea typeface="Arial "/>
                <a:cs typeface="Arial "/>
                <a:sym typeface="Arial "/>
              </a:rPr>
              <a:t>miệng</a:t>
            </a:r>
            <a:r>
              <a:rPr lang="en-US" sz="3078" dirty="0">
                <a:latin typeface="Arial "/>
                <a:ea typeface="Arial "/>
                <a:cs typeface="Arial "/>
                <a:sym typeface="Arial "/>
              </a:rPr>
              <a:t> </a:t>
            </a:r>
            <a:r>
              <a:rPr lang="en-US" sz="3078" dirty="0" err="1">
                <a:latin typeface="Arial "/>
                <a:ea typeface="Arial "/>
                <a:cs typeface="Arial "/>
                <a:sym typeface="Arial "/>
              </a:rPr>
              <a:t>hơn</a:t>
            </a:r>
            <a:endParaRPr sz="3078" dirty="0">
              <a:latin typeface="Arial "/>
              <a:ea typeface="Arial "/>
              <a:cs typeface="Arial "/>
              <a:sym typeface="Arial "/>
            </a:endParaRPr>
          </a:p>
        </p:txBody>
      </p:sp>
      <p:sp>
        <p:nvSpPr>
          <p:cNvPr id="8" name="Google Shape;405;p30"/>
          <p:cNvSpPr txBox="1"/>
          <p:nvPr/>
        </p:nvSpPr>
        <p:spPr>
          <a:xfrm>
            <a:off x="8477912" y="3110899"/>
            <a:ext cx="7020148" cy="1043874"/>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87950" tIns="43964" rIns="87950" bIns="43964" anchor="t" anchorCtr="0">
            <a:noAutofit/>
          </a:bodyPr>
          <a:lstStyle/>
          <a:p>
            <a:pPr>
              <a:buClr>
                <a:schemeClr val="dk1"/>
              </a:buClr>
              <a:buSzPts val="2000"/>
            </a:pPr>
            <a:r>
              <a:rPr lang="en-US" sz="3078" dirty="0">
                <a:latin typeface="Arial "/>
                <a:ea typeface="Arial "/>
                <a:cs typeface="Arial "/>
                <a:sym typeface="Arial "/>
              </a:rPr>
              <a:t>Sữa </a:t>
            </a:r>
            <a:r>
              <a:rPr lang="en-US" sz="3078" dirty="0" err="1">
                <a:latin typeface="Arial "/>
                <a:ea typeface="Arial "/>
                <a:cs typeface="Arial "/>
                <a:sym typeface="Arial "/>
              </a:rPr>
              <a:t>công</a:t>
            </a:r>
            <a:r>
              <a:rPr lang="en-US" sz="3078" dirty="0">
                <a:latin typeface="Arial "/>
                <a:ea typeface="Arial "/>
                <a:cs typeface="Arial "/>
                <a:sym typeface="Arial "/>
              </a:rPr>
              <a:t> thức năng </a:t>
            </a:r>
            <a:r>
              <a:rPr lang="en-US" sz="3078" dirty="0" err="1">
                <a:latin typeface="Arial "/>
                <a:ea typeface="Arial "/>
                <a:cs typeface="Arial "/>
                <a:sym typeface="Arial "/>
              </a:rPr>
              <a:t>lượng</a:t>
            </a:r>
            <a:r>
              <a:rPr lang="en-US" sz="3078" dirty="0">
                <a:latin typeface="Arial "/>
                <a:ea typeface="Arial "/>
                <a:cs typeface="Arial "/>
                <a:sym typeface="Arial "/>
              </a:rPr>
              <a:t> </a:t>
            </a:r>
            <a:r>
              <a:rPr lang="en-US" sz="3078" dirty="0" err="1">
                <a:latin typeface="Arial "/>
                <a:ea typeface="Arial "/>
                <a:cs typeface="Arial "/>
                <a:sym typeface="Arial "/>
              </a:rPr>
              <a:t>cao</a:t>
            </a:r>
            <a:endParaRPr lang="en-US" sz="3078" dirty="0">
              <a:latin typeface="Arial "/>
              <a:ea typeface="Arial "/>
              <a:cs typeface="Arial "/>
              <a:sym typeface="Arial "/>
            </a:endParaRPr>
          </a:p>
          <a:p>
            <a:pPr>
              <a:buClr>
                <a:schemeClr val="dk1"/>
              </a:buClr>
              <a:buSzPts val="2000"/>
            </a:pPr>
            <a:r>
              <a:rPr lang="en-US" sz="3078" dirty="0">
                <a:latin typeface="Arial "/>
                <a:ea typeface="Arial "/>
                <a:cs typeface="Arial "/>
                <a:sym typeface="Arial "/>
              </a:rPr>
              <a:t>Sữa bổ sung vi </a:t>
            </a:r>
            <a:r>
              <a:rPr lang="en-US" sz="3078" dirty="0" err="1">
                <a:latin typeface="Arial "/>
                <a:ea typeface="Arial "/>
                <a:cs typeface="Arial "/>
                <a:sym typeface="Arial "/>
              </a:rPr>
              <a:t>chất</a:t>
            </a:r>
            <a:r>
              <a:rPr lang="en-US" sz="3078" dirty="0">
                <a:latin typeface="Arial "/>
                <a:ea typeface="Arial "/>
                <a:cs typeface="Arial "/>
                <a:sym typeface="Arial "/>
              </a:rPr>
              <a:t> </a:t>
            </a:r>
            <a:endParaRPr sz="2694" dirty="0"/>
          </a:p>
        </p:txBody>
      </p:sp>
      <p:sp>
        <p:nvSpPr>
          <p:cNvPr id="9" name="Google Shape;412;p30"/>
          <p:cNvSpPr txBox="1"/>
          <p:nvPr/>
        </p:nvSpPr>
        <p:spPr>
          <a:xfrm>
            <a:off x="8454272" y="5258975"/>
            <a:ext cx="7043788" cy="799302"/>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87950" tIns="43964" rIns="87950" bIns="43964" anchor="t" anchorCtr="0">
            <a:spAutoFit/>
          </a:bodyPr>
          <a:lstStyle/>
          <a:p>
            <a:pPr>
              <a:lnSpc>
                <a:spcPct val="150000"/>
              </a:lnSpc>
            </a:pPr>
            <a:r>
              <a:rPr lang="en-US" sz="3078" dirty="0">
                <a:latin typeface="Arial "/>
                <a:ea typeface="Arial "/>
                <a:cs typeface="Arial "/>
                <a:sym typeface="Arial "/>
              </a:rPr>
              <a:t>Rau củ: </a:t>
            </a:r>
            <a:r>
              <a:rPr lang="en-US" sz="3078" dirty="0" err="1">
                <a:latin typeface="Arial "/>
                <a:ea typeface="Arial "/>
                <a:cs typeface="Arial "/>
                <a:sym typeface="Arial "/>
              </a:rPr>
              <a:t>giữ</a:t>
            </a:r>
            <a:r>
              <a:rPr lang="en-US" sz="3078" dirty="0">
                <a:latin typeface="Arial "/>
                <a:ea typeface="Arial "/>
                <a:cs typeface="Arial "/>
                <a:sym typeface="Arial "/>
              </a:rPr>
              <a:t> </a:t>
            </a:r>
            <a:r>
              <a:rPr lang="en-US" sz="3078" dirty="0" err="1">
                <a:latin typeface="Arial "/>
                <a:ea typeface="Arial "/>
                <a:cs typeface="Arial "/>
                <a:sym typeface="Arial "/>
              </a:rPr>
              <a:t>nguyên</a:t>
            </a:r>
            <a:r>
              <a:rPr lang="en-US" sz="3078" dirty="0">
                <a:latin typeface="Arial "/>
                <a:ea typeface="Arial "/>
                <a:cs typeface="Arial "/>
                <a:sym typeface="Arial "/>
              </a:rPr>
              <a:t> hoặc giảm 1/2</a:t>
            </a:r>
            <a:endParaRPr sz="3078" dirty="0">
              <a:latin typeface="Arial "/>
              <a:ea typeface="Arial "/>
              <a:cs typeface="Arial "/>
              <a:sym typeface="Arial "/>
            </a:endParaRPr>
          </a:p>
        </p:txBody>
      </p:sp>
      <p:sp>
        <p:nvSpPr>
          <p:cNvPr id="10" name="object 2"/>
          <p:cNvSpPr/>
          <p:nvPr/>
        </p:nvSpPr>
        <p:spPr>
          <a:xfrm>
            <a:off x="2180259" y="638137"/>
            <a:ext cx="11479578" cy="723758"/>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00B050"/>
          </a:solidFill>
        </p:spPr>
        <p:txBody>
          <a:bodyPr wrap="square" lIns="0" tIns="0" rIns="0" bIns="0" rtlCol="0"/>
          <a:lstStyle/>
          <a:p>
            <a:endParaRPr sz="1298" dirty="0"/>
          </a:p>
        </p:txBody>
      </p:sp>
      <p:sp>
        <p:nvSpPr>
          <p:cNvPr id="11" name="object 4"/>
          <p:cNvSpPr txBox="1"/>
          <p:nvPr/>
        </p:nvSpPr>
        <p:spPr>
          <a:xfrm>
            <a:off x="2156939" y="696539"/>
            <a:ext cx="11286778" cy="601403"/>
          </a:xfrm>
          <a:prstGeom prst="rect">
            <a:avLst/>
          </a:prstGeom>
        </p:spPr>
        <p:txBody>
          <a:bodyPr vert="horz" wrap="square" lIns="0" tIns="9164" rIns="0" bIns="0" rtlCol="0">
            <a:spAutoFit/>
          </a:bodyPr>
          <a:lstStyle/>
          <a:p>
            <a:pPr lvl="0" algn="ctr"/>
            <a:r>
              <a:rPr lang="en-US" sz="3848" b="1" dirty="0">
                <a:solidFill>
                  <a:schemeClr val="bg1"/>
                </a:solidFill>
                <a:latin typeface="Arial" panose="020B0604020202020204" pitchFamily="34" charset="0"/>
                <a:cs typeface="Arial" panose="020B0604020202020204" pitchFamily="34" charset="0"/>
              </a:rPr>
              <a:t>Áp dụng </a:t>
            </a:r>
            <a:r>
              <a:rPr lang="en-US" sz="3848" b="1" dirty="0" err="1">
                <a:solidFill>
                  <a:schemeClr val="bg1"/>
                </a:solidFill>
                <a:latin typeface="Arial" panose="020B0604020202020204" pitchFamily="34" charset="0"/>
                <a:cs typeface="Arial" panose="020B0604020202020204" pitchFamily="34" charset="0"/>
              </a:rPr>
              <a:t>tháp</a:t>
            </a:r>
            <a:r>
              <a:rPr lang="en-US" sz="3848" b="1" dirty="0">
                <a:solidFill>
                  <a:schemeClr val="bg1"/>
                </a:solidFill>
                <a:latin typeface="Arial" panose="020B0604020202020204" pitchFamily="34" charset="0"/>
                <a:cs typeface="Arial" panose="020B0604020202020204" pitchFamily="34" charset="0"/>
              </a:rPr>
              <a:t> </a:t>
            </a:r>
            <a:r>
              <a:rPr lang="en-US" sz="3848" b="1" dirty="0" err="1">
                <a:solidFill>
                  <a:schemeClr val="bg1"/>
                </a:solidFill>
                <a:latin typeface="Arial" panose="020B0604020202020204" pitchFamily="34" charset="0"/>
                <a:cs typeface="Arial" panose="020B0604020202020204" pitchFamily="34" charset="0"/>
              </a:rPr>
              <a:t>dinh</a:t>
            </a:r>
            <a:r>
              <a:rPr lang="en-US" sz="3848" b="1" dirty="0">
                <a:solidFill>
                  <a:schemeClr val="bg1"/>
                </a:solidFill>
                <a:latin typeface="Arial" panose="020B0604020202020204" pitchFamily="34" charset="0"/>
                <a:cs typeface="Arial" panose="020B0604020202020204" pitchFamily="34" charset="0"/>
              </a:rPr>
              <a:t> dưỡng</a:t>
            </a:r>
          </a:p>
        </p:txBody>
      </p:sp>
      <p:sp>
        <p:nvSpPr>
          <p:cNvPr id="12" name="TextBox 11"/>
          <p:cNvSpPr txBox="1"/>
          <p:nvPr/>
        </p:nvSpPr>
        <p:spPr>
          <a:xfrm>
            <a:off x="961058" y="2359586"/>
            <a:ext cx="2438400" cy="2794034"/>
          </a:xfrm>
          <a:prstGeom prst="flowChartDelay">
            <a:avLst/>
          </a:prstGeom>
          <a:solidFill>
            <a:srgbClr val="00B0F0"/>
          </a:solidFill>
        </p:spPr>
        <p:txBody>
          <a:bodyPr wrap="square" lIns="380950" rtlCol="0" anchor="t">
            <a:spAutoFit/>
          </a:bodyPr>
          <a:lstStyle/>
          <a:p>
            <a:pPr algn="just" latinLnBrk="0"/>
            <a:r>
              <a:rPr lang="en-US" sz="3078" b="1" dirty="0" err="1">
                <a:solidFill>
                  <a:schemeClr val="bg1"/>
                </a:solidFill>
              </a:rPr>
              <a:t>Học</a:t>
            </a:r>
            <a:r>
              <a:rPr lang="en-US" sz="3078" b="1" dirty="0">
                <a:solidFill>
                  <a:schemeClr val="bg1"/>
                </a:solidFill>
              </a:rPr>
              <a:t> </a:t>
            </a:r>
            <a:r>
              <a:rPr lang="en-US" sz="3078" b="1" dirty="0" err="1">
                <a:solidFill>
                  <a:schemeClr val="bg1"/>
                </a:solidFill>
              </a:rPr>
              <a:t>sinh</a:t>
            </a:r>
            <a:r>
              <a:rPr lang="en-US" sz="3078" b="1" dirty="0">
                <a:solidFill>
                  <a:schemeClr val="bg1"/>
                </a:solidFill>
              </a:rPr>
              <a:t> </a:t>
            </a:r>
            <a:r>
              <a:rPr lang="en-US" sz="3078" b="1" dirty="0" err="1">
                <a:solidFill>
                  <a:schemeClr val="bg1"/>
                </a:solidFill>
              </a:rPr>
              <a:t>bị</a:t>
            </a:r>
            <a:r>
              <a:rPr lang="en-US" sz="3078" b="1" dirty="0">
                <a:solidFill>
                  <a:schemeClr val="bg1"/>
                </a:solidFill>
              </a:rPr>
              <a:t> </a:t>
            </a:r>
            <a:r>
              <a:rPr lang="en-US" sz="3078" b="1" dirty="0" err="1">
                <a:solidFill>
                  <a:schemeClr val="bg1"/>
                </a:solidFill>
              </a:rPr>
              <a:t>suy</a:t>
            </a:r>
            <a:r>
              <a:rPr lang="en-US" sz="3078" b="1" dirty="0">
                <a:solidFill>
                  <a:schemeClr val="bg1"/>
                </a:solidFill>
              </a:rPr>
              <a:t> </a:t>
            </a:r>
            <a:r>
              <a:rPr lang="en-US" sz="3078" b="1" dirty="0" err="1">
                <a:solidFill>
                  <a:schemeClr val="bg1"/>
                </a:solidFill>
              </a:rPr>
              <a:t>dinh</a:t>
            </a:r>
            <a:r>
              <a:rPr lang="en-US" sz="3078" b="1" dirty="0">
                <a:solidFill>
                  <a:schemeClr val="bg1"/>
                </a:solidFill>
              </a:rPr>
              <a:t> </a:t>
            </a:r>
            <a:r>
              <a:rPr lang="en-US" sz="3078" b="1" dirty="0" err="1">
                <a:solidFill>
                  <a:schemeClr val="bg1"/>
                </a:solidFill>
              </a:rPr>
              <a:t>dưỡng</a:t>
            </a:r>
            <a:endParaRPr lang="en-US" sz="3078" b="1" dirty="0">
              <a:solidFill>
                <a:schemeClr val="bg1"/>
              </a:solidFill>
            </a:endParaRPr>
          </a:p>
        </p:txBody>
      </p:sp>
      <p:sp>
        <p:nvSpPr>
          <p:cNvPr id="13" name="Google Shape;412;p30"/>
          <p:cNvSpPr txBox="1"/>
          <p:nvPr/>
        </p:nvSpPr>
        <p:spPr>
          <a:xfrm>
            <a:off x="8454272" y="6208053"/>
            <a:ext cx="7068360" cy="799302"/>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87950" tIns="43964" rIns="87950" bIns="43964" anchor="t" anchorCtr="0">
            <a:spAutoFit/>
          </a:bodyPr>
          <a:lstStyle/>
          <a:p>
            <a:pPr>
              <a:lnSpc>
                <a:spcPct val="150000"/>
              </a:lnSpc>
            </a:pPr>
            <a:r>
              <a:rPr lang="en-US" sz="3078" dirty="0" err="1">
                <a:latin typeface="Arial "/>
                <a:ea typeface="Arial "/>
                <a:cs typeface="Arial "/>
                <a:sym typeface="Arial "/>
              </a:rPr>
              <a:t>Bổ</a:t>
            </a:r>
            <a:r>
              <a:rPr lang="en-US" sz="3078" dirty="0">
                <a:latin typeface="Arial "/>
                <a:ea typeface="Arial "/>
                <a:cs typeface="Arial "/>
                <a:sym typeface="Arial "/>
              </a:rPr>
              <a:t> sung Vitamin, </a:t>
            </a:r>
            <a:r>
              <a:rPr lang="en-US" sz="3078" dirty="0" err="1">
                <a:latin typeface="Arial "/>
                <a:ea typeface="Arial "/>
                <a:cs typeface="Arial "/>
                <a:sym typeface="Arial "/>
              </a:rPr>
              <a:t>chất</a:t>
            </a:r>
            <a:r>
              <a:rPr lang="en-US" sz="3078" dirty="0">
                <a:latin typeface="Arial "/>
                <a:ea typeface="Arial "/>
                <a:cs typeface="Arial "/>
                <a:sym typeface="Arial "/>
              </a:rPr>
              <a:t> </a:t>
            </a:r>
            <a:r>
              <a:rPr lang="en-US" sz="3078" dirty="0" err="1">
                <a:latin typeface="Arial "/>
                <a:ea typeface="Arial "/>
                <a:cs typeface="Arial "/>
                <a:sym typeface="Arial "/>
              </a:rPr>
              <a:t>khoáng</a:t>
            </a:r>
            <a:endParaRPr sz="3078" dirty="0">
              <a:latin typeface="Arial "/>
              <a:ea typeface="Arial "/>
              <a:cs typeface="Arial "/>
              <a:sym typeface="Arial "/>
            </a:endParaRPr>
          </a:p>
        </p:txBody>
      </p:sp>
      <p:sp>
        <p:nvSpPr>
          <p:cNvPr id="17" name="Left Arrow Callout 16"/>
          <p:cNvSpPr/>
          <p:nvPr/>
        </p:nvSpPr>
        <p:spPr>
          <a:xfrm>
            <a:off x="14312405" y="1132738"/>
            <a:ext cx="3717654" cy="7412720"/>
          </a:xfrm>
          <a:prstGeom prst="leftArrow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3600"/>
          </a:p>
        </p:txBody>
      </p:sp>
      <p:sp>
        <p:nvSpPr>
          <p:cNvPr id="18" name="TextBox 17"/>
          <p:cNvSpPr txBox="1"/>
          <p:nvPr/>
        </p:nvSpPr>
        <p:spPr>
          <a:xfrm>
            <a:off x="15647200" y="1545889"/>
            <a:ext cx="2340212" cy="4524315"/>
          </a:xfrm>
          <a:prstGeom prst="rect">
            <a:avLst/>
          </a:prstGeom>
          <a:noFill/>
        </p:spPr>
        <p:txBody>
          <a:bodyPr wrap="square" rtlCol="0">
            <a:spAutoFit/>
          </a:bodyPr>
          <a:lstStyle/>
          <a:p>
            <a:pPr algn="ctr"/>
            <a:r>
              <a:rPr lang="en-US" sz="3200" b="1" dirty="0">
                <a:solidFill>
                  <a:srgbClr val="FF0000"/>
                </a:solidFill>
              </a:rPr>
              <a:t>LƯU Ý: </a:t>
            </a:r>
            <a:r>
              <a:rPr lang="en-US" sz="3200" b="1" dirty="0" err="1">
                <a:solidFill>
                  <a:srgbClr val="FF0000"/>
                </a:solidFill>
              </a:rPr>
              <a:t>Không</a:t>
            </a:r>
            <a:r>
              <a:rPr lang="en-US" sz="3200" b="1" dirty="0">
                <a:solidFill>
                  <a:srgbClr val="FF0000"/>
                </a:solidFill>
              </a:rPr>
              <a:t> </a:t>
            </a:r>
            <a:r>
              <a:rPr lang="en-US" sz="3200" b="1" dirty="0" err="1">
                <a:solidFill>
                  <a:srgbClr val="FF0000"/>
                </a:solidFill>
              </a:rPr>
              <a:t>thay</a:t>
            </a:r>
            <a:r>
              <a:rPr lang="en-US" sz="3200" b="1" dirty="0">
                <a:solidFill>
                  <a:srgbClr val="FF0000"/>
                </a:solidFill>
              </a:rPr>
              <a:t> </a:t>
            </a:r>
            <a:r>
              <a:rPr lang="en-US" sz="3200" b="1" dirty="0" err="1">
                <a:solidFill>
                  <a:srgbClr val="FF0000"/>
                </a:solidFill>
              </a:rPr>
              <a:t>đổi</a:t>
            </a:r>
            <a:r>
              <a:rPr lang="en-US" sz="3200" b="1" dirty="0">
                <a:solidFill>
                  <a:srgbClr val="FF0000"/>
                </a:solidFill>
              </a:rPr>
              <a:t> khẩu </a:t>
            </a:r>
            <a:r>
              <a:rPr lang="en-US" sz="3200" b="1" dirty="0" err="1">
                <a:solidFill>
                  <a:srgbClr val="FF0000"/>
                </a:solidFill>
              </a:rPr>
              <a:t>phần</a:t>
            </a:r>
            <a:r>
              <a:rPr lang="en-US" sz="3200" b="1" dirty="0">
                <a:solidFill>
                  <a:srgbClr val="FF0000"/>
                </a:solidFill>
              </a:rPr>
              <a:t> quá </a:t>
            </a:r>
            <a:r>
              <a:rPr lang="en-US" sz="3200" b="1" dirty="0" err="1">
                <a:solidFill>
                  <a:srgbClr val="FF0000"/>
                </a:solidFill>
              </a:rPr>
              <a:t>nhanh</a:t>
            </a:r>
            <a:r>
              <a:rPr lang="en-US" sz="3200" b="1" dirty="0">
                <a:solidFill>
                  <a:srgbClr val="FF0000"/>
                </a:solidFill>
              </a:rPr>
              <a:t>, quá nhiều. Tăng khẩu </a:t>
            </a:r>
            <a:r>
              <a:rPr lang="en-US" sz="3200" b="1" dirty="0" err="1">
                <a:solidFill>
                  <a:srgbClr val="FF0000"/>
                </a:solidFill>
              </a:rPr>
              <a:t>phần</a:t>
            </a:r>
            <a:r>
              <a:rPr lang="en-US" sz="3200" b="1" dirty="0">
                <a:solidFill>
                  <a:srgbClr val="FF0000"/>
                </a:solidFill>
              </a:rPr>
              <a:t> </a:t>
            </a:r>
            <a:r>
              <a:rPr lang="en-US" sz="3200" b="1" dirty="0" err="1">
                <a:solidFill>
                  <a:srgbClr val="FF0000"/>
                </a:solidFill>
              </a:rPr>
              <a:t>từ</a:t>
            </a:r>
            <a:r>
              <a:rPr lang="en-US" sz="3200" b="1" dirty="0">
                <a:solidFill>
                  <a:srgbClr val="FF0000"/>
                </a:solidFill>
              </a:rPr>
              <a:t> </a:t>
            </a:r>
            <a:r>
              <a:rPr lang="en-US" sz="3200" b="1" dirty="0" err="1">
                <a:solidFill>
                  <a:srgbClr val="FF0000"/>
                </a:solidFill>
              </a:rPr>
              <a:t>từ</a:t>
            </a:r>
            <a:r>
              <a:rPr lang="en-US" sz="3200" b="1" dirty="0">
                <a:solidFill>
                  <a:srgbClr val="FF0000"/>
                </a:solidFill>
              </a:rPr>
              <a:t> đến mục </a:t>
            </a:r>
            <a:r>
              <a:rPr lang="en-US" sz="3200" b="1" dirty="0" err="1">
                <a:solidFill>
                  <a:srgbClr val="FF0000"/>
                </a:solidFill>
              </a:rPr>
              <a:t>tiêu</a:t>
            </a:r>
            <a:endParaRPr lang="en-US" sz="3200" b="1" dirty="0">
              <a:solidFill>
                <a:srgbClr val="FF0000"/>
              </a:solidFill>
            </a:endParaRPr>
          </a:p>
        </p:txBody>
      </p:sp>
    </p:spTree>
    <p:extLst>
      <p:ext uri="{BB962C8B-B14F-4D97-AF65-F5344CB8AC3E}">
        <p14:creationId xmlns:p14="http://schemas.microsoft.com/office/powerpoint/2010/main" val="25207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89</a:t>
            </a:fld>
            <a:endParaRPr lang="en"/>
          </a:p>
        </p:txBody>
      </p:sp>
      <p:sp>
        <p:nvSpPr>
          <p:cNvPr id="3" name="object 2"/>
          <p:cNvSpPr/>
          <p:nvPr/>
        </p:nvSpPr>
        <p:spPr>
          <a:xfrm>
            <a:off x="2271938" y="598650"/>
            <a:ext cx="8997880" cy="659816"/>
          </a:xfrm>
          <a:custGeom>
            <a:avLst/>
            <a:gdLst/>
            <a:ahLst/>
            <a:cxnLst/>
            <a:rect l="l" t="t" r="r" b="b"/>
            <a:pathLst>
              <a:path w="2389505" h="437514">
                <a:moveTo>
                  <a:pt x="2170722" y="0"/>
                </a:moveTo>
                <a:lnTo>
                  <a:pt x="0" y="0"/>
                </a:lnTo>
                <a:lnTo>
                  <a:pt x="0" y="437153"/>
                </a:lnTo>
                <a:lnTo>
                  <a:pt x="2170722" y="437153"/>
                </a:lnTo>
                <a:lnTo>
                  <a:pt x="2220839" y="431380"/>
                </a:lnTo>
                <a:lnTo>
                  <a:pt x="2266846" y="414936"/>
                </a:lnTo>
                <a:lnTo>
                  <a:pt x="2307430" y="389134"/>
                </a:lnTo>
                <a:lnTo>
                  <a:pt x="2341280" y="355285"/>
                </a:lnTo>
                <a:lnTo>
                  <a:pt x="2367082" y="314701"/>
                </a:lnTo>
                <a:lnTo>
                  <a:pt x="2383526" y="268694"/>
                </a:lnTo>
                <a:lnTo>
                  <a:pt x="2389299" y="218577"/>
                </a:lnTo>
                <a:lnTo>
                  <a:pt x="2383526" y="168459"/>
                </a:lnTo>
                <a:lnTo>
                  <a:pt x="2367082" y="122452"/>
                </a:lnTo>
                <a:lnTo>
                  <a:pt x="2341280" y="81868"/>
                </a:lnTo>
                <a:lnTo>
                  <a:pt x="2307430" y="48018"/>
                </a:lnTo>
                <a:lnTo>
                  <a:pt x="2266846" y="22216"/>
                </a:lnTo>
                <a:lnTo>
                  <a:pt x="2220839" y="5772"/>
                </a:lnTo>
                <a:lnTo>
                  <a:pt x="2170722" y="0"/>
                </a:lnTo>
                <a:close/>
              </a:path>
            </a:pathLst>
          </a:custGeom>
          <a:solidFill>
            <a:srgbClr val="C00000"/>
          </a:solidFill>
        </p:spPr>
        <p:txBody>
          <a:bodyPr wrap="square" lIns="0" tIns="0" rIns="0" bIns="0" rtlCol="0"/>
          <a:lstStyle/>
          <a:p>
            <a:endParaRPr sz="1298" dirty="0"/>
          </a:p>
        </p:txBody>
      </p:sp>
      <p:sp>
        <p:nvSpPr>
          <p:cNvPr id="4" name="object 4"/>
          <p:cNvSpPr txBox="1"/>
          <p:nvPr/>
        </p:nvSpPr>
        <p:spPr>
          <a:xfrm>
            <a:off x="2766727" y="671955"/>
            <a:ext cx="7843354" cy="571843"/>
          </a:xfrm>
          <a:prstGeom prst="rect">
            <a:avLst/>
          </a:prstGeom>
          <a:solidFill>
            <a:srgbClr val="C00000"/>
          </a:solidFill>
        </p:spPr>
        <p:txBody>
          <a:bodyPr vert="horz" wrap="square" lIns="0" tIns="9164" rIns="0" bIns="0" rtlCol="0">
            <a:spAutoFit/>
          </a:bodyPr>
          <a:lstStyle/>
          <a:p>
            <a:pPr marL="9164">
              <a:spcBef>
                <a:spcPts val="72"/>
              </a:spcBef>
            </a:pPr>
            <a:r>
              <a:rPr lang="en-US" sz="3656" b="1" dirty="0" err="1">
                <a:solidFill>
                  <a:srgbClr val="FFFFFF"/>
                </a:solidFill>
                <a:cs typeface="Source Sans Pro Light"/>
              </a:rPr>
              <a:t>Tháp</a:t>
            </a:r>
            <a:r>
              <a:rPr lang="en-US" sz="3656" b="1" dirty="0">
                <a:solidFill>
                  <a:srgbClr val="FFFFFF"/>
                </a:solidFill>
                <a:cs typeface="Source Sans Pro Light"/>
              </a:rPr>
              <a:t> </a:t>
            </a:r>
            <a:r>
              <a:rPr lang="en-US" sz="3656" b="1" dirty="0" err="1">
                <a:solidFill>
                  <a:srgbClr val="FFFFFF"/>
                </a:solidFill>
                <a:cs typeface="Source Sans Pro Light"/>
              </a:rPr>
              <a:t>dinh</a:t>
            </a:r>
            <a:r>
              <a:rPr lang="en-US" sz="3656" b="1" dirty="0">
                <a:solidFill>
                  <a:srgbClr val="FFFFFF"/>
                </a:solidFill>
                <a:cs typeface="Source Sans Pro Light"/>
              </a:rPr>
              <a:t> dưỡng 6-11 tuổi</a:t>
            </a:r>
            <a:endParaRPr sz="3656" b="1" dirty="0">
              <a:cs typeface="Source Sans Pro Light"/>
            </a:endParaRPr>
          </a:p>
        </p:txBody>
      </p:sp>
      <p:pic>
        <p:nvPicPr>
          <p:cNvPr id="5" name="Picture 4"/>
          <p:cNvPicPr>
            <a:picLocks noChangeAspect="1"/>
          </p:cNvPicPr>
          <p:nvPr/>
        </p:nvPicPr>
        <p:blipFill>
          <a:blip r:embed="rId2"/>
          <a:stretch>
            <a:fillRect/>
          </a:stretch>
        </p:blipFill>
        <p:spPr>
          <a:xfrm>
            <a:off x="609601" y="1433485"/>
            <a:ext cx="8723182" cy="8130818"/>
          </a:xfrm>
          <a:prstGeom prst="rect">
            <a:avLst/>
          </a:prstGeom>
        </p:spPr>
      </p:pic>
      <p:sp>
        <p:nvSpPr>
          <p:cNvPr id="6" name="TextBox 5"/>
          <p:cNvSpPr txBox="1"/>
          <p:nvPr/>
        </p:nvSpPr>
        <p:spPr>
          <a:xfrm>
            <a:off x="2766726" y="9010304"/>
            <a:ext cx="3507224" cy="1015663"/>
          </a:xfrm>
          <a:prstGeom prst="rect">
            <a:avLst/>
          </a:prstGeom>
          <a:solidFill>
            <a:srgbClr val="72BF44"/>
          </a:solidFill>
        </p:spPr>
        <p:txBody>
          <a:bodyPr wrap="square" rtlCol="0">
            <a:spAutoFit/>
          </a:bodyPr>
          <a:lstStyle/>
          <a:p>
            <a:pPr algn="ctr">
              <a:lnSpc>
                <a:spcPct val="150000"/>
              </a:lnSpc>
              <a:spcBef>
                <a:spcPts val="1200"/>
              </a:spcBef>
              <a:spcAft>
                <a:spcPts val="1200"/>
              </a:spcAft>
            </a:pPr>
            <a:r>
              <a:rPr lang="en-US" sz="4000" b="1" dirty="0">
                <a:solidFill>
                  <a:srgbClr val="C00000"/>
                </a:solidFill>
              </a:rPr>
              <a:t>Bình </a:t>
            </a:r>
            <a:r>
              <a:rPr lang="en-US" sz="4000" b="1" dirty="0" err="1">
                <a:solidFill>
                  <a:srgbClr val="C00000"/>
                </a:solidFill>
              </a:rPr>
              <a:t>thường</a:t>
            </a:r>
            <a:endParaRPr lang="en-US" sz="4000" b="1" dirty="0">
              <a:solidFill>
                <a:srgbClr val="C00000"/>
              </a:solidFill>
            </a:endParaRPr>
          </a:p>
        </p:txBody>
      </p:sp>
      <p:sp>
        <p:nvSpPr>
          <p:cNvPr id="8" name="TextBox 7"/>
          <p:cNvSpPr txBox="1"/>
          <p:nvPr/>
        </p:nvSpPr>
        <p:spPr>
          <a:xfrm>
            <a:off x="10972801" y="9141012"/>
            <a:ext cx="4548474" cy="920252"/>
          </a:xfrm>
          <a:prstGeom prst="rect">
            <a:avLst/>
          </a:prstGeom>
          <a:solidFill>
            <a:srgbClr val="FF0000"/>
          </a:solidFill>
        </p:spPr>
        <p:txBody>
          <a:bodyPr wrap="square" rtlCol="0">
            <a:spAutoFit/>
          </a:bodyPr>
          <a:lstStyle/>
          <a:p>
            <a:pPr algn="ctr">
              <a:lnSpc>
                <a:spcPct val="150000"/>
              </a:lnSpc>
              <a:spcBef>
                <a:spcPts val="1200"/>
              </a:spcBef>
              <a:spcAft>
                <a:spcPts val="1200"/>
              </a:spcAft>
            </a:pPr>
            <a:r>
              <a:rPr lang="en-US" sz="4000" b="1" dirty="0" smtClean="0">
                <a:solidFill>
                  <a:srgbClr val="FFFF00"/>
                </a:solidFill>
              </a:rPr>
              <a:t>SDD</a:t>
            </a:r>
            <a:endParaRPr lang="en-US" sz="4000" b="1" dirty="0">
              <a:solidFill>
                <a:srgbClr val="FFFF00"/>
              </a:solidFill>
            </a:endParaRPr>
          </a:p>
        </p:txBody>
      </p:sp>
      <p:sp>
        <p:nvSpPr>
          <p:cNvPr id="9" name="Google Shape;400;p30"/>
          <p:cNvSpPr txBox="1">
            <a:spLocks/>
          </p:cNvSpPr>
          <p:nvPr/>
        </p:nvSpPr>
        <p:spPr>
          <a:xfrm>
            <a:off x="9906001" y="1333500"/>
            <a:ext cx="6914222" cy="874400"/>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87950" tIns="43964" rIns="87950" bIns="43964" anchor="t" anchorCtr="0">
            <a:noAutofit/>
          </a:bodyPr>
          <a:lst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nSpc>
                <a:spcPct val="150000"/>
              </a:lnSpc>
              <a:buClr>
                <a:schemeClr val="dk1"/>
              </a:buClr>
              <a:buSzPts val="2000"/>
            </a:pPr>
            <a:r>
              <a:rPr lang="vi-VN" sz="3078" dirty="0">
                <a:solidFill>
                  <a:sysClr val="windowText" lastClr="000000"/>
                </a:solidFill>
                <a:latin typeface="Arial"/>
                <a:ea typeface="Arial"/>
                <a:cs typeface="Arial"/>
              </a:rPr>
              <a:t>Dầu mỡ: </a:t>
            </a:r>
            <a:r>
              <a:rPr lang="en-US" sz="3078" dirty="0">
                <a:solidFill>
                  <a:sysClr val="windowText" lastClr="000000"/>
                </a:solidFill>
                <a:ea typeface="Arial"/>
                <a:cs typeface="Arial"/>
              </a:rPr>
              <a:t>10</a:t>
            </a:r>
            <a:r>
              <a:rPr lang="en-US" sz="3078" dirty="0">
                <a:latin typeface="Arial "/>
                <a:ea typeface="Arial "/>
                <a:cs typeface="Arial "/>
                <a:sym typeface="Arial "/>
              </a:rPr>
              <a:t> – </a:t>
            </a:r>
            <a:r>
              <a:rPr lang="en-US" sz="3078" dirty="0">
                <a:solidFill>
                  <a:sysClr val="windowText" lastClr="000000"/>
                </a:solidFill>
                <a:ea typeface="Arial"/>
                <a:cs typeface="Arial"/>
              </a:rPr>
              <a:t>12 </a:t>
            </a:r>
            <a:r>
              <a:rPr lang="en-US" sz="3078" dirty="0" err="1">
                <a:solidFill>
                  <a:sysClr val="windowText" lastClr="000000"/>
                </a:solidFill>
                <a:ea typeface="Arial"/>
                <a:cs typeface="Arial"/>
              </a:rPr>
              <a:t>đơn</a:t>
            </a:r>
            <a:r>
              <a:rPr lang="en-US" sz="3078" dirty="0">
                <a:solidFill>
                  <a:sysClr val="windowText" lastClr="000000"/>
                </a:solidFill>
                <a:ea typeface="Arial"/>
                <a:cs typeface="Arial"/>
              </a:rPr>
              <a:t> </a:t>
            </a:r>
            <a:r>
              <a:rPr lang="en-US" sz="3078" dirty="0" err="1">
                <a:solidFill>
                  <a:sysClr val="windowText" lastClr="000000"/>
                </a:solidFill>
                <a:latin typeface="Arial"/>
                <a:ea typeface="Arial"/>
                <a:cs typeface="Arial"/>
              </a:rPr>
              <a:t>vị</a:t>
            </a:r>
            <a:endParaRPr lang="vi-VN" sz="3078" dirty="0">
              <a:solidFill>
                <a:sysClr val="windowText" lastClr="000000"/>
              </a:solidFill>
              <a:latin typeface="Arial"/>
              <a:ea typeface="Arial"/>
              <a:cs typeface="Arial"/>
            </a:endParaRPr>
          </a:p>
        </p:txBody>
      </p:sp>
      <p:sp>
        <p:nvSpPr>
          <p:cNvPr id="10" name="Google Shape;402;p30"/>
          <p:cNvSpPr txBox="1"/>
          <p:nvPr/>
        </p:nvSpPr>
        <p:spPr>
          <a:xfrm>
            <a:off x="9905997" y="3334767"/>
            <a:ext cx="6996506" cy="858578"/>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87950" tIns="43964" rIns="87950" bIns="43964" anchor="t" anchorCtr="0">
            <a:noAutofit/>
          </a:bodyPr>
          <a:lstStyle/>
          <a:p>
            <a:pPr>
              <a:lnSpc>
                <a:spcPct val="150000"/>
              </a:lnSpc>
              <a:buClr>
                <a:schemeClr val="dk1"/>
              </a:buClr>
              <a:buSzPts val="2000"/>
            </a:pPr>
            <a:r>
              <a:rPr lang="en-US" sz="3078" dirty="0" err="1">
                <a:latin typeface="Arial "/>
                <a:ea typeface="Arial "/>
                <a:cs typeface="Arial "/>
                <a:sym typeface="Arial "/>
              </a:rPr>
              <a:t>Chất</a:t>
            </a:r>
            <a:r>
              <a:rPr lang="en-US" sz="3078" dirty="0">
                <a:latin typeface="Arial "/>
                <a:ea typeface="Arial "/>
                <a:cs typeface="Arial "/>
                <a:sym typeface="Arial "/>
              </a:rPr>
              <a:t> </a:t>
            </a:r>
            <a:r>
              <a:rPr lang="en-US" sz="3078" dirty="0" err="1">
                <a:latin typeface="Arial "/>
                <a:ea typeface="Arial "/>
                <a:cs typeface="Arial "/>
                <a:sym typeface="Arial "/>
              </a:rPr>
              <a:t>đạm</a:t>
            </a:r>
            <a:r>
              <a:rPr lang="en-US" sz="3078" dirty="0">
                <a:latin typeface="Arial "/>
                <a:ea typeface="Arial "/>
                <a:cs typeface="Arial "/>
                <a:sym typeface="Arial "/>
              </a:rPr>
              <a:t>: 8 – 12 </a:t>
            </a:r>
            <a:r>
              <a:rPr lang="en-US" sz="3078" dirty="0" err="1">
                <a:latin typeface="Arial "/>
                <a:ea typeface="Arial "/>
                <a:cs typeface="Arial "/>
                <a:sym typeface="Arial "/>
              </a:rPr>
              <a:t>đơn</a:t>
            </a:r>
            <a:r>
              <a:rPr lang="en-US" sz="3078" dirty="0">
                <a:latin typeface="Arial "/>
                <a:ea typeface="Arial "/>
                <a:cs typeface="Arial "/>
                <a:sym typeface="Arial "/>
              </a:rPr>
              <a:t> </a:t>
            </a:r>
            <a:r>
              <a:rPr lang="en-US" sz="3078" dirty="0" err="1">
                <a:latin typeface="Arial "/>
                <a:ea typeface="Arial "/>
                <a:cs typeface="Arial "/>
                <a:sym typeface="Arial "/>
              </a:rPr>
              <a:t>vị</a:t>
            </a:r>
            <a:r>
              <a:rPr lang="en-US" sz="3078" dirty="0">
                <a:latin typeface="Arial "/>
                <a:ea typeface="Arial "/>
                <a:cs typeface="Arial "/>
                <a:sym typeface="Arial "/>
              </a:rPr>
              <a:t> ăn</a:t>
            </a:r>
            <a:endParaRPr sz="3078" dirty="0">
              <a:latin typeface="Arial "/>
              <a:ea typeface="Arial "/>
              <a:cs typeface="Arial "/>
              <a:sym typeface="Arial "/>
            </a:endParaRPr>
          </a:p>
        </p:txBody>
      </p:sp>
      <p:sp>
        <p:nvSpPr>
          <p:cNvPr id="11" name="Google Shape;403;p30"/>
          <p:cNvSpPr txBox="1"/>
          <p:nvPr/>
        </p:nvSpPr>
        <p:spPr>
          <a:xfrm>
            <a:off x="9937210" y="6595743"/>
            <a:ext cx="7020148" cy="986442"/>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87950" tIns="43964" rIns="87950" bIns="43964" anchor="t" anchorCtr="0">
            <a:noAutofit/>
          </a:bodyPr>
          <a:lstStyle/>
          <a:p>
            <a:pPr>
              <a:lnSpc>
                <a:spcPct val="150000"/>
              </a:lnSpc>
              <a:buClr>
                <a:schemeClr val="dk1"/>
              </a:buClr>
              <a:buSzPts val="2000"/>
            </a:pPr>
            <a:r>
              <a:rPr lang="en-US" sz="3078" dirty="0" err="1">
                <a:latin typeface="Arial "/>
                <a:ea typeface="Arial "/>
                <a:cs typeface="Arial "/>
                <a:sym typeface="Arial "/>
              </a:rPr>
              <a:t>Ngũ</a:t>
            </a:r>
            <a:r>
              <a:rPr lang="en-US" sz="3078" dirty="0">
                <a:latin typeface="Arial "/>
                <a:ea typeface="Arial "/>
                <a:cs typeface="Arial "/>
                <a:sym typeface="Arial "/>
              </a:rPr>
              <a:t> </a:t>
            </a:r>
            <a:r>
              <a:rPr lang="en-US" sz="3078" dirty="0" err="1">
                <a:latin typeface="Arial "/>
                <a:ea typeface="Arial "/>
                <a:cs typeface="Arial "/>
                <a:sym typeface="Arial "/>
              </a:rPr>
              <a:t>cốc</a:t>
            </a:r>
            <a:r>
              <a:rPr lang="en-US" sz="3078" dirty="0">
                <a:latin typeface="Arial "/>
                <a:ea typeface="Arial "/>
                <a:cs typeface="Arial "/>
                <a:sym typeface="Arial "/>
              </a:rPr>
              <a:t>, </a:t>
            </a:r>
            <a:r>
              <a:rPr lang="en-US" sz="3078" dirty="0" err="1">
                <a:latin typeface="Arial "/>
                <a:ea typeface="Arial "/>
                <a:cs typeface="Arial "/>
                <a:sym typeface="Arial "/>
              </a:rPr>
              <a:t>tinh</a:t>
            </a:r>
            <a:r>
              <a:rPr lang="en-US" sz="3078" dirty="0">
                <a:latin typeface="Arial "/>
                <a:ea typeface="Arial "/>
                <a:cs typeface="Arial "/>
                <a:sym typeface="Arial "/>
              </a:rPr>
              <a:t> </a:t>
            </a:r>
            <a:r>
              <a:rPr lang="en-US" sz="3078" dirty="0" err="1">
                <a:latin typeface="Arial "/>
                <a:ea typeface="Arial "/>
                <a:cs typeface="Arial "/>
                <a:sym typeface="Arial "/>
              </a:rPr>
              <a:t>bột</a:t>
            </a:r>
            <a:r>
              <a:rPr lang="en-US" sz="3078" dirty="0">
                <a:latin typeface="Arial "/>
                <a:ea typeface="Arial "/>
                <a:cs typeface="Arial "/>
                <a:sym typeface="Arial "/>
              </a:rPr>
              <a:t>: 12 – 18 </a:t>
            </a:r>
            <a:r>
              <a:rPr lang="en-US" sz="3078" dirty="0" err="1">
                <a:latin typeface="Arial "/>
                <a:ea typeface="Arial "/>
                <a:cs typeface="Arial "/>
                <a:sym typeface="Arial "/>
              </a:rPr>
              <a:t>đơn</a:t>
            </a:r>
            <a:r>
              <a:rPr lang="en-US" sz="3078" dirty="0">
                <a:latin typeface="Arial "/>
                <a:ea typeface="Arial "/>
                <a:cs typeface="Arial "/>
                <a:sym typeface="Arial "/>
              </a:rPr>
              <a:t> </a:t>
            </a:r>
            <a:r>
              <a:rPr lang="en-US" sz="3078" dirty="0" err="1">
                <a:latin typeface="Arial "/>
                <a:ea typeface="Arial "/>
                <a:cs typeface="Arial "/>
                <a:sym typeface="Arial "/>
              </a:rPr>
              <a:t>vị</a:t>
            </a:r>
            <a:r>
              <a:rPr lang="en-US" sz="3078" dirty="0">
                <a:latin typeface="Arial "/>
                <a:ea typeface="Arial "/>
                <a:cs typeface="Arial "/>
                <a:sym typeface="Arial "/>
              </a:rPr>
              <a:t> </a:t>
            </a:r>
            <a:endParaRPr sz="3078" dirty="0">
              <a:latin typeface="Arial "/>
              <a:ea typeface="Arial "/>
              <a:cs typeface="Arial "/>
              <a:sym typeface="Arial "/>
            </a:endParaRPr>
          </a:p>
        </p:txBody>
      </p:sp>
      <p:sp>
        <p:nvSpPr>
          <p:cNvPr id="12" name="Google Shape;404;p30"/>
          <p:cNvSpPr txBox="1"/>
          <p:nvPr/>
        </p:nvSpPr>
        <p:spPr>
          <a:xfrm>
            <a:off x="9937210" y="7869338"/>
            <a:ext cx="7043788" cy="1036097"/>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87950" tIns="43964" rIns="87950" bIns="43964" anchor="t" anchorCtr="0">
            <a:spAutoFit/>
          </a:bodyPr>
          <a:lstStyle/>
          <a:p>
            <a:r>
              <a:rPr lang="en-US" sz="3078" dirty="0" err="1">
                <a:latin typeface="Arial "/>
                <a:ea typeface="Arial "/>
                <a:cs typeface="Arial "/>
                <a:sym typeface="Arial "/>
              </a:rPr>
              <a:t>Vận</a:t>
            </a:r>
            <a:r>
              <a:rPr lang="en-US" sz="3078" dirty="0">
                <a:latin typeface="Arial "/>
                <a:ea typeface="Arial "/>
                <a:cs typeface="Arial "/>
                <a:sym typeface="Arial "/>
              </a:rPr>
              <a:t> </a:t>
            </a:r>
            <a:r>
              <a:rPr lang="en-US" sz="3078" dirty="0" err="1">
                <a:latin typeface="Arial "/>
                <a:ea typeface="Arial "/>
                <a:cs typeface="Arial "/>
                <a:sym typeface="Arial "/>
              </a:rPr>
              <a:t>động</a:t>
            </a:r>
            <a:r>
              <a:rPr lang="en-US" sz="3078" dirty="0">
                <a:latin typeface="Arial "/>
                <a:ea typeface="Arial "/>
                <a:cs typeface="Arial "/>
                <a:sym typeface="Arial "/>
              </a:rPr>
              <a:t> </a:t>
            </a:r>
            <a:r>
              <a:rPr lang="en-US" sz="3078" dirty="0" err="1">
                <a:latin typeface="Arial "/>
                <a:ea typeface="Arial "/>
                <a:cs typeface="Arial "/>
                <a:sym typeface="Arial "/>
              </a:rPr>
              <a:t>hợp</a:t>
            </a:r>
            <a:r>
              <a:rPr lang="en-US" sz="3078" dirty="0">
                <a:latin typeface="Arial "/>
                <a:ea typeface="Arial "/>
                <a:cs typeface="Arial "/>
                <a:sym typeface="Arial "/>
              </a:rPr>
              <a:t> </a:t>
            </a:r>
            <a:r>
              <a:rPr lang="en-US" sz="3078" dirty="0" err="1">
                <a:latin typeface="Arial "/>
                <a:ea typeface="Arial "/>
                <a:cs typeface="Arial "/>
                <a:sym typeface="Arial "/>
              </a:rPr>
              <a:t>lý</a:t>
            </a:r>
            <a:r>
              <a:rPr lang="en-US" sz="3078" dirty="0">
                <a:latin typeface="Arial "/>
                <a:ea typeface="Arial "/>
                <a:cs typeface="Arial "/>
                <a:sym typeface="Arial "/>
              </a:rPr>
              <a:t> </a:t>
            </a:r>
            <a:r>
              <a:rPr lang="en-US" sz="3078" dirty="0" err="1">
                <a:latin typeface="Arial "/>
                <a:ea typeface="Arial "/>
                <a:cs typeface="Arial "/>
                <a:sym typeface="Arial "/>
              </a:rPr>
              <a:t>đúng</a:t>
            </a:r>
            <a:r>
              <a:rPr lang="en-US" sz="3078" dirty="0">
                <a:latin typeface="Arial "/>
                <a:ea typeface="Arial "/>
                <a:cs typeface="Arial "/>
                <a:sym typeface="Arial "/>
              </a:rPr>
              <a:t> </a:t>
            </a:r>
            <a:r>
              <a:rPr lang="en-US" sz="3078" dirty="0" err="1">
                <a:latin typeface="Arial "/>
                <a:ea typeface="Arial "/>
                <a:cs typeface="Arial "/>
                <a:sym typeface="Arial "/>
              </a:rPr>
              <a:t>tuổi</a:t>
            </a:r>
            <a:r>
              <a:rPr lang="en-US" sz="3078" dirty="0">
                <a:latin typeface="Arial "/>
                <a:ea typeface="Arial "/>
                <a:cs typeface="Arial "/>
                <a:sym typeface="Arial "/>
              </a:rPr>
              <a:t> </a:t>
            </a:r>
            <a:r>
              <a:rPr lang="en-US" sz="3078" dirty="0" err="1">
                <a:latin typeface="Arial "/>
                <a:ea typeface="Arial "/>
                <a:cs typeface="Arial "/>
                <a:sym typeface="Arial "/>
              </a:rPr>
              <a:t>để</a:t>
            </a:r>
            <a:r>
              <a:rPr lang="en-US" sz="3078" dirty="0">
                <a:latin typeface="Arial "/>
                <a:ea typeface="Arial "/>
                <a:cs typeface="Arial "/>
                <a:sym typeface="Arial "/>
              </a:rPr>
              <a:t> </a:t>
            </a:r>
            <a:r>
              <a:rPr lang="en-US" sz="3078" dirty="0" err="1">
                <a:latin typeface="Arial "/>
                <a:ea typeface="Arial "/>
                <a:cs typeface="Arial "/>
                <a:sym typeface="Arial "/>
              </a:rPr>
              <a:t>trẻ</a:t>
            </a:r>
            <a:r>
              <a:rPr lang="en-US" sz="3078" dirty="0">
                <a:latin typeface="Arial "/>
                <a:ea typeface="Arial "/>
                <a:cs typeface="Arial "/>
                <a:sym typeface="Arial "/>
              </a:rPr>
              <a:t> </a:t>
            </a:r>
            <a:r>
              <a:rPr lang="en-US" sz="3078" dirty="0" err="1">
                <a:latin typeface="Arial "/>
                <a:ea typeface="Arial "/>
                <a:cs typeface="Arial "/>
                <a:sym typeface="Arial "/>
              </a:rPr>
              <a:t>ăn</a:t>
            </a:r>
            <a:r>
              <a:rPr lang="en-US" sz="3078" dirty="0">
                <a:latin typeface="Arial "/>
                <a:ea typeface="Arial "/>
                <a:cs typeface="Arial "/>
                <a:sym typeface="Arial "/>
              </a:rPr>
              <a:t> </a:t>
            </a:r>
            <a:r>
              <a:rPr lang="en-US" sz="3078" dirty="0" err="1">
                <a:latin typeface="Arial "/>
                <a:ea typeface="Arial "/>
                <a:cs typeface="Arial "/>
                <a:sym typeface="Arial "/>
              </a:rPr>
              <a:t>ngon</a:t>
            </a:r>
            <a:r>
              <a:rPr lang="en-US" sz="3078" dirty="0">
                <a:latin typeface="Arial "/>
                <a:ea typeface="Arial "/>
                <a:cs typeface="Arial "/>
                <a:sym typeface="Arial "/>
              </a:rPr>
              <a:t> </a:t>
            </a:r>
            <a:r>
              <a:rPr lang="en-US" sz="3078" dirty="0" err="1">
                <a:latin typeface="Arial "/>
                <a:ea typeface="Arial "/>
                <a:cs typeface="Arial "/>
                <a:sym typeface="Arial "/>
              </a:rPr>
              <a:t>miệng</a:t>
            </a:r>
            <a:r>
              <a:rPr lang="en-US" sz="3078" dirty="0">
                <a:latin typeface="Arial "/>
                <a:ea typeface="Arial "/>
                <a:cs typeface="Arial "/>
                <a:sym typeface="Arial "/>
              </a:rPr>
              <a:t> </a:t>
            </a:r>
            <a:r>
              <a:rPr lang="en-US" sz="3078" dirty="0" err="1">
                <a:latin typeface="Arial "/>
                <a:ea typeface="Arial "/>
                <a:cs typeface="Arial "/>
                <a:sym typeface="Arial "/>
              </a:rPr>
              <a:t>hơn</a:t>
            </a:r>
            <a:endParaRPr sz="3078" dirty="0">
              <a:latin typeface="Arial "/>
              <a:ea typeface="Arial "/>
              <a:cs typeface="Arial "/>
              <a:sym typeface="Arial "/>
            </a:endParaRPr>
          </a:p>
        </p:txBody>
      </p:sp>
      <p:sp>
        <p:nvSpPr>
          <p:cNvPr id="13" name="Google Shape;405;p30"/>
          <p:cNvSpPr txBox="1"/>
          <p:nvPr/>
        </p:nvSpPr>
        <p:spPr>
          <a:xfrm>
            <a:off x="9905997" y="2330713"/>
            <a:ext cx="7772402" cy="881242"/>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87950" tIns="43964" rIns="87950" bIns="43964" anchor="t" anchorCtr="0">
            <a:noAutofit/>
          </a:bodyPr>
          <a:lstStyle/>
          <a:p>
            <a:pPr>
              <a:lnSpc>
                <a:spcPct val="160000"/>
              </a:lnSpc>
              <a:buClr>
                <a:schemeClr val="dk1"/>
              </a:buClr>
              <a:buSzPts val="2000"/>
            </a:pPr>
            <a:r>
              <a:rPr lang="en-US" sz="3078" dirty="0">
                <a:latin typeface="Arial "/>
                <a:ea typeface="Arial "/>
                <a:cs typeface="Arial "/>
                <a:sym typeface="Arial "/>
              </a:rPr>
              <a:t>Sữa </a:t>
            </a:r>
            <a:r>
              <a:rPr lang="en-US" sz="3078" dirty="0" err="1">
                <a:latin typeface="Arial "/>
                <a:ea typeface="Arial "/>
                <a:cs typeface="Arial "/>
                <a:sym typeface="Arial "/>
              </a:rPr>
              <a:t>công</a:t>
            </a:r>
            <a:r>
              <a:rPr lang="en-US" sz="3078" dirty="0">
                <a:latin typeface="Arial "/>
                <a:ea typeface="Arial "/>
                <a:cs typeface="Arial "/>
                <a:sym typeface="Arial "/>
              </a:rPr>
              <a:t> thức năng </a:t>
            </a:r>
            <a:r>
              <a:rPr lang="en-US" sz="3078" dirty="0" err="1">
                <a:latin typeface="Arial "/>
                <a:ea typeface="Arial "/>
                <a:cs typeface="Arial "/>
                <a:sym typeface="Arial "/>
              </a:rPr>
              <a:t>lượng</a:t>
            </a:r>
            <a:r>
              <a:rPr lang="en-US" sz="3078" dirty="0">
                <a:latin typeface="Arial "/>
                <a:ea typeface="Arial "/>
                <a:cs typeface="Arial "/>
                <a:sym typeface="Arial "/>
              </a:rPr>
              <a:t> </a:t>
            </a:r>
            <a:r>
              <a:rPr lang="en-US" sz="3078" dirty="0" err="1">
                <a:latin typeface="Arial "/>
                <a:ea typeface="Arial "/>
                <a:cs typeface="Arial "/>
                <a:sym typeface="Arial "/>
              </a:rPr>
              <a:t>cao</a:t>
            </a:r>
            <a:r>
              <a:rPr lang="en-US" sz="3078" dirty="0">
                <a:latin typeface="Arial "/>
                <a:ea typeface="Arial "/>
                <a:cs typeface="Arial "/>
                <a:sym typeface="Arial "/>
              </a:rPr>
              <a:t>: 4-6 </a:t>
            </a:r>
            <a:r>
              <a:rPr lang="en-US" sz="3078" dirty="0" err="1">
                <a:latin typeface="Arial "/>
                <a:ea typeface="Arial "/>
                <a:cs typeface="Arial "/>
                <a:sym typeface="Arial "/>
              </a:rPr>
              <a:t>đơn</a:t>
            </a:r>
            <a:r>
              <a:rPr lang="en-US" sz="3078" dirty="0">
                <a:latin typeface="Arial "/>
                <a:ea typeface="Arial "/>
                <a:cs typeface="Arial "/>
                <a:sym typeface="Arial "/>
              </a:rPr>
              <a:t> </a:t>
            </a:r>
            <a:r>
              <a:rPr lang="en-US" sz="3078" dirty="0" err="1">
                <a:latin typeface="Arial "/>
                <a:ea typeface="Arial "/>
                <a:cs typeface="Arial "/>
                <a:sym typeface="Arial "/>
              </a:rPr>
              <a:t>vị</a:t>
            </a:r>
            <a:r>
              <a:rPr lang="en-US" sz="3078" dirty="0">
                <a:latin typeface="Arial "/>
                <a:ea typeface="Arial "/>
                <a:cs typeface="Arial "/>
                <a:sym typeface="Arial "/>
              </a:rPr>
              <a:t> </a:t>
            </a:r>
            <a:endParaRPr sz="2694" dirty="0"/>
          </a:p>
        </p:txBody>
      </p:sp>
      <p:sp>
        <p:nvSpPr>
          <p:cNvPr id="14" name="Google Shape;412;p30"/>
          <p:cNvSpPr txBox="1"/>
          <p:nvPr/>
        </p:nvSpPr>
        <p:spPr>
          <a:xfrm>
            <a:off x="9905997" y="4342099"/>
            <a:ext cx="6973338" cy="799302"/>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87950" tIns="43964" rIns="87950" bIns="43964" anchor="t" anchorCtr="0">
            <a:spAutoFit/>
          </a:bodyPr>
          <a:lstStyle/>
          <a:p>
            <a:pPr>
              <a:lnSpc>
                <a:spcPct val="150000"/>
              </a:lnSpc>
            </a:pPr>
            <a:r>
              <a:rPr lang="en-US" sz="3078" dirty="0" err="1">
                <a:latin typeface="Arial "/>
                <a:ea typeface="Arial "/>
                <a:cs typeface="Arial "/>
                <a:sym typeface="Arial "/>
              </a:rPr>
              <a:t>Trái</a:t>
            </a:r>
            <a:r>
              <a:rPr lang="en-US" sz="3078" dirty="0">
                <a:latin typeface="Arial "/>
                <a:ea typeface="Arial "/>
                <a:cs typeface="Arial "/>
                <a:sym typeface="Arial "/>
              </a:rPr>
              <a:t> cây: 1,5 – 2,5 </a:t>
            </a:r>
            <a:r>
              <a:rPr lang="en-US" sz="3078" dirty="0" err="1">
                <a:latin typeface="Arial "/>
                <a:ea typeface="Arial "/>
                <a:cs typeface="Arial "/>
                <a:sym typeface="Arial "/>
              </a:rPr>
              <a:t>đơn</a:t>
            </a:r>
            <a:r>
              <a:rPr lang="en-US" sz="3078" dirty="0">
                <a:latin typeface="Arial "/>
                <a:ea typeface="Arial "/>
                <a:cs typeface="Arial "/>
                <a:sym typeface="Arial "/>
              </a:rPr>
              <a:t> </a:t>
            </a:r>
            <a:r>
              <a:rPr lang="en-US" sz="3078" dirty="0" err="1">
                <a:latin typeface="Arial "/>
                <a:ea typeface="Arial "/>
                <a:cs typeface="Arial "/>
                <a:sym typeface="Arial "/>
              </a:rPr>
              <a:t>vị</a:t>
            </a:r>
            <a:endParaRPr sz="3078" dirty="0">
              <a:latin typeface="Arial "/>
              <a:ea typeface="Arial "/>
              <a:cs typeface="Arial "/>
              <a:sym typeface="Arial "/>
            </a:endParaRPr>
          </a:p>
        </p:txBody>
      </p:sp>
      <p:sp>
        <p:nvSpPr>
          <p:cNvPr id="15" name="Google Shape;412;p30"/>
          <p:cNvSpPr txBox="1"/>
          <p:nvPr/>
        </p:nvSpPr>
        <p:spPr>
          <a:xfrm>
            <a:off x="9929165" y="5376913"/>
            <a:ext cx="6973338" cy="799302"/>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87950" tIns="43964" rIns="87950" bIns="43964" anchor="t" anchorCtr="0">
            <a:spAutoFit/>
          </a:bodyPr>
          <a:lstStyle/>
          <a:p>
            <a:pPr>
              <a:lnSpc>
                <a:spcPct val="150000"/>
              </a:lnSpc>
            </a:pPr>
            <a:r>
              <a:rPr lang="en-US" sz="3078" dirty="0">
                <a:latin typeface="Arial "/>
                <a:ea typeface="Arial "/>
                <a:cs typeface="Arial "/>
                <a:sym typeface="Arial "/>
              </a:rPr>
              <a:t>Rau củ: 2 – 3 </a:t>
            </a:r>
            <a:r>
              <a:rPr lang="en-US" sz="3078" dirty="0" err="1">
                <a:latin typeface="Arial "/>
                <a:ea typeface="Arial "/>
                <a:cs typeface="Arial "/>
                <a:sym typeface="Arial "/>
              </a:rPr>
              <a:t>đơn</a:t>
            </a:r>
            <a:r>
              <a:rPr lang="en-US" sz="3078" dirty="0">
                <a:latin typeface="Arial "/>
                <a:ea typeface="Arial "/>
                <a:cs typeface="Arial "/>
                <a:sym typeface="Arial "/>
              </a:rPr>
              <a:t> </a:t>
            </a:r>
            <a:r>
              <a:rPr lang="en-US" sz="3078" dirty="0" err="1">
                <a:latin typeface="Arial "/>
                <a:ea typeface="Arial "/>
                <a:cs typeface="Arial "/>
                <a:sym typeface="Arial "/>
              </a:rPr>
              <a:t>vị</a:t>
            </a:r>
            <a:endParaRPr sz="3078" dirty="0">
              <a:latin typeface="Arial "/>
              <a:ea typeface="Arial "/>
              <a:cs typeface="Arial "/>
              <a:sym typeface="Arial "/>
            </a:endParaRPr>
          </a:p>
        </p:txBody>
      </p:sp>
    </p:spTree>
    <p:extLst>
      <p:ext uri="{BB962C8B-B14F-4D97-AF65-F5344CB8AC3E}">
        <p14:creationId xmlns:p14="http://schemas.microsoft.com/office/powerpoint/2010/main" val="20139387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z="4800"/>
              <a:pPr algn="ctr"/>
              <a:t>9</a:t>
            </a:fld>
            <a:endParaRPr lang="en" sz="4800"/>
          </a:p>
        </p:txBody>
      </p:sp>
      <p:sp>
        <p:nvSpPr>
          <p:cNvPr id="3" name="Google Shape;112;p20"/>
          <p:cNvSpPr txBox="1">
            <a:spLocks/>
          </p:cNvSpPr>
          <p:nvPr/>
        </p:nvSpPr>
        <p:spPr>
          <a:xfrm>
            <a:off x="2045370" y="1173708"/>
            <a:ext cx="14041800" cy="1500600"/>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800" b="1" dirty="0" err="1">
                <a:solidFill>
                  <a:srgbClr val="002060"/>
                </a:solidFill>
                <a:latin typeface="+mj-lt"/>
              </a:rPr>
              <a:t>Phân</a:t>
            </a:r>
            <a:r>
              <a:rPr lang="en-US" sz="4800" b="1" dirty="0">
                <a:solidFill>
                  <a:srgbClr val="002060"/>
                </a:solidFill>
                <a:latin typeface="+mj-lt"/>
              </a:rPr>
              <a:t> </a:t>
            </a:r>
            <a:r>
              <a:rPr lang="en-US" sz="4800" b="1" dirty="0" err="1">
                <a:solidFill>
                  <a:srgbClr val="002060"/>
                </a:solidFill>
                <a:latin typeface="+mj-lt"/>
              </a:rPr>
              <a:t>loại</a:t>
            </a:r>
            <a:r>
              <a:rPr lang="en-US" sz="4800" b="1" dirty="0">
                <a:solidFill>
                  <a:srgbClr val="002060"/>
                </a:solidFill>
                <a:latin typeface="+mj-lt"/>
              </a:rPr>
              <a:t> SDD ở </a:t>
            </a:r>
            <a:r>
              <a:rPr lang="en-US" sz="4800" b="1" dirty="0" err="1">
                <a:solidFill>
                  <a:srgbClr val="002060"/>
                </a:solidFill>
                <a:latin typeface="+mj-lt"/>
              </a:rPr>
              <a:t>trẻ</a:t>
            </a:r>
            <a:r>
              <a:rPr lang="en-US" sz="4800" b="1" dirty="0">
                <a:solidFill>
                  <a:srgbClr val="002060"/>
                </a:solidFill>
                <a:latin typeface="+mj-lt"/>
              </a:rPr>
              <a:t> </a:t>
            </a:r>
            <a:r>
              <a:rPr lang="en-US" sz="4800" b="1" dirty="0" err="1">
                <a:solidFill>
                  <a:srgbClr val="002060"/>
                </a:solidFill>
                <a:latin typeface="+mj-lt"/>
              </a:rPr>
              <a:t>em</a:t>
            </a:r>
            <a:endParaRPr lang="en-US" sz="4800" b="1" dirty="0">
              <a:solidFill>
                <a:srgbClr val="002060"/>
              </a:solidFill>
              <a:latin typeface="+mj-lt"/>
            </a:endParaRPr>
          </a:p>
        </p:txBody>
      </p:sp>
      <p:sp>
        <p:nvSpPr>
          <p:cNvPr id="4" name="Google Shape;116;p20"/>
          <p:cNvSpPr txBox="1">
            <a:spLocks/>
          </p:cNvSpPr>
          <p:nvPr/>
        </p:nvSpPr>
        <p:spPr>
          <a:xfrm>
            <a:off x="17190600" y="9679500"/>
            <a:ext cx="1097400" cy="6072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1pPr>
            <a:lvl2pPr marR="0" lvl="1"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2pPr>
            <a:lvl3pPr marR="0" lvl="2"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3pPr>
            <a:lvl4pPr marR="0" lvl="3"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4pPr>
            <a:lvl5pPr marR="0" lvl="4"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5pPr>
            <a:lvl6pPr marR="0" lvl="5"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6pPr>
            <a:lvl7pPr marR="0" lvl="6"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7pPr>
            <a:lvl8pPr marR="0" lvl="7"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8pPr>
            <a:lvl9pPr marR="0" lvl="8" algn="ctr" rtl="0">
              <a:lnSpc>
                <a:spcPct val="100000"/>
              </a:lnSpc>
              <a:spcBef>
                <a:spcPts val="0"/>
              </a:spcBef>
              <a:spcAft>
                <a:spcPts val="0"/>
              </a:spcAft>
              <a:buClr>
                <a:srgbClr val="000000"/>
              </a:buClr>
              <a:buFont typeface="Arial"/>
              <a:buNone/>
              <a:defRPr sz="1200" b="0" i="0" u="none" strike="noStrike" cap="none">
                <a:solidFill>
                  <a:srgbClr val="A1BECC"/>
                </a:solidFill>
                <a:latin typeface="Nixie One"/>
                <a:ea typeface="Nixie One"/>
                <a:cs typeface="Nixie One"/>
                <a:sym typeface="Nixie One"/>
              </a:defRPr>
            </a:lvl9pPr>
          </a:lstStyle>
          <a:p>
            <a:pPr algn="r"/>
            <a:fld id="{00000000-1234-1234-1234-123412341234}" type="slidenum">
              <a:rPr lang="en" sz="2400"/>
              <a:pPr algn="r"/>
              <a:t>9</a:t>
            </a:fld>
            <a:endParaRPr lang="en" sz="2400"/>
          </a:p>
        </p:txBody>
      </p:sp>
      <p:graphicFrame>
        <p:nvGraphicFramePr>
          <p:cNvPr id="5" name="Content Placeholder 6"/>
          <p:cNvGraphicFramePr>
            <a:graphicFrameLocks/>
          </p:cNvGraphicFramePr>
          <p:nvPr>
            <p:extLst>
              <p:ext uri="{D42A27DB-BD31-4B8C-83A1-F6EECF244321}">
                <p14:modId xmlns:p14="http://schemas.microsoft.com/office/powerpoint/2010/main" val="2836044740"/>
              </p:ext>
            </p:extLst>
          </p:nvPr>
        </p:nvGraphicFramePr>
        <p:xfrm>
          <a:off x="925376" y="2756896"/>
          <a:ext cx="4865824" cy="5838135"/>
        </p:xfrm>
        <a:graphic>
          <a:graphicData uri="http://schemas.openxmlformats.org/drawingml/2006/table">
            <a:tbl>
              <a:tblPr firstRow="1" bandRow="1">
                <a:tableStyleId>{5C22544A-7EE6-4342-B048-85BDC9FD1C3A}</a:tableStyleId>
              </a:tblPr>
              <a:tblGrid>
                <a:gridCol w="4865824">
                  <a:extLst>
                    <a:ext uri="{9D8B030D-6E8A-4147-A177-3AD203B41FA5}">
                      <a16:colId xmlns:a16="http://schemas.microsoft.com/office/drawing/2014/main" val="20000"/>
                    </a:ext>
                  </a:extLst>
                </a:gridCol>
              </a:tblGrid>
              <a:tr h="951132">
                <a:tc>
                  <a:txBody>
                    <a:bodyPr/>
                    <a:lstStyle/>
                    <a:p>
                      <a:pPr lvl="0" algn="just">
                        <a:lnSpc>
                          <a:spcPct val="100000"/>
                        </a:lnSpc>
                      </a:pPr>
                      <a:r>
                        <a:rPr lang="en-US" sz="3600" b="1" i="1" dirty="0" smtClean="0">
                          <a:latin typeface="Arial" pitchFamily="34" charset="0"/>
                          <a:cs typeface="Arial" pitchFamily="34" charset="0"/>
                        </a:rPr>
                        <a:t>SDD</a:t>
                      </a:r>
                      <a:r>
                        <a:rPr lang="en-US" sz="3600" b="1" i="1" baseline="0" dirty="0" smtClean="0">
                          <a:latin typeface="Arial" pitchFamily="34" charset="0"/>
                          <a:cs typeface="Arial" pitchFamily="34" charset="0"/>
                        </a:rPr>
                        <a:t> </a:t>
                      </a:r>
                      <a:r>
                        <a:rPr lang="en-US" sz="3600" b="1" i="1" dirty="0" err="1" smtClean="0">
                          <a:latin typeface="Arial" pitchFamily="34" charset="0"/>
                          <a:cs typeface="Arial" pitchFamily="34" charset="0"/>
                        </a:rPr>
                        <a:t>nhẹ</a:t>
                      </a:r>
                      <a:r>
                        <a:rPr lang="en-US" sz="3600" b="1" i="1" dirty="0" smtClean="0">
                          <a:latin typeface="Arial" pitchFamily="34" charset="0"/>
                          <a:cs typeface="Arial" pitchFamily="34" charset="0"/>
                        </a:rPr>
                        <a:t> cân</a:t>
                      </a:r>
                      <a:r>
                        <a:rPr lang="en-US" sz="3600" dirty="0" smtClean="0">
                          <a:latin typeface="Arial" pitchFamily="34" charset="0"/>
                          <a:cs typeface="Arial" pitchFamily="34" charset="0"/>
                        </a:rPr>
                        <a:t> </a:t>
                      </a:r>
                    </a:p>
                  </a:txBody>
                  <a:tcPr marL="182880" marR="182880" marT="91440" marB="91440"/>
                </a:tc>
                <a:extLst>
                  <a:ext uri="{0D108BD9-81ED-4DB2-BD59-A6C34878D82A}">
                    <a16:rowId xmlns:a16="http://schemas.microsoft.com/office/drawing/2014/main" val="10000"/>
                  </a:ext>
                </a:extLst>
              </a:tr>
              <a:tr h="4887003">
                <a:tc>
                  <a:txBody>
                    <a:bodyPr/>
                    <a:lstStyle/>
                    <a:p>
                      <a:pPr marL="342900" marR="0" lvl="0" indent="-342900" algn="just" defTabSz="914400" rtl="0" eaLnBrk="1" fontAlgn="auto" latinLnBrk="0" hangingPunct="1">
                        <a:lnSpc>
                          <a:spcPct val="150000"/>
                        </a:lnSpc>
                        <a:spcBef>
                          <a:spcPts val="600"/>
                        </a:spcBef>
                        <a:spcAft>
                          <a:spcPts val="600"/>
                        </a:spcAft>
                        <a:buClrTx/>
                        <a:buSzTx/>
                        <a:buFont typeface="Arial" pitchFamily="34" charset="0"/>
                        <a:buChar char="•"/>
                        <a:tabLst/>
                        <a:defRPr/>
                      </a:pPr>
                      <a:r>
                        <a:rPr lang="en-US" sz="3600" dirty="0" smtClean="0">
                          <a:latin typeface="Arial" pitchFamily="34" charset="0"/>
                          <a:cs typeface="Arial" pitchFamily="34" charset="0"/>
                        </a:rPr>
                        <a:t>Cân nặng </a:t>
                      </a:r>
                      <a:r>
                        <a:rPr lang="en-US" sz="3600" dirty="0" err="1" smtClean="0">
                          <a:latin typeface="Arial" pitchFamily="34" charset="0"/>
                          <a:cs typeface="Arial" pitchFamily="34" charset="0"/>
                        </a:rPr>
                        <a:t>theo</a:t>
                      </a:r>
                      <a:r>
                        <a:rPr lang="en-US" sz="3600" dirty="0" smtClean="0">
                          <a:latin typeface="Arial" pitchFamily="34" charset="0"/>
                          <a:cs typeface="Arial" pitchFamily="34" charset="0"/>
                        </a:rPr>
                        <a:t> tuổi</a:t>
                      </a:r>
                    </a:p>
                    <a:p>
                      <a:pPr marL="342900" marR="0" lvl="0" indent="-342900" algn="just" defTabSz="914400" rtl="0" eaLnBrk="1" fontAlgn="auto" latinLnBrk="0" hangingPunct="1">
                        <a:lnSpc>
                          <a:spcPct val="150000"/>
                        </a:lnSpc>
                        <a:spcBef>
                          <a:spcPts val="600"/>
                        </a:spcBef>
                        <a:spcAft>
                          <a:spcPts val="600"/>
                        </a:spcAft>
                        <a:buClrTx/>
                        <a:buSzTx/>
                        <a:buFont typeface="Arial" pitchFamily="34" charset="0"/>
                        <a:buChar char="•"/>
                        <a:tabLst/>
                        <a:defRPr/>
                      </a:pPr>
                      <a:r>
                        <a:rPr lang="en-US" sz="3600" dirty="0" smtClean="0">
                          <a:latin typeface="Arial" pitchFamily="34" charset="0"/>
                          <a:cs typeface="Arial" pitchFamily="34" charset="0"/>
                        </a:rPr>
                        <a:t>Ý</a:t>
                      </a:r>
                      <a:r>
                        <a:rPr lang="en-US" sz="3600" baseline="0" dirty="0" smtClean="0">
                          <a:latin typeface="Arial" pitchFamily="34" charset="0"/>
                          <a:cs typeface="Arial" pitchFamily="34" charset="0"/>
                        </a:rPr>
                        <a:t> </a:t>
                      </a:r>
                      <a:r>
                        <a:rPr lang="en-US" sz="3600" baseline="0" dirty="0" err="1" smtClean="0">
                          <a:latin typeface="Arial" pitchFamily="34" charset="0"/>
                          <a:cs typeface="Arial" pitchFamily="34" charset="0"/>
                        </a:rPr>
                        <a:t>nghĩa</a:t>
                      </a:r>
                      <a:r>
                        <a:rPr lang="en-US" sz="3600" baseline="0" dirty="0" smtClean="0">
                          <a:latin typeface="Arial" pitchFamily="34" charset="0"/>
                          <a:cs typeface="Arial" pitchFamily="34" charset="0"/>
                        </a:rPr>
                        <a:t> </a:t>
                      </a:r>
                      <a:r>
                        <a:rPr lang="en-US" sz="3600" baseline="0" dirty="0" err="1" smtClean="0">
                          <a:latin typeface="Arial" pitchFamily="34" charset="0"/>
                          <a:cs typeface="Arial" pitchFamily="34" charset="0"/>
                        </a:rPr>
                        <a:t>thống</a:t>
                      </a:r>
                      <a:r>
                        <a:rPr lang="en-US" sz="3600" baseline="0" dirty="0" smtClean="0">
                          <a:latin typeface="Arial" pitchFamily="34" charset="0"/>
                          <a:cs typeface="Arial" pitchFamily="34" charset="0"/>
                        </a:rPr>
                        <a:t> </a:t>
                      </a:r>
                      <a:r>
                        <a:rPr lang="en-US" sz="3600" baseline="0" dirty="0" err="1" smtClean="0">
                          <a:latin typeface="Arial" pitchFamily="34" charset="0"/>
                          <a:cs typeface="Arial" pitchFamily="34" charset="0"/>
                        </a:rPr>
                        <a:t>kê</a:t>
                      </a:r>
                      <a:r>
                        <a:rPr lang="en-US" sz="3600" baseline="0" dirty="0" smtClean="0">
                          <a:latin typeface="Arial" pitchFamily="34" charset="0"/>
                          <a:cs typeface="Arial" pitchFamily="34" charset="0"/>
                        </a:rPr>
                        <a:t> ở </a:t>
                      </a:r>
                      <a:r>
                        <a:rPr lang="en-US" sz="3600" baseline="0" dirty="0" err="1" smtClean="0">
                          <a:latin typeface="Arial" pitchFamily="34" charset="0"/>
                          <a:cs typeface="Arial" pitchFamily="34" charset="0"/>
                        </a:rPr>
                        <a:t>cộng</a:t>
                      </a:r>
                      <a:r>
                        <a:rPr lang="en-US" sz="3600" baseline="0" dirty="0" smtClean="0">
                          <a:latin typeface="Arial" pitchFamily="34" charset="0"/>
                          <a:cs typeface="Arial" pitchFamily="34" charset="0"/>
                        </a:rPr>
                        <a:t> </a:t>
                      </a:r>
                      <a:r>
                        <a:rPr lang="en-US" sz="3600" baseline="0" dirty="0" err="1" smtClean="0">
                          <a:latin typeface="Arial" pitchFamily="34" charset="0"/>
                          <a:cs typeface="Arial" pitchFamily="34" charset="0"/>
                        </a:rPr>
                        <a:t>đồng</a:t>
                      </a:r>
                      <a:r>
                        <a:rPr lang="en-US" sz="3600" baseline="0" dirty="0" smtClean="0">
                          <a:latin typeface="Arial" pitchFamily="34" charset="0"/>
                          <a:cs typeface="Arial" pitchFamily="34" charset="0"/>
                        </a:rPr>
                        <a:t> </a:t>
                      </a:r>
                      <a:r>
                        <a:rPr lang="en-US" sz="3600" i="1" baseline="0" dirty="0" smtClean="0">
                          <a:latin typeface="Arial" pitchFamily="34" charset="0"/>
                          <a:cs typeface="Arial" pitchFamily="34" charset="0"/>
                        </a:rPr>
                        <a:t>(chỉ </a:t>
                      </a:r>
                      <a:r>
                        <a:rPr lang="en-US" sz="3600" i="1" baseline="0" dirty="0" err="1" smtClean="0">
                          <a:latin typeface="Arial" pitchFamily="34" charset="0"/>
                          <a:cs typeface="Arial" pitchFamily="34" charset="0"/>
                        </a:rPr>
                        <a:t>đánh</a:t>
                      </a:r>
                      <a:r>
                        <a:rPr lang="en-US" sz="3600" i="1" baseline="0" dirty="0" smtClean="0">
                          <a:latin typeface="Arial" pitchFamily="34" charset="0"/>
                          <a:cs typeface="Arial" pitchFamily="34" charset="0"/>
                        </a:rPr>
                        <a:t> </a:t>
                      </a:r>
                      <a:r>
                        <a:rPr lang="en-US" sz="3600" i="1" baseline="0" dirty="0" err="1" smtClean="0">
                          <a:latin typeface="Arial" pitchFamily="34" charset="0"/>
                          <a:cs typeface="Arial" pitchFamily="34" charset="0"/>
                        </a:rPr>
                        <a:t>giá</a:t>
                      </a:r>
                      <a:r>
                        <a:rPr lang="en-US" sz="3600" i="1" baseline="0" dirty="0" smtClean="0">
                          <a:latin typeface="Arial" pitchFamily="34" charset="0"/>
                          <a:cs typeface="Arial" pitchFamily="34" charset="0"/>
                        </a:rPr>
                        <a:t> đối với </a:t>
                      </a:r>
                      <a:r>
                        <a:rPr lang="en-US" sz="3600" i="1" baseline="0" dirty="0" err="1" smtClean="0">
                          <a:latin typeface="Arial" pitchFamily="34" charset="0"/>
                          <a:cs typeface="Arial" pitchFamily="34" charset="0"/>
                        </a:rPr>
                        <a:t>trẻ</a:t>
                      </a:r>
                      <a:r>
                        <a:rPr lang="en-US" sz="3600" i="1" baseline="0" dirty="0" smtClean="0">
                          <a:latin typeface="Arial" pitchFamily="34" charset="0"/>
                          <a:cs typeface="Arial" pitchFamily="34" charset="0"/>
                        </a:rPr>
                        <a:t> </a:t>
                      </a:r>
                      <a:r>
                        <a:rPr lang="en-US" sz="3600" i="1" baseline="0" dirty="0" err="1" smtClean="0">
                          <a:latin typeface="Arial" pitchFamily="34" charset="0"/>
                          <a:cs typeface="Arial" pitchFamily="34" charset="0"/>
                        </a:rPr>
                        <a:t>từ</a:t>
                      </a:r>
                      <a:r>
                        <a:rPr lang="en-US" sz="3600" i="1" baseline="0" dirty="0" smtClean="0">
                          <a:latin typeface="Arial" pitchFamily="34" charset="0"/>
                          <a:cs typeface="Arial" pitchFamily="34" charset="0"/>
                        </a:rPr>
                        <a:t> dưới 10 tuổi)</a:t>
                      </a:r>
                      <a:endParaRPr lang="en-US" sz="3600" i="1" dirty="0" smtClean="0">
                        <a:latin typeface="Arial" pitchFamily="34" charset="0"/>
                        <a:cs typeface="Arial" pitchFamily="34" charset="0"/>
                      </a:endParaRPr>
                    </a:p>
                  </a:txBody>
                  <a:tcPr marL="182880" marR="182880" marT="91440" marB="91440"/>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251753438"/>
              </p:ext>
            </p:extLst>
          </p:nvPr>
        </p:nvGraphicFramePr>
        <p:xfrm>
          <a:off x="6106668" y="2782804"/>
          <a:ext cx="5170932" cy="5812228"/>
        </p:xfrm>
        <a:graphic>
          <a:graphicData uri="http://schemas.openxmlformats.org/drawingml/2006/table">
            <a:tbl>
              <a:tblPr firstRow="1" bandRow="1">
                <a:tableStyleId>{5C22544A-7EE6-4342-B048-85BDC9FD1C3A}</a:tableStyleId>
              </a:tblPr>
              <a:tblGrid>
                <a:gridCol w="5170932">
                  <a:extLst>
                    <a:ext uri="{9D8B030D-6E8A-4147-A177-3AD203B41FA5}">
                      <a16:colId xmlns:a16="http://schemas.microsoft.com/office/drawing/2014/main" val="20000"/>
                    </a:ext>
                  </a:extLst>
                </a:gridCol>
              </a:tblGrid>
              <a:tr h="965908">
                <a:tc>
                  <a:txBody>
                    <a:bodyPr/>
                    <a:lstStyle/>
                    <a:p>
                      <a:pPr algn="just"/>
                      <a:r>
                        <a:rPr lang="en-US" sz="3600" i="1" dirty="0" smtClean="0">
                          <a:latin typeface="Arial" pitchFamily="34" charset="0"/>
                          <a:cs typeface="Arial" pitchFamily="34" charset="0"/>
                        </a:rPr>
                        <a:t>SDD</a:t>
                      </a:r>
                      <a:r>
                        <a:rPr lang="en-US" sz="3600" i="1" baseline="0" dirty="0" smtClean="0">
                          <a:latin typeface="Arial" pitchFamily="34" charset="0"/>
                          <a:cs typeface="Arial" pitchFamily="34" charset="0"/>
                        </a:rPr>
                        <a:t> </a:t>
                      </a:r>
                      <a:r>
                        <a:rPr lang="en-US" sz="3600" i="1" baseline="0" dirty="0" err="1" smtClean="0">
                          <a:latin typeface="Arial" pitchFamily="34" charset="0"/>
                          <a:cs typeface="Arial" pitchFamily="34" charset="0"/>
                        </a:rPr>
                        <a:t>thấp</a:t>
                      </a:r>
                      <a:r>
                        <a:rPr lang="en-US" sz="3600" i="1" baseline="0" dirty="0" smtClean="0">
                          <a:latin typeface="Arial" pitchFamily="34" charset="0"/>
                          <a:cs typeface="Arial" pitchFamily="34" charset="0"/>
                        </a:rPr>
                        <a:t> </a:t>
                      </a:r>
                      <a:r>
                        <a:rPr lang="en-US" sz="3600" i="1" baseline="0" dirty="0" err="1" smtClean="0">
                          <a:latin typeface="Arial" pitchFamily="34" charset="0"/>
                          <a:cs typeface="Arial" pitchFamily="34" charset="0"/>
                        </a:rPr>
                        <a:t>còi</a:t>
                      </a:r>
                      <a:endParaRPr lang="en-US" sz="3600" i="1" dirty="0">
                        <a:latin typeface="Arial" pitchFamily="34" charset="0"/>
                        <a:cs typeface="Arial" pitchFamily="34" charset="0"/>
                      </a:endParaRPr>
                    </a:p>
                  </a:txBody>
                  <a:tcPr marL="182880" marR="182880" marT="91440" marB="91440"/>
                </a:tc>
                <a:extLst>
                  <a:ext uri="{0D108BD9-81ED-4DB2-BD59-A6C34878D82A}">
                    <a16:rowId xmlns:a16="http://schemas.microsoft.com/office/drawing/2014/main" val="10000"/>
                  </a:ext>
                </a:extLst>
              </a:tr>
              <a:tr h="4846320">
                <a:tc>
                  <a:txBody>
                    <a:bodyPr/>
                    <a:lstStyle/>
                    <a:p>
                      <a:pPr marL="342900" lvl="0" indent="-342900" algn="just">
                        <a:lnSpc>
                          <a:spcPct val="150000"/>
                        </a:lnSpc>
                        <a:spcBef>
                          <a:spcPts val="600"/>
                        </a:spcBef>
                        <a:spcAft>
                          <a:spcPts val="600"/>
                        </a:spcAft>
                        <a:buFont typeface="Arial" pitchFamily="34" charset="0"/>
                        <a:buChar char="•"/>
                      </a:pPr>
                      <a:r>
                        <a:rPr lang="en-US" sz="3600" dirty="0" smtClean="0">
                          <a:latin typeface="Arial" pitchFamily="34" charset="0"/>
                          <a:cs typeface="Arial" pitchFamily="34" charset="0"/>
                        </a:rPr>
                        <a:t>Chiều </a:t>
                      </a:r>
                      <a:r>
                        <a:rPr lang="en-US" sz="3600" dirty="0" err="1" smtClean="0">
                          <a:latin typeface="Arial" pitchFamily="34" charset="0"/>
                          <a:cs typeface="Arial" pitchFamily="34" charset="0"/>
                        </a:rPr>
                        <a:t>cao</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theo</a:t>
                      </a:r>
                      <a:r>
                        <a:rPr lang="en-US" sz="3600" dirty="0" smtClean="0">
                          <a:latin typeface="Arial" pitchFamily="34" charset="0"/>
                          <a:cs typeface="Arial" pitchFamily="34" charset="0"/>
                        </a:rPr>
                        <a:t> tuổi</a:t>
                      </a:r>
                    </a:p>
                    <a:p>
                      <a:pPr marL="342900" lvl="0" indent="-342900" algn="just">
                        <a:lnSpc>
                          <a:spcPct val="150000"/>
                        </a:lnSpc>
                        <a:spcBef>
                          <a:spcPts val="600"/>
                        </a:spcBef>
                        <a:spcAft>
                          <a:spcPts val="600"/>
                        </a:spcAft>
                        <a:buFont typeface="Arial" pitchFamily="34" charset="0"/>
                        <a:buChar char="•"/>
                      </a:pPr>
                      <a:r>
                        <a:rPr lang="en-US" sz="3600" dirty="0" err="1" smtClean="0">
                          <a:latin typeface="Arial" pitchFamily="34" charset="0"/>
                          <a:cs typeface="Arial" pitchFamily="34" charset="0"/>
                        </a:rPr>
                        <a:t>Thiếu</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hụt</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dinh</a:t>
                      </a:r>
                      <a:r>
                        <a:rPr lang="en-US" sz="3600" dirty="0" smtClean="0">
                          <a:latin typeface="Arial" pitchFamily="34" charset="0"/>
                          <a:cs typeface="Arial" pitchFamily="34" charset="0"/>
                        </a:rPr>
                        <a:t> dưỡng </a:t>
                      </a:r>
                      <a:r>
                        <a:rPr lang="en-US" sz="3600" dirty="0" err="1" smtClean="0">
                          <a:latin typeface="Arial" pitchFamily="34" charset="0"/>
                          <a:cs typeface="Arial" pitchFamily="34" charset="0"/>
                        </a:rPr>
                        <a:t>trong</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thời</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gian</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dài</a:t>
                      </a:r>
                      <a:endParaRPr lang="en-US" sz="3600" dirty="0" smtClean="0">
                        <a:latin typeface="Arial" pitchFamily="34" charset="0"/>
                        <a:cs typeface="Arial" pitchFamily="34" charset="0"/>
                      </a:endParaRPr>
                    </a:p>
                    <a:p>
                      <a:pPr lvl="0" algn="just">
                        <a:lnSpc>
                          <a:spcPct val="150000"/>
                        </a:lnSpc>
                      </a:pPr>
                      <a:endParaRPr lang="en-US" sz="3600" dirty="0" smtClean="0">
                        <a:latin typeface="Arial" pitchFamily="34" charset="0"/>
                        <a:cs typeface="Arial" pitchFamily="34" charset="0"/>
                      </a:endParaRPr>
                    </a:p>
                    <a:p>
                      <a:pPr algn="just"/>
                      <a:endParaRPr lang="en-US" sz="3600" dirty="0">
                        <a:latin typeface="Arial" pitchFamily="34" charset="0"/>
                        <a:cs typeface="Arial" pitchFamily="34" charset="0"/>
                      </a:endParaRPr>
                    </a:p>
                  </a:txBody>
                  <a:tcPr marL="182880" marR="182880" marT="91440" marB="91440"/>
                </a:tc>
                <a:extLst>
                  <a:ext uri="{0D108BD9-81ED-4DB2-BD59-A6C34878D82A}">
                    <a16:rowId xmlns:a16="http://schemas.microsoft.com/office/drawing/2014/main" val="10001"/>
                  </a:ext>
                </a:extLst>
              </a:tr>
            </a:tbl>
          </a:graphicData>
        </a:graphic>
      </p:graphicFrame>
      <p:graphicFrame>
        <p:nvGraphicFramePr>
          <p:cNvPr id="7" name="Content Placeholder 6"/>
          <p:cNvGraphicFramePr>
            <a:graphicFrameLocks/>
          </p:cNvGraphicFramePr>
          <p:nvPr>
            <p:extLst>
              <p:ext uri="{D42A27DB-BD31-4B8C-83A1-F6EECF244321}">
                <p14:modId xmlns:p14="http://schemas.microsoft.com/office/powerpoint/2010/main" val="822147526"/>
              </p:ext>
            </p:extLst>
          </p:nvPr>
        </p:nvGraphicFramePr>
        <p:xfrm>
          <a:off x="11750016" y="2756897"/>
          <a:ext cx="5090184" cy="5899670"/>
        </p:xfrm>
        <a:graphic>
          <a:graphicData uri="http://schemas.openxmlformats.org/drawingml/2006/table">
            <a:tbl>
              <a:tblPr firstRow="1" bandRow="1">
                <a:tableStyleId>{5C22544A-7EE6-4342-B048-85BDC9FD1C3A}</a:tableStyleId>
              </a:tblPr>
              <a:tblGrid>
                <a:gridCol w="5090184">
                  <a:extLst>
                    <a:ext uri="{9D8B030D-6E8A-4147-A177-3AD203B41FA5}">
                      <a16:colId xmlns:a16="http://schemas.microsoft.com/office/drawing/2014/main" val="20000"/>
                    </a:ext>
                  </a:extLst>
                </a:gridCol>
              </a:tblGrid>
              <a:tr h="1053350">
                <a:tc>
                  <a:txBody>
                    <a:bodyPr/>
                    <a:lstStyle/>
                    <a:p>
                      <a:r>
                        <a:rPr lang="en-US" sz="3600" i="1" dirty="0" smtClean="0">
                          <a:latin typeface="Arial" pitchFamily="34" charset="0"/>
                          <a:cs typeface="Arial" pitchFamily="34" charset="0"/>
                        </a:rPr>
                        <a:t>SDD</a:t>
                      </a:r>
                      <a:r>
                        <a:rPr lang="en-US" sz="3600" i="1" baseline="0" dirty="0" smtClean="0">
                          <a:latin typeface="Arial" pitchFamily="34" charset="0"/>
                          <a:cs typeface="Arial" pitchFamily="34" charset="0"/>
                        </a:rPr>
                        <a:t> </a:t>
                      </a:r>
                      <a:r>
                        <a:rPr lang="en-US" sz="3600" i="1" baseline="0" dirty="0" err="1" smtClean="0">
                          <a:latin typeface="Arial" pitchFamily="34" charset="0"/>
                          <a:cs typeface="Arial" pitchFamily="34" charset="0"/>
                        </a:rPr>
                        <a:t>gầy</a:t>
                      </a:r>
                      <a:r>
                        <a:rPr lang="en-US" sz="3600" i="1" baseline="0" dirty="0" smtClean="0">
                          <a:latin typeface="Arial" pitchFamily="34" charset="0"/>
                          <a:cs typeface="Arial" pitchFamily="34" charset="0"/>
                        </a:rPr>
                        <a:t> </a:t>
                      </a:r>
                      <a:r>
                        <a:rPr lang="en-US" sz="3600" i="1" baseline="0" dirty="0" err="1" smtClean="0">
                          <a:latin typeface="Arial" pitchFamily="34" charset="0"/>
                          <a:cs typeface="Arial" pitchFamily="34" charset="0"/>
                        </a:rPr>
                        <a:t>còm</a:t>
                      </a:r>
                      <a:endParaRPr lang="en-US" sz="3600" i="1" dirty="0">
                        <a:latin typeface="Arial" pitchFamily="34" charset="0"/>
                        <a:cs typeface="Arial" pitchFamily="34" charset="0"/>
                      </a:endParaRPr>
                    </a:p>
                  </a:txBody>
                  <a:tcPr marL="182880" marR="182880" marT="91440" marB="91440"/>
                </a:tc>
                <a:extLst>
                  <a:ext uri="{0D108BD9-81ED-4DB2-BD59-A6C34878D82A}">
                    <a16:rowId xmlns:a16="http://schemas.microsoft.com/office/drawing/2014/main" val="10000"/>
                  </a:ext>
                </a:extLst>
              </a:tr>
              <a:tr h="4846320">
                <a:tc>
                  <a:txBody>
                    <a:bodyPr/>
                    <a:lstStyle/>
                    <a:p>
                      <a:pPr marL="342900" lvl="0" indent="-342900" algn="just">
                        <a:lnSpc>
                          <a:spcPct val="150000"/>
                        </a:lnSpc>
                        <a:spcBef>
                          <a:spcPts val="600"/>
                        </a:spcBef>
                        <a:spcAft>
                          <a:spcPts val="600"/>
                        </a:spcAft>
                        <a:buFont typeface="Arial" pitchFamily="34" charset="0"/>
                        <a:buChar char="•"/>
                      </a:pPr>
                      <a:r>
                        <a:rPr lang="en-US" sz="3600" b="0" i="0" u="sng" dirty="0" smtClean="0">
                          <a:latin typeface="Arial" pitchFamily="34" charset="0"/>
                          <a:cs typeface="Arial" pitchFamily="34" charset="0"/>
                        </a:rPr>
                        <a:t>BMI </a:t>
                      </a:r>
                      <a:r>
                        <a:rPr lang="en-US" sz="3600" b="0" i="0" u="sng" dirty="0" err="1" smtClean="0">
                          <a:latin typeface="Arial" pitchFamily="34" charset="0"/>
                          <a:cs typeface="Arial" pitchFamily="34" charset="0"/>
                        </a:rPr>
                        <a:t>theo</a:t>
                      </a:r>
                      <a:r>
                        <a:rPr lang="en-US" sz="3600" b="0" i="0" u="sng" dirty="0" smtClean="0">
                          <a:latin typeface="Arial" pitchFamily="34" charset="0"/>
                          <a:cs typeface="Arial" pitchFamily="34" charset="0"/>
                        </a:rPr>
                        <a:t> tuổi*</a:t>
                      </a:r>
                    </a:p>
                    <a:p>
                      <a:pPr marL="342900" lvl="0" indent="-342900" algn="just">
                        <a:lnSpc>
                          <a:spcPct val="150000"/>
                        </a:lnSpc>
                        <a:spcBef>
                          <a:spcPts val="600"/>
                        </a:spcBef>
                        <a:spcAft>
                          <a:spcPts val="600"/>
                        </a:spcAft>
                        <a:buFont typeface="Arial" pitchFamily="34" charset="0"/>
                        <a:buChar char="•"/>
                      </a:pPr>
                      <a:r>
                        <a:rPr lang="en-US" sz="3600" dirty="0" err="1" smtClean="0">
                          <a:latin typeface="Arial" pitchFamily="34" charset="0"/>
                          <a:cs typeface="Arial" pitchFamily="34" charset="0"/>
                        </a:rPr>
                        <a:t>Biểu</a:t>
                      </a:r>
                      <a:r>
                        <a:rPr lang="en-US" sz="3600" baseline="0" dirty="0" smtClean="0">
                          <a:latin typeface="Arial" pitchFamily="34" charset="0"/>
                          <a:cs typeface="Arial" pitchFamily="34" charset="0"/>
                        </a:rPr>
                        <a:t> </a:t>
                      </a:r>
                      <a:r>
                        <a:rPr lang="en-US" sz="3600" baseline="0" dirty="0" err="1" smtClean="0">
                          <a:latin typeface="Arial" pitchFamily="34" charset="0"/>
                          <a:cs typeface="Arial" pitchFamily="34" charset="0"/>
                        </a:rPr>
                        <a:t>hiện</a:t>
                      </a:r>
                      <a:r>
                        <a:rPr lang="en-US" sz="3600" baseline="0" dirty="0" smtClean="0">
                          <a:latin typeface="Arial" pitchFamily="34" charset="0"/>
                          <a:cs typeface="Arial" pitchFamily="34" charset="0"/>
                        </a:rPr>
                        <a:t> </a:t>
                      </a:r>
                      <a:r>
                        <a:rPr lang="en-US" sz="3600" dirty="0" err="1" smtClean="0">
                          <a:latin typeface="Arial" pitchFamily="34" charset="0"/>
                          <a:cs typeface="Arial" pitchFamily="34" charset="0"/>
                        </a:rPr>
                        <a:t>trong</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thời</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gian</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ngắn</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gần</a:t>
                      </a:r>
                      <a:r>
                        <a:rPr lang="en-US" sz="3600" dirty="0" smtClean="0">
                          <a:latin typeface="Arial" pitchFamily="34" charset="0"/>
                          <a:cs typeface="Arial" pitchFamily="34" charset="0"/>
                        </a:rPr>
                        <a:t> đây</a:t>
                      </a:r>
                    </a:p>
                    <a:p>
                      <a:endParaRPr lang="en-US" sz="3600" dirty="0" smtClean="0">
                        <a:latin typeface="Arial" pitchFamily="34" charset="0"/>
                        <a:cs typeface="Arial" pitchFamily="34" charset="0"/>
                      </a:endParaRPr>
                    </a:p>
                    <a:p>
                      <a:endParaRPr lang="en-US" sz="3600" dirty="0" smtClean="0">
                        <a:latin typeface="Arial" pitchFamily="34" charset="0"/>
                        <a:cs typeface="Arial" pitchFamily="34" charset="0"/>
                      </a:endParaRPr>
                    </a:p>
                    <a:p>
                      <a:r>
                        <a:rPr lang="en-US" sz="2800" i="1" dirty="0" smtClean="0">
                          <a:latin typeface="Arial" pitchFamily="34" charset="0"/>
                          <a:cs typeface="Arial" pitchFamily="34" charset="0"/>
                        </a:rPr>
                        <a:t>*Khác</a:t>
                      </a:r>
                      <a:r>
                        <a:rPr lang="en-US" sz="2800" i="1" baseline="0" dirty="0" smtClean="0">
                          <a:latin typeface="Arial" pitchFamily="34" charset="0"/>
                          <a:cs typeface="Arial" pitchFamily="34" charset="0"/>
                        </a:rPr>
                        <a:t> với </a:t>
                      </a:r>
                      <a:r>
                        <a:rPr lang="en-US" sz="2800" i="1" baseline="0" dirty="0" err="1" smtClean="0">
                          <a:latin typeface="Arial" pitchFamily="34" charset="0"/>
                          <a:cs typeface="Arial" pitchFamily="34" charset="0"/>
                        </a:rPr>
                        <a:t>trẻ</a:t>
                      </a:r>
                      <a:r>
                        <a:rPr lang="en-US" sz="2800" i="1" baseline="0" dirty="0" smtClean="0">
                          <a:latin typeface="Arial" pitchFamily="34" charset="0"/>
                          <a:cs typeface="Arial" pitchFamily="34" charset="0"/>
                        </a:rPr>
                        <a:t> </a:t>
                      </a:r>
                      <a:r>
                        <a:rPr lang="en-US" sz="2800" i="1" baseline="0" dirty="0" err="1" smtClean="0">
                          <a:latin typeface="Arial" pitchFamily="34" charset="0"/>
                          <a:cs typeface="Arial" pitchFamily="34" charset="0"/>
                        </a:rPr>
                        <a:t>em</a:t>
                      </a:r>
                      <a:r>
                        <a:rPr lang="en-US" sz="2800" i="1" baseline="0" dirty="0" smtClean="0">
                          <a:latin typeface="Arial" pitchFamily="34" charset="0"/>
                          <a:cs typeface="Arial" pitchFamily="34" charset="0"/>
                        </a:rPr>
                        <a:t> dưới 5 tuổi</a:t>
                      </a:r>
                      <a:endParaRPr lang="en-US" sz="3600" i="1" dirty="0">
                        <a:latin typeface="Arial" pitchFamily="34" charset="0"/>
                        <a:cs typeface="Arial" pitchFamily="34" charset="0"/>
                      </a:endParaRPr>
                    </a:p>
                  </a:txBody>
                  <a:tcPr marL="182880" marR="182880" marT="91440" marB="9144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25228888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90</a:t>
            </a:fld>
            <a:endParaRPr lang="en"/>
          </a:p>
        </p:txBody>
      </p:sp>
      <p:sp>
        <p:nvSpPr>
          <p:cNvPr id="3" name="TextBox 2"/>
          <p:cNvSpPr txBox="1"/>
          <p:nvPr/>
        </p:nvSpPr>
        <p:spPr>
          <a:xfrm>
            <a:off x="-381000" y="-60401"/>
            <a:ext cx="19583400" cy="1077218"/>
          </a:xfrm>
          <a:prstGeom prst="rect">
            <a:avLst/>
          </a:prstGeom>
          <a:noFill/>
        </p:spPr>
        <p:txBody>
          <a:bodyPr wrap="square" rtlCol="0">
            <a:spAutoFit/>
          </a:bodyPr>
          <a:lstStyle/>
          <a:p>
            <a:pPr algn="ctr"/>
            <a:r>
              <a:rPr lang="en-US" sz="6400" b="1" dirty="0" err="1">
                <a:solidFill>
                  <a:schemeClr val="accent6">
                    <a:lumMod val="75000"/>
                  </a:schemeClr>
                </a:solidFill>
              </a:rPr>
              <a:t>Bảng</a:t>
            </a:r>
            <a:r>
              <a:rPr lang="en-US" sz="6400" b="1" dirty="0">
                <a:solidFill>
                  <a:schemeClr val="accent6">
                    <a:lumMod val="75000"/>
                  </a:schemeClr>
                </a:solidFill>
              </a:rPr>
              <a:t> </a:t>
            </a:r>
            <a:r>
              <a:rPr lang="en-US" sz="6400" b="1" dirty="0" err="1">
                <a:solidFill>
                  <a:schemeClr val="accent6">
                    <a:lumMod val="75000"/>
                  </a:schemeClr>
                </a:solidFill>
              </a:rPr>
              <a:t>lượng</a:t>
            </a:r>
            <a:r>
              <a:rPr lang="en-US" sz="6400" b="1" dirty="0">
                <a:solidFill>
                  <a:schemeClr val="accent6">
                    <a:lumMod val="75000"/>
                  </a:schemeClr>
                </a:solidFill>
              </a:rPr>
              <a:t> </a:t>
            </a:r>
            <a:r>
              <a:rPr lang="en-US" sz="6400" b="1" dirty="0" err="1">
                <a:solidFill>
                  <a:schemeClr val="accent6">
                    <a:lumMod val="75000"/>
                  </a:schemeClr>
                </a:solidFill>
              </a:rPr>
              <a:t>thực</a:t>
            </a:r>
            <a:r>
              <a:rPr lang="en-US" sz="6400" b="1" dirty="0">
                <a:solidFill>
                  <a:schemeClr val="accent6">
                    <a:lumMod val="75000"/>
                  </a:schemeClr>
                </a:solidFill>
              </a:rPr>
              <a:t> </a:t>
            </a:r>
            <a:r>
              <a:rPr lang="en-US" sz="6400" b="1" dirty="0" err="1">
                <a:solidFill>
                  <a:schemeClr val="accent6">
                    <a:lumMod val="75000"/>
                  </a:schemeClr>
                </a:solidFill>
              </a:rPr>
              <a:t>phẩm</a:t>
            </a:r>
            <a:r>
              <a:rPr lang="en-US" sz="6400" b="1" dirty="0">
                <a:solidFill>
                  <a:schemeClr val="accent6">
                    <a:lumMod val="75000"/>
                  </a:schemeClr>
                </a:solidFill>
              </a:rPr>
              <a:t>/ngày </a:t>
            </a:r>
            <a:r>
              <a:rPr lang="en-US" sz="6400" b="1" dirty="0" err="1" smtClean="0">
                <a:solidFill>
                  <a:schemeClr val="accent6">
                    <a:lumMod val="75000"/>
                  </a:schemeClr>
                </a:solidFill>
              </a:rPr>
              <a:t>theo</a:t>
            </a:r>
            <a:r>
              <a:rPr lang="en-US" sz="6400" b="1" dirty="0" smtClean="0">
                <a:solidFill>
                  <a:schemeClr val="accent6">
                    <a:lumMod val="75000"/>
                  </a:schemeClr>
                </a:solidFill>
              </a:rPr>
              <a:t> </a:t>
            </a:r>
            <a:r>
              <a:rPr lang="en-US" sz="6400" b="1" dirty="0" err="1" smtClean="0">
                <a:solidFill>
                  <a:schemeClr val="accent6">
                    <a:lumMod val="75000"/>
                  </a:schemeClr>
                </a:solidFill>
              </a:rPr>
              <a:t>nhóm</a:t>
            </a:r>
            <a:r>
              <a:rPr lang="en-US" sz="6400" b="1" dirty="0" smtClean="0">
                <a:solidFill>
                  <a:schemeClr val="accent6">
                    <a:lumMod val="75000"/>
                  </a:schemeClr>
                </a:solidFill>
              </a:rPr>
              <a:t> </a:t>
            </a:r>
            <a:r>
              <a:rPr lang="en-US" sz="6400" b="1" dirty="0">
                <a:solidFill>
                  <a:schemeClr val="accent6">
                    <a:lumMod val="75000"/>
                  </a:schemeClr>
                </a:solidFill>
              </a:rPr>
              <a:t>tuổi (</a:t>
            </a:r>
            <a:r>
              <a:rPr lang="en-US" sz="6400" b="1" dirty="0" err="1">
                <a:solidFill>
                  <a:schemeClr val="accent6">
                    <a:lumMod val="75000"/>
                  </a:schemeClr>
                </a:solidFill>
              </a:rPr>
              <a:t>trẻ</a:t>
            </a:r>
            <a:r>
              <a:rPr lang="en-US" sz="6400" b="1" dirty="0">
                <a:solidFill>
                  <a:schemeClr val="accent6">
                    <a:lumMod val="75000"/>
                  </a:schemeClr>
                </a:solidFill>
              </a:rPr>
              <a:t> </a:t>
            </a:r>
            <a:r>
              <a:rPr lang="en-US" sz="6400" b="1" dirty="0" smtClean="0">
                <a:solidFill>
                  <a:schemeClr val="accent6">
                    <a:lumMod val="75000"/>
                  </a:schemeClr>
                </a:solidFill>
              </a:rPr>
              <a:t>SDD)</a:t>
            </a:r>
            <a:endParaRPr lang="en-US" sz="6400" b="1" dirty="0">
              <a:solidFill>
                <a:schemeClr val="accent6">
                  <a:lumMod val="75000"/>
                </a:schemeClr>
              </a:solidFill>
            </a:endParaRPr>
          </a:p>
        </p:txBody>
      </p:sp>
      <p:graphicFrame>
        <p:nvGraphicFramePr>
          <p:cNvPr id="5" name="Table 4"/>
          <p:cNvGraphicFramePr>
            <a:graphicFrameLocks noGrp="1"/>
          </p:cNvGraphicFramePr>
          <p:nvPr>
            <p:extLst/>
          </p:nvPr>
        </p:nvGraphicFramePr>
        <p:xfrm>
          <a:off x="304800" y="1016817"/>
          <a:ext cx="17526000" cy="8618760"/>
        </p:xfrm>
        <a:graphic>
          <a:graphicData uri="http://schemas.openxmlformats.org/drawingml/2006/table">
            <a:tbl>
              <a:tblPr firstRow="1" bandRow="1"/>
              <a:tblGrid>
                <a:gridCol w="3425536">
                  <a:extLst>
                    <a:ext uri="{9D8B030D-6E8A-4147-A177-3AD203B41FA5}">
                      <a16:colId xmlns:a16="http://schemas.microsoft.com/office/drawing/2014/main" val="874637136"/>
                    </a:ext>
                  </a:extLst>
                </a:gridCol>
                <a:gridCol w="557645">
                  <a:extLst>
                    <a:ext uri="{9D8B030D-6E8A-4147-A177-3AD203B41FA5}">
                      <a16:colId xmlns:a16="http://schemas.microsoft.com/office/drawing/2014/main" val="1239057193"/>
                    </a:ext>
                  </a:extLst>
                </a:gridCol>
                <a:gridCol w="2867891">
                  <a:extLst>
                    <a:ext uri="{9D8B030D-6E8A-4147-A177-3AD203B41FA5}">
                      <a16:colId xmlns:a16="http://schemas.microsoft.com/office/drawing/2014/main" val="3582054923"/>
                    </a:ext>
                  </a:extLst>
                </a:gridCol>
                <a:gridCol w="3505200">
                  <a:extLst>
                    <a:ext uri="{9D8B030D-6E8A-4147-A177-3AD203B41FA5}">
                      <a16:colId xmlns:a16="http://schemas.microsoft.com/office/drawing/2014/main" val="3549216364"/>
                    </a:ext>
                  </a:extLst>
                </a:gridCol>
                <a:gridCol w="3435928">
                  <a:extLst>
                    <a:ext uri="{9D8B030D-6E8A-4147-A177-3AD203B41FA5}">
                      <a16:colId xmlns:a16="http://schemas.microsoft.com/office/drawing/2014/main" val="89037362"/>
                    </a:ext>
                  </a:extLst>
                </a:gridCol>
                <a:gridCol w="3733800">
                  <a:extLst>
                    <a:ext uri="{9D8B030D-6E8A-4147-A177-3AD203B41FA5}">
                      <a16:colId xmlns:a16="http://schemas.microsoft.com/office/drawing/2014/main" val="3908096601"/>
                    </a:ext>
                  </a:extLst>
                </a:gridCol>
              </a:tblGrid>
              <a:tr h="796380">
                <a:tc gridSpan="3">
                  <a:txBody>
                    <a:bodyPr/>
                    <a:lstStyle/>
                    <a:p>
                      <a:pPr algn="ctr"/>
                      <a:r>
                        <a:rPr lang="en-US" sz="3000" b="1" dirty="0" err="1" smtClean="0">
                          <a:latin typeface="Calibri (Body)"/>
                        </a:rPr>
                        <a:t>Tầng</a:t>
                      </a:r>
                      <a:r>
                        <a:rPr lang="en-US" sz="3000" b="1" baseline="0" dirty="0" smtClean="0">
                          <a:latin typeface="Calibri (Body)"/>
                        </a:rPr>
                        <a:t> </a:t>
                      </a:r>
                      <a:r>
                        <a:rPr lang="en-US" sz="3000" b="1" baseline="0" dirty="0" err="1" smtClean="0">
                          <a:latin typeface="Calibri (Body)"/>
                        </a:rPr>
                        <a:t>thực</a:t>
                      </a:r>
                      <a:r>
                        <a:rPr lang="en-US" sz="3000" b="1" baseline="0" dirty="0" smtClean="0">
                          <a:latin typeface="Calibri (Body)"/>
                        </a:rPr>
                        <a:t> </a:t>
                      </a:r>
                      <a:r>
                        <a:rPr lang="en-US" sz="3000" b="1" baseline="0" dirty="0" err="1" smtClean="0">
                          <a:latin typeface="Calibri (Body)"/>
                        </a:rPr>
                        <a:t>phẩm</a:t>
                      </a:r>
                      <a:endParaRPr lang="en-US" sz="3000" b="1" dirty="0">
                        <a:latin typeface="Calibri (Body)"/>
                      </a:endParaRPr>
                    </a:p>
                  </a:txBody>
                  <a:tcPr marL="182880" marR="182880" marT="91440" marB="91440" anchor="ctr"/>
                </a:tc>
                <a:tc hMerge="1">
                  <a:txBody>
                    <a:bodyPr/>
                    <a:lstStyle/>
                    <a:p>
                      <a:endParaRPr lang="en-US"/>
                    </a:p>
                  </a:txBody>
                  <a:tcP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200" b="1" dirty="0" smtClean="0">
                          <a:latin typeface="Calibri (Body)"/>
                        </a:rPr>
                        <a:t>6-</a:t>
                      </a:r>
                      <a:r>
                        <a:rPr lang="en-US" sz="3200" b="1" dirty="0" smtClean="0">
                          <a:latin typeface="Calibri (Body)"/>
                        </a:rPr>
                        <a:t>7</a:t>
                      </a:r>
                      <a:r>
                        <a:rPr lang="vi-VN" sz="3200" b="1" dirty="0" smtClean="0">
                          <a:latin typeface="Calibri (Body)"/>
                        </a:rPr>
                        <a:t> tuổi</a:t>
                      </a:r>
                      <a:endParaRPr lang="en-US" sz="3200" b="1" dirty="0" smtClean="0">
                        <a:latin typeface="Calibri (Body)"/>
                      </a:endParaRPr>
                    </a:p>
                  </a:txBody>
                  <a:tcPr marL="182880" marR="182880" marT="91440" marB="91440" anchor="ctr"/>
                </a:tc>
                <a:tc>
                  <a:txBody>
                    <a:bodyPr/>
                    <a:lstStyle/>
                    <a:p>
                      <a:pPr algn="ctr"/>
                      <a:r>
                        <a:rPr lang="en-US" sz="3200" b="1" dirty="0" smtClean="0">
                          <a:latin typeface="Calibri (Body)"/>
                        </a:rPr>
                        <a:t>8-9 </a:t>
                      </a:r>
                      <a:r>
                        <a:rPr lang="vi-VN" sz="3200" b="1" dirty="0" smtClean="0">
                          <a:latin typeface="Calibri (Body)"/>
                        </a:rPr>
                        <a:t>tuổi</a:t>
                      </a:r>
                      <a:endParaRPr lang="en-US" sz="3200" b="1" dirty="0">
                        <a:latin typeface="Calibri (Body)"/>
                      </a:endParaRPr>
                    </a:p>
                  </a:txBody>
                  <a:tcPr marL="182880" marR="182880" marT="91440" marB="91440" anchor="ctr"/>
                </a:tc>
                <a:tc>
                  <a:txBody>
                    <a:bodyPr/>
                    <a:lstStyle/>
                    <a:p>
                      <a:pPr algn="ctr"/>
                      <a:r>
                        <a:rPr lang="en-US" sz="3200" b="1" dirty="0" smtClean="0">
                          <a:latin typeface="Calibri (Body)"/>
                        </a:rPr>
                        <a:t>10-11 </a:t>
                      </a:r>
                      <a:r>
                        <a:rPr lang="vi-VN" sz="3200" b="1" dirty="0" smtClean="0">
                          <a:latin typeface="Calibri (Body)"/>
                        </a:rPr>
                        <a:t>tuổi</a:t>
                      </a:r>
                      <a:endParaRPr lang="en-US" sz="3200" b="1" dirty="0">
                        <a:latin typeface="Calibri (Body)"/>
                      </a:endParaRPr>
                    </a:p>
                  </a:txBody>
                  <a:tcPr marL="182880" marR="182880" marT="91440" marB="91440" anchor="ctr"/>
                </a:tc>
                <a:extLst>
                  <a:ext uri="{0D108BD9-81ED-4DB2-BD59-A6C34878D82A}">
                    <a16:rowId xmlns:a16="http://schemas.microsoft.com/office/drawing/2014/main" val="3009046807"/>
                  </a:ext>
                </a:extLst>
              </a:tr>
              <a:tr h="1280160">
                <a:tc gridSpan="3">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000" dirty="0" err="1" smtClean="0">
                          <a:latin typeface="Calibri (Body)"/>
                        </a:rPr>
                        <a:t>Tầng</a:t>
                      </a:r>
                      <a:r>
                        <a:rPr lang="en-US" sz="3000" dirty="0" smtClean="0">
                          <a:latin typeface="Calibri (Body)"/>
                        </a:rPr>
                        <a:t> 1: </a:t>
                      </a:r>
                      <a:r>
                        <a:rPr lang="en-US" sz="3000" dirty="0" err="1" smtClean="0">
                          <a:latin typeface="Calibri (Body)"/>
                        </a:rPr>
                        <a:t>Ngũ</a:t>
                      </a:r>
                      <a:r>
                        <a:rPr lang="en-US" sz="3000" dirty="0" smtClean="0">
                          <a:latin typeface="Calibri (Body)"/>
                        </a:rPr>
                        <a:t> </a:t>
                      </a:r>
                      <a:r>
                        <a:rPr lang="en-US" sz="3000" dirty="0" err="1" smtClean="0">
                          <a:latin typeface="Calibri (Body)"/>
                        </a:rPr>
                        <a:t>cốc</a:t>
                      </a:r>
                      <a:r>
                        <a:rPr lang="en-US" sz="3000" dirty="0" smtClean="0">
                          <a:latin typeface="Calibri (Body)"/>
                        </a:rPr>
                        <a:t>, </a:t>
                      </a:r>
                      <a:r>
                        <a:rPr lang="en-US" sz="3000" dirty="0" err="1" smtClean="0">
                          <a:latin typeface="Calibri (Body)"/>
                        </a:rPr>
                        <a:t>khoai</a:t>
                      </a:r>
                      <a:r>
                        <a:rPr lang="en-US" sz="3000" dirty="0" smtClean="0">
                          <a:latin typeface="Calibri (Body)"/>
                        </a:rPr>
                        <a:t> </a:t>
                      </a:r>
                      <a:r>
                        <a:rPr lang="en-US" sz="3000" dirty="0" err="1" smtClean="0">
                          <a:latin typeface="Calibri (Body)"/>
                        </a:rPr>
                        <a:t>củ</a:t>
                      </a:r>
                      <a:r>
                        <a:rPr lang="en-US" sz="3000" dirty="0" smtClean="0">
                          <a:latin typeface="Calibri (Body)"/>
                        </a:rPr>
                        <a:t> </a:t>
                      </a:r>
                      <a:r>
                        <a:rPr lang="en-US" sz="3000" dirty="0" err="1" smtClean="0">
                          <a:latin typeface="Calibri (Body)"/>
                        </a:rPr>
                        <a:t>và</a:t>
                      </a:r>
                      <a:r>
                        <a:rPr lang="en-US" sz="3000" dirty="0" smtClean="0">
                          <a:latin typeface="Calibri (Body)"/>
                        </a:rPr>
                        <a:t> </a:t>
                      </a:r>
                      <a:r>
                        <a:rPr lang="en-US" sz="3000" dirty="0" err="1" smtClean="0">
                          <a:latin typeface="Calibri (Body)"/>
                        </a:rPr>
                        <a:t>sản</a:t>
                      </a:r>
                      <a:r>
                        <a:rPr lang="en-US" sz="3000" dirty="0" smtClean="0">
                          <a:latin typeface="Calibri (Body)"/>
                        </a:rPr>
                        <a:t> </a:t>
                      </a:r>
                      <a:r>
                        <a:rPr lang="en-US" sz="3000" dirty="0" err="1" smtClean="0">
                          <a:latin typeface="Calibri (Body)"/>
                        </a:rPr>
                        <a:t>phẩm</a:t>
                      </a:r>
                      <a:r>
                        <a:rPr lang="en-US" sz="3000" dirty="0" smtClean="0">
                          <a:latin typeface="Calibri (Body)"/>
                        </a:rPr>
                        <a:t> </a:t>
                      </a:r>
                      <a:r>
                        <a:rPr lang="en-US" sz="3000" dirty="0" err="1" smtClean="0">
                          <a:latin typeface="Calibri (Body)"/>
                        </a:rPr>
                        <a:t>chế</a:t>
                      </a:r>
                      <a:r>
                        <a:rPr lang="en-US" sz="3000" dirty="0" smtClean="0">
                          <a:latin typeface="Calibri (Body)"/>
                        </a:rPr>
                        <a:t> </a:t>
                      </a:r>
                      <a:r>
                        <a:rPr lang="en-US" sz="3000" dirty="0" err="1" smtClean="0">
                          <a:latin typeface="Calibri (Body)"/>
                        </a:rPr>
                        <a:t>biến</a:t>
                      </a:r>
                      <a:r>
                        <a:rPr lang="en-US" sz="3000" dirty="0" smtClean="0">
                          <a:latin typeface="Calibri (Body)"/>
                        </a:rPr>
                        <a:t> </a:t>
                      </a:r>
                    </a:p>
                  </a:txBody>
                  <a:tcPr marL="182880" marR="182880" marT="91440" marB="91440"/>
                </a:tc>
                <a:tc hMerge="1">
                  <a:txBody>
                    <a:bodyPr/>
                    <a:lstStyle/>
                    <a:p>
                      <a:endParaRPr lang="en-US"/>
                    </a:p>
                  </a:txBody>
                  <a:tcPr/>
                </a:tc>
                <a:tc hMerge="1">
                  <a:txBody>
                    <a:bodyPr/>
                    <a:lstStyle/>
                    <a:p>
                      <a:endParaRPr lang="en-US"/>
                    </a:p>
                  </a:txBody>
                  <a:tcPr/>
                </a:tc>
                <a:tc>
                  <a:txBody>
                    <a:bodyPr/>
                    <a:lstStyle/>
                    <a:p>
                      <a:pPr algn="ctr"/>
                      <a:r>
                        <a:rPr lang="en-US" sz="3000" dirty="0" smtClean="0">
                          <a:latin typeface="Calibri (Body)"/>
                          <a:ea typeface="Arial "/>
                          <a:cs typeface="Arial "/>
                          <a:sym typeface="Arial "/>
                        </a:rPr>
                        <a:t>10 – 12 </a:t>
                      </a:r>
                      <a:r>
                        <a:rPr lang="vi-VN" sz="3000" dirty="0" smtClean="0">
                          <a:latin typeface="Calibri (Body)"/>
                        </a:rPr>
                        <a:t>đơn vị ăn</a:t>
                      </a:r>
                      <a:endParaRPr lang="en-US" sz="3000" dirty="0">
                        <a:latin typeface="Calibri (Body)"/>
                      </a:endParaRPr>
                    </a:p>
                  </a:txBody>
                  <a:tcPr marL="182880" marR="182880" marT="91440" marB="91440" anchor="ctr"/>
                </a:tc>
                <a:tc>
                  <a:txBody>
                    <a:bodyPr/>
                    <a:lstStyle/>
                    <a:p>
                      <a:pPr>
                        <a:lnSpc>
                          <a:spcPct val="150000"/>
                        </a:lnSpc>
                        <a:buClr>
                          <a:schemeClr val="dk1"/>
                        </a:buClr>
                        <a:buSzPts val="2000"/>
                      </a:pPr>
                      <a:r>
                        <a:rPr lang="vi-VN" sz="3000" dirty="0" smtClean="0">
                          <a:latin typeface="Calibri (Body)"/>
                          <a:ea typeface="Arial "/>
                          <a:cs typeface="Arial "/>
                          <a:sym typeface="Arial "/>
                        </a:rPr>
                        <a:t>1</a:t>
                      </a:r>
                      <a:r>
                        <a:rPr lang="en-US" sz="3000" dirty="0" smtClean="0">
                          <a:latin typeface="Calibri (Body)"/>
                          <a:ea typeface="Arial "/>
                          <a:cs typeface="Arial "/>
                          <a:sym typeface="Arial "/>
                        </a:rPr>
                        <a:t>3</a:t>
                      </a:r>
                      <a:r>
                        <a:rPr lang="vi-VN" sz="3000" dirty="0" smtClean="0">
                          <a:latin typeface="Calibri (Body)"/>
                          <a:ea typeface="Arial "/>
                          <a:cs typeface="Arial "/>
                          <a:sym typeface="Arial "/>
                        </a:rPr>
                        <a:t> – </a:t>
                      </a:r>
                      <a:r>
                        <a:rPr lang="en-US" sz="3000" dirty="0" smtClean="0">
                          <a:latin typeface="Calibri (Body)"/>
                          <a:ea typeface="Arial "/>
                          <a:cs typeface="Arial "/>
                          <a:sym typeface="Arial "/>
                        </a:rPr>
                        <a:t>15</a:t>
                      </a:r>
                      <a:r>
                        <a:rPr lang="vi-VN" sz="3000" dirty="0" smtClean="0">
                          <a:latin typeface="Calibri (Body)"/>
                          <a:ea typeface="Arial "/>
                          <a:cs typeface="Arial "/>
                          <a:sym typeface="Arial "/>
                        </a:rPr>
                        <a:t> đơn vị </a:t>
                      </a:r>
                      <a:r>
                        <a:rPr lang="en-US" sz="3000" dirty="0" smtClean="0">
                          <a:latin typeface="Calibri (Body)"/>
                          <a:ea typeface="Arial "/>
                          <a:cs typeface="Arial "/>
                          <a:sym typeface="Arial "/>
                        </a:rPr>
                        <a:t>ăn</a:t>
                      </a:r>
                      <a:endParaRPr lang="vi-VN" sz="3000" dirty="0">
                        <a:latin typeface="Calibri (Body)"/>
                        <a:ea typeface="Arial "/>
                        <a:cs typeface="Arial "/>
                        <a:sym typeface="Arial "/>
                      </a:endParaRPr>
                    </a:p>
                  </a:txBody>
                  <a:tcPr marL="182880" marR="182880" marT="91440" marB="91440" anchor="ctr"/>
                </a:tc>
                <a:tc>
                  <a:txBody>
                    <a:bodyPr/>
                    <a:lstStyle/>
                    <a:p>
                      <a:pPr algn="ctr"/>
                      <a:r>
                        <a:rPr lang="en-US" sz="3000" dirty="0" smtClean="0">
                          <a:latin typeface="Calibri (Body)"/>
                        </a:rPr>
                        <a:t>16 – 18 </a:t>
                      </a:r>
                      <a:r>
                        <a:rPr lang="vi-VN" sz="3000" dirty="0" smtClean="0">
                          <a:latin typeface="Calibri (Body)"/>
                        </a:rPr>
                        <a:t>đơn vị ăn</a:t>
                      </a:r>
                      <a:endParaRPr lang="en-US" sz="3000" dirty="0">
                        <a:latin typeface="Calibri (Body)"/>
                      </a:endParaRPr>
                    </a:p>
                  </a:txBody>
                  <a:tcPr marL="182880" marR="182880" marT="91440" marB="91440" anchor="ctr"/>
                </a:tc>
                <a:extLst>
                  <a:ext uri="{0D108BD9-81ED-4DB2-BD59-A6C34878D82A}">
                    <a16:rowId xmlns:a16="http://schemas.microsoft.com/office/drawing/2014/main" val="2784062107"/>
                  </a:ext>
                </a:extLst>
              </a:tr>
              <a:tr h="1280160">
                <a:tc rowSpan="2" gridSpan="2">
                  <a:txBody>
                    <a:bodyPr/>
                    <a:lstStyle/>
                    <a:p>
                      <a:pPr algn="just"/>
                      <a:r>
                        <a:rPr lang="en-US" sz="3000" dirty="0" err="1" smtClean="0">
                          <a:latin typeface="Calibri (Body)"/>
                        </a:rPr>
                        <a:t>Tầng</a:t>
                      </a:r>
                      <a:r>
                        <a:rPr lang="en-US" sz="3000" dirty="0" smtClean="0">
                          <a:latin typeface="Calibri (Body)"/>
                        </a:rPr>
                        <a:t> 2: Rau </a:t>
                      </a:r>
                      <a:r>
                        <a:rPr lang="en-US" sz="3000" dirty="0" err="1" smtClean="0">
                          <a:latin typeface="Calibri (Body)"/>
                        </a:rPr>
                        <a:t>lá</a:t>
                      </a:r>
                      <a:r>
                        <a:rPr lang="en-US" sz="3000" dirty="0" smtClean="0">
                          <a:latin typeface="Calibri (Body)"/>
                        </a:rPr>
                        <a:t>, </a:t>
                      </a:r>
                      <a:r>
                        <a:rPr lang="en-US" sz="3000" dirty="0" err="1" smtClean="0">
                          <a:latin typeface="Calibri (Body)"/>
                        </a:rPr>
                        <a:t>rau</a:t>
                      </a:r>
                      <a:r>
                        <a:rPr lang="en-US" sz="3000" dirty="0" smtClean="0">
                          <a:latin typeface="Calibri (Body)"/>
                        </a:rPr>
                        <a:t> </a:t>
                      </a:r>
                      <a:r>
                        <a:rPr lang="en-US" sz="3000" dirty="0" err="1" smtClean="0">
                          <a:latin typeface="Calibri (Body)"/>
                        </a:rPr>
                        <a:t>củ</a:t>
                      </a:r>
                      <a:r>
                        <a:rPr lang="en-US" sz="3000" dirty="0" smtClean="0">
                          <a:latin typeface="Calibri (Body)"/>
                        </a:rPr>
                        <a:t> </a:t>
                      </a:r>
                      <a:r>
                        <a:rPr lang="en-US" sz="3000" dirty="0" err="1" smtClean="0">
                          <a:latin typeface="Calibri (Body)"/>
                        </a:rPr>
                        <a:t>quả</a:t>
                      </a:r>
                      <a:r>
                        <a:rPr lang="en-US" sz="3000" dirty="0" smtClean="0">
                          <a:latin typeface="Calibri (Body)"/>
                        </a:rPr>
                        <a:t> </a:t>
                      </a:r>
                      <a:r>
                        <a:rPr lang="en-US" sz="3000" dirty="0" err="1" smtClean="0">
                          <a:latin typeface="Calibri (Body)"/>
                        </a:rPr>
                        <a:t>và</a:t>
                      </a:r>
                      <a:r>
                        <a:rPr lang="en-US" sz="3000" dirty="0" smtClean="0">
                          <a:latin typeface="Calibri (Body)"/>
                        </a:rPr>
                        <a:t> </a:t>
                      </a:r>
                      <a:r>
                        <a:rPr lang="en-US" sz="3000" dirty="0" err="1" smtClean="0">
                          <a:latin typeface="Calibri (Body)"/>
                        </a:rPr>
                        <a:t>quả</a:t>
                      </a:r>
                      <a:r>
                        <a:rPr lang="en-US" sz="3000" dirty="0" smtClean="0">
                          <a:latin typeface="Calibri (Body)"/>
                        </a:rPr>
                        <a:t> </a:t>
                      </a:r>
                      <a:r>
                        <a:rPr lang="en-US" sz="3000" dirty="0" err="1" smtClean="0">
                          <a:latin typeface="Calibri (Body)"/>
                        </a:rPr>
                        <a:t>chín</a:t>
                      </a:r>
                      <a:endParaRPr lang="en-US" sz="3000" dirty="0" smtClean="0">
                        <a:latin typeface="Calibri (Body)"/>
                      </a:endParaRPr>
                    </a:p>
                  </a:txBody>
                  <a:tcPr marL="182880" marR="182880" marT="91440" marB="91440" anchor="ctr"/>
                </a:tc>
                <a:tc rowSpan="2" hMerge="1">
                  <a:txBody>
                    <a:bodyPr/>
                    <a:lstStyle/>
                    <a:p>
                      <a:endParaRPr lang="en-US"/>
                    </a:p>
                  </a:txBody>
                  <a:tcPr/>
                </a:tc>
                <a:tc>
                  <a:txBody>
                    <a:bodyPr/>
                    <a:lstStyle/>
                    <a:p>
                      <a:pPr algn="just"/>
                      <a:r>
                        <a:rPr lang="pt-BR" sz="3000" dirty="0" smtClean="0">
                          <a:latin typeface="Calibri (Body)"/>
                        </a:rPr>
                        <a:t>Rau lá, rau củ quả </a:t>
                      </a:r>
                      <a:endParaRPr lang="en-US" sz="3000" dirty="0" smtClean="0">
                        <a:latin typeface="Calibri (Body)"/>
                      </a:endParaRPr>
                    </a:p>
                  </a:txBody>
                  <a:tcPr marL="182880" marR="182880" marT="91440" marB="91440"/>
                </a:tc>
                <a:tc>
                  <a:txBody>
                    <a:bodyPr/>
                    <a:lstStyle/>
                    <a:p>
                      <a:pPr algn="ctr"/>
                      <a:r>
                        <a:rPr lang="en-US" sz="3200" dirty="0" smtClean="0">
                          <a:latin typeface="Calibri (Body)"/>
                        </a:rPr>
                        <a:t>2</a:t>
                      </a:r>
                      <a:r>
                        <a:rPr lang="vi-VN" sz="3200" dirty="0" smtClean="0">
                          <a:latin typeface="Calibri (Body)"/>
                        </a:rPr>
                        <a:t> đơn vị </a:t>
                      </a:r>
                      <a:r>
                        <a:rPr lang="en-US" sz="3200" dirty="0" err="1" smtClean="0">
                          <a:latin typeface="Calibri (Body)"/>
                        </a:rPr>
                        <a:t>ăn</a:t>
                      </a:r>
                      <a:r>
                        <a:rPr lang="en-US" sz="3200" dirty="0" smtClean="0">
                          <a:latin typeface="Calibri (Body)"/>
                        </a:rPr>
                        <a:t> </a:t>
                      </a:r>
                      <a:endParaRPr lang="en-US" sz="3200" dirty="0">
                        <a:latin typeface="Calibri (Body)"/>
                      </a:endParaRPr>
                    </a:p>
                  </a:txBody>
                  <a:tcPr marL="182880" marR="182880" marT="91440" marB="91440" anchor="ctr"/>
                </a:tc>
                <a:tc>
                  <a:txBody>
                    <a:bodyPr/>
                    <a:lstStyle/>
                    <a:p>
                      <a:pPr algn="ctr"/>
                      <a:r>
                        <a:rPr lang="en-US" sz="3200" dirty="0" smtClean="0">
                          <a:latin typeface="Calibri (Body)"/>
                        </a:rPr>
                        <a:t>2 – 2,5</a:t>
                      </a:r>
                      <a:r>
                        <a:rPr lang="vi-VN" sz="3200" dirty="0" smtClean="0">
                          <a:latin typeface="Calibri (Body)"/>
                        </a:rPr>
                        <a:t> đơn vị </a:t>
                      </a:r>
                      <a:r>
                        <a:rPr lang="en-US" sz="3200" dirty="0" smtClean="0">
                          <a:latin typeface="Calibri (Body)"/>
                        </a:rPr>
                        <a:t>ăn </a:t>
                      </a:r>
                      <a:endParaRPr lang="en-US" sz="3200" dirty="0">
                        <a:latin typeface="Calibri (Body)"/>
                      </a:endParaRPr>
                    </a:p>
                  </a:txBody>
                  <a:tcPr marL="182880" marR="182880" marT="91440" marB="91440" anchor="ctr"/>
                </a:tc>
                <a:tc>
                  <a:txBody>
                    <a:bodyPr/>
                    <a:lstStyle/>
                    <a:p>
                      <a:pPr algn="ctr"/>
                      <a:r>
                        <a:rPr lang="en-US" sz="3200" dirty="0" smtClean="0">
                          <a:latin typeface="Calibri (Body)"/>
                        </a:rPr>
                        <a:t>3</a:t>
                      </a:r>
                      <a:r>
                        <a:rPr lang="vi-VN" sz="3200" dirty="0" smtClean="0">
                          <a:latin typeface="Calibri (Body)"/>
                        </a:rPr>
                        <a:t> đơn vị </a:t>
                      </a:r>
                      <a:r>
                        <a:rPr lang="en-US" sz="3200" dirty="0" smtClean="0">
                          <a:latin typeface="Calibri (Body)"/>
                        </a:rPr>
                        <a:t>ăn </a:t>
                      </a:r>
                      <a:endParaRPr lang="en-US" sz="3200" dirty="0">
                        <a:latin typeface="Calibri (Body)"/>
                      </a:endParaRPr>
                    </a:p>
                  </a:txBody>
                  <a:tcPr marL="182880" marR="182880" marT="91440" marB="91440" anchor="ctr"/>
                </a:tc>
                <a:extLst>
                  <a:ext uri="{0D108BD9-81ED-4DB2-BD59-A6C34878D82A}">
                    <a16:rowId xmlns:a16="http://schemas.microsoft.com/office/drawing/2014/main" val="1981777483"/>
                  </a:ext>
                </a:extLst>
              </a:tr>
              <a:tr h="796380">
                <a:tc gridSpan="2" vMerge="1">
                  <a:txBody>
                    <a:bodyPr/>
                    <a:lstStyle/>
                    <a:p>
                      <a:endParaRPr lang="en-US" dirty="0"/>
                    </a:p>
                  </a:txBody>
                  <a:tcPr/>
                </a:tc>
                <a:tc hMerge="1" vMerge="1">
                  <a:txBody>
                    <a:bodyPr/>
                    <a:lstStyle/>
                    <a:p>
                      <a:endParaRPr lang="en-US"/>
                    </a:p>
                  </a:txBody>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000" dirty="0" err="1" smtClean="0">
                          <a:latin typeface="Calibri (Body)"/>
                        </a:rPr>
                        <a:t>Quả</a:t>
                      </a:r>
                      <a:r>
                        <a:rPr lang="en-US" sz="3000" dirty="0" smtClean="0">
                          <a:latin typeface="Calibri (Body)"/>
                        </a:rPr>
                        <a:t> </a:t>
                      </a:r>
                      <a:r>
                        <a:rPr lang="en-US" sz="3000" dirty="0" err="1" smtClean="0">
                          <a:latin typeface="Calibri (Body)"/>
                        </a:rPr>
                        <a:t>chín</a:t>
                      </a:r>
                      <a:endParaRPr lang="en-US" sz="3000" dirty="0" smtClean="0">
                        <a:latin typeface="Calibri (Body)"/>
                      </a:endParaRPr>
                    </a:p>
                  </a:txBody>
                  <a:tcPr marL="182880" marR="182880" marT="91440" marB="91440"/>
                </a:tc>
                <a:tc>
                  <a:txBody>
                    <a:bodyPr/>
                    <a:lstStyle/>
                    <a:p>
                      <a:pPr algn="ctr"/>
                      <a:r>
                        <a:rPr lang="en-US" sz="3200" dirty="0" smtClean="0">
                          <a:latin typeface="Calibri (Body)"/>
                        </a:rPr>
                        <a:t>1,5 – 2</a:t>
                      </a:r>
                      <a:r>
                        <a:rPr lang="vi-VN" sz="3200" dirty="0" smtClean="0">
                          <a:latin typeface="Calibri (Body)"/>
                        </a:rPr>
                        <a:t> đơn vị </a:t>
                      </a:r>
                      <a:r>
                        <a:rPr lang="en-US" sz="3200" dirty="0" err="1" smtClean="0">
                          <a:latin typeface="Calibri (Body)"/>
                        </a:rPr>
                        <a:t>ăn</a:t>
                      </a:r>
                      <a:r>
                        <a:rPr lang="en-US" sz="3200" dirty="0" smtClean="0">
                          <a:latin typeface="Calibri (Body)"/>
                        </a:rPr>
                        <a:t> </a:t>
                      </a:r>
                      <a:endParaRPr lang="en-US" sz="3200" dirty="0">
                        <a:latin typeface="Calibri (Body)"/>
                      </a:endParaRPr>
                    </a:p>
                  </a:txBody>
                  <a:tcPr marL="182880" marR="182880" marT="91440" marB="91440" anchor="ctr"/>
                </a:tc>
                <a:tc>
                  <a:txBody>
                    <a:bodyPr/>
                    <a:lstStyle/>
                    <a:p>
                      <a:pPr algn="ctr"/>
                      <a:r>
                        <a:rPr lang="en-US" sz="3200" dirty="0" smtClean="0">
                          <a:latin typeface="Calibri (Body)"/>
                        </a:rPr>
                        <a:t>2</a:t>
                      </a:r>
                      <a:r>
                        <a:rPr lang="vi-VN" sz="3200" dirty="0" smtClean="0">
                          <a:latin typeface="Calibri (Body)"/>
                        </a:rPr>
                        <a:t> đơn vị </a:t>
                      </a:r>
                      <a:r>
                        <a:rPr lang="en-US" sz="3200" dirty="0" smtClean="0">
                          <a:latin typeface="Calibri (Body)"/>
                        </a:rPr>
                        <a:t>ăn</a:t>
                      </a:r>
                      <a:endParaRPr lang="en-US" sz="3200" dirty="0">
                        <a:latin typeface="Calibri (Body)"/>
                      </a:endParaRPr>
                    </a:p>
                  </a:txBody>
                  <a:tcPr marL="182880" marR="182880" marT="91440" marB="91440" anchor="ctr"/>
                </a:tc>
                <a:tc>
                  <a:txBody>
                    <a:bodyPr/>
                    <a:lstStyle/>
                    <a:p>
                      <a:pPr algn="ctr"/>
                      <a:r>
                        <a:rPr lang="en-US" sz="3200" dirty="0" smtClean="0">
                          <a:latin typeface="Calibri (Body)"/>
                        </a:rPr>
                        <a:t>2 – 2,5</a:t>
                      </a:r>
                      <a:r>
                        <a:rPr lang="vi-VN" sz="3200" dirty="0" smtClean="0">
                          <a:latin typeface="Calibri (Body)"/>
                        </a:rPr>
                        <a:t> đơn vị </a:t>
                      </a:r>
                      <a:r>
                        <a:rPr lang="en-US" sz="3200" dirty="0" smtClean="0">
                          <a:latin typeface="Calibri (Body)"/>
                        </a:rPr>
                        <a:t>ăn</a:t>
                      </a:r>
                      <a:endParaRPr lang="en-US" sz="3200" dirty="0">
                        <a:latin typeface="Calibri (Body)"/>
                      </a:endParaRPr>
                    </a:p>
                  </a:txBody>
                  <a:tcPr marL="182880" marR="182880" marT="91440" marB="91440" anchor="ctr"/>
                </a:tc>
                <a:extLst>
                  <a:ext uri="{0D108BD9-81ED-4DB2-BD59-A6C34878D82A}">
                    <a16:rowId xmlns:a16="http://schemas.microsoft.com/office/drawing/2014/main" val="3106852088"/>
                  </a:ext>
                </a:extLst>
              </a:tr>
              <a:tr h="1280160">
                <a:tc gridSpan="3">
                  <a:txBody>
                    <a:bodyPr/>
                    <a:lstStyle/>
                    <a:p>
                      <a:pPr algn="just"/>
                      <a:r>
                        <a:rPr lang="en-US" sz="3000" dirty="0" err="1" smtClean="0">
                          <a:latin typeface="Calibri (Body)"/>
                        </a:rPr>
                        <a:t>Tầng</a:t>
                      </a:r>
                      <a:r>
                        <a:rPr lang="en-US" sz="3000" dirty="0" smtClean="0">
                          <a:latin typeface="Calibri (Body)"/>
                        </a:rPr>
                        <a:t> 3: </a:t>
                      </a:r>
                      <a:r>
                        <a:rPr lang="en-US" sz="3000" dirty="0" err="1" smtClean="0">
                          <a:latin typeface="Calibri (Body)"/>
                        </a:rPr>
                        <a:t>Thịt</a:t>
                      </a:r>
                      <a:r>
                        <a:rPr lang="en-US" sz="3000" dirty="0" smtClean="0">
                          <a:latin typeface="Calibri (Body)"/>
                        </a:rPr>
                        <a:t>, </a:t>
                      </a:r>
                      <a:r>
                        <a:rPr lang="en-US" sz="3000" dirty="0" err="1" smtClean="0">
                          <a:latin typeface="Calibri (Body)"/>
                        </a:rPr>
                        <a:t>thủy</a:t>
                      </a:r>
                      <a:r>
                        <a:rPr lang="en-US" sz="3000" dirty="0" smtClean="0">
                          <a:latin typeface="Calibri (Body)"/>
                        </a:rPr>
                        <a:t> </a:t>
                      </a:r>
                      <a:r>
                        <a:rPr lang="en-US" sz="3000" dirty="0" err="1" smtClean="0">
                          <a:latin typeface="Calibri (Body)"/>
                        </a:rPr>
                        <a:t>sản</a:t>
                      </a:r>
                      <a:r>
                        <a:rPr lang="en-US" sz="3000" dirty="0" smtClean="0">
                          <a:latin typeface="Calibri (Body)"/>
                        </a:rPr>
                        <a:t>, </a:t>
                      </a:r>
                      <a:r>
                        <a:rPr lang="en-US" sz="3000" dirty="0" err="1" smtClean="0">
                          <a:latin typeface="Calibri (Body)"/>
                        </a:rPr>
                        <a:t>trứng</a:t>
                      </a:r>
                      <a:r>
                        <a:rPr lang="en-US" sz="3000" dirty="0" smtClean="0">
                          <a:latin typeface="Calibri (Body)"/>
                        </a:rPr>
                        <a:t> </a:t>
                      </a:r>
                      <a:r>
                        <a:rPr lang="en-US" sz="3000" dirty="0" err="1" smtClean="0">
                          <a:latin typeface="Calibri (Body)"/>
                        </a:rPr>
                        <a:t>và</a:t>
                      </a:r>
                      <a:r>
                        <a:rPr lang="en-US" sz="3000" dirty="0" smtClean="0">
                          <a:latin typeface="Calibri (Body)"/>
                        </a:rPr>
                        <a:t> </a:t>
                      </a:r>
                      <a:r>
                        <a:rPr lang="en-US" sz="3000" dirty="0" err="1" smtClean="0">
                          <a:latin typeface="Calibri (Body)"/>
                        </a:rPr>
                        <a:t>hạt</a:t>
                      </a:r>
                      <a:r>
                        <a:rPr lang="en-US" sz="3000" dirty="0" smtClean="0">
                          <a:latin typeface="Calibri (Body)"/>
                        </a:rPr>
                        <a:t> </a:t>
                      </a:r>
                      <a:r>
                        <a:rPr lang="en-US" sz="3000" dirty="0" err="1" smtClean="0">
                          <a:latin typeface="Calibri (Body)"/>
                        </a:rPr>
                        <a:t>giàu</a:t>
                      </a:r>
                      <a:r>
                        <a:rPr lang="en-US" sz="3000" dirty="0" smtClean="0">
                          <a:latin typeface="Calibri (Body)"/>
                        </a:rPr>
                        <a:t> </a:t>
                      </a:r>
                      <a:r>
                        <a:rPr lang="en-US" sz="3000" dirty="0" err="1" smtClean="0">
                          <a:latin typeface="Calibri (Body)"/>
                        </a:rPr>
                        <a:t>đạm</a:t>
                      </a:r>
                      <a:endParaRPr lang="en-US" sz="3000" dirty="0">
                        <a:latin typeface="Calibri (Body)"/>
                      </a:endParaRPr>
                    </a:p>
                  </a:txBody>
                  <a:tcPr marL="182880" marR="182880" marT="91440" marB="91440"/>
                </a:tc>
                <a:tc hMerge="1">
                  <a:txBody>
                    <a:bodyPr/>
                    <a:lstStyle/>
                    <a:p>
                      <a:endParaRPr lang="en-US"/>
                    </a:p>
                  </a:txBody>
                  <a:tcPr/>
                </a:tc>
                <a:tc hMerge="1">
                  <a:txBody>
                    <a:bodyPr/>
                    <a:lstStyle/>
                    <a:p>
                      <a:endParaRPr lang="en-US"/>
                    </a:p>
                  </a:txBody>
                  <a:tcPr/>
                </a:tc>
                <a:tc>
                  <a:txBody>
                    <a:bodyPr/>
                    <a:lstStyle/>
                    <a:p>
                      <a:pPr algn="ctr"/>
                      <a:r>
                        <a:rPr lang="en-US" sz="3000" dirty="0" smtClean="0">
                          <a:latin typeface="Calibri (Body)"/>
                        </a:rPr>
                        <a:t>8</a:t>
                      </a:r>
                      <a:r>
                        <a:rPr lang="vi-VN" sz="3000" dirty="0" smtClean="0">
                          <a:latin typeface="Calibri (Body)"/>
                        </a:rPr>
                        <a:t> đơn vị </a:t>
                      </a:r>
                      <a:r>
                        <a:rPr lang="en-US" sz="3000" dirty="0" err="1" smtClean="0">
                          <a:latin typeface="Calibri (Body)"/>
                        </a:rPr>
                        <a:t>ăn</a:t>
                      </a:r>
                      <a:r>
                        <a:rPr lang="en-US" sz="3000" dirty="0" smtClean="0">
                          <a:latin typeface="Calibri (Body)"/>
                        </a:rPr>
                        <a:t> </a:t>
                      </a:r>
                      <a:endParaRPr lang="en-US" sz="3000" dirty="0">
                        <a:latin typeface="Calibri (Body)"/>
                      </a:endParaRPr>
                    </a:p>
                  </a:txBody>
                  <a:tcPr marL="182880" marR="182880" marT="91440" marB="91440" anchor="ctr"/>
                </a:tc>
                <a:tc>
                  <a:txBody>
                    <a:bodyPr/>
                    <a:lstStyle/>
                    <a:p>
                      <a:pPr algn="ctr"/>
                      <a:r>
                        <a:rPr lang="en-US" sz="3000" dirty="0" smtClean="0">
                          <a:latin typeface="Calibri (Body)"/>
                        </a:rPr>
                        <a:t>10 </a:t>
                      </a:r>
                      <a:r>
                        <a:rPr lang="vi-VN" sz="3000" dirty="0" smtClean="0">
                          <a:latin typeface="Calibri (Body)"/>
                        </a:rPr>
                        <a:t>đơn vị </a:t>
                      </a:r>
                      <a:r>
                        <a:rPr lang="en-US" sz="3000" dirty="0" err="1" smtClean="0">
                          <a:latin typeface="Calibri (Body)"/>
                        </a:rPr>
                        <a:t>ăn</a:t>
                      </a:r>
                      <a:endParaRPr lang="en-US" sz="3000" dirty="0">
                        <a:latin typeface="Calibri (Body)"/>
                      </a:endParaRPr>
                    </a:p>
                  </a:txBody>
                  <a:tcPr marL="182880" marR="182880" marT="91440" marB="91440" anchor="ctr"/>
                </a:tc>
                <a:tc>
                  <a:txBody>
                    <a:bodyPr/>
                    <a:lstStyle/>
                    <a:p>
                      <a:pPr algn="ctr"/>
                      <a:r>
                        <a:rPr lang="en-US" sz="3000" dirty="0" smtClean="0">
                          <a:latin typeface="Calibri (Body)"/>
                        </a:rPr>
                        <a:t>12 </a:t>
                      </a:r>
                      <a:r>
                        <a:rPr lang="vi-VN" sz="3000" dirty="0" smtClean="0">
                          <a:latin typeface="Calibri (Body)"/>
                        </a:rPr>
                        <a:t>đơn vị </a:t>
                      </a:r>
                      <a:r>
                        <a:rPr lang="en-US" sz="3000" dirty="0" err="1" smtClean="0">
                          <a:latin typeface="Calibri (Body)"/>
                        </a:rPr>
                        <a:t>ăn</a:t>
                      </a:r>
                      <a:endParaRPr lang="en-US" sz="3000" dirty="0">
                        <a:latin typeface="Calibri (Body)"/>
                      </a:endParaRPr>
                    </a:p>
                  </a:txBody>
                  <a:tcPr marL="182880" marR="182880" marT="91440" marB="91440" anchor="ctr"/>
                </a:tc>
                <a:extLst>
                  <a:ext uri="{0D108BD9-81ED-4DB2-BD59-A6C34878D82A}">
                    <a16:rowId xmlns:a16="http://schemas.microsoft.com/office/drawing/2014/main" val="3319038154"/>
                  </a:ext>
                </a:extLst>
              </a:tr>
              <a:tr h="796380">
                <a:tc gridSpan="3">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000" dirty="0" err="1" smtClean="0">
                          <a:solidFill>
                            <a:schemeClr val="tx1"/>
                          </a:solidFill>
                          <a:latin typeface="Calibri (Body)"/>
                        </a:rPr>
                        <a:t>Tầng</a:t>
                      </a:r>
                      <a:r>
                        <a:rPr lang="en-US" sz="3000" dirty="0" smtClean="0">
                          <a:solidFill>
                            <a:schemeClr val="tx1"/>
                          </a:solidFill>
                          <a:latin typeface="Calibri (Body)"/>
                        </a:rPr>
                        <a:t> 4: </a:t>
                      </a:r>
                      <a:r>
                        <a:rPr lang="en-US" sz="3000" dirty="0" err="1" smtClean="0">
                          <a:solidFill>
                            <a:schemeClr val="tx1"/>
                          </a:solidFill>
                          <a:latin typeface="Calibri (Body)"/>
                        </a:rPr>
                        <a:t>Sữa</a:t>
                      </a:r>
                      <a:r>
                        <a:rPr lang="en-US" sz="3000" dirty="0" smtClean="0">
                          <a:solidFill>
                            <a:schemeClr val="tx1"/>
                          </a:solidFill>
                          <a:latin typeface="Calibri (Body)"/>
                        </a:rPr>
                        <a:t> </a:t>
                      </a:r>
                      <a:r>
                        <a:rPr lang="en-US" sz="3000" dirty="0" err="1" smtClean="0">
                          <a:solidFill>
                            <a:schemeClr val="tx1"/>
                          </a:solidFill>
                          <a:latin typeface="Calibri (Body)"/>
                        </a:rPr>
                        <a:t>và</a:t>
                      </a:r>
                      <a:r>
                        <a:rPr lang="en-US" sz="3000" dirty="0" smtClean="0">
                          <a:solidFill>
                            <a:schemeClr val="tx1"/>
                          </a:solidFill>
                          <a:latin typeface="Calibri (Body)"/>
                        </a:rPr>
                        <a:t> </a:t>
                      </a:r>
                      <a:r>
                        <a:rPr lang="en-US" sz="3000" dirty="0" err="1" smtClean="0">
                          <a:solidFill>
                            <a:schemeClr val="tx1"/>
                          </a:solidFill>
                          <a:latin typeface="Calibri (Body)"/>
                        </a:rPr>
                        <a:t>các</a:t>
                      </a:r>
                      <a:r>
                        <a:rPr lang="en-US" sz="3000" dirty="0" smtClean="0">
                          <a:solidFill>
                            <a:schemeClr val="tx1"/>
                          </a:solidFill>
                          <a:latin typeface="Calibri (Body)"/>
                        </a:rPr>
                        <a:t> </a:t>
                      </a:r>
                      <a:r>
                        <a:rPr lang="en-US" sz="3000" dirty="0" err="1" smtClean="0">
                          <a:solidFill>
                            <a:schemeClr val="tx1"/>
                          </a:solidFill>
                          <a:latin typeface="Calibri (Body)"/>
                        </a:rPr>
                        <a:t>chế</a:t>
                      </a:r>
                      <a:r>
                        <a:rPr lang="en-US" sz="3000" dirty="0" smtClean="0">
                          <a:solidFill>
                            <a:schemeClr val="tx1"/>
                          </a:solidFill>
                          <a:latin typeface="Calibri (Body)"/>
                        </a:rPr>
                        <a:t> </a:t>
                      </a:r>
                      <a:r>
                        <a:rPr lang="en-US" sz="3000" dirty="0" err="1" smtClean="0">
                          <a:solidFill>
                            <a:schemeClr val="tx1"/>
                          </a:solidFill>
                          <a:latin typeface="Calibri (Body)"/>
                        </a:rPr>
                        <a:t>phẩm</a:t>
                      </a:r>
                      <a:r>
                        <a:rPr lang="en-US" sz="3000" dirty="0" smtClean="0">
                          <a:solidFill>
                            <a:schemeClr val="tx1"/>
                          </a:solidFill>
                          <a:latin typeface="Calibri (Body)"/>
                        </a:rPr>
                        <a:t> </a:t>
                      </a:r>
                      <a:r>
                        <a:rPr lang="en-US" sz="3000" dirty="0" err="1" smtClean="0">
                          <a:solidFill>
                            <a:schemeClr val="tx1"/>
                          </a:solidFill>
                          <a:latin typeface="Calibri (Body)"/>
                        </a:rPr>
                        <a:t>sữa</a:t>
                      </a:r>
                      <a:endParaRPr lang="en-US" sz="3000" dirty="0" smtClean="0">
                        <a:solidFill>
                          <a:schemeClr val="tx1"/>
                        </a:solidFill>
                        <a:latin typeface="Calibri (Body)"/>
                      </a:endParaRPr>
                    </a:p>
                  </a:txBody>
                  <a:tcPr marL="182880" marR="182880" marT="91440" marB="91440"/>
                </a:tc>
                <a:tc hMerge="1">
                  <a:txBody>
                    <a:bodyPr/>
                    <a:lstStyle/>
                    <a:p>
                      <a:endParaRPr lang="en-US"/>
                    </a:p>
                  </a:txBody>
                  <a:tcPr/>
                </a:tc>
                <a:tc hMerge="1">
                  <a:txBody>
                    <a:bodyPr/>
                    <a:lstStyle/>
                    <a:p>
                      <a:endParaRPr lang="en-US"/>
                    </a:p>
                  </a:txBody>
                  <a:tcPr/>
                </a:tc>
                <a:tc>
                  <a:txBody>
                    <a:bodyPr/>
                    <a:lstStyle/>
                    <a:p>
                      <a:pPr algn="ctr"/>
                      <a:r>
                        <a:rPr lang="en-US" sz="3200" dirty="0" smtClean="0">
                          <a:latin typeface="Calibri (Body)"/>
                        </a:rPr>
                        <a:t>4,5 </a:t>
                      </a:r>
                      <a:r>
                        <a:rPr lang="vi-VN" sz="3200" dirty="0" smtClean="0">
                          <a:latin typeface="Calibri (Body)"/>
                        </a:rPr>
                        <a:t>  đơn vị </a:t>
                      </a:r>
                      <a:r>
                        <a:rPr lang="en-US" sz="3200" dirty="0" err="1" smtClean="0">
                          <a:latin typeface="Calibri (Body)"/>
                        </a:rPr>
                        <a:t>ăn</a:t>
                      </a:r>
                      <a:r>
                        <a:rPr lang="en-US" sz="3200" dirty="0" smtClean="0">
                          <a:latin typeface="Calibri (Body)"/>
                        </a:rPr>
                        <a:t> </a:t>
                      </a:r>
                      <a:endParaRPr lang="en-US" sz="3200" dirty="0">
                        <a:latin typeface="Calibri (Body)"/>
                      </a:endParaRPr>
                    </a:p>
                  </a:txBody>
                  <a:tcPr marL="182880" marR="182880" marT="91440" marB="91440"/>
                </a:tc>
                <a:tc>
                  <a:txBody>
                    <a:bodyPr/>
                    <a:lstStyle/>
                    <a:p>
                      <a:pPr algn="ctr"/>
                      <a:r>
                        <a:rPr lang="en-US" sz="3200" dirty="0" smtClean="0">
                          <a:latin typeface="Calibri (Body)"/>
                        </a:rPr>
                        <a:t>5</a:t>
                      </a:r>
                      <a:r>
                        <a:rPr lang="vi-VN" sz="3200" dirty="0" smtClean="0">
                          <a:latin typeface="Calibri (Body)"/>
                        </a:rPr>
                        <a:t> đơn vị </a:t>
                      </a:r>
                      <a:r>
                        <a:rPr lang="en-US" sz="3200" dirty="0" err="1" smtClean="0">
                          <a:latin typeface="Calibri (Body)"/>
                        </a:rPr>
                        <a:t>ăn</a:t>
                      </a:r>
                      <a:r>
                        <a:rPr lang="en-US" sz="3200" dirty="0" smtClean="0">
                          <a:latin typeface="Calibri (Body)"/>
                        </a:rPr>
                        <a:t> </a:t>
                      </a:r>
                      <a:endParaRPr lang="en-US" sz="3200" dirty="0">
                        <a:latin typeface="Calibri (Body)"/>
                      </a:endParaRPr>
                    </a:p>
                  </a:txBody>
                  <a:tcPr marL="182880" marR="182880" marT="91440" marB="91440"/>
                </a:tc>
                <a:tc>
                  <a:txBody>
                    <a:bodyPr/>
                    <a:lstStyle/>
                    <a:p>
                      <a:pPr algn="ctr"/>
                      <a:r>
                        <a:rPr lang="en-US" sz="3200" dirty="0" smtClean="0">
                          <a:latin typeface="Calibri (Body)"/>
                        </a:rPr>
                        <a:t>6</a:t>
                      </a:r>
                      <a:r>
                        <a:rPr lang="vi-VN" sz="3200" dirty="0" smtClean="0">
                          <a:latin typeface="Calibri (Body)"/>
                        </a:rPr>
                        <a:t> đơn vị </a:t>
                      </a:r>
                      <a:r>
                        <a:rPr lang="en-US" sz="3200" dirty="0" err="1" smtClean="0">
                          <a:latin typeface="Calibri (Body)"/>
                        </a:rPr>
                        <a:t>ăn</a:t>
                      </a:r>
                      <a:r>
                        <a:rPr lang="en-US" sz="3200" dirty="0" smtClean="0">
                          <a:latin typeface="Calibri (Body)"/>
                        </a:rPr>
                        <a:t> </a:t>
                      </a:r>
                      <a:endParaRPr lang="en-US" sz="3200" dirty="0">
                        <a:latin typeface="Calibri (Body)"/>
                      </a:endParaRPr>
                    </a:p>
                  </a:txBody>
                  <a:tcPr marL="182880" marR="182880" marT="91440" marB="91440"/>
                </a:tc>
                <a:extLst>
                  <a:ext uri="{0D108BD9-81ED-4DB2-BD59-A6C34878D82A}">
                    <a16:rowId xmlns:a16="http://schemas.microsoft.com/office/drawing/2014/main" val="953863431"/>
                  </a:ext>
                </a:extLst>
              </a:tr>
              <a:tr h="796380">
                <a:tc gridSpan="3">
                  <a:txBody>
                    <a:bodyPr/>
                    <a:lstStyle/>
                    <a:p>
                      <a:r>
                        <a:rPr lang="en-US" sz="3000" dirty="0" err="1" smtClean="0">
                          <a:latin typeface="Calibri (Body)"/>
                        </a:rPr>
                        <a:t>Tầng</a:t>
                      </a:r>
                      <a:r>
                        <a:rPr lang="en-US" sz="3000" dirty="0" smtClean="0">
                          <a:latin typeface="Calibri (Body)"/>
                        </a:rPr>
                        <a:t> 5: </a:t>
                      </a:r>
                      <a:r>
                        <a:rPr lang="en-US" sz="3000" dirty="0" err="1" smtClean="0">
                          <a:latin typeface="Calibri (Body)"/>
                        </a:rPr>
                        <a:t>Dầu</a:t>
                      </a:r>
                      <a:r>
                        <a:rPr lang="en-US" sz="3000" dirty="0" smtClean="0">
                          <a:latin typeface="Calibri (Body)"/>
                        </a:rPr>
                        <a:t> </a:t>
                      </a:r>
                      <a:r>
                        <a:rPr lang="en-US" sz="3000" dirty="0" err="1" smtClean="0">
                          <a:latin typeface="Calibri (Body)"/>
                        </a:rPr>
                        <a:t>mỡ</a:t>
                      </a:r>
                      <a:endParaRPr lang="en-US" sz="3000" dirty="0" smtClean="0">
                        <a:latin typeface="Calibri (Body)"/>
                      </a:endParaRPr>
                    </a:p>
                  </a:txBody>
                  <a:tcPr marL="182880" marR="182880" marT="91440" marB="91440"/>
                </a:tc>
                <a:tc hMerge="1">
                  <a:txBody>
                    <a:bodyPr/>
                    <a:lstStyle/>
                    <a:p>
                      <a:endParaRPr lang="en-US"/>
                    </a:p>
                  </a:txBody>
                  <a:tcP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000" dirty="0" smtClean="0">
                          <a:solidFill>
                            <a:sysClr val="windowText" lastClr="000000"/>
                          </a:solidFill>
                          <a:latin typeface="Calibri (Body)"/>
                          <a:ea typeface="Arial"/>
                          <a:cs typeface="Arial"/>
                        </a:rPr>
                        <a:t>10</a:t>
                      </a:r>
                      <a:r>
                        <a:rPr lang="en-US" sz="3000" dirty="0" smtClean="0">
                          <a:latin typeface="Calibri (Body)"/>
                          <a:ea typeface="Arial "/>
                          <a:cs typeface="Arial "/>
                          <a:sym typeface="Arial "/>
                        </a:rPr>
                        <a:t> – </a:t>
                      </a:r>
                      <a:r>
                        <a:rPr lang="en-US" sz="3000" dirty="0" smtClean="0">
                          <a:solidFill>
                            <a:sysClr val="windowText" lastClr="000000"/>
                          </a:solidFill>
                          <a:latin typeface="Calibri (Body)"/>
                          <a:ea typeface="Arial"/>
                          <a:cs typeface="Arial"/>
                        </a:rPr>
                        <a:t>12 </a:t>
                      </a:r>
                      <a:r>
                        <a:rPr lang="vi-VN" sz="3000" dirty="0" smtClean="0">
                          <a:latin typeface="Calibri (Body)"/>
                        </a:rPr>
                        <a:t>đơn vị </a:t>
                      </a:r>
                      <a:r>
                        <a:rPr lang="en-US" sz="3000" dirty="0" err="1" smtClean="0">
                          <a:latin typeface="Calibri (Body)"/>
                        </a:rPr>
                        <a:t>ăn</a:t>
                      </a:r>
                      <a:r>
                        <a:rPr lang="en-US" sz="3000" dirty="0" smtClean="0">
                          <a:latin typeface="Calibri (Body)"/>
                        </a:rPr>
                        <a:t> </a:t>
                      </a:r>
                    </a:p>
                  </a:txBody>
                  <a:tcPr marL="182880" marR="182880" marT="91440" marB="9144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000" dirty="0" smtClean="0">
                          <a:solidFill>
                            <a:sysClr val="windowText" lastClr="000000"/>
                          </a:solidFill>
                          <a:latin typeface="Calibri (Body)"/>
                          <a:ea typeface="Arial"/>
                          <a:cs typeface="Arial"/>
                        </a:rPr>
                        <a:t>10</a:t>
                      </a:r>
                      <a:r>
                        <a:rPr lang="en-US" sz="3000" dirty="0" smtClean="0">
                          <a:latin typeface="Calibri (Body)"/>
                          <a:ea typeface="Arial "/>
                          <a:cs typeface="Arial "/>
                          <a:sym typeface="Arial "/>
                        </a:rPr>
                        <a:t> – </a:t>
                      </a:r>
                      <a:r>
                        <a:rPr lang="en-US" sz="3000" dirty="0" smtClean="0">
                          <a:solidFill>
                            <a:sysClr val="windowText" lastClr="000000"/>
                          </a:solidFill>
                          <a:latin typeface="Calibri (Body)"/>
                          <a:ea typeface="Arial"/>
                          <a:cs typeface="Arial"/>
                        </a:rPr>
                        <a:t>12 </a:t>
                      </a:r>
                      <a:r>
                        <a:rPr lang="vi-VN" sz="3000" dirty="0" smtClean="0">
                          <a:latin typeface="Calibri (Body)"/>
                        </a:rPr>
                        <a:t>đơn vị </a:t>
                      </a:r>
                      <a:r>
                        <a:rPr lang="en-US" sz="3000" dirty="0" smtClean="0">
                          <a:latin typeface="Calibri (Body)"/>
                        </a:rPr>
                        <a:t>ăn </a:t>
                      </a:r>
                    </a:p>
                  </a:txBody>
                  <a:tcPr marL="182880" marR="182880" marT="91440" marB="9144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000" dirty="0" smtClean="0">
                          <a:solidFill>
                            <a:sysClr val="windowText" lastClr="000000"/>
                          </a:solidFill>
                          <a:latin typeface="Calibri (Body)"/>
                          <a:ea typeface="Arial"/>
                          <a:cs typeface="Arial"/>
                        </a:rPr>
                        <a:t>10</a:t>
                      </a:r>
                      <a:r>
                        <a:rPr lang="en-US" sz="3000" dirty="0" smtClean="0">
                          <a:latin typeface="Calibri (Body)"/>
                          <a:ea typeface="Arial "/>
                          <a:cs typeface="Arial "/>
                          <a:sym typeface="Arial "/>
                        </a:rPr>
                        <a:t> – </a:t>
                      </a:r>
                      <a:r>
                        <a:rPr lang="en-US" sz="3000" dirty="0" smtClean="0">
                          <a:solidFill>
                            <a:sysClr val="windowText" lastClr="000000"/>
                          </a:solidFill>
                          <a:latin typeface="Calibri (Body)"/>
                          <a:ea typeface="Arial"/>
                          <a:cs typeface="Arial"/>
                        </a:rPr>
                        <a:t>12 </a:t>
                      </a:r>
                      <a:r>
                        <a:rPr lang="vi-VN" sz="3000" dirty="0" smtClean="0">
                          <a:latin typeface="Calibri (Body)"/>
                        </a:rPr>
                        <a:t>đơn vị </a:t>
                      </a:r>
                      <a:r>
                        <a:rPr lang="en-US" sz="3000" dirty="0" smtClean="0">
                          <a:latin typeface="Calibri (Body)"/>
                        </a:rPr>
                        <a:t>ăn </a:t>
                      </a:r>
                    </a:p>
                  </a:txBody>
                  <a:tcPr marL="182880" marR="182880" marT="91440" marB="91440"/>
                </a:tc>
                <a:extLst>
                  <a:ext uri="{0D108BD9-81ED-4DB2-BD59-A6C34878D82A}">
                    <a16:rowId xmlns:a16="http://schemas.microsoft.com/office/drawing/2014/main" val="4040197146"/>
                  </a:ext>
                </a:extLst>
              </a:tr>
              <a:tr h="796380">
                <a:tc rowSpan="2">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000" dirty="0" err="1" smtClean="0">
                          <a:latin typeface="Calibri (Body)"/>
                        </a:rPr>
                        <a:t>Tầng</a:t>
                      </a:r>
                      <a:r>
                        <a:rPr lang="en-US" sz="3000" dirty="0" smtClean="0">
                          <a:latin typeface="Calibri (Body)"/>
                        </a:rPr>
                        <a:t> 6: </a:t>
                      </a:r>
                      <a:r>
                        <a:rPr lang="en-US" sz="3000" dirty="0" err="1" smtClean="0">
                          <a:latin typeface="Calibri (Body)"/>
                        </a:rPr>
                        <a:t>Muối</a:t>
                      </a:r>
                      <a:r>
                        <a:rPr lang="en-US" sz="3000" dirty="0" smtClean="0">
                          <a:latin typeface="Calibri (Body)"/>
                        </a:rPr>
                        <a:t>,</a:t>
                      </a:r>
                      <a:r>
                        <a:rPr lang="en-US" sz="3000" baseline="0" dirty="0" smtClean="0">
                          <a:latin typeface="Calibri (Body)"/>
                        </a:rPr>
                        <a:t> </a:t>
                      </a:r>
                      <a:r>
                        <a:rPr lang="en-US" sz="3000" baseline="0" dirty="0" err="1" smtClean="0">
                          <a:latin typeface="Calibri (Body)"/>
                        </a:rPr>
                        <a:t>đường</a:t>
                      </a:r>
                      <a:endParaRPr lang="en-US" sz="3000" dirty="0" smtClean="0">
                        <a:latin typeface="Calibri (Body)"/>
                      </a:endParaRPr>
                    </a:p>
                  </a:txBody>
                  <a:tcPr marL="182880" marR="182880" marT="91440" marB="91440" anchor="ctr"/>
                </a:tc>
                <a:tc gridSpan="2">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000" dirty="0" err="1" smtClean="0">
                          <a:latin typeface="Calibri (Body)"/>
                        </a:rPr>
                        <a:t>Muối</a:t>
                      </a:r>
                      <a:endParaRPr lang="en-US" sz="3000" dirty="0" smtClean="0">
                        <a:latin typeface="Calibri (Body)"/>
                      </a:endParaRPr>
                    </a:p>
                  </a:txBody>
                  <a:tcPr marL="182880" marR="182880" marT="91440" marB="91440"/>
                </a:tc>
                <a:tc hMerge="1">
                  <a:txBody>
                    <a:bodyPr/>
                    <a:lstStyle/>
                    <a:p>
                      <a:endParaRPr lang="en-US"/>
                    </a:p>
                  </a:txBody>
                  <a:tcPr/>
                </a:tc>
                <a:tc>
                  <a:txBody>
                    <a:bodyPr/>
                    <a:lstStyle/>
                    <a:p>
                      <a:pPr algn="ctr"/>
                      <a:r>
                        <a:rPr lang="vi-VN" sz="3000" dirty="0" smtClean="0">
                          <a:latin typeface="Calibri (Body)"/>
                        </a:rPr>
                        <a:t>dưới 1 đơn vị</a:t>
                      </a:r>
                    </a:p>
                  </a:txBody>
                  <a:tcPr marL="182880" marR="182880" marT="91440" marB="9144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000" dirty="0" smtClean="0">
                          <a:latin typeface="Calibri (Body)"/>
                        </a:rPr>
                        <a:t>dưới 1 đơn vị</a:t>
                      </a:r>
                    </a:p>
                  </a:txBody>
                  <a:tcPr marL="182880" marR="182880" marT="91440" marB="9144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000" dirty="0" smtClean="0">
                          <a:latin typeface="Calibri (Body)"/>
                        </a:rPr>
                        <a:t>dưới 1 đơn vị</a:t>
                      </a:r>
                    </a:p>
                  </a:txBody>
                  <a:tcPr marL="182880" marR="182880" marT="91440" marB="91440"/>
                </a:tc>
                <a:extLst>
                  <a:ext uri="{0D108BD9-81ED-4DB2-BD59-A6C34878D82A}">
                    <a16:rowId xmlns:a16="http://schemas.microsoft.com/office/drawing/2014/main" val="3841546659"/>
                  </a:ext>
                </a:extLst>
              </a:tr>
              <a:tr h="796380">
                <a:tc vMerge="1">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dirty="0" smtClean="0"/>
                    </a:p>
                  </a:txBody>
                  <a:tcPr/>
                </a:tc>
                <a:tc gridSpan="2">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000" dirty="0" err="1" smtClean="0">
                          <a:latin typeface="Calibri (Body)"/>
                        </a:rPr>
                        <a:t>Đường</a:t>
                      </a:r>
                      <a:endParaRPr lang="en-US" sz="3000" dirty="0" smtClean="0">
                        <a:latin typeface="Calibri (Body)"/>
                      </a:endParaRPr>
                    </a:p>
                  </a:txBody>
                  <a:tcPr marL="182880" marR="182880" marT="91440" marB="91440"/>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000" dirty="0" smtClean="0">
                          <a:latin typeface="Calibri (Body)"/>
                        </a:rPr>
                        <a:t>dưới </a:t>
                      </a:r>
                      <a:r>
                        <a:rPr lang="en-US" sz="3000" dirty="0" smtClean="0">
                          <a:latin typeface="Calibri (Body)"/>
                        </a:rPr>
                        <a:t>5</a:t>
                      </a:r>
                      <a:r>
                        <a:rPr lang="vi-VN" sz="3000" dirty="0" smtClean="0">
                          <a:latin typeface="Calibri (Body)"/>
                        </a:rPr>
                        <a:t> đơn vị</a:t>
                      </a:r>
                    </a:p>
                  </a:txBody>
                  <a:tcPr marL="182880" marR="182880" marT="91440" marB="9144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000" dirty="0" smtClean="0">
                          <a:latin typeface="Calibri (Body)"/>
                        </a:rPr>
                        <a:t>dưới </a:t>
                      </a:r>
                      <a:r>
                        <a:rPr lang="en-US" sz="3000" dirty="0" smtClean="0">
                          <a:latin typeface="Calibri (Body)"/>
                        </a:rPr>
                        <a:t>5</a:t>
                      </a:r>
                      <a:r>
                        <a:rPr lang="vi-VN" sz="3000" dirty="0" smtClean="0">
                          <a:latin typeface="Calibri (Body)"/>
                        </a:rPr>
                        <a:t> đơn vị</a:t>
                      </a:r>
                    </a:p>
                  </a:txBody>
                  <a:tcPr marL="182880" marR="182880" marT="91440" marB="9144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000" dirty="0" smtClean="0">
                          <a:latin typeface="Calibri (Body)"/>
                        </a:rPr>
                        <a:t>dưới </a:t>
                      </a:r>
                      <a:r>
                        <a:rPr lang="en-US" sz="3000" dirty="0" smtClean="0">
                          <a:latin typeface="Calibri (Body)"/>
                        </a:rPr>
                        <a:t>5</a:t>
                      </a:r>
                      <a:r>
                        <a:rPr lang="vi-VN" sz="3000" dirty="0" smtClean="0">
                          <a:latin typeface="Calibri (Body)"/>
                        </a:rPr>
                        <a:t> đơn vị</a:t>
                      </a:r>
                    </a:p>
                  </a:txBody>
                  <a:tcPr marL="182880" marR="182880" marT="91440" marB="91440"/>
                </a:tc>
                <a:extLst>
                  <a:ext uri="{0D108BD9-81ED-4DB2-BD59-A6C34878D82A}">
                    <a16:rowId xmlns:a16="http://schemas.microsoft.com/office/drawing/2014/main" val="1677590337"/>
                  </a:ext>
                </a:extLst>
              </a:tr>
            </a:tbl>
          </a:graphicData>
        </a:graphic>
      </p:graphicFrame>
      <p:sp>
        <p:nvSpPr>
          <p:cNvPr id="4" name="Up Arrow Callout 3"/>
          <p:cNvSpPr/>
          <p:nvPr/>
        </p:nvSpPr>
        <p:spPr>
          <a:xfrm>
            <a:off x="2895600" y="8479709"/>
            <a:ext cx="12954000" cy="1789950"/>
          </a:xfrm>
          <a:prstGeom prst="upArrow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3600"/>
          </a:p>
        </p:txBody>
      </p:sp>
      <p:sp>
        <p:nvSpPr>
          <p:cNvPr id="8" name="TextBox 7"/>
          <p:cNvSpPr txBox="1"/>
          <p:nvPr/>
        </p:nvSpPr>
        <p:spPr>
          <a:xfrm>
            <a:off x="4889399" y="9192441"/>
            <a:ext cx="9448802" cy="1077218"/>
          </a:xfrm>
          <a:prstGeom prst="rect">
            <a:avLst/>
          </a:prstGeom>
          <a:noFill/>
        </p:spPr>
        <p:txBody>
          <a:bodyPr wrap="square" rtlCol="0">
            <a:spAutoFit/>
          </a:bodyPr>
          <a:lstStyle/>
          <a:p>
            <a:pPr algn="ctr"/>
            <a:r>
              <a:rPr lang="en-US" sz="3200" b="1" dirty="0">
                <a:solidFill>
                  <a:srgbClr val="FF0000"/>
                </a:solidFill>
              </a:rPr>
              <a:t>LƯU Ý: </a:t>
            </a:r>
            <a:r>
              <a:rPr lang="en-US" sz="3200" b="1" dirty="0" err="1">
                <a:solidFill>
                  <a:srgbClr val="FF0000"/>
                </a:solidFill>
              </a:rPr>
              <a:t>Không</a:t>
            </a:r>
            <a:r>
              <a:rPr lang="en-US" sz="3200" b="1" dirty="0">
                <a:solidFill>
                  <a:srgbClr val="FF0000"/>
                </a:solidFill>
              </a:rPr>
              <a:t> </a:t>
            </a:r>
            <a:r>
              <a:rPr lang="en-US" sz="3200" b="1" dirty="0" err="1">
                <a:solidFill>
                  <a:srgbClr val="FF0000"/>
                </a:solidFill>
              </a:rPr>
              <a:t>thay</a:t>
            </a:r>
            <a:r>
              <a:rPr lang="en-US" sz="3200" b="1" dirty="0">
                <a:solidFill>
                  <a:srgbClr val="FF0000"/>
                </a:solidFill>
              </a:rPr>
              <a:t> </a:t>
            </a:r>
            <a:r>
              <a:rPr lang="en-US" sz="3200" b="1" dirty="0" err="1">
                <a:solidFill>
                  <a:srgbClr val="FF0000"/>
                </a:solidFill>
              </a:rPr>
              <a:t>đổi</a:t>
            </a:r>
            <a:r>
              <a:rPr lang="en-US" sz="3200" b="1" dirty="0">
                <a:solidFill>
                  <a:srgbClr val="FF0000"/>
                </a:solidFill>
              </a:rPr>
              <a:t> khẩu </a:t>
            </a:r>
            <a:r>
              <a:rPr lang="en-US" sz="3200" b="1" dirty="0" err="1">
                <a:solidFill>
                  <a:srgbClr val="FF0000"/>
                </a:solidFill>
              </a:rPr>
              <a:t>phần</a:t>
            </a:r>
            <a:r>
              <a:rPr lang="en-US" sz="3200" b="1" dirty="0">
                <a:solidFill>
                  <a:srgbClr val="FF0000"/>
                </a:solidFill>
              </a:rPr>
              <a:t> quá </a:t>
            </a:r>
            <a:r>
              <a:rPr lang="en-US" sz="3200" b="1" dirty="0" err="1">
                <a:solidFill>
                  <a:srgbClr val="FF0000"/>
                </a:solidFill>
              </a:rPr>
              <a:t>nhanh</a:t>
            </a:r>
            <a:r>
              <a:rPr lang="en-US" sz="3200" b="1" dirty="0">
                <a:solidFill>
                  <a:srgbClr val="FF0000"/>
                </a:solidFill>
              </a:rPr>
              <a:t>, quá nhiều. Tăng khẩu </a:t>
            </a:r>
            <a:r>
              <a:rPr lang="en-US" sz="3200" b="1" dirty="0" err="1">
                <a:solidFill>
                  <a:srgbClr val="FF0000"/>
                </a:solidFill>
              </a:rPr>
              <a:t>phần</a:t>
            </a:r>
            <a:r>
              <a:rPr lang="en-US" sz="3200" b="1" dirty="0">
                <a:solidFill>
                  <a:srgbClr val="FF0000"/>
                </a:solidFill>
              </a:rPr>
              <a:t> </a:t>
            </a:r>
            <a:r>
              <a:rPr lang="en-US" sz="3200" b="1" dirty="0" err="1">
                <a:solidFill>
                  <a:srgbClr val="FF0000"/>
                </a:solidFill>
              </a:rPr>
              <a:t>từ</a:t>
            </a:r>
            <a:r>
              <a:rPr lang="en-US" sz="3200" b="1" dirty="0">
                <a:solidFill>
                  <a:srgbClr val="FF0000"/>
                </a:solidFill>
              </a:rPr>
              <a:t> </a:t>
            </a:r>
            <a:r>
              <a:rPr lang="en-US" sz="3200" b="1" dirty="0" err="1">
                <a:solidFill>
                  <a:srgbClr val="FF0000"/>
                </a:solidFill>
              </a:rPr>
              <a:t>từ</a:t>
            </a:r>
            <a:r>
              <a:rPr lang="en-US" sz="3200" b="1" dirty="0">
                <a:solidFill>
                  <a:srgbClr val="FF0000"/>
                </a:solidFill>
              </a:rPr>
              <a:t> đến mục </a:t>
            </a:r>
            <a:r>
              <a:rPr lang="en-US" sz="3200" b="1" dirty="0" err="1">
                <a:solidFill>
                  <a:srgbClr val="FF0000"/>
                </a:solidFill>
              </a:rPr>
              <a:t>tiêu</a:t>
            </a:r>
            <a:endParaRPr lang="en-US" sz="3200" b="1" dirty="0">
              <a:solidFill>
                <a:srgbClr val="FF0000"/>
              </a:solidFill>
            </a:endParaRPr>
          </a:p>
        </p:txBody>
      </p:sp>
    </p:spTree>
    <p:extLst>
      <p:ext uri="{BB962C8B-B14F-4D97-AF65-F5344CB8AC3E}">
        <p14:creationId xmlns:p14="http://schemas.microsoft.com/office/powerpoint/2010/main" val="205860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idx="12"/>
          </p:nvPr>
        </p:nvSpPr>
        <p:spPr>
          <a:xfrm>
            <a:off x="8674200" y="9503250"/>
            <a:ext cx="939600" cy="783000"/>
          </a:xfrm>
          <a:prstGeom prst="rect">
            <a:avLst/>
          </a:prstGeom>
        </p:spPr>
        <p:txBody>
          <a:bodyPr spcFirstLastPara="1" vert="horz" wrap="square" lIns="182850" tIns="182850" rIns="182850" bIns="182850" rtlCol="0" anchor="t" anchorCtr="0">
            <a:noAutofit/>
          </a:bodyPr>
          <a:lstStyle/>
          <a:p>
            <a:pPr algn="ctr"/>
            <a:fld id="{00000000-1234-1234-1234-123412341234}" type="slidenum">
              <a:rPr lang="en"/>
              <a:pPr algn="ctr"/>
              <a:t>91</a:t>
            </a:fld>
            <a:endParaRPr/>
          </a:p>
        </p:txBody>
      </p:sp>
      <p:sp>
        <p:nvSpPr>
          <p:cNvPr id="8" name="TextBox 7"/>
          <p:cNvSpPr txBox="1"/>
          <p:nvPr/>
        </p:nvSpPr>
        <p:spPr>
          <a:xfrm>
            <a:off x="-850800" y="510988"/>
            <a:ext cx="19050000" cy="1107996"/>
          </a:xfrm>
          <a:prstGeom prst="rect">
            <a:avLst/>
          </a:prstGeom>
          <a:noFill/>
        </p:spPr>
        <p:txBody>
          <a:bodyPr wrap="square" rtlCol="0">
            <a:spAutoFit/>
          </a:bodyPr>
          <a:lstStyle/>
          <a:p>
            <a:pPr algn="ctr"/>
            <a:r>
              <a:rPr lang="en-US" sz="6600" b="1" dirty="0" err="1" smtClean="0">
                <a:solidFill>
                  <a:schemeClr val="accent2">
                    <a:lumMod val="50000"/>
                  </a:schemeClr>
                </a:solidFill>
              </a:rPr>
              <a:t>Lưu</a:t>
            </a:r>
            <a:r>
              <a:rPr lang="en-US" sz="6600" b="1" dirty="0" smtClean="0">
                <a:solidFill>
                  <a:schemeClr val="accent2">
                    <a:lumMod val="50000"/>
                  </a:schemeClr>
                </a:solidFill>
              </a:rPr>
              <a:t> ý </a:t>
            </a:r>
            <a:r>
              <a:rPr lang="en-US" sz="6600" b="1" dirty="0" err="1" smtClean="0">
                <a:solidFill>
                  <a:schemeClr val="accent2">
                    <a:lumMod val="50000"/>
                  </a:schemeClr>
                </a:solidFill>
              </a:rPr>
              <a:t>thực</a:t>
            </a:r>
            <a:r>
              <a:rPr lang="en-US" sz="6600" b="1" dirty="0" smtClean="0">
                <a:solidFill>
                  <a:schemeClr val="accent2">
                    <a:lumMod val="50000"/>
                  </a:schemeClr>
                </a:solidFill>
              </a:rPr>
              <a:t> </a:t>
            </a:r>
            <a:r>
              <a:rPr lang="en-US" sz="6600" b="1" dirty="0" err="1" smtClean="0">
                <a:solidFill>
                  <a:schemeClr val="accent2">
                    <a:lumMod val="50000"/>
                  </a:schemeClr>
                </a:solidFill>
              </a:rPr>
              <a:t>hành</a:t>
            </a:r>
            <a:r>
              <a:rPr lang="en-US" sz="6600" b="1" dirty="0" smtClean="0">
                <a:solidFill>
                  <a:schemeClr val="accent2">
                    <a:lumMod val="50000"/>
                  </a:schemeClr>
                </a:solidFill>
              </a:rPr>
              <a:t> </a:t>
            </a:r>
            <a:r>
              <a:rPr lang="en-US" sz="6600" b="1" dirty="0" err="1" smtClean="0">
                <a:solidFill>
                  <a:schemeClr val="accent2">
                    <a:lumMod val="50000"/>
                  </a:schemeClr>
                </a:solidFill>
              </a:rPr>
              <a:t>dinh</a:t>
            </a:r>
            <a:r>
              <a:rPr lang="en-US" sz="6600" b="1" dirty="0" smtClean="0">
                <a:solidFill>
                  <a:schemeClr val="accent2">
                    <a:lumMod val="50000"/>
                  </a:schemeClr>
                </a:solidFill>
              </a:rPr>
              <a:t> dưỡng: cách </a:t>
            </a:r>
            <a:r>
              <a:rPr lang="en-US" sz="6600" b="1" dirty="0" err="1" smtClean="0">
                <a:solidFill>
                  <a:schemeClr val="accent2">
                    <a:lumMod val="50000"/>
                  </a:schemeClr>
                </a:solidFill>
              </a:rPr>
              <a:t>chế</a:t>
            </a:r>
            <a:r>
              <a:rPr lang="en-US" sz="6600" b="1" dirty="0" smtClean="0">
                <a:solidFill>
                  <a:schemeClr val="accent2">
                    <a:lumMod val="50000"/>
                  </a:schemeClr>
                </a:solidFill>
              </a:rPr>
              <a:t> biến</a:t>
            </a:r>
            <a:endParaRPr lang="en-US" sz="6600" b="1" dirty="0">
              <a:solidFill>
                <a:schemeClr val="accent2">
                  <a:lumMod val="50000"/>
                </a:schemeClr>
              </a:solidFill>
            </a:endParaRPr>
          </a:p>
        </p:txBody>
      </p:sp>
      <p:sp>
        <p:nvSpPr>
          <p:cNvPr id="2" name="TextBox 1"/>
          <p:cNvSpPr txBox="1"/>
          <p:nvPr/>
        </p:nvSpPr>
        <p:spPr>
          <a:xfrm>
            <a:off x="685800" y="1820806"/>
            <a:ext cx="16916400" cy="5970865"/>
          </a:xfrm>
          <a:prstGeom prst="rect">
            <a:avLst/>
          </a:prstGeom>
          <a:noFill/>
        </p:spPr>
        <p:txBody>
          <a:bodyPr wrap="square" rtlCol="0">
            <a:spAutoFit/>
          </a:bodyPr>
          <a:lstStyle/>
          <a:p>
            <a:pPr marL="914400" indent="-914400" algn="just">
              <a:spcBef>
                <a:spcPts val="600"/>
              </a:spcBef>
              <a:spcAft>
                <a:spcPts val="600"/>
              </a:spcAft>
              <a:buFont typeface="+mj-lt"/>
              <a:buAutoNum type="arabicPeriod"/>
            </a:pPr>
            <a:r>
              <a:rPr lang="vi-VN" sz="4400" dirty="0" smtClean="0">
                <a:latin typeface="Calibri" panose="020F0502020204030204" pitchFamily="34" charset="0"/>
                <a:cs typeface="Calibri" panose="020F0502020204030204" pitchFamily="34" charset="0"/>
              </a:rPr>
              <a:t>Tăng </a:t>
            </a:r>
            <a:r>
              <a:rPr lang="en-US" sz="4400" dirty="0" err="1" smtClean="0">
                <a:latin typeface="Calibri" panose="020F0502020204030204" pitchFamily="34" charset="0"/>
                <a:cs typeface="Calibri" panose="020F0502020204030204" pitchFamily="34" charset="0"/>
              </a:rPr>
              <a:t>hàm</a:t>
            </a:r>
            <a:r>
              <a:rPr lang="en-US" sz="4400" dirty="0" smtClean="0">
                <a:latin typeface="Calibri" panose="020F0502020204030204" pitchFamily="34" charset="0"/>
                <a:cs typeface="Calibri" panose="020F0502020204030204" pitchFamily="34" charset="0"/>
              </a:rPr>
              <a:t> </a:t>
            </a:r>
            <a:r>
              <a:rPr lang="en-US" sz="4400" dirty="0" err="1" smtClean="0">
                <a:latin typeface="Calibri" panose="020F0502020204030204" pitchFamily="34" charset="0"/>
                <a:cs typeface="Calibri" panose="020F0502020204030204" pitchFamily="34" charset="0"/>
              </a:rPr>
              <a:t>lượng</a:t>
            </a:r>
            <a:r>
              <a:rPr lang="en-US" sz="4400" dirty="0" smtClean="0">
                <a:latin typeface="Calibri" panose="020F0502020204030204" pitchFamily="34" charset="0"/>
                <a:cs typeface="Calibri" panose="020F0502020204030204" pitchFamily="34" charset="0"/>
              </a:rPr>
              <a:t> </a:t>
            </a:r>
            <a:r>
              <a:rPr lang="en-US" sz="4400" dirty="0" err="1" smtClean="0">
                <a:latin typeface="Calibri" panose="020F0502020204030204" pitchFamily="34" charset="0"/>
                <a:cs typeface="Calibri" panose="020F0502020204030204" pitchFamily="34" charset="0"/>
              </a:rPr>
              <a:t>dinh</a:t>
            </a:r>
            <a:r>
              <a:rPr lang="en-US" sz="4400" dirty="0" smtClean="0">
                <a:latin typeface="Calibri" panose="020F0502020204030204" pitchFamily="34" charset="0"/>
                <a:cs typeface="Calibri" panose="020F0502020204030204" pitchFamily="34" charset="0"/>
              </a:rPr>
              <a:t> dưỡng </a:t>
            </a:r>
            <a:r>
              <a:rPr lang="en-US" sz="4400" dirty="0" err="1" smtClean="0">
                <a:latin typeface="Calibri" panose="020F0502020204030204" pitchFamily="34" charset="0"/>
                <a:cs typeface="Calibri" panose="020F0502020204030204" pitchFamily="34" charset="0"/>
              </a:rPr>
              <a:t>trong</a:t>
            </a:r>
            <a:r>
              <a:rPr lang="en-US" sz="4400" dirty="0" smtClean="0">
                <a:latin typeface="Calibri" panose="020F0502020204030204" pitchFamily="34" charset="0"/>
                <a:cs typeface="Calibri" panose="020F0502020204030204" pitchFamily="34" charset="0"/>
              </a:rPr>
              <a:t> </a:t>
            </a:r>
            <a:r>
              <a:rPr lang="en-US" sz="4400" dirty="0" err="1" smtClean="0">
                <a:latin typeface="Calibri" panose="020F0502020204030204" pitchFamily="34" charset="0"/>
                <a:cs typeface="Calibri" panose="020F0502020204030204" pitchFamily="34" charset="0"/>
              </a:rPr>
              <a:t>thực</a:t>
            </a:r>
            <a:r>
              <a:rPr lang="en-US" sz="4400" dirty="0" smtClean="0">
                <a:latin typeface="Calibri" panose="020F0502020204030204" pitchFamily="34" charset="0"/>
                <a:cs typeface="Calibri" panose="020F0502020204030204" pitchFamily="34" charset="0"/>
              </a:rPr>
              <a:t> </a:t>
            </a:r>
            <a:r>
              <a:rPr lang="en-US" sz="4400" dirty="0" err="1" smtClean="0">
                <a:latin typeface="Calibri" panose="020F0502020204030204" pitchFamily="34" charset="0"/>
                <a:cs typeface="Calibri" panose="020F0502020204030204" pitchFamily="34" charset="0"/>
              </a:rPr>
              <a:t>phẩm</a:t>
            </a:r>
            <a:r>
              <a:rPr lang="en-US" sz="4400" dirty="0" smtClean="0">
                <a:latin typeface="Calibri" panose="020F0502020204030204" pitchFamily="34" charset="0"/>
                <a:cs typeface="Calibri" panose="020F0502020204030204" pitchFamily="34" charset="0"/>
              </a:rPr>
              <a:t> </a:t>
            </a:r>
            <a:r>
              <a:rPr lang="vi-VN" sz="4400" dirty="0" smtClean="0">
                <a:latin typeface="Calibri" panose="020F0502020204030204" pitchFamily="34" charset="0"/>
                <a:cs typeface="Calibri" panose="020F0502020204030204" pitchFamily="34" charset="0"/>
              </a:rPr>
              <a:t>bằng </a:t>
            </a:r>
            <a:r>
              <a:rPr lang="vi-VN" sz="4400" dirty="0">
                <a:latin typeface="Calibri" panose="020F0502020204030204" pitchFamily="34" charset="0"/>
                <a:cs typeface="Calibri" panose="020F0502020204030204" pitchFamily="34" charset="0"/>
              </a:rPr>
              <a:t>cách tăng thức ăn có nguồn gốc động vật và dầu mỡ. </a:t>
            </a:r>
            <a:endParaRPr lang="en-US" sz="4400" dirty="0" smtClean="0">
              <a:latin typeface="Calibri" panose="020F0502020204030204" pitchFamily="34" charset="0"/>
              <a:cs typeface="Calibri" panose="020F0502020204030204" pitchFamily="34" charset="0"/>
            </a:endParaRPr>
          </a:p>
          <a:p>
            <a:pPr marL="914400" indent="-914400" algn="just">
              <a:spcBef>
                <a:spcPts val="600"/>
              </a:spcBef>
              <a:spcAft>
                <a:spcPts val="600"/>
              </a:spcAft>
              <a:buFont typeface="+mj-lt"/>
              <a:buAutoNum type="arabicPeriod"/>
            </a:pPr>
            <a:r>
              <a:rPr lang="vi-VN" sz="4400" dirty="0">
                <a:latin typeface="Calibri" panose="020F0502020204030204" pitchFamily="34" charset="0"/>
                <a:cs typeface="Calibri" panose="020F0502020204030204" pitchFamily="34" charset="0"/>
              </a:rPr>
              <a:t>Cho trẻ ăn cơm như người lớn nhưng phải được ưu tiên thức ăn  thức ăn mềm, năng lượng cao dễ tiêu hoá như thịt ba chỉ kho mềm, thịt chim bồ câu hầm, thịt chân giò hầm, bí đỏ,… </a:t>
            </a:r>
          </a:p>
          <a:p>
            <a:pPr marL="914400" indent="-914400" algn="just">
              <a:spcBef>
                <a:spcPts val="600"/>
              </a:spcBef>
              <a:spcAft>
                <a:spcPts val="600"/>
              </a:spcAft>
              <a:buFont typeface="+mj-lt"/>
              <a:buAutoNum type="arabicPeriod"/>
            </a:pPr>
            <a:r>
              <a:rPr lang="vi-VN" sz="4400" dirty="0" smtClean="0">
                <a:latin typeface="Calibri" panose="020F0502020204030204" pitchFamily="34" charset="0"/>
                <a:cs typeface="Calibri" panose="020F0502020204030204" pitchFamily="34" charset="0"/>
              </a:rPr>
              <a:t>Nên </a:t>
            </a:r>
            <a:r>
              <a:rPr lang="vi-VN" sz="4400" dirty="0">
                <a:latin typeface="Calibri" panose="020F0502020204030204" pitchFamily="34" charset="0"/>
                <a:cs typeface="Calibri" panose="020F0502020204030204" pitchFamily="34" charset="0"/>
              </a:rPr>
              <a:t>chế biến các món ăn thay đổi trong ngày tránh gây chán ăn cho trẻ. Tránh ăn lặp lại thực phẩm</a:t>
            </a:r>
            <a:r>
              <a:rPr lang="vi-VN" sz="4400" dirty="0" smtClean="0">
                <a:latin typeface="Calibri" panose="020F0502020204030204" pitchFamily="34" charset="0"/>
                <a:cs typeface="Calibri" panose="020F0502020204030204" pitchFamily="34" charset="0"/>
              </a:rPr>
              <a:t>.</a:t>
            </a:r>
            <a:endParaRPr lang="en-US" sz="4400" dirty="0" smtClean="0">
              <a:latin typeface="Calibri" panose="020F0502020204030204" pitchFamily="34" charset="0"/>
              <a:cs typeface="Calibri" panose="020F0502020204030204" pitchFamily="34" charset="0"/>
            </a:endParaRPr>
          </a:p>
          <a:p>
            <a:pPr marL="914400" indent="-914400" algn="just">
              <a:spcBef>
                <a:spcPts val="600"/>
              </a:spcBef>
              <a:spcAft>
                <a:spcPts val="600"/>
              </a:spcAft>
              <a:buFont typeface="+mj-lt"/>
              <a:buAutoNum type="arabicPeriod"/>
            </a:pPr>
            <a:endParaRPr lang="en-US" sz="4400" dirty="0"/>
          </a:p>
        </p:txBody>
      </p:sp>
      <p:pic>
        <p:nvPicPr>
          <p:cNvPr id="2050" name="Picture 2" descr="17 món ăn cho trẻ từ 6-36 tháng tuổi suy dinh dưỡng chậm lớn phục hồi, tăng cân lành mạnh - Ảnh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6241" y="6938143"/>
            <a:ext cx="3317875" cy="33178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7 món ăn cho trẻ từ 6-36 tháng tuổi suy dinh dưỡng chậm lớn phục hồi, tăng cân lành mạnh - Ảnh 15."/>
          <p:cNvPicPr>
            <a:picLocks noChangeAspect="1" noChangeArrowheads="1"/>
          </p:cNvPicPr>
          <p:nvPr/>
        </p:nvPicPr>
        <p:blipFill rotWithShape="1">
          <a:blip r:embed="rId4">
            <a:extLst>
              <a:ext uri="{28A0092B-C50C-407E-A947-70E740481C1C}">
                <a14:useLocalDpi xmlns:a14="http://schemas.microsoft.com/office/drawing/2010/main" val="0"/>
              </a:ext>
            </a:extLst>
          </a:blip>
          <a:srcRect t="19311" b="17659"/>
          <a:stretch/>
        </p:blipFill>
        <p:spPr bwMode="auto">
          <a:xfrm>
            <a:off x="562393" y="6938143"/>
            <a:ext cx="3535269" cy="33424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nutifood.com.vn/files/Blog/1-mon-an-giup-tre-tang-can-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742" y="6938143"/>
            <a:ext cx="3560224" cy="321192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ồ câu hầm thuốc bắc cho bà bầu có tốt không?"/>
          <p:cNvPicPr>
            <a:picLocks noChangeAspect="1" noChangeArrowheads="1"/>
          </p:cNvPicPr>
          <p:nvPr/>
        </p:nvPicPr>
        <p:blipFill rotWithShape="1">
          <a:blip r:embed="rId6">
            <a:extLst>
              <a:ext uri="{28A0092B-C50C-407E-A947-70E740481C1C}">
                <a14:useLocalDpi xmlns:a14="http://schemas.microsoft.com/office/drawing/2010/main" val="0"/>
              </a:ext>
            </a:extLst>
          </a:blip>
          <a:srcRect r="25052" b="11181"/>
          <a:stretch/>
        </p:blipFill>
        <p:spPr bwMode="auto">
          <a:xfrm>
            <a:off x="13168658" y="7020239"/>
            <a:ext cx="3429000" cy="3047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80940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idx="12"/>
          </p:nvPr>
        </p:nvSpPr>
        <p:spPr>
          <a:xfrm>
            <a:off x="8674200" y="9503250"/>
            <a:ext cx="939600" cy="783000"/>
          </a:xfrm>
          <a:prstGeom prst="rect">
            <a:avLst/>
          </a:prstGeom>
        </p:spPr>
        <p:txBody>
          <a:bodyPr spcFirstLastPara="1" vert="horz" wrap="square" lIns="182850" tIns="182850" rIns="182850" bIns="182850" rtlCol="0" anchor="t" anchorCtr="0">
            <a:noAutofit/>
          </a:bodyPr>
          <a:lstStyle/>
          <a:p>
            <a:pPr algn="ctr"/>
            <a:fld id="{00000000-1234-1234-1234-123412341234}" type="slidenum">
              <a:rPr lang="en"/>
              <a:pPr algn="ctr"/>
              <a:t>92</a:t>
            </a:fld>
            <a:endParaRPr/>
          </a:p>
        </p:txBody>
      </p:sp>
      <p:sp>
        <p:nvSpPr>
          <p:cNvPr id="8" name="TextBox 7"/>
          <p:cNvSpPr txBox="1"/>
          <p:nvPr/>
        </p:nvSpPr>
        <p:spPr>
          <a:xfrm>
            <a:off x="-381000" y="495300"/>
            <a:ext cx="19050000" cy="1015663"/>
          </a:xfrm>
          <a:prstGeom prst="rect">
            <a:avLst/>
          </a:prstGeom>
          <a:noFill/>
        </p:spPr>
        <p:txBody>
          <a:bodyPr wrap="square" rtlCol="0">
            <a:spAutoFit/>
          </a:bodyPr>
          <a:lstStyle/>
          <a:p>
            <a:pPr algn="ctr"/>
            <a:r>
              <a:rPr lang="en-US" sz="6000" b="1" dirty="0" err="1" smtClean="0">
                <a:solidFill>
                  <a:schemeClr val="accent2">
                    <a:lumMod val="50000"/>
                  </a:schemeClr>
                </a:solidFill>
              </a:rPr>
              <a:t>Lưu</a:t>
            </a:r>
            <a:r>
              <a:rPr lang="en-US" sz="6000" b="1" dirty="0" smtClean="0">
                <a:solidFill>
                  <a:schemeClr val="accent2">
                    <a:lumMod val="50000"/>
                  </a:schemeClr>
                </a:solidFill>
              </a:rPr>
              <a:t> ý </a:t>
            </a:r>
            <a:r>
              <a:rPr lang="en-US" sz="6000" b="1" dirty="0" err="1" smtClean="0">
                <a:solidFill>
                  <a:schemeClr val="accent2">
                    <a:lumMod val="50000"/>
                  </a:schemeClr>
                </a:solidFill>
              </a:rPr>
              <a:t>thực</a:t>
            </a:r>
            <a:r>
              <a:rPr lang="en-US" sz="6000" b="1" dirty="0" smtClean="0">
                <a:solidFill>
                  <a:schemeClr val="accent2">
                    <a:lumMod val="50000"/>
                  </a:schemeClr>
                </a:solidFill>
              </a:rPr>
              <a:t> </a:t>
            </a:r>
            <a:r>
              <a:rPr lang="en-US" sz="6000" b="1" dirty="0" err="1" smtClean="0">
                <a:solidFill>
                  <a:schemeClr val="accent2">
                    <a:lumMod val="50000"/>
                  </a:schemeClr>
                </a:solidFill>
              </a:rPr>
              <a:t>hành</a:t>
            </a:r>
            <a:r>
              <a:rPr lang="en-US" sz="6000" b="1" dirty="0" smtClean="0">
                <a:solidFill>
                  <a:schemeClr val="accent2">
                    <a:lumMod val="50000"/>
                  </a:schemeClr>
                </a:solidFill>
              </a:rPr>
              <a:t> </a:t>
            </a:r>
            <a:r>
              <a:rPr lang="en-US" sz="6000" b="1" dirty="0" err="1" smtClean="0">
                <a:solidFill>
                  <a:schemeClr val="accent2">
                    <a:lumMod val="50000"/>
                  </a:schemeClr>
                </a:solidFill>
              </a:rPr>
              <a:t>dinh</a:t>
            </a:r>
            <a:r>
              <a:rPr lang="en-US" sz="6000" b="1" dirty="0" smtClean="0">
                <a:solidFill>
                  <a:schemeClr val="accent2">
                    <a:lumMod val="50000"/>
                  </a:schemeClr>
                </a:solidFill>
              </a:rPr>
              <a:t> dưỡng: cách </a:t>
            </a:r>
            <a:r>
              <a:rPr lang="en-US" sz="6000" b="1" dirty="0" err="1" smtClean="0">
                <a:solidFill>
                  <a:schemeClr val="accent2">
                    <a:lumMod val="50000"/>
                  </a:schemeClr>
                </a:solidFill>
              </a:rPr>
              <a:t>cho</a:t>
            </a:r>
            <a:r>
              <a:rPr lang="en-US" sz="6000" b="1" dirty="0" smtClean="0">
                <a:solidFill>
                  <a:schemeClr val="accent2">
                    <a:lumMod val="50000"/>
                  </a:schemeClr>
                </a:solidFill>
              </a:rPr>
              <a:t> </a:t>
            </a:r>
            <a:r>
              <a:rPr lang="en-US" sz="6000" b="1" dirty="0" err="1" smtClean="0">
                <a:solidFill>
                  <a:schemeClr val="accent2">
                    <a:lumMod val="50000"/>
                  </a:schemeClr>
                </a:solidFill>
              </a:rPr>
              <a:t>trẻ</a:t>
            </a:r>
            <a:r>
              <a:rPr lang="en-US" sz="6000" b="1" dirty="0" smtClean="0">
                <a:solidFill>
                  <a:schemeClr val="accent2">
                    <a:lumMod val="50000"/>
                  </a:schemeClr>
                </a:solidFill>
              </a:rPr>
              <a:t> ăn</a:t>
            </a:r>
            <a:endParaRPr lang="en-US" sz="6000" b="1" dirty="0">
              <a:solidFill>
                <a:schemeClr val="accent2">
                  <a:lumMod val="50000"/>
                </a:schemeClr>
              </a:solidFill>
            </a:endParaRPr>
          </a:p>
        </p:txBody>
      </p:sp>
      <p:sp>
        <p:nvSpPr>
          <p:cNvPr id="2" name="TextBox 1"/>
          <p:cNvSpPr txBox="1"/>
          <p:nvPr/>
        </p:nvSpPr>
        <p:spPr>
          <a:xfrm>
            <a:off x="685800" y="1510963"/>
            <a:ext cx="17602200" cy="5601533"/>
          </a:xfrm>
          <a:prstGeom prst="rect">
            <a:avLst/>
          </a:prstGeom>
          <a:noFill/>
        </p:spPr>
        <p:txBody>
          <a:bodyPr wrap="square" rtlCol="0">
            <a:spAutoFit/>
          </a:bodyPr>
          <a:lstStyle/>
          <a:p>
            <a:pPr marL="914400" indent="-914400" algn="just">
              <a:spcBef>
                <a:spcPts val="600"/>
              </a:spcBef>
              <a:spcAft>
                <a:spcPts val="600"/>
              </a:spcAft>
              <a:buFont typeface="+mj-lt"/>
              <a:buAutoNum type="arabicPeriod"/>
            </a:pPr>
            <a:r>
              <a:rPr lang="vi-VN" sz="4400" dirty="0" smtClean="0">
                <a:latin typeface="Calibri" panose="020F0502020204030204" pitchFamily="34" charset="0"/>
                <a:cs typeface="Calibri" panose="020F0502020204030204" pitchFamily="34" charset="0"/>
              </a:rPr>
              <a:t>Khuyến </a:t>
            </a:r>
            <a:r>
              <a:rPr lang="vi-VN" sz="4400" dirty="0">
                <a:latin typeface="Calibri" panose="020F0502020204030204" pitchFamily="34" charset="0"/>
                <a:cs typeface="Calibri" panose="020F0502020204030204" pitchFamily="34" charset="0"/>
              </a:rPr>
              <a:t>khích trẻ ăn, tạo không khí vui </a:t>
            </a:r>
            <a:r>
              <a:rPr lang="vi-VN" sz="4400" dirty="0" smtClean="0">
                <a:latin typeface="Calibri" panose="020F0502020204030204" pitchFamily="34" charset="0"/>
                <a:cs typeface="Calibri" panose="020F0502020204030204" pitchFamily="34" charset="0"/>
              </a:rPr>
              <a:t>vẻ </a:t>
            </a:r>
            <a:r>
              <a:rPr lang="vi-VN" sz="4400" dirty="0">
                <a:latin typeface="Calibri" panose="020F0502020204030204" pitchFamily="34" charset="0"/>
                <a:cs typeface="Calibri" panose="020F0502020204030204" pitchFamily="34" charset="0"/>
              </a:rPr>
              <a:t>trong suốt bữa ăn.</a:t>
            </a:r>
          </a:p>
          <a:p>
            <a:pPr marL="914400" indent="-914400" algn="just">
              <a:spcBef>
                <a:spcPts val="600"/>
              </a:spcBef>
              <a:spcAft>
                <a:spcPts val="600"/>
              </a:spcAft>
              <a:buFont typeface="+mj-lt"/>
              <a:buAutoNum type="arabicPeriod"/>
            </a:pPr>
            <a:r>
              <a:rPr lang="vi-VN" sz="4400" dirty="0" smtClean="0">
                <a:latin typeface="Calibri" panose="020F0502020204030204" pitchFamily="34" charset="0"/>
                <a:cs typeface="Calibri" panose="020F0502020204030204" pitchFamily="34" charset="0"/>
              </a:rPr>
              <a:t>Nếu </a:t>
            </a:r>
            <a:r>
              <a:rPr lang="vi-VN" sz="4400" dirty="0">
                <a:latin typeface="Calibri" panose="020F0502020204030204" pitchFamily="34" charset="0"/>
                <a:cs typeface="Calibri" panose="020F0502020204030204" pitchFamily="34" charset="0"/>
              </a:rPr>
              <a:t>trẻ biếng ăn tăng số bữa trong ngày.</a:t>
            </a:r>
          </a:p>
          <a:p>
            <a:pPr marL="914400" indent="-914400" algn="just">
              <a:spcBef>
                <a:spcPts val="600"/>
              </a:spcBef>
              <a:spcAft>
                <a:spcPts val="600"/>
              </a:spcAft>
              <a:buFont typeface="+mj-lt"/>
              <a:buAutoNum type="arabicPeriod"/>
            </a:pPr>
            <a:r>
              <a:rPr lang="vi-VN" sz="4400" dirty="0" smtClean="0">
                <a:latin typeface="Calibri" panose="020F0502020204030204" pitchFamily="34" charset="0"/>
                <a:cs typeface="Calibri" panose="020F0502020204030204" pitchFamily="34" charset="0"/>
              </a:rPr>
              <a:t>Ở </a:t>
            </a:r>
            <a:r>
              <a:rPr lang="vi-VN" sz="4400" dirty="0">
                <a:latin typeface="Calibri" panose="020F0502020204030204" pitchFamily="34" charset="0"/>
                <a:cs typeface="Calibri" panose="020F0502020204030204" pitchFamily="34" charset="0"/>
              </a:rPr>
              <a:t>lứa tuổi này nên cho trẻ ăn theo các món yêu thích của trẻ. </a:t>
            </a:r>
            <a:endParaRPr lang="en-US" sz="4400" dirty="0" smtClean="0">
              <a:latin typeface="Calibri" panose="020F0502020204030204" pitchFamily="34" charset="0"/>
              <a:cs typeface="Calibri" panose="020F0502020204030204" pitchFamily="34" charset="0"/>
            </a:endParaRPr>
          </a:p>
          <a:p>
            <a:pPr marL="914400" indent="-914400" algn="just">
              <a:spcBef>
                <a:spcPts val="600"/>
              </a:spcBef>
              <a:spcAft>
                <a:spcPts val="600"/>
              </a:spcAft>
              <a:buFont typeface="+mj-lt"/>
              <a:buAutoNum type="arabicPeriod"/>
            </a:pPr>
            <a:r>
              <a:rPr lang="vi-VN" sz="4400" dirty="0" smtClean="0">
                <a:latin typeface="Calibri" panose="020F0502020204030204" pitchFamily="34" charset="0"/>
                <a:cs typeface="Calibri" panose="020F0502020204030204" pitchFamily="34" charset="0"/>
              </a:rPr>
              <a:t>Tuyệt </a:t>
            </a:r>
            <a:r>
              <a:rPr lang="vi-VN" sz="4400" dirty="0">
                <a:latin typeface="Calibri" panose="020F0502020204030204" pitchFamily="34" charset="0"/>
                <a:cs typeface="Calibri" panose="020F0502020204030204" pitchFamily="34" charset="0"/>
              </a:rPr>
              <a:t>đối không nên cho trẻ ăn bánh kẹo, nước ngọt, quả chín quá ngọt trước các bữa ăn</a:t>
            </a:r>
          </a:p>
          <a:p>
            <a:pPr marL="914400" indent="-914400" algn="just">
              <a:spcBef>
                <a:spcPts val="600"/>
              </a:spcBef>
              <a:spcAft>
                <a:spcPts val="600"/>
              </a:spcAft>
              <a:buFont typeface="+mj-lt"/>
              <a:buAutoNum type="arabicPeriod"/>
            </a:pPr>
            <a:r>
              <a:rPr lang="vi-VN" sz="4400" dirty="0" smtClean="0">
                <a:latin typeface="Calibri" panose="020F0502020204030204" pitchFamily="34" charset="0"/>
                <a:cs typeface="Calibri" panose="020F0502020204030204" pitchFamily="34" charset="0"/>
              </a:rPr>
              <a:t>Quan </a:t>
            </a:r>
            <a:r>
              <a:rPr lang="vi-VN" sz="4400" dirty="0">
                <a:latin typeface="Calibri" panose="020F0502020204030204" pitchFamily="34" charset="0"/>
                <a:cs typeface="Calibri" panose="020F0502020204030204" pitchFamily="34" charset="0"/>
              </a:rPr>
              <a:t>tâm đến khẩu phần ăn tại trường học của con nếu con ăn bán trú. </a:t>
            </a:r>
            <a:endParaRPr lang="en-US" sz="4400" dirty="0">
              <a:latin typeface="Calibri" panose="020F0502020204030204" pitchFamily="34" charset="0"/>
              <a:cs typeface="Calibri" panose="020F0502020204030204" pitchFamily="34" charset="0"/>
            </a:endParaRPr>
          </a:p>
          <a:p>
            <a:pPr marL="914400" indent="-914400" algn="just">
              <a:spcBef>
                <a:spcPts val="600"/>
              </a:spcBef>
              <a:spcAft>
                <a:spcPts val="600"/>
              </a:spcAft>
              <a:buFont typeface="+mj-lt"/>
              <a:buAutoNum type="arabicPeriod"/>
            </a:pPr>
            <a:endParaRPr lang="en-US" sz="4400" dirty="0"/>
          </a:p>
        </p:txBody>
      </p:sp>
      <p:pic>
        <p:nvPicPr>
          <p:cNvPr id="3074" name="Picture 2" descr="Sức mạnh không ngờ của bữa cơm gia đình khiến nhiều người ngỡ ngà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2418" y="6295076"/>
            <a:ext cx="7233477" cy="39919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ần xây dựng mô hình điểm các bữa ăn học đường đảm bảo chất lượng d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6327599"/>
            <a:ext cx="7302600" cy="3998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34283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idx="12"/>
          </p:nvPr>
        </p:nvSpPr>
        <p:spPr>
          <a:xfrm>
            <a:off x="8674200" y="9503250"/>
            <a:ext cx="939600" cy="783000"/>
          </a:xfrm>
          <a:prstGeom prst="rect">
            <a:avLst/>
          </a:prstGeom>
        </p:spPr>
        <p:txBody>
          <a:bodyPr spcFirstLastPara="1" vert="horz" wrap="square" lIns="182850" tIns="182850" rIns="182850" bIns="182850" rtlCol="0" anchor="t" anchorCtr="0">
            <a:noAutofit/>
          </a:bodyPr>
          <a:lstStyle/>
          <a:p>
            <a:pPr algn="ctr"/>
            <a:fld id="{00000000-1234-1234-1234-123412341234}" type="slidenum">
              <a:rPr lang="en"/>
              <a:pPr algn="ctr"/>
              <a:t>93</a:t>
            </a:fld>
            <a:endParaRPr/>
          </a:p>
        </p:txBody>
      </p:sp>
      <p:sp>
        <p:nvSpPr>
          <p:cNvPr id="8" name="TextBox 7"/>
          <p:cNvSpPr txBox="1"/>
          <p:nvPr/>
        </p:nvSpPr>
        <p:spPr>
          <a:xfrm>
            <a:off x="-381000" y="495300"/>
            <a:ext cx="19050000" cy="1015663"/>
          </a:xfrm>
          <a:prstGeom prst="rect">
            <a:avLst/>
          </a:prstGeom>
          <a:noFill/>
        </p:spPr>
        <p:txBody>
          <a:bodyPr wrap="square" rtlCol="0">
            <a:spAutoFit/>
          </a:bodyPr>
          <a:lstStyle/>
          <a:p>
            <a:pPr algn="ctr"/>
            <a:r>
              <a:rPr lang="en-US" sz="6000" b="1" dirty="0" err="1" smtClean="0">
                <a:solidFill>
                  <a:schemeClr val="accent2">
                    <a:lumMod val="50000"/>
                  </a:schemeClr>
                </a:solidFill>
              </a:rPr>
              <a:t>Lưu</a:t>
            </a:r>
            <a:r>
              <a:rPr lang="en-US" sz="6000" b="1" dirty="0" smtClean="0">
                <a:solidFill>
                  <a:schemeClr val="accent2">
                    <a:lumMod val="50000"/>
                  </a:schemeClr>
                </a:solidFill>
              </a:rPr>
              <a:t> ý </a:t>
            </a:r>
            <a:r>
              <a:rPr lang="en-US" sz="6000" b="1" dirty="0" err="1" smtClean="0">
                <a:solidFill>
                  <a:schemeClr val="accent2">
                    <a:lumMod val="50000"/>
                  </a:schemeClr>
                </a:solidFill>
              </a:rPr>
              <a:t>thực</a:t>
            </a:r>
            <a:r>
              <a:rPr lang="en-US" sz="6000" b="1" dirty="0" smtClean="0">
                <a:solidFill>
                  <a:schemeClr val="accent2">
                    <a:lumMod val="50000"/>
                  </a:schemeClr>
                </a:solidFill>
              </a:rPr>
              <a:t> </a:t>
            </a:r>
            <a:r>
              <a:rPr lang="en-US" sz="6000" b="1" dirty="0" err="1" smtClean="0">
                <a:solidFill>
                  <a:schemeClr val="accent2">
                    <a:lumMod val="50000"/>
                  </a:schemeClr>
                </a:solidFill>
              </a:rPr>
              <a:t>hành</a:t>
            </a:r>
            <a:r>
              <a:rPr lang="en-US" sz="6000" b="1" dirty="0" smtClean="0">
                <a:solidFill>
                  <a:schemeClr val="accent2">
                    <a:lumMod val="50000"/>
                  </a:schemeClr>
                </a:solidFill>
              </a:rPr>
              <a:t> </a:t>
            </a:r>
            <a:r>
              <a:rPr lang="en-US" sz="6000" b="1" dirty="0" err="1" smtClean="0">
                <a:solidFill>
                  <a:schemeClr val="accent2">
                    <a:lumMod val="50000"/>
                  </a:schemeClr>
                </a:solidFill>
              </a:rPr>
              <a:t>dinh</a:t>
            </a:r>
            <a:r>
              <a:rPr lang="en-US" sz="6000" b="1" dirty="0" smtClean="0">
                <a:solidFill>
                  <a:schemeClr val="accent2">
                    <a:lumMod val="50000"/>
                  </a:schemeClr>
                </a:solidFill>
              </a:rPr>
              <a:t> dưỡng</a:t>
            </a:r>
            <a:endParaRPr lang="en-US" sz="6000" b="1" dirty="0">
              <a:solidFill>
                <a:schemeClr val="accent2">
                  <a:lumMod val="50000"/>
                </a:schemeClr>
              </a:solidFill>
            </a:endParaRPr>
          </a:p>
        </p:txBody>
      </p:sp>
      <p:pic>
        <p:nvPicPr>
          <p:cNvPr id="1026" name="Picture 2" descr="https://afamilycdn.com/150157425591193600/2022/11/30/hop-com-16697836192061125004322-1669788818541-16697888194516818077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312894"/>
            <a:ext cx="4495800" cy="59860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familycdn.com/150157425591193600/2022/11/30/hop-com-2-1669783619056851897098-1669788822454-16697888225448085849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2103" y="2218921"/>
            <a:ext cx="4404779" cy="61283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afamilycdn.com/150157425591193600/2022/11/30/hop-com-1-1669783618727726044013-1669788820940-166978882102293079019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2194268"/>
            <a:ext cx="4667503" cy="6104712"/>
          </a:xfrm>
          <a:prstGeom prst="rect">
            <a:avLst/>
          </a:prstGeom>
          <a:noFill/>
          <a:extLst>
            <a:ext uri="{909E8E84-426E-40DD-AFC4-6F175D3DCCD1}">
              <a14:hiddenFill xmlns:a14="http://schemas.microsoft.com/office/drawing/2010/main">
                <a:solidFill>
                  <a:srgbClr val="FFFFFF"/>
                </a:solidFill>
              </a14:hiddenFill>
            </a:ext>
          </a:extLst>
        </p:spPr>
      </p:pic>
      <p:sp>
        <p:nvSpPr>
          <p:cNvPr id="9" name="Up Arrow Callout 8"/>
          <p:cNvSpPr/>
          <p:nvPr/>
        </p:nvSpPr>
        <p:spPr>
          <a:xfrm>
            <a:off x="1647951" y="8347310"/>
            <a:ext cx="12954000" cy="1789950"/>
          </a:xfrm>
          <a:prstGeom prst="upArrow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3600"/>
          </a:p>
        </p:txBody>
      </p:sp>
      <p:sp>
        <p:nvSpPr>
          <p:cNvPr id="4" name="TextBox 3"/>
          <p:cNvSpPr txBox="1"/>
          <p:nvPr/>
        </p:nvSpPr>
        <p:spPr>
          <a:xfrm>
            <a:off x="2362200" y="9042509"/>
            <a:ext cx="10832292" cy="1200329"/>
          </a:xfrm>
          <a:prstGeom prst="rect">
            <a:avLst/>
          </a:prstGeom>
          <a:noFill/>
        </p:spPr>
        <p:txBody>
          <a:bodyPr wrap="square" rtlCol="0">
            <a:spAutoFit/>
          </a:bodyPr>
          <a:lstStyle/>
          <a:p>
            <a:pPr algn="just"/>
            <a:r>
              <a:rPr lang="en-US" sz="3600" i="1" dirty="0" err="1" smtClean="0"/>
              <a:t>Hình</a:t>
            </a:r>
            <a:r>
              <a:rPr lang="en-US" sz="3600" i="1" dirty="0" smtClean="0"/>
              <a:t> ảnh </a:t>
            </a:r>
            <a:r>
              <a:rPr lang="en-US" sz="3600" i="1" dirty="0" err="1" smtClean="0"/>
              <a:t>bữa</a:t>
            </a:r>
            <a:r>
              <a:rPr lang="en-US" sz="3600" i="1" dirty="0" smtClean="0"/>
              <a:t> ăn đa </a:t>
            </a:r>
            <a:r>
              <a:rPr lang="en-US" sz="3600" i="1" dirty="0" err="1" smtClean="0"/>
              <a:t>dạng</a:t>
            </a:r>
            <a:r>
              <a:rPr lang="en-US" sz="3600" i="1" dirty="0" smtClean="0"/>
              <a:t> </a:t>
            </a:r>
            <a:r>
              <a:rPr lang="en-US" sz="3600" i="1" dirty="0" err="1" smtClean="0"/>
              <a:t>thực</a:t>
            </a:r>
            <a:r>
              <a:rPr lang="en-US" sz="3600" i="1" dirty="0" smtClean="0"/>
              <a:t> </a:t>
            </a:r>
            <a:r>
              <a:rPr lang="en-US" sz="3600" i="1" dirty="0" err="1" smtClean="0"/>
              <a:t>phẩm</a:t>
            </a:r>
            <a:r>
              <a:rPr lang="en-US" sz="3600" i="1" dirty="0" smtClean="0"/>
              <a:t>, cách </a:t>
            </a:r>
            <a:r>
              <a:rPr lang="en-US" sz="3600" i="1" dirty="0" err="1" smtClean="0"/>
              <a:t>chế</a:t>
            </a:r>
            <a:r>
              <a:rPr lang="en-US" sz="3600" i="1" dirty="0" smtClean="0"/>
              <a:t> biến và trình bày hợp khẩu </a:t>
            </a:r>
            <a:r>
              <a:rPr lang="en-US" sz="3600" i="1" dirty="0" err="1" smtClean="0"/>
              <a:t>vị</a:t>
            </a:r>
            <a:r>
              <a:rPr lang="en-US" sz="3600" i="1" dirty="0" smtClean="0"/>
              <a:t> </a:t>
            </a:r>
            <a:r>
              <a:rPr lang="en-US" sz="3600" i="1" dirty="0" err="1" smtClean="0"/>
              <a:t>trẻ</a:t>
            </a:r>
            <a:r>
              <a:rPr lang="en-US" sz="3600" i="1" dirty="0" smtClean="0"/>
              <a:t>, </a:t>
            </a:r>
            <a:r>
              <a:rPr lang="en-US" sz="3600" i="1" dirty="0" err="1" smtClean="0"/>
              <a:t>giúp</a:t>
            </a:r>
            <a:r>
              <a:rPr lang="en-US" sz="3600" i="1" dirty="0" smtClean="0"/>
              <a:t> </a:t>
            </a:r>
            <a:r>
              <a:rPr lang="en-US" sz="3600" i="1" dirty="0" err="1" smtClean="0"/>
              <a:t>tăng</a:t>
            </a:r>
            <a:r>
              <a:rPr lang="en-US" sz="3600" i="1" dirty="0" smtClean="0"/>
              <a:t> </a:t>
            </a:r>
            <a:r>
              <a:rPr lang="en-US" sz="3600" i="1" dirty="0" err="1" smtClean="0"/>
              <a:t>cảm</a:t>
            </a:r>
            <a:r>
              <a:rPr lang="en-US" sz="3600" i="1" dirty="0" smtClean="0"/>
              <a:t> </a:t>
            </a:r>
            <a:r>
              <a:rPr lang="en-US" sz="3600" i="1" dirty="0" err="1" smtClean="0"/>
              <a:t>giác</a:t>
            </a:r>
            <a:r>
              <a:rPr lang="en-US" sz="3600" i="1" dirty="0" smtClean="0"/>
              <a:t> </a:t>
            </a:r>
            <a:r>
              <a:rPr lang="en-US" sz="3600" i="1" dirty="0" err="1" smtClean="0"/>
              <a:t>ngon</a:t>
            </a:r>
            <a:r>
              <a:rPr lang="en-US" sz="3600" i="1" dirty="0" smtClean="0"/>
              <a:t> </a:t>
            </a:r>
            <a:r>
              <a:rPr lang="en-US" sz="3600" i="1" dirty="0" err="1" smtClean="0"/>
              <a:t>miệng</a:t>
            </a:r>
            <a:r>
              <a:rPr lang="en-US" sz="3600" i="1" dirty="0" smtClean="0"/>
              <a:t> </a:t>
            </a:r>
            <a:endParaRPr lang="en-US" sz="3600" i="1" dirty="0"/>
          </a:p>
        </p:txBody>
      </p:sp>
    </p:spTree>
    <p:extLst>
      <p:ext uri="{BB962C8B-B14F-4D97-AF65-F5344CB8AC3E}">
        <p14:creationId xmlns:p14="http://schemas.microsoft.com/office/powerpoint/2010/main" val="53173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grpSp>
        <p:nvGrpSpPr>
          <p:cNvPr id="2" name="Google Shape;625;p44"/>
          <p:cNvGrpSpPr/>
          <p:nvPr/>
        </p:nvGrpSpPr>
        <p:grpSpPr>
          <a:xfrm>
            <a:off x="1371603" y="2628900"/>
            <a:ext cx="15697194" cy="6057900"/>
            <a:chOff x="-152399" y="0"/>
            <a:chExt cx="7848597" cy="4038600"/>
          </a:xfrm>
        </p:grpSpPr>
        <p:sp>
          <p:nvSpPr>
            <p:cNvPr id="626" name="Google Shape;626;p44"/>
            <p:cNvSpPr/>
            <p:nvPr/>
          </p:nvSpPr>
          <p:spPr>
            <a:xfrm>
              <a:off x="-152399" y="0"/>
              <a:ext cx="6035039" cy="888492"/>
            </a:xfrm>
            <a:prstGeom prst="roundRect">
              <a:avLst>
                <a:gd name="adj" fmla="val 10000"/>
              </a:avLst>
            </a:prstGeom>
            <a:gradFill>
              <a:gsLst>
                <a:gs pos="0">
                  <a:srgbClr val="6EA5DA"/>
                </a:gs>
                <a:gs pos="50000">
                  <a:srgbClr val="529BDA"/>
                </a:gs>
                <a:gs pos="100000">
                  <a:srgbClr val="4188C8"/>
                </a:gs>
              </a:gsLst>
              <a:lin ang="5400000" scaled="0"/>
            </a:gradFill>
            <a:ln>
              <a:noFill/>
            </a:ln>
          </p:spPr>
          <p:txBody>
            <a:bodyPr spcFirstLastPara="1" wrap="square" lIns="137138" tIns="137138" rIns="137138" bIns="137138" anchor="ctr" anchorCtr="0">
              <a:noAutofit/>
            </a:bodyPr>
            <a:lstStyle/>
            <a:p>
              <a:endParaRPr sz="2700"/>
            </a:p>
          </p:txBody>
        </p:sp>
        <p:sp>
          <p:nvSpPr>
            <p:cNvPr id="627" name="Google Shape;627;p44"/>
            <p:cNvSpPr txBox="1"/>
            <p:nvPr/>
          </p:nvSpPr>
          <p:spPr>
            <a:xfrm>
              <a:off x="-126376" y="26023"/>
              <a:ext cx="5001209" cy="836446"/>
            </a:xfrm>
            <a:prstGeom prst="rect">
              <a:avLst/>
            </a:prstGeom>
            <a:noFill/>
            <a:ln>
              <a:noFill/>
            </a:ln>
          </p:spPr>
          <p:txBody>
            <a:bodyPr spcFirstLastPara="1" wrap="square" lIns="137138" tIns="137138" rIns="137138" bIns="137138" anchor="ctr" anchorCtr="0">
              <a:noAutofit/>
            </a:bodyPr>
            <a:lstStyle/>
            <a:p>
              <a:pPr>
                <a:lnSpc>
                  <a:spcPct val="90000"/>
                </a:lnSpc>
              </a:pPr>
              <a:r>
                <a:rPr lang="en-US" sz="3600">
                  <a:solidFill>
                    <a:schemeClr val="lt1"/>
                  </a:solidFill>
                  <a:latin typeface="Arial"/>
                  <a:ea typeface="Arial"/>
                  <a:cs typeface="Arial"/>
                  <a:sym typeface="Arial"/>
                </a:rPr>
                <a:t>Mức năng lượng  trong 100ml</a:t>
              </a:r>
              <a:endParaRPr sz="3600">
                <a:solidFill>
                  <a:schemeClr val="lt1"/>
                </a:solidFill>
                <a:latin typeface="Arial"/>
                <a:ea typeface="Arial"/>
                <a:cs typeface="Arial"/>
                <a:sym typeface="Arial"/>
              </a:endParaRPr>
            </a:p>
          </p:txBody>
        </p:sp>
        <p:sp>
          <p:nvSpPr>
            <p:cNvPr id="628" name="Google Shape;628;p44"/>
            <p:cNvSpPr/>
            <p:nvPr/>
          </p:nvSpPr>
          <p:spPr>
            <a:xfrm>
              <a:off x="353034" y="1050036"/>
              <a:ext cx="6035039" cy="888492"/>
            </a:xfrm>
            <a:prstGeom prst="roundRect">
              <a:avLst>
                <a:gd name="adj" fmla="val 10000"/>
              </a:avLst>
            </a:prstGeom>
            <a:gradFill>
              <a:gsLst>
                <a:gs pos="0">
                  <a:srgbClr val="6EA5DA"/>
                </a:gs>
                <a:gs pos="50000">
                  <a:srgbClr val="529BDA"/>
                </a:gs>
                <a:gs pos="100000">
                  <a:srgbClr val="4188C8"/>
                </a:gs>
              </a:gsLst>
              <a:lin ang="5400000" scaled="0"/>
            </a:gradFill>
            <a:ln>
              <a:noFill/>
            </a:ln>
          </p:spPr>
          <p:txBody>
            <a:bodyPr spcFirstLastPara="1" wrap="square" lIns="137138" tIns="137138" rIns="137138" bIns="137138" anchor="ctr" anchorCtr="0">
              <a:noAutofit/>
            </a:bodyPr>
            <a:lstStyle/>
            <a:p>
              <a:endParaRPr sz="2700"/>
            </a:p>
          </p:txBody>
        </p:sp>
        <p:sp>
          <p:nvSpPr>
            <p:cNvPr id="629" name="Google Shape;629;p44"/>
            <p:cNvSpPr txBox="1"/>
            <p:nvPr/>
          </p:nvSpPr>
          <p:spPr>
            <a:xfrm>
              <a:off x="379057" y="1076059"/>
              <a:ext cx="4900038" cy="836446"/>
            </a:xfrm>
            <a:prstGeom prst="rect">
              <a:avLst/>
            </a:prstGeom>
            <a:noFill/>
            <a:ln>
              <a:noFill/>
            </a:ln>
          </p:spPr>
          <p:txBody>
            <a:bodyPr spcFirstLastPara="1" wrap="square" lIns="137138" tIns="137138" rIns="137138" bIns="137138" anchor="ctr" anchorCtr="0">
              <a:noAutofit/>
            </a:bodyPr>
            <a:lstStyle/>
            <a:p>
              <a:pPr>
                <a:lnSpc>
                  <a:spcPct val="90000"/>
                </a:lnSpc>
              </a:pPr>
              <a:r>
                <a:rPr lang="en-US" sz="3600">
                  <a:solidFill>
                    <a:schemeClr val="lt1"/>
                  </a:solidFill>
                  <a:latin typeface="Arial"/>
                  <a:ea typeface="Arial"/>
                  <a:cs typeface="Arial"/>
                  <a:sym typeface="Arial"/>
                </a:rPr>
                <a:t>Hàm lượng đạm tổng số</a:t>
              </a:r>
              <a:endParaRPr sz="3600">
                <a:solidFill>
                  <a:schemeClr val="lt1"/>
                </a:solidFill>
                <a:latin typeface="Arial"/>
                <a:ea typeface="Arial"/>
                <a:cs typeface="Arial"/>
                <a:sym typeface="Arial"/>
              </a:endParaRPr>
            </a:p>
          </p:txBody>
        </p:sp>
        <p:sp>
          <p:nvSpPr>
            <p:cNvPr id="630" name="Google Shape;630;p44"/>
            <p:cNvSpPr/>
            <p:nvPr/>
          </p:nvSpPr>
          <p:spPr>
            <a:xfrm>
              <a:off x="850925" y="2100072"/>
              <a:ext cx="6035039" cy="888492"/>
            </a:xfrm>
            <a:prstGeom prst="roundRect">
              <a:avLst>
                <a:gd name="adj" fmla="val 10000"/>
              </a:avLst>
            </a:prstGeom>
            <a:gradFill>
              <a:gsLst>
                <a:gs pos="0">
                  <a:srgbClr val="6EA5DA"/>
                </a:gs>
                <a:gs pos="50000">
                  <a:srgbClr val="529BDA"/>
                </a:gs>
                <a:gs pos="100000">
                  <a:srgbClr val="4188C8"/>
                </a:gs>
              </a:gsLst>
              <a:lin ang="5400000" scaled="0"/>
            </a:gradFill>
            <a:ln>
              <a:noFill/>
            </a:ln>
          </p:spPr>
          <p:txBody>
            <a:bodyPr spcFirstLastPara="1" wrap="square" lIns="137138" tIns="137138" rIns="137138" bIns="137138" anchor="ctr" anchorCtr="0">
              <a:noAutofit/>
            </a:bodyPr>
            <a:lstStyle/>
            <a:p>
              <a:endParaRPr sz="2700"/>
            </a:p>
          </p:txBody>
        </p:sp>
        <p:sp>
          <p:nvSpPr>
            <p:cNvPr id="631" name="Google Shape;631;p44"/>
            <p:cNvSpPr txBox="1"/>
            <p:nvPr/>
          </p:nvSpPr>
          <p:spPr>
            <a:xfrm>
              <a:off x="876948" y="2126095"/>
              <a:ext cx="4907582" cy="836445"/>
            </a:xfrm>
            <a:prstGeom prst="rect">
              <a:avLst/>
            </a:prstGeom>
            <a:noFill/>
            <a:ln>
              <a:noFill/>
            </a:ln>
          </p:spPr>
          <p:txBody>
            <a:bodyPr spcFirstLastPara="1" wrap="square" lIns="137138" tIns="137138" rIns="137138" bIns="137138" anchor="ctr" anchorCtr="0">
              <a:noAutofit/>
            </a:bodyPr>
            <a:lstStyle/>
            <a:p>
              <a:pPr>
                <a:lnSpc>
                  <a:spcPct val="90000"/>
                </a:lnSpc>
              </a:pPr>
              <a:r>
                <a:rPr lang="en-US" sz="3600">
                  <a:solidFill>
                    <a:schemeClr val="lt1"/>
                  </a:solidFill>
                  <a:latin typeface="Arial"/>
                  <a:ea typeface="Arial"/>
                  <a:cs typeface="Arial"/>
                  <a:sym typeface="Arial"/>
                </a:rPr>
                <a:t>Tỷ lệ đạm whey</a:t>
              </a:r>
              <a:endParaRPr sz="3600">
                <a:solidFill>
                  <a:schemeClr val="lt1"/>
                </a:solidFill>
                <a:latin typeface="Arial"/>
                <a:ea typeface="Arial"/>
                <a:cs typeface="Arial"/>
                <a:sym typeface="Arial"/>
              </a:endParaRPr>
            </a:p>
          </p:txBody>
        </p:sp>
        <p:sp>
          <p:nvSpPr>
            <p:cNvPr id="632" name="Google Shape;632;p44"/>
            <p:cNvSpPr/>
            <p:nvPr/>
          </p:nvSpPr>
          <p:spPr>
            <a:xfrm>
              <a:off x="1051560" y="3150108"/>
              <a:ext cx="6644638" cy="888492"/>
            </a:xfrm>
            <a:prstGeom prst="roundRect">
              <a:avLst>
                <a:gd name="adj" fmla="val 10000"/>
              </a:avLst>
            </a:prstGeom>
            <a:gradFill>
              <a:gsLst>
                <a:gs pos="0">
                  <a:srgbClr val="6EA5DA"/>
                </a:gs>
                <a:gs pos="50000">
                  <a:srgbClr val="529BDA"/>
                </a:gs>
                <a:gs pos="100000">
                  <a:srgbClr val="4188C8"/>
                </a:gs>
              </a:gsLst>
              <a:lin ang="5400000" scaled="0"/>
            </a:gradFill>
            <a:ln>
              <a:noFill/>
            </a:ln>
          </p:spPr>
          <p:txBody>
            <a:bodyPr spcFirstLastPara="1" wrap="square" lIns="137138" tIns="137138" rIns="137138" bIns="137138" anchor="ctr" anchorCtr="0">
              <a:noAutofit/>
            </a:bodyPr>
            <a:lstStyle/>
            <a:p>
              <a:endParaRPr sz="2700"/>
            </a:p>
          </p:txBody>
        </p:sp>
        <p:sp>
          <p:nvSpPr>
            <p:cNvPr id="633" name="Google Shape;633;p44"/>
            <p:cNvSpPr txBox="1"/>
            <p:nvPr/>
          </p:nvSpPr>
          <p:spPr>
            <a:xfrm>
              <a:off x="1077583" y="3176131"/>
              <a:ext cx="5400248" cy="836446"/>
            </a:xfrm>
            <a:prstGeom prst="rect">
              <a:avLst/>
            </a:prstGeom>
            <a:noFill/>
            <a:ln>
              <a:noFill/>
            </a:ln>
          </p:spPr>
          <p:txBody>
            <a:bodyPr spcFirstLastPara="1" wrap="square" lIns="137138" tIns="137138" rIns="137138" bIns="137138" anchor="ctr" anchorCtr="0">
              <a:noAutofit/>
            </a:bodyPr>
            <a:lstStyle/>
            <a:p>
              <a:pPr>
                <a:lnSpc>
                  <a:spcPct val="90000"/>
                </a:lnSpc>
              </a:pPr>
              <a:r>
                <a:rPr lang="en-US" sz="3600">
                  <a:solidFill>
                    <a:schemeClr val="lt1"/>
                  </a:solidFill>
                  <a:latin typeface="Arial"/>
                  <a:ea typeface="Arial"/>
                  <a:cs typeface="Arial"/>
                  <a:sym typeface="Arial"/>
                </a:rPr>
                <a:t>Tình trạng trẻ có dị ứng đạm sữa bò/ bất dung nạp lactose/ táo bón</a:t>
              </a:r>
              <a:endParaRPr sz="3600">
                <a:solidFill>
                  <a:schemeClr val="lt1"/>
                </a:solidFill>
                <a:latin typeface="Arial"/>
                <a:ea typeface="Arial"/>
                <a:cs typeface="Arial"/>
                <a:sym typeface="Arial"/>
              </a:endParaRPr>
            </a:p>
          </p:txBody>
        </p:sp>
        <p:sp>
          <p:nvSpPr>
            <p:cNvPr id="634" name="Google Shape;634;p44"/>
            <p:cNvSpPr/>
            <p:nvPr/>
          </p:nvSpPr>
          <p:spPr>
            <a:xfrm>
              <a:off x="5305119" y="680504"/>
              <a:ext cx="577519" cy="577519"/>
            </a:xfrm>
            <a:prstGeom prst="downArrow">
              <a:avLst>
                <a:gd name="adj1" fmla="val 55000"/>
                <a:gd name="adj2" fmla="val 45000"/>
              </a:avLst>
            </a:prstGeom>
            <a:solidFill>
              <a:srgbClr val="CFDEEF">
                <a:alpha val="89803"/>
              </a:srgbClr>
            </a:solidFill>
            <a:ln w="9525" cap="flat" cmpd="sng">
              <a:solidFill>
                <a:srgbClr val="CFDEEF">
                  <a:alpha val="89803"/>
                </a:srgbClr>
              </a:solidFill>
              <a:prstDash val="solid"/>
              <a:miter lim="800000"/>
              <a:headEnd type="none" w="sm" len="sm"/>
              <a:tailEnd type="none" w="sm" len="sm"/>
            </a:ln>
          </p:spPr>
          <p:txBody>
            <a:bodyPr spcFirstLastPara="1" wrap="square" lIns="137138" tIns="137138" rIns="137138" bIns="137138" anchor="ctr" anchorCtr="0">
              <a:noAutofit/>
            </a:bodyPr>
            <a:lstStyle/>
            <a:p>
              <a:endParaRPr sz="2700"/>
            </a:p>
          </p:txBody>
        </p:sp>
        <p:sp>
          <p:nvSpPr>
            <p:cNvPr id="635" name="Google Shape;635;p44"/>
            <p:cNvSpPr txBox="1"/>
            <p:nvPr/>
          </p:nvSpPr>
          <p:spPr>
            <a:xfrm>
              <a:off x="5435061" y="680504"/>
              <a:ext cx="317635" cy="434583"/>
            </a:xfrm>
            <a:prstGeom prst="rect">
              <a:avLst/>
            </a:prstGeom>
            <a:noFill/>
            <a:ln>
              <a:noFill/>
            </a:ln>
          </p:spPr>
          <p:txBody>
            <a:bodyPr spcFirstLastPara="1" wrap="square" lIns="51413" tIns="51413" rIns="51413" bIns="51413" anchor="ctr" anchorCtr="0">
              <a:noAutofit/>
            </a:bodyPr>
            <a:lstStyle/>
            <a:p>
              <a:pPr algn="ctr">
                <a:lnSpc>
                  <a:spcPct val="90000"/>
                </a:lnSpc>
              </a:pPr>
              <a:endParaRPr sz="4050">
                <a:solidFill>
                  <a:schemeClr val="dk1"/>
                </a:solidFill>
                <a:latin typeface="Arial"/>
                <a:ea typeface="Arial"/>
                <a:cs typeface="Arial"/>
                <a:sym typeface="Arial"/>
              </a:endParaRPr>
            </a:p>
          </p:txBody>
        </p:sp>
        <p:sp>
          <p:nvSpPr>
            <p:cNvPr id="636" name="Google Shape;636;p44"/>
            <p:cNvSpPr/>
            <p:nvPr/>
          </p:nvSpPr>
          <p:spPr>
            <a:xfrm>
              <a:off x="5810554" y="1730540"/>
              <a:ext cx="577519" cy="577519"/>
            </a:xfrm>
            <a:prstGeom prst="downArrow">
              <a:avLst>
                <a:gd name="adj1" fmla="val 55000"/>
                <a:gd name="adj2" fmla="val 45000"/>
              </a:avLst>
            </a:prstGeom>
            <a:solidFill>
              <a:srgbClr val="CFDEEF">
                <a:alpha val="89803"/>
              </a:srgbClr>
            </a:solidFill>
            <a:ln w="9525" cap="flat" cmpd="sng">
              <a:solidFill>
                <a:srgbClr val="CFDEEF">
                  <a:alpha val="89803"/>
                </a:srgbClr>
              </a:solidFill>
              <a:prstDash val="solid"/>
              <a:miter lim="800000"/>
              <a:headEnd type="none" w="sm" len="sm"/>
              <a:tailEnd type="none" w="sm" len="sm"/>
            </a:ln>
          </p:spPr>
          <p:txBody>
            <a:bodyPr spcFirstLastPara="1" wrap="square" lIns="137138" tIns="137138" rIns="137138" bIns="137138" anchor="ctr" anchorCtr="0">
              <a:noAutofit/>
            </a:bodyPr>
            <a:lstStyle/>
            <a:p>
              <a:endParaRPr sz="2700"/>
            </a:p>
          </p:txBody>
        </p:sp>
        <p:sp>
          <p:nvSpPr>
            <p:cNvPr id="637" name="Google Shape;637;p44"/>
            <p:cNvSpPr txBox="1"/>
            <p:nvPr/>
          </p:nvSpPr>
          <p:spPr>
            <a:xfrm>
              <a:off x="5940496" y="1730540"/>
              <a:ext cx="317635" cy="434583"/>
            </a:xfrm>
            <a:prstGeom prst="rect">
              <a:avLst/>
            </a:prstGeom>
            <a:noFill/>
            <a:ln>
              <a:noFill/>
            </a:ln>
          </p:spPr>
          <p:txBody>
            <a:bodyPr spcFirstLastPara="1" wrap="square" lIns="51413" tIns="51413" rIns="51413" bIns="51413" anchor="ctr" anchorCtr="0">
              <a:noAutofit/>
            </a:bodyPr>
            <a:lstStyle/>
            <a:p>
              <a:pPr algn="ctr">
                <a:lnSpc>
                  <a:spcPct val="90000"/>
                </a:lnSpc>
              </a:pPr>
              <a:endParaRPr sz="4050">
                <a:solidFill>
                  <a:schemeClr val="dk1"/>
                </a:solidFill>
                <a:latin typeface="Arial"/>
                <a:ea typeface="Arial"/>
                <a:cs typeface="Arial"/>
                <a:sym typeface="Arial"/>
              </a:endParaRPr>
            </a:p>
          </p:txBody>
        </p:sp>
        <p:sp>
          <p:nvSpPr>
            <p:cNvPr id="638" name="Google Shape;638;p44"/>
            <p:cNvSpPr/>
            <p:nvPr/>
          </p:nvSpPr>
          <p:spPr>
            <a:xfrm>
              <a:off x="6308444" y="2780576"/>
              <a:ext cx="577519" cy="577519"/>
            </a:xfrm>
            <a:prstGeom prst="downArrow">
              <a:avLst>
                <a:gd name="adj1" fmla="val 55000"/>
                <a:gd name="adj2" fmla="val 45000"/>
              </a:avLst>
            </a:prstGeom>
            <a:solidFill>
              <a:srgbClr val="CFDEEF">
                <a:alpha val="89803"/>
              </a:srgbClr>
            </a:solidFill>
            <a:ln w="9525" cap="flat" cmpd="sng">
              <a:solidFill>
                <a:srgbClr val="CFDEEF">
                  <a:alpha val="89803"/>
                </a:srgbClr>
              </a:solidFill>
              <a:prstDash val="solid"/>
              <a:miter lim="800000"/>
              <a:headEnd type="none" w="sm" len="sm"/>
              <a:tailEnd type="none" w="sm" len="sm"/>
            </a:ln>
          </p:spPr>
          <p:txBody>
            <a:bodyPr spcFirstLastPara="1" wrap="square" lIns="137138" tIns="137138" rIns="137138" bIns="137138" anchor="ctr" anchorCtr="0">
              <a:noAutofit/>
            </a:bodyPr>
            <a:lstStyle/>
            <a:p>
              <a:endParaRPr sz="2700"/>
            </a:p>
          </p:txBody>
        </p:sp>
        <p:sp>
          <p:nvSpPr>
            <p:cNvPr id="639" name="Google Shape;639;p44"/>
            <p:cNvSpPr txBox="1"/>
            <p:nvPr/>
          </p:nvSpPr>
          <p:spPr>
            <a:xfrm>
              <a:off x="6438386" y="2780576"/>
              <a:ext cx="317635" cy="434583"/>
            </a:xfrm>
            <a:prstGeom prst="rect">
              <a:avLst/>
            </a:prstGeom>
            <a:noFill/>
            <a:ln>
              <a:noFill/>
            </a:ln>
          </p:spPr>
          <p:txBody>
            <a:bodyPr spcFirstLastPara="1" wrap="square" lIns="51413" tIns="51413" rIns="51413" bIns="51413" anchor="ctr" anchorCtr="0">
              <a:noAutofit/>
            </a:bodyPr>
            <a:lstStyle/>
            <a:p>
              <a:pPr algn="ctr">
                <a:lnSpc>
                  <a:spcPct val="90000"/>
                </a:lnSpc>
              </a:pPr>
              <a:endParaRPr sz="4050">
                <a:solidFill>
                  <a:schemeClr val="dk1"/>
                </a:solidFill>
                <a:latin typeface="Arial"/>
                <a:ea typeface="Arial"/>
                <a:cs typeface="Arial"/>
                <a:sym typeface="Arial"/>
              </a:endParaRPr>
            </a:p>
          </p:txBody>
        </p:sp>
      </p:grpSp>
      <p:sp>
        <p:nvSpPr>
          <p:cNvPr id="640" name="Google Shape;640;p44"/>
          <p:cNvSpPr txBox="1"/>
          <p:nvPr/>
        </p:nvSpPr>
        <p:spPr>
          <a:xfrm>
            <a:off x="10058400" y="3200402"/>
            <a:ext cx="5181600" cy="692437"/>
          </a:xfrm>
          <a:prstGeom prst="rect">
            <a:avLst/>
          </a:prstGeom>
          <a:noFill/>
          <a:ln>
            <a:noFill/>
          </a:ln>
        </p:spPr>
        <p:txBody>
          <a:bodyPr spcFirstLastPara="1" wrap="square" lIns="137138" tIns="68550" rIns="137138" bIns="68550" anchor="t" anchorCtr="0">
            <a:spAutoFit/>
          </a:bodyPr>
          <a:lstStyle/>
          <a:p>
            <a:r>
              <a:rPr lang="en-US" sz="3600" b="1">
                <a:solidFill>
                  <a:schemeClr val="dk1"/>
                </a:solidFill>
                <a:latin typeface="Arial"/>
                <a:ea typeface="Arial"/>
                <a:cs typeface="Arial"/>
                <a:sym typeface="Arial"/>
              </a:rPr>
              <a:t>Từ 100 Kcal</a:t>
            </a:r>
            <a:endParaRPr sz="3600" b="1">
              <a:solidFill>
                <a:schemeClr val="dk1"/>
              </a:solidFill>
              <a:latin typeface="Arial"/>
              <a:ea typeface="Arial"/>
              <a:cs typeface="Arial"/>
              <a:sym typeface="Arial"/>
            </a:endParaRPr>
          </a:p>
        </p:txBody>
      </p:sp>
      <p:sp>
        <p:nvSpPr>
          <p:cNvPr id="641" name="Google Shape;641;p44"/>
          <p:cNvSpPr txBox="1"/>
          <p:nvPr/>
        </p:nvSpPr>
        <p:spPr>
          <a:xfrm>
            <a:off x="10210800" y="4800602"/>
            <a:ext cx="5029200" cy="692437"/>
          </a:xfrm>
          <a:prstGeom prst="rect">
            <a:avLst/>
          </a:prstGeom>
          <a:noFill/>
          <a:ln>
            <a:noFill/>
          </a:ln>
        </p:spPr>
        <p:txBody>
          <a:bodyPr spcFirstLastPara="1" wrap="square" lIns="137138" tIns="68550" rIns="137138" bIns="68550" anchor="t" anchorCtr="0">
            <a:spAutoFit/>
          </a:bodyPr>
          <a:lstStyle/>
          <a:p>
            <a:r>
              <a:rPr lang="en-US" sz="3600" b="1">
                <a:solidFill>
                  <a:schemeClr val="dk1"/>
                </a:solidFill>
                <a:latin typeface="Arial"/>
                <a:ea typeface="Arial"/>
                <a:cs typeface="Arial"/>
                <a:sym typeface="Arial"/>
              </a:rPr>
              <a:t>2,9g/100ml</a:t>
            </a:r>
            <a:endParaRPr sz="3600" b="1">
              <a:solidFill>
                <a:schemeClr val="dk1"/>
              </a:solidFill>
              <a:latin typeface="Arial"/>
              <a:ea typeface="Arial"/>
              <a:cs typeface="Arial"/>
              <a:sym typeface="Arial"/>
            </a:endParaRPr>
          </a:p>
        </p:txBody>
      </p:sp>
      <p:sp>
        <p:nvSpPr>
          <p:cNvPr id="642" name="Google Shape;642;p44"/>
          <p:cNvSpPr txBox="1"/>
          <p:nvPr/>
        </p:nvSpPr>
        <p:spPr>
          <a:xfrm>
            <a:off x="10210800" y="6400802"/>
            <a:ext cx="3810000" cy="692437"/>
          </a:xfrm>
          <a:prstGeom prst="rect">
            <a:avLst/>
          </a:prstGeom>
          <a:noFill/>
          <a:ln>
            <a:noFill/>
          </a:ln>
        </p:spPr>
        <p:txBody>
          <a:bodyPr spcFirstLastPara="1" wrap="square" lIns="137138" tIns="68550" rIns="137138" bIns="68550" anchor="t" anchorCtr="0">
            <a:spAutoFit/>
          </a:bodyPr>
          <a:lstStyle/>
          <a:p>
            <a:r>
              <a:rPr lang="en-US" sz="3600" b="1">
                <a:solidFill>
                  <a:schemeClr val="dk1"/>
                </a:solidFill>
                <a:latin typeface="Arial"/>
                <a:ea typeface="Arial"/>
                <a:cs typeface="Arial"/>
                <a:sym typeface="Arial"/>
              </a:rPr>
              <a:t>Từ 60%</a:t>
            </a:r>
            <a:endParaRPr sz="3600" b="1">
              <a:solidFill>
                <a:schemeClr val="dk1"/>
              </a:solidFill>
              <a:latin typeface="Arial"/>
              <a:ea typeface="Arial"/>
              <a:cs typeface="Arial"/>
              <a:sym typeface="Arial"/>
            </a:endParaRPr>
          </a:p>
        </p:txBody>
      </p:sp>
      <p:sp>
        <p:nvSpPr>
          <p:cNvPr id="643" name="Google Shape;643;p44"/>
          <p:cNvSpPr txBox="1">
            <a:spLocks noGrp="1"/>
          </p:cNvSpPr>
          <p:nvPr>
            <p:ph type="title"/>
          </p:nvPr>
        </p:nvSpPr>
        <p:spPr>
          <a:xfrm>
            <a:off x="545015" y="1175177"/>
            <a:ext cx="17373600" cy="914400"/>
          </a:xfrm>
          <a:prstGeom prst="rect">
            <a:avLst/>
          </a:prstGeom>
          <a:noFill/>
          <a:ln>
            <a:noFill/>
          </a:ln>
        </p:spPr>
        <p:txBody>
          <a:bodyPr spcFirstLastPara="1" vert="horz" wrap="square" lIns="137138" tIns="68550" rIns="137138" bIns="68550" rtlCol="0" anchor="b" anchorCtr="0">
            <a:noAutofit/>
          </a:bodyPr>
          <a:lstStyle/>
          <a:p>
            <a:pPr>
              <a:lnSpc>
                <a:spcPct val="150000"/>
              </a:lnSpc>
              <a:spcBef>
                <a:spcPts val="0"/>
              </a:spcBef>
              <a:buClr>
                <a:srgbClr val="C00000"/>
              </a:buClr>
              <a:buSzPts val="3200"/>
            </a:pPr>
            <a:r>
              <a:rPr lang="en-US" sz="4800" b="1" dirty="0" err="1" smtClean="0"/>
              <a:t>Lựa</a:t>
            </a:r>
            <a:r>
              <a:rPr lang="en-US" sz="4800" b="1" dirty="0" smtClean="0"/>
              <a:t> </a:t>
            </a:r>
            <a:r>
              <a:rPr lang="en-US" sz="4800" b="1" dirty="0"/>
              <a:t>chọn sữa công thức cao năng lượng</a:t>
            </a:r>
            <a:endParaRPr sz="4800" b="1" dirty="0"/>
          </a:p>
        </p:txBody>
      </p:sp>
    </p:spTree>
    <p:extLst>
      <p:ext uri="{BB962C8B-B14F-4D97-AF65-F5344CB8AC3E}">
        <p14:creationId xmlns:p14="http://schemas.microsoft.com/office/powerpoint/2010/main" val="113258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45"/>
          <p:cNvSpPr txBox="1"/>
          <p:nvPr/>
        </p:nvSpPr>
        <p:spPr>
          <a:xfrm>
            <a:off x="0" y="1"/>
            <a:ext cx="18592800" cy="1431100"/>
          </a:xfrm>
          <a:prstGeom prst="rect">
            <a:avLst/>
          </a:prstGeom>
          <a:noFill/>
          <a:ln>
            <a:noFill/>
          </a:ln>
        </p:spPr>
        <p:txBody>
          <a:bodyPr spcFirstLastPara="1" wrap="square" lIns="137138" tIns="68550" rIns="137138" bIns="68550" anchor="t" anchorCtr="0">
            <a:spAutoFit/>
          </a:bodyPr>
          <a:lstStyle/>
          <a:p>
            <a:pPr algn="ctr"/>
            <a:r>
              <a:rPr lang="en-US" sz="4200" b="1" dirty="0" smtClean="0">
                <a:latin typeface="Arial"/>
                <a:ea typeface="Arial"/>
                <a:cs typeface="Arial"/>
                <a:sym typeface="Arial"/>
              </a:rPr>
              <a:t>Thành </a:t>
            </a:r>
            <a:r>
              <a:rPr lang="en-US" sz="4200" b="1" dirty="0">
                <a:latin typeface="Arial"/>
                <a:ea typeface="Arial"/>
                <a:cs typeface="Arial"/>
                <a:sym typeface="Arial"/>
              </a:rPr>
              <a:t>phần của sữa F-75, F-100 dành cho trẻ SDD</a:t>
            </a:r>
            <a:endParaRPr sz="2700" dirty="0"/>
          </a:p>
          <a:p>
            <a:pPr algn="ctr"/>
            <a:r>
              <a:rPr lang="en-US" sz="4200" b="1" dirty="0">
                <a:latin typeface="Arial"/>
                <a:ea typeface="Arial"/>
                <a:cs typeface="Arial"/>
                <a:sym typeface="Arial"/>
              </a:rPr>
              <a:t>(WHO 2003)</a:t>
            </a:r>
            <a:endParaRPr sz="4200" b="1" dirty="0">
              <a:latin typeface="Arial"/>
              <a:ea typeface="Arial"/>
              <a:cs typeface="Arial"/>
              <a:sym typeface="Arial"/>
            </a:endParaRPr>
          </a:p>
        </p:txBody>
      </p:sp>
      <p:graphicFrame>
        <p:nvGraphicFramePr>
          <p:cNvPr id="650" name="Google Shape;650;p45"/>
          <p:cNvGraphicFramePr/>
          <p:nvPr/>
        </p:nvGraphicFramePr>
        <p:xfrm>
          <a:off x="1524000" y="1307075"/>
          <a:ext cx="15849600" cy="8933736"/>
        </p:xfrm>
        <a:graphic>
          <a:graphicData uri="http://schemas.openxmlformats.org/drawingml/2006/table">
            <a:tbl>
              <a:tblPr firstRow="1" bandRow="1">
                <a:noFill/>
              </a:tblPr>
              <a:tblGrid>
                <a:gridCol w="79248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gridCol w="3962400">
                  <a:extLst>
                    <a:ext uri="{9D8B030D-6E8A-4147-A177-3AD203B41FA5}">
                      <a16:colId xmlns:a16="http://schemas.microsoft.com/office/drawing/2014/main" val="20002"/>
                    </a:ext>
                  </a:extLst>
                </a:gridCol>
              </a:tblGrid>
              <a:tr h="868695">
                <a:tc>
                  <a:txBody>
                    <a:bodyPr/>
                    <a:lstStyle/>
                    <a:p>
                      <a:pPr marL="0" marR="0" lvl="0" indent="0" algn="ctr" rtl="0">
                        <a:spcBef>
                          <a:spcPts val="0"/>
                        </a:spcBef>
                        <a:spcAft>
                          <a:spcPts val="0"/>
                        </a:spcAft>
                        <a:buNone/>
                      </a:pPr>
                      <a:r>
                        <a:rPr lang="en-US" sz="4800"/>
                        <a:t>Công thức</a:t>
                      </a:r>
                      <a:endParaRPr sz="4800"/>
                    </a:p>
                  </a:txBody>
                  <a:tcPr marL="182900" marR="182900" marT="68588" marB="68588" anchor="ctr"/>
                </a:tc>
                <a:tc>
                  <a:txBody>
                    <a:bodyPr/>
                    <a:lstStyle/>
                    <a:p>
                      <a:pPr marL="0" marR="0" lvl="0" indent="0" algn="ctr" rtl="0">
                        <a:spcBef>
                          <a:spcPts val="0"/>
                        </a:spcBef>
                        <a:spcAft>
                          <a:spcPts val="0"/>
                        </a:spcAft>
                        <a:buNone/>
                      </a:pPr>
                      <a:r>
                        <a:rPr lang="en-US" sz="4800"/>
                        <a:t>F-75</a:t>
                      </a:r>
                      <a:endParaRPr sz="4800"/>
                    </a:p>
                  </a:txBody>
                  <a:tcPr marL="182900" marR="182900" marT="68588" marB="68588" anchor="ctr"/>
                </a:tc>
                <a:tc>
                  <a:txBody>
                    <a:bodyPr/>
                    <a:lstStyle/>
                    <a:p>
                      <a:pPr marL="0" marR="0" lvl="0" indent="0" algn="ctr" rtl="0">
                        <a:spcBef>
                          <a:spcPts val="0"/>
                        </a:spcBef>
                        <a:spcAft>
                          <a:spcPts val="0"/>
                        </a:spcAft>
                        <a:buNone/>
                      </a:pPr>
                      <a:r>
                        <a:rPr lang="en-US" sz="4800"/>
                        <a:t>F-100</a:t>
                      </a:r>
                      <a:endParaRPr sz="4800"/>
                    </a:p>
                  </a:txBody>
                  <a:tcPr marL="182900" marR="182900" marT="68588" marB="68588" anchor="ctr"/>
                </a:tc>
                <a:extLst>
                  <a:ext uri="{0D108BD9-81ED-4DB2-BD59-A6C34878D82A}">
                    <a16:rowId xmlns:a16="http://schemas.microsoft.com/office/drawing/2014/main" val="10000"/>
                  </a:ext>
                </a:extLst>
              </a:tr>
              <a:tr h="685815">
                <a:tc>
                  <a:txBody>
                    <a:bodyPr/>
                    <a:lstStyle/>
                    <a:p>
                      <a:pPr marL="0" marR="0" lvl="0" indent="0" algn="l" rtl="0">
                        <a:spcBef>
                          <a:spcPts val="0"/>
                        </a:spcBef>
                        <a:spcAft>
                          <a:spcPts val="0"/>
                        </a:spcAft>
                        <a:buNone/>
                      </a:pPr>
                      <a:r>
                        <a:rPr lang="en-US" sz="3600" b="1"/>
                        <a:t>Thành phần trong 100ml</a:t>
                      </a:r>
                      <a:endParaRPr sz="3600" b="1"/>
                    </a:p>
                  </a:txBody>
                  <a:tcPr marL="182900" marR="182900" marT="68588" marB="68588"/>
                </a:tc>
                <a:tc>
                  <a:txBody>
                    <a:bodyPr/>
                    <a:lstStyle/>
                    <a:p>
                      <a:pPr marL="0" marR="0" lvl="0" indent="0" algn="ctr" rtl="0">
                        <a:spcBef>
                          <a:spcPts val="0"/>
                        </a:spcBef>
                        <a:spcAft>
                          <a:spcPts val="0"/>
                        </a:spcAft>
                        <a:buNone/>
                      </a:pPr>
                      <a:endParaRPr sz="3600" b="1"/>
                    </a:p>
                  </a:txBody>
                  <a:tcPr marL="182900" marR="182900" marT="68588" marB="68588"/>
                </a:tc>
                <a:tc>
                  <a:txBody>
                    <a:bodyPr/>
                    <a:lstStyle/>
                    <a:p>
                      <a:pPr marL="0" marR="0" lvl="0" indent="0" algn="ctr" rtl="0">
                        <a:spcBef>
                          <a:spcPts val="0"/>
                        </a:spcBef>
                        <a:spcAft>
                          <a:spcPts val="0"/>
                        </a:spcAft>
                        <a:buNone/>
                      </a:pPr>
                      <a:endParaRPr sz="3600" b="1"/>
                    </a:p>
                  </a:txBody>
                  <a:tcPr marL="182900" marR="182900" marT="68588" marB="68588"/>
                </a:tc>
                <a:extLst>
                  <a:ext uri="{0D108BD9-81ED-4DB2-BD59-A6C34878D82A}">
                    <a16:rowId xmlns:a16="http://schemas.microsoft.com/office/drawing/2014/main" val="10001"/>
                  </a:ext>
                </a:extLst>
              </a:tr>
              <a:tr h="7379223">
                <a:tc>
                  <a:txBody>
                    <a:bodyPr/>
                    <a:lstStyle/>
                    <a:p>
                      <a:pPr marL="0" marR="0" lvl="0" indent="0" algn="l" rtl="0">
                        <a:lnSpc>
                          <a:spcPct val="120000"/>
                        </a:lnSpc>
                        <a:spcBef>
                          <a:spcPts val="0"/>
                        </a:spcBef>
                        <a:spcAft>
                          <a:spcPts val="0"/>
                        </a:spcAft>
                        <a:buNone/>
                      </a:pPr>
                      <a:r>
                        <a:rPr lang="en-US" sz="3600"/>
                        <a:t>Năng lượng (Kcal)</a:t>
                      </a:r>
                      <a:endParaRPr sz="2700"/>
                    </a:p>
                    <a:p>
                      <a:pPr marL="0" marR="0" lvl="0" indent="0" algn="l" rtl="0">
                        <a:lnSpc>
                          <a:spcPct val="120000"/>
                        </a:lnSpc>
                        <a:spcBef>
                          <a:spcPts val="0"/>
                        </a:spcBef>
                        <a:spcAft>
                          <a:spcPts val="0"/>
                        </a:spcAft>
                        <a:buNone/>
                      </a:pPr>
                      <a:r>
                        <a:rPr lang="en-US" sz="3600"/>
                        <a:t>Protein (g)</a:t>
                      </a:r>
                      <a:endParaRPr sz="2700"/>
                    </a:p>
                    <a:p>
                      <a:pPr marL="0" marR="0" lvl="0" indent="0" algn="l" rtl="0">
                        <a:lnSpc>
                          <a:spcPct val="120000"/>
                        </a:lnSpc>
                        <a:spcBef>
                          <a:spcPts val="0"/>
                        </a:spcBef>
                        <a:spcAft>
                          <a:spcPts val="0"/>
                        </a:spcAft>
                        <a:buNone/>
                      </a:pPr>
                      <a:r>
                        <a:rPr lang="en-US" sz="3600"/>
                        <a:t>Lactose (g)</a:t>
                      </a:r>
                      <a:endParaRPr sz="2700"/>
                    </a:p>
                    <a:p>
                      <a:pPr marL="0" marR="0" lvl="0" indent="0" algn="l" rtl="0">
                        <a:lnSpc>
                          <a:spcPct val="120000"/>
                        </a:lnSpc>
                        <a:spcBef>
                          <a:spcPts val="0"/>
                        </a:spcBef>
                        <a:spcAft>
                          <a:spcPts val="0"/>
                        </a:spcAft>
                        <a:buNone/>
                      </a:pPr>
                      <a:r>
                        <a:rPr lang="en-US" sz="3600"/>
                        <a:t>Kali (mmol)</a:t>
                      </a:r>
                      <a:endParaRPr sz="2700"/>
                    </a:p>
                    <a:p>
                      <a:pPr marL="0" marR="0" lvl="0" indent="0" algn="l" rtl="0">
                        <a:lnSpc>
                          <a:spcPct val="120000"/>
                        </a:lnSpc>
                        <a:spcBef>
                          <a:spcPts val="0"/>
                        </a:spcBef>
                        <a:spcAft>
                          <a:spcPts val="0"/>
                        </a:spcAft>
                        <a:buNone/>
                      </a:pPr>
                      <a:r>
                        <a:rPr lang="en-US" sz="3600"/>
                        <a:t>Natri (mmol)</a:t>
                      </a:r>
                      <a:endParaRPr sz="2700"/>
                    </a:p>
                    <a:p>
                      <a:pPr marL="0" marR="0" lvl="0" indent="0" algn="l" rtl="0">
                        <a:lnSpc>
                          <a:spcPct val="120000"/>
                        </a:lnSpc>
                        <a:spcBef>
                          <a:spcPts val="0"/>
                        </a:spcBef>
                        <a:spcAft>
                          <a:spcPts val="0"/>
                        </a:spcAft>
                        <a:buNone/>
                      </a:pPr>
                      <a:r>
                        <a:rPr lang="en-US" sz="3600"/>
                        <a:t>Magie (mmol)</a:t>
                      </a:r>
                      <a:endParaRPr sz="2700"/>
                    </a:p>
                    <a:p>
                      <a:pPr marL="0" marR="0" lvl="0" indent="0" algn="l" rtl="0">
                        <a:lnSpc>
                          <a:spcPct val="120000"/>
                        </a:lnSpc>
                        <a:spcBef>
                          <a:spcPts val="0"/>
                        </a:spcBef>
                        <a:spcAft>
                          <a:spcPts val="0"/>
                        </a:spcAft>
                        <a:buNone/>
                      </a:pPr>
                      <a:r>
                        <a:rPr lang="en-US" sz="3600"/>
                        <a:t>Kẽm (mmol)</a:t>
                      </a:r>
                      <a:endParaRPr sz="2700"/>
                    </a:p>
                    <a:p>
                      <a:pPr marL="0" marR="0" lvl="0" indent="0" algn="l" rtl="0">
                        <a:lnSpc>
                          <a:spcPct val="120000"/>
                        </a:lnSpc>
                        <a:spcBef>
                          <a:spcPts val="0"/>
                        </a:spcBef>
                        <a:spcAft>
                          <a:spcPts val="0"/>
                        </a:spcAft>
                        <a:buNone/>
                      </a:pPr>
                      <a:r>
                        <a:rPr lang="en-US" sz="3600"/>
                        <a:t>Đồng (mg)</a:t>
                      </a:r>
                      <a:endParaRPr sz="2700"/>
                    </a:p>
                    <a:p>
                      <a:pPr marL="0" marR="0" lvl="0" indent="0" algn="l" rtl="0">
                        <a:lnSpc>
                          <a:spcPct val="120000"/>
                        </a:lnSpc>
                        <a:spcBef>
                          <a:spcPts val="0"/>
                        </a:spcBef>
                        <a:spcAft>
                          <a:spcPts val="0"/>
                        </a:spcAft>
                        <a:buNone/>
                      </a:pPr>
                      <a:r>
                        <a:rPr lang="en-US" sz="3600"/>
                        <a:t>%năng lượng protein</a:t>
                      </a:r>
                      <a:endParaRPr sz="2700"/>
                    </a:p>
                    <a:p>
                      <a:pPr marL="0" marR="0" lvl="0" indent="0" algn="l" rtl="0">
                        <a:lnSpc>
                          <a:spcPct val="120000"/>
                        </a:lnSpc>
                        <a:spcBef>
                          <a:spcPts val="0"/>
                        </a:spcBef>
                        <a:spcAft>
                          <a:spcPts val="0"/>
                        </a:spcAft>
                        <a:buNone/>
                      </a:pPr>
                      <a:r>
                        <a:rPr lang="en-US" sz="3600"/>
                        <a:t>%năng lượng chất béo</a:t>
                      </a:r>
                      <a:endParaRPr sz="3600"/>
                    </a:p>
                    <a:p>
                      <a:pPr marL="0" marR="0" lvl="0" indent="0" algn="l" rtl="0">
                        <a:lnSpc>
                          <a:spcPct val="120000"/>
                        </a:lnSpc>
                        <a:spcBef>
                          <a:spcPts val="0"/>
                        </a:spcBef>
                        <a:spcAft>
                          <a:spcPts val="0"/>
                        </a:spcAft>
                        <a:buNone/>
                      </a:pPr>
                      <a:r>
                        <a:rPr lang="en-US" sz="3600"/>
                        <a:t>Áp lực thẩm thấu</a:t>
                      </a:r>
                      <a:endParaRPr sz="3600"/>
                    </a:p>
                  </a:txBody>
                  <a:tcPr marL="182900" marR="182900" marT="68588" marB="68588"/>
                </a:tc>
                <a:tc>
                  <a:txBody>
                    <a:bodyPr/>
                    <a:lstStyle/>
                    <a:p>
                      <a:pPr marL="0" marR="0" lvl="0" indent="0" algn="ctr" rtl="0">
                        <a:lnSpc>
                          <a:spcPct val="120000"/>
                        </a:lnSpc>
                        <a:spcBef>
                          <a:spcPts val="0"/>
                        </a:spcBef>
                        <a:spcAft>
                          <a:spcPts val="0"/>
                        </a:spcAft>
                        <a:buNone/>
                      </a:pPr>
                      <a:r>
                        <a:rPr lang="en-US" sz="3600"/>
                        <a:t>75</a:t>
                      </a:r>
                      <a:endParaRPr sz="2700"/>
                    </a:p>
                    <a:p>
                      <a:pPr marL="0" marR="0" lvl="0" indent="0" algn="ctr" rtl="0">
                        <a:lnSpc>
                          <a:spcPct val="120000"/>
                        </a:lnSpc>
                        <a:spcBef>
                          <a:spcPts val="0"/>
                        </a:spcBef>
                        <a:spcAft>
                          <a:spcPts val="0"/>
                        </a:spcAft>
                        <a:buNone/>
                      </a:pPr>
                      <a:r>
                        <a:rPr lang="en-US" sz="3600"/>
                        <a:t>0,9</a:t>
                      </a:r>
                      <a:endParaRPr sz="2700"/>
                    </a:p>
                    <a:p>
                      <a:pPr marL="0" marR="0" lvl="0" indent="0" algn="ctr" rtl="0">
                        <a:lnSpc>
                          <a:spcPct val="120000"/>
                        </a:lnSpc>
                        <a:spcBef>
                          <a:spcPts val="0"/>
                        </a:spcBef>
                        <a:spcAft>
                          <a:spcPts val="0"/>
                        </a:spcAft>
                        <a:buNone/>
                      </a:pPr>
                      <a:r>
                        <a:rPr lang="en-US" sz="3600"/>
                        <a:t>1,3</a:t>
                      </a:r>
                      <a:endParaRPr sz="2700"/>
                    </a:p>
                    <a:p>
                      <a:pPr marL="0" marR="0" lvl="0" indent="0" algn="ctr" rtl="0">
                        <a:lnSpc>
                          <a:spcPct val="120000"/>
                        </a:lnSpc>
                        <a:spcBef>
                          <a:spcPts val="0"/>
                        </a:spcBef>
                        <a:spcAft>
                          <a:spcPts val="0"/>
                        </a:spcAft>
                        <a:buNone/>
                      </a:pPr>
                      <a:r>
                        <a:rPr lang="en-US" sz="3600"/>
                        <a:t>4,0</a:t>
                      </a:r>
                      <a:endParaRPr sz="2700"/>
                    </a:p>
                    <a:p>
                      <a:pPr marL="0" marR="0" lvl="0" indent="0" algn="ctr" rtl="0">
                        <a:lnSpc>
                          <a:spcPct val="120000"/>
                        </a:lnSpc>
                        <a:spcBef>
                          <a:spcPts val="0"/>
                        </a:spcBef>
                        <a:spcAft>
                          <a:spcPts val="0"/>
                        </a:spcAft>
                        <a:buNone/>
                      </a:pPr>
                      <a:r>
                        <a:rPr lang="en-US" sz="3600"/>
                        <a:t>0,6</a:t>
                      </a:r>
                      <a:endParaRPr sz="2700"/>
                    </a:p>
                    <a:p>
                      <a:pPr marL="0" marR="0" lvl="0" indent="0" algn="ctr" rtl="0">
                        <a:lnSpc>
                          <a:spcPct val="120000"/>
                        </a:lnSpc>
                        <a:spcBef>
                          <a:spcPts val="0"/>
                        </a:spcBef>
                        <a:spcAft>
                          <a:spcPts val="0"/>
                        </a:spcAft>
                        <a:buNone/>
                      </a:pPr>
                      <a:r>
                        <a:rPr lang="en-US" sz="3600"/>
                        <a:t>0,43</a:t>
                      </a:r>
                      <a:endParaRPr sz="2700"/>
                    </a:p>
                    <a:p>
                      <a:pPr marL="0" marR="0" lvl="0" indent="0" algn="ctr" rtl="0">
                        <a:lnSpc>
                          <a:spcPct val="120000"/>
                        </a:lnSpc>
                        <a:spcBef>
                          <a:spcPts val="0"/>
                        </a:spcBef>
                        <a:spcAft>
                          <a:spcPts val="0"/>
                        </a:spcAft>
                        <a:buNone/>
                      </a:pPr>
                      <a:r>
                        <a:rPr lang="en-US" sz="3600"/>
                        <a:t>2,0</a:t>
                      </a:r>
                      <a:endParaRPr sz="2700"/>
                    </a:p>
                    <a:p>
                      <a:pPr marL="0" marR="0" lvl="0" indent="0" algn="ctr" rtl="0">
                        <a:lnSpc>
                          <a:spcPct val="120000"/>
                        </a:lnSpc>
                        <a:spcBef>
                          <a:spcPts val="0"/>
                        </a:spcBef>
                        <a:spcAft>
                          <a:spcPts val="0"/>
                        </a:spcAft>
                        <a:buNone/>
                      </a:pPr>
                      <a:r>
                        <a:rPr lang="en-US" sz="3600"/>
                        <a:t>0,25</a:t>
                      </a:r>
                      <a:endParaRPr sz="2700"/>
                    </a:p>
                    <a:p>
                      <a:pPr marL="0" marR="0" lvl="0" indent="0" algn="ctr" rtl="0">
                        <a:lnSpc>
                          <a:spcPct val="120000"/>
                        </a:lnSpc>
                        <a:spcBef>
                          <a:spcPts val="0"/>
                        </a:spcBef>
                        <a:spcAft>
                          <a:spcPts val="0"/>
                        </a:spcAft>
                        <a:buNone/>
                      </a:pPr>
                      <a:r>
                        <a:rPr lang="en-US" sz="3600"/>
                        <a:t>5</a:t>
                      </a:r>
                      <a:endParaRPr sz="2700"/>
                    </a:p>
                    <a:p>
                      <a:pPr marL="0" marR="0" lvl="0" indent="0" algn="ctr" rtl="0">
                        <a:lnSpc>
                          <a:spcPct val="120000"/>
                        </a:lnSpc>
                        <a:spcBef>
                          <a:spcPts val="0"/>
                        </a:spcBef>
                        <a:spcAft>
                          <a:spcPts val="0"/>
                        </a:spcAft>
                        <a:buNone/>
                      </a:pPr>
                      <a:r>
                        <a:rPr lang="en-US" sz="3600"/>
                        <a:t>36</a:t>
                      </a:r>
                      <a:endParaRPr sz="2700"/>
                    </a:p>
                    <a:p>
                      <a:pPr marL="0" marR="0" lvl="0" indent="0" algn="ctr" rtl="0">
                        <a:lnSpc>
                          <a:spcPct val="120000"/>
                        </a:lnSpc>
                        <a:spcBef>
                          <a:spcPts val="0"/>
                        </a:spcBef>
                        <a:spcAft>
                          <a:spcPts val="0"/>
                        </a:spcAft>
                        <a:buNone/>
                      </a:pPr>
                      <a:r>
                        <a:rPr lang="en-US" sz="3600"/>
                        <a:t>413</a:t>
                      </a:r>
                      <a:endParaRPr sz="3600"/>
                    </a:p>
                  </a:txBody>
                  <a:tcPr marL="182900" marR="182900" marT="68588" marB="68588"/>
                </a:tc>
                <a:tc>
                  <a:txBody>
                    <a:bodyPr/>
                    <a:lstStyle/>
                    <a:p>
                      <a:pPr marL="0" marR="0" lvl="0" indent="0" algn="ctr" rtl="0">
                        <a:lnSpc>
                          <a:spcPct val="120000"/>
                        </a:lnSpc>
                        <a:spcBef>
                          <a:spcPts val="0"/>
                        </a:spcBef>
                        <a:spcAft>
                          <a:spcPts val="0"/>
                        </a:spcAft>
                        <a:buNone/>
                      </a:pPr>
                      <a:r>
                        <a:rPr lang="en-US" sz="3600"/>
                        <a:t>100</a:t>
                      </a:r>
                      <a:endParaRPr sz="2700"/>
                    </a:p>
                    <a:p>
                      <a:pPr marL="0" marR="0" lvl="0" indent="0" algn="ctr" rtl="0">
                        <a:lnSpc>
                          <a:spcPct val="120000"/>
                        </a:lnSpc>
                        <a:spcBef>
                          <a:spcPts val="0"/>
                        </a:spcBef>
                        <a:spcAft>
                          <a:spcPts val="0"/>
                        </a:spcAft>
                        <a:buNone/>
                      </a:pPr>
                      <a:r>
                        <a:rPr lang="en-US" sz="3600"/>
                        <a:t>2,9</a:t>
                      </a:r>
                      <a:endParaRPr sz="2700"/>
                    </a:p>
                    <a:p>
                      <a:pPr marL="0" marR="0" lvl="0" indent="0" algn="ctr" rtl="0">
                        <a:lnSpc>
                          <a:spcPct val="120000"/>
                        </a:lnSpc>
                        <a:spcBef>
                          <a:spcPts val="0"/>
                        </a:spcBef>
                        <a:spcAft>
                          <a:spcPts val="0"/>
                        </a:spcAft>
                        <a:buNone/>
                      </a:pPr>
                      <a:r>
                        <a:rPr lang="en-US" sz="3600"/>
                        <a:t>4,2</a:t>
                      </a:r>
                      <a:endParaRPr sz="2700"/>
                    </a:p>
                    <a:p>
                      <a:pPr marL="0" marR="0" lvl="0" indent="0" algn="ctr" rtl="0">
                        <a:lnSpc>
                          <a:spcPct val="120000"/>
                        </a:lnSpc>
                        <a:spcBef>
                          <a:spcPts val="0"/>
                        </a:spcBef>
                        <a:spcAft>
                          <a:spcPts val="0"/>
                        </a:spcAft>
                        <a:buNone/>
                      </a:pPr>
                      <a:r>
                        <a:rPr lang="en-US" sz="3600"/>
                        <a:t>6,3</a:t>
                      </a:r>
                      <a:endParaRPr sz="2700"/>
                    </a:p>
                    <a:p>
                      <a:pPr marL="0" marR="0" lvl="0" indent="0" algn="ctr" rtl="0">
                        <a:lnSpc>
                          <a:spcPct val="120000"/>
                        </a:lnSpc>
                        <a:spcBef>
                          <a:spcPts val="0"/>
                        </a:spcBef>
                        <a:spcAft>
                          <a:spcPts val="0"/>
                        </a:spcAft>
                        <a:buNone/>
                      </a:pPr>
                      <a:r>
                        <a:rPr lang="en-US" sz="3600"/>
                        <a:t>1,9</a:t>
                      </a:r>
                      <a:endParaRPr sz="2700"/>
                    </a:p>
                    <a:p>
                      <a:pPr marL="0" marR="0" lvl="0" indent="0" algn="ctr" rtl="0">
                        <a:lnSpc>
                          <a:spcPct val="120000"/>
                        </a:lnSpc>
                        <a:spcBef>
                          <a:spcPts val="0"/>
                        </a:spcBef>
                        <a:spcAft>
                          <a:spcPts val="0"/>
                        </a:spcAft>
                        <a:buNone/>
                      </a:pPr>
                      <a:r>
                        <a:rPr lang="en-US" sz="3600"/>
                        <a:t>0,73</a:t>
                      </a:r>
                      <a:endParaRPr sz="2700"/>
                    </a:p>
                    <a:p>
                      <a:pPr marL="0" marR="0" lvl="0" indent="0" algn="ctr" rtl="0">
                        <a:lnSpc>
                          <a:spcPct val="120000"/>
                        </a:lnSpc>
                        <a:spcBef>
                          <a:spcPts val="0"/>
                        </a:spcBef>
                        <a:spcAft>
                          <a:spcPts val="0"/>
                        </a:spcAft>
                        <a:buNone/>
                      </a:pPr>
                      <a:r>
                        <a:rPr lang="en-US" sz="3600"/>
                        <a:t>2,3</a:t>
                      </a:r>
                      <a:endParaRPr sz="2700"/>
                    </a:p>
                    <a:p>
                      <a:pPr marL="0" marR="0" lvl="0" indent="0" algn="ctr" rtl="0">
                        <a:lnSpc>
                          <a:spcPct val="120000"/>
                        </a:lnSpc>
                        <a:spcBef>
                          <a:spcPts val="0"/>
                        </a:spcBef>
                        <a:spcAft>
                          <a:spcPts val="0"/>
                        </a:spcAft>
                        <a:buNone/>
                      </a:pPr>
                      <a:r>
                        <a:rPr lang="en-US" sz="3600"/>
                        <a:t>0,25</a:t>
                      </a:r>
                      <a:endParaRPr sz="2700"/>
                    </a:p>
                    <a:p>
                      <a:pPr marL="0" marR="0" lvl="0" indent="0" algn="ctr" rtl="0">
                        <a:lnSpc>
                          <a:spcPct val="120000"/>
                        </a:lnSpc>
                        <a:spcBef>
                          <a:spcPts val="0"/>
                        </a:spcBef>
                        <a:spcAft>
                          <a:spcPts val="0"/>
                        </a:spcAft>
                        <a:buNone/>
                      </a:pPr>
                      <a:r>
                        <a:rPr lang="en-US" sz="3600"/>
                        <a:t>12</a:t>
                      </a:r>
                      <a:endParaRPr sz="2700"/>
                    </a:p>
                    <a:p>
                      <a:pPr marL="0" marR="0" lvl="0" indent="0" algn="ctr" rtl="0">
                        <a:lnSpc>
                          <a:spcPct val="120000"/>
                        </a:lnSpc>
                        <a:spcBef>
                          <a:spcPts val="0"/>
                        </a:spcBef>
                        <a:spcAft>
                          <a:spcPts val="0"/>
                        </a:spcAft>
                        <a:buNone/>
                      </a:pPr>
                      <a:r>
                        <a:rPr lang="en-US" sz="3600"/>
                        <a:t>53</a:t>
                      </a:r>
                      <a:endParaRPr sz="2700"/>
                    </a:p>
                    <a:p>
                      <a:pPr marL="0" marR="0" lvl="0" indent="0" algn="ctr" rtl="0">
                        <a:lnSpc>
                          <a:spcPct val="120000"/>
                        </a:lnSpc>
                        <a:spcBef>
                          <a:spcPts val="0"/>
                        </a:spcBef>
                        <a:spcAft>
                          <a:spcPts val="0"/>
                        </a:spcAft>
                        <a:buNone/>
                      </a:pPr>
                      <a:r>
                        <a:rPr lang="en-US" sz="3600"/>
                        <a:t>419</a:t>
                      </a:r>
                      <a:endParaRPr sz="3600"/>
                    </a:p>
                  </a:txBody>
                  <a:tcPr marL="182900" marR="182900" marT="68588" marB="68588"/>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7275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47"/>
          <p:cNvSpPr txBox="1">
            <a:spLocks noGrp="1"/>
          </p:cNvSpPr>
          <p:nvPr>
            <p:ph type="title"/>
          </p:nvPr>
        </p:nvSpPr>
        <p:spPr>
          <a:xfrm>
            <a:off x="1275656" y="571500"/>
            <a:ext cx="15163242" cy="892968"/>
          </a:xfrm>
          <a:prstGeom prst="rect">
            <a:avLst/>
          </a:prstGeom>
          <a:noFill/>
          <a:ln>
            <a:noFill/>
          </a:ln>
        </p:spPr>
        <p:txBody>
          <a:bodyPr spcFirstLastPara="1" vert="horz" wrap="square" lIns="137138" tIns="68550" rIns="137138" bIns="68550" rtlCol="0" anchor="b" anchorCtr="0">
            <a:noAutofit/>
          </a:bodyPr>
          <a:lstStyle/>
          <a:p>
            <a:pPr>
              <a:lnSpc>
                <a:spcPct val="85000"/>
              </a:lnSpc>
              <a:spcBef>
                <a:spcPts val="0"/>
              </a:spcBef>
              <a:buClr>
                <a:srgbClr val="C00000"/>
              </a:buClr>
              <a:buSzPts val="3200"/>
            </a:pPr>
            <a:r>
              <a:rPr lang="en-US" sz="5400" b="1" dirty="0" err="1" smtClean="0"/>
              <a:t>Sử</a:t>
            </a:r>
            <a:r>
              <a:rPr lang="en-US" sz="5400" b="1" dirty="0" smtClean="0"/>
              <a:t> </a:t>
            </a:r>
            <a:r>
              <a:rPr lang="en-US" sz="5400" b="1" dirty="0"/>
              <a:t>dụng thực phẩm bổ sung</a:t>
            </a:r>
            <a:endParaRPr sz="5400" b="1" dirty="0"/>
          </a:p>
        </p:txBody>
      </p:sp>
      <p:sp>
        <p:nvSpPr>
          <p:cNvPr id="670" name="Google Shape;670;p47"/>
          <p:cNvSpPr txBox="1"/>
          <p:nvPr/>
        </p:nvSpPr>
        <p:spPr>
          <a:xfrm>
            <a:off x="1275654" y="1732138"/>
            <a:ext cx="15240000" cy="2797628"/>
          </a:xfrm>
          <a:prstGeom prst="rect">
            <a:avLst/>
          </a:prstGeom>
          <a:noFill/>
          <a:ln>
            <a:noFill/>
          </a:ln>
        </p:spPr>
        <p:txBody>
          <a:bodyPr spcFirstLastPara="1" wrap="square" lIns="137138" tIns="68550" rIns="137138" bIns="68550" anchor="t" anchorCtr="0">
            <a:spAutoFit/>
          </a:bodyPr>
          <a:lstStyle/>
          <a:p>
            <a:pPr algn="just">
              <a:lnSpc>
                <a:spcPct val="120000"/>
              </a:lnSpc>
            </a:pPr>
            <a:r>
              <a:rPr lang="en-US" sz="3600" dirty="0">
                <a:solidFill>
                  <a:schemeClr val="dk1"/>
                </a:solidFill>
                <a:latin typeface="Arial"/>
                <a:ea typeface="Arial"/>
                <a:cs typeface="Arial"/>
                <a:sym typeface="Arial"/>
              </a:rPr>
              <a:t>Thực phẩm bổ sung là thực phẩm có công thức đặc biệt, ở dạng ăn liền hoặc xay nhỏ, được thay đổi tỷ trọng năng lượng, protein, chất béo hoặc thành phần vi chất dinh dưỡng để giúp đáp ứng các yêu cầu dinh dưỡng của nhóm đối tượng cụ thể.</a:t>
            </a:r>
            <a:endParaRPr sz="3600" dirty="0">
              <a:solidFill>
                <a:schemeClr val="dk1"/>
              </a:solidFill>
              <a:latin typeface="Arial"/>
              <a:ea typeface="Arial"/>
              <a:cs typeface="Arial"/>
              <a:sym typeface="Arial"/>
            </a:endParaRPr>
          </a:p>
        </p:txBody>
      </p:sp>
      <p:pic>
        <p:nvPicPr>
          <p:cNvPr id="7" name="Google Shape;680;p48"/>
          <p:cNvPicPr preferRelativeResize="0"/>
          <p:nvPr/>
        </p:nvPicPr>
        <p:blipFill rotWithShape="1">
          <a:blip r:embed="rId3">
            <a:alphaModFix/>
          </a:blip>
          <a:srcRect/>
          <a:stretch/>
        </p:blipFill>
        <p:spPr>
          <a:xfrm>
            <a:off x="9525000" y="5295900"/>
            <a:ext cx="8184528" cy="3076815"/>
          </a:xfrm>
          <a:prstGeom prst="rect">
            <a:avLst/>
          </a:prstGeom>
          <a:noFill/>
          <a:ln>
            <a:noFill/>
          </a:ln>
        </p:spPr>
      </p:pic>
      <p:pic>
        <p:nvPicPr>
          <p:cNvPr id="8" name="Google Shape;681;p48"/>
          <p:cNvPicPr preferRelativeResize="0"/>
          <p:nvPr/>
        </p:nvPicPr>
        <p:blipFill rotWithShape="1">
          <a:blip r:embed="rId4">
            <a:alphaModFix/>
          </a:blip>
          <a:srcRect/>
          <a:stretch/>
        </p:blipFill>
        <p:spPr>
          <a:xfrm>
            <a:off x="822486" y="5678604"/>
            <a:ext cx="8073168" cy="3001112"/>
          </a:xfrm>
          <a:prstGeom prst="rect">
            <a:avLst/>
          </a:prstGeom>
          <a:noFill/>
          <a:ln>
            <a:noFill/>
          </a:ln>
        </p:spPr>
      </p:pic>
    </p:spTree>
    <p:extLst>
      <p:ext uri="{BB962C8B-B14F-4D97-AF65-F5344CB8AC3E}">
        <p14:creationId xmlns:p14="http://schemas.microsoft.com/office/powerpoint/2010/main" val="411800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49"/>
          <p:cNvSpPr txBox="1">
            <a:spLocks noGrp="1"/>
          </p:cNvSpPr>
          <p:nvPr>
            <p:ph type="title"/>
          </p:nvPr>
        </p:nvSpPr>
        <p:spPr>
          <a:xfrm>
            <a:off x="2324385" y="1466850"/>
            <a:ext cx="15011115" cy="892968"/>
          </a:xfrm>
          <a:prstGeom prst="rect">
            <a:avLst/>
          </a:prstGeom>
          <a:noFill/>
          <a:ln>
            <a:noFill/>
          </a:ln>
        </p:spPr>
        <p:txBody>
          <a:bodyPr spcFirstLastPara="1" vert="horz" wrap="square" lIns="137138" tIns="68550" rIns="137138" bIns="68550" rtlCol="0" anchor="b" anchorCtr="0">
            <a:normAutofit/>
          </a:bodyPr>
          <a:lstStyle/>
          <a:p>
            <a:pPr>
              <a:lnSpc>
                <a:spcPct val="85000"/>
              </a:lnSpc>
              <a:spcBef>
                <a:spcPts val="0"/>
              </a:spcBef>
              <a:buClr>
                <a:srgbClr val="C00000"/>
              </a:buClr>
              <a:buSzPts val="2700"/>
            </a:pPr>
            <a:r>
              <a:rPr lang="en-US" sz="5400" b="1" dirty="0" smtClean="0"/>
              <a:t>Cách </a:t>
            </a:r>
            <a:r>
              <a:rPr lang="en-US" sz="5400" b="1" dirty="0"/>
              <a:t>sử dụng thực phẩm bổ sung</a:t>
            </a:r>
            <a:endParaRPr sz="5400" b="1" dirty="0"/>
          </a:p>
        </p:txBody>
      </p:sp>
      <p:sp>
        <p:nvSpPr>
          <p:cNvPr id="689" name="Google Shape;689;p49"/>
          <p:cNvSpPr txBox="1"/>
          <p:nvPr/>
        </p:nvSpPr>
        <p:spPr>
          <a:xfrm>
            <a:off x="1047612" y="2579540"/>
            <a:ext cx="15849600" cy="4792020"/>
          </a:xfrm>
          <a:prstGeom prst="rect">
            <a:avLst/>
          </a:prstGeom>
          <a:noFill/>
          <a:ln>
            <a:noFill/>
          </a:ln>
        </p:spPr>
        <p:txBody>
          <a:bodyPr spcFirstLastPara="1" wrap="square" lIns="137138" tIns="68550" rIns="137138" bIns="68550" anchor="t" anchorCtr="0">
            <a:spAutoFit/>
          </a:bodyPr>
          <a:lstStyle/>
          <a:p>
            <a:pPr marL="514350" indent="-514350" algn="just">
              <a:lnSpc>
                <a:spcPct val="120000"/>
              </a:lnSpc>
              <a:buClr>
                <a:schemeClr val="dk1"/>
              </a:buClr>
              <a:buSzPts val="2400"/>
              <a:buFont typeface="Noto Sans Symbols"/>
              <a:buChar char="▪"/>
            </a:pPr>
            <a:r>
              <a:rPr lang="en-US" sz="3600" dirty="0">
                <a:solidFill>
                  <a:schemeClr val="dk1"/>
                </a:solidFill>
                <a:latin typeface="Arial"/>
                <a:ea typeface="Arial"/>
                <a:cs typeface="Arial"/>
                <a:sym typeface="Arial"/>
              </a:rPr>
              <a:t>Khuyên người </a:t>
            </a:r>
            <a:r>
              <a:rPr lang="en-US" sz="3600" dirty="0" err="1">
                <a:solidFill>
                  <a:schemeClr val="dk1"/>
                </a:solidFill>
                <a:latin typeface="Arial"/>
                <a:ea typeface="Arial"/>
                <a:cs typeface="Arial"/>
                <a:sym typeface="Arial"/>
              </a:rPr>
              <a:t>chăm</a:t>
            </a:r>
            <a:r>
              <a:rPr lang="en-US" sz="3600" dirty="0">
                <a:solidFill>
                  <a:schemeClr val="dk1"/>
                </a:solidFill>
                <a:latin typeface="Arial"/>
                <a:ea typeface="Arial"/>
                <a:cs typeface="Arial"/>
                <a:sym typeface="Arial"/>
              </a:rPr>
              <a:t> sóc </a:t>
            </a:r>
            <a:r>
              <a:rPr lang="en-US" sz="3600" dirty="0" err="1">
                <a:solidFill>
                  <a:schemeClr val="dk1"/>
                </a:solidFill>
                <a:latin typeface="Arial"/>
                <a:ea typeface="Arial"/>
                <a:cs typeface="Arial"/>
                <a:sym typeface="Arial"/>
              </a:rPr>
              <a:t>cho</a:t>
            </a:r>
            <a:r>
              <a:rPr lang="en-US" sz="3600" dirty="0">
                <a:solidFill>
                  <a:schemeClr val="dk1"/>
                </a:solidFill>
                <a:latin typeface="Arial"/>
                <a:ea typeface="Arial"/>
                <a:cs typeface="Arial"/>
                <a:sym typeface="Arial"/>
              </a:rPr>
              <a:t> </a:t>
            </a:r>
            <a:r>
              <a:rPr lang="en-US" sz="3600" dirty="0" err="1">
                <a:solidFill>
                  <a:schemeClr val="dk1"/>
                </a:solidFill>
                <a:latin typeface="Arial"/>
                <a:ea typeface="Arial"/>
                <a:cs typeface="Arial"/>
                <a:sym typeface="Arial"/>
              </a:rPr>
              <a:t>trẻ</a:t>
            </a:r>
            <a:r>
              <a:rPr lang="en-US" sz="3600" dirty="0">
                <a:solidFill>
                  <a:schemeClr val="dk1"/>
                </a:solidFill>
                <a:latin typeface="Arial"/>
                <a:ea typeface="Arial"/>
                <a:cs typeface="Arial"/>
                <a:sym typeface="Arial"/>
              </a:rPr>
              <a:t> ăn </a:t>
            </a:r>
            <a:r>
              <a:rPr lang="en-US" sz="3600" dirty="0" err="1">
                <a:solidFill>
                  <a:schemeClr val="dk1"/>
                </a:solidFill>
                <a:latin typeface="Arial"/>
                <a:ea typeface="Arial"/>
                <a:cs typeface="Arial"/>
                <a:sym typeface="Arial"/>
              </a:rPr>
              <a:t>lượng</a:t>
            </a:r>
            <a:r>
              <a:rPr lang="en-US" sz="3600" dirty="0">
                <a:solidFill>
                  <a:schemeClr val="dk1"/>
                </a:solidFill>
                <a:latin typeface="Arial"/>
                <a:ea typeface="Arial"/>
                <a:cs typeface="Arial"/>
                <a:sym typeface="Arial"/>
              </a:rPr>
              <a:t> </a:t>
            </a:r>
            <a:r>
              <a:rPr lang="en-US" sz="3600" dirty="0" err="1">
                <a:solidFill>
                  <a:schemeClr val="dk1"/>
                </a:solidFill>
                <a:latin typeface="Arial"/>
                <a:ea typeface="Arial"/>
                <a:cs typeface="Arial"/>
                <a:sym typeface="Arial"/>
              </a:rPr>
              <a:t>thực</a:t>
            </a:r>
            <a:r>
              <a:rPr lang="en-US" sz="3600" dirty="0">
                <a:solidFill>
                  <a:schemeClr val="dk1"/>
                </a:solidFill>
                <a:latin typeface="Arial"/>
                <a:ea typeface="Arial"/>
                <a:cs typeface="Arial"/>
                <a:sym typeface="Arial"/>
              </a:rPr>
              <a:t> </a:t>
            </a:r>
            <a:r>
              <a:rPr lang="en-US" sz="3600" dirty="0" err="1">
                <a:solidFill>
                  <a:schemeClr val="dk1"/>
                </a:solidFill>
                <a:latin typeface="Arial"/>
                <a:ea typeface="Arial"/>
                <a:cs typeface="Arial"/>
                <a:sym typeface="Arial"/>
              </a:rPr>
              <a:t>phẩm</a:t>
            </a:r>
            <a:r>
              <a:rPr lang="en-US" sz="3600" dirty="0">
                <a:solidFill>
                  <a:schemeClr val="dk1"/>
                </a:solidFill>
                <a:latin typeface="Arial"/>
                <a:ea typeface="Arial"/>
                <a:cs typeface="Arial"/>
                <a:sym typeface="Arial"/>
              </a:rPr>
              <a:t> ít </a:t>
            </a:r>
            <a:r>
              <a:rPr lang="en-US" sz="3600" dirty="0" err="1">
                <a:solidFill>
                  <a:schemeClr val="dk1"/>
                </a:solidFill>
                <a:latin typeface="Arial"/>
                <a:ea typeface="Arial"/>
                <a:cs typeface="Arial"/>
                <a:sym typeface="Arial"/>
              </a:rPr>
              <a:t>một</a:t>
            </a:r>
            <a:r>
              <a:rPr lang="en-US" sz="3600" dirty="0">
                <a:solidFill>
                  <a:schemeClr val="dk1"/>
                </a:solidFill>
                <a:latin typeface="Arial"/>
                <a:ea typeface="Arial"/>
                <a:cs typeface="Arial"/>
                <a:sym typeface="Arial"/>
              </a:rPr>
              <a:t> và ăn </a:t>
            </a:r>
            <a:r>
              <a:rPr lang="en-US" sz="3600" dirty="0" err="1">
                <a:solidFill>
                  <a:schemeClr val="dk1"/>
                </a:solidFill>
                <a:latin typeface="Arial"/>
                <a:ea typeface="Arial"/>
                <a:cs typeface="Arial"/>
                <a:sym typeface="Arial"/>
              </a:rPr>
              <a:t>hết</a:t>
            </a:r>
            <a:r>
              <a:rPr lang="en-US" sz="3600" dirty="0">
                <a:solidFill>
                  <a:schemeClr val="dk1"/>
                </a:solidFill>
                <a:latin typeface="Arial"/>
                <a:ea typeface="Arial"/>
                <a:cs typeface="Arial"/>
                <a:sym typeface="Arial"/>
              </a:rPr>
              <a:t> khẩu </a:t>
            </a:r>
            <a:r>
              <a:rPr lang="en-US" sz="3600" dirty="0" err="1">
                <a:solidFill>
                  <a:schemeClr val="dk1"/>
                </a:solidFill>
                <a:latin typeface="Arial"/>
                <a:ea typeface="Arial"/>
                <a:cs typeface="Arial"/>
                <a:sym typeface="Arial"/>
              </a:rPr>
              <a:t>phần</a:t>
            </a:r>
            <a:r>
              <a:rPr lang="en-US" sz="3600" dirty="0">
                <a:solidFill>
                  <a:schemeClr val="dk1"/>
                </a:solidFill>
                <a:latin typeface="Arial"/>
                <a:ea typeface="Arial"/>
                <a:cs typeface="Arial"/>
                <a:sym typeface="Arial"/>
              </a:rPr>
              <a:t> </a:t>
            </a:r>
            <a:r>
              <a:rPr lang="en-US" sz="3600" dirty="0" err="1">
                <a:solidFill>
                  <a:schemeClr val="dk1"/>
                </a:solidFill>
                <a:latin typeface="Arial"/>
                <a:ea typeface="Arial"/>
                <a:cs typeface="Arial"/>
                <a:sym typeface="Arial"/>
              </a:rPr>
              <a:t>hàng</a:t>
            </a:r>
            <a:r>
              <a:rPr lang="en-US" sz="3600" dirty="0">
                <a:solidFill>
                  <a:schemeClr val="dk1"/>
                </a:solidFill>
                <a:latin typeface="Arial"/>
                <a:ea typeface="Arial"/>
                <a:cs typeface="Arial"/>
                <a:sym typeface="Arial"/>
              </a:rPr>
              <a:t> ngày </a:t>
            </a:r>
            <a:r>
              <a:rPr lang="en-US" sz="3600" dirty="0" err="1">
                <a:solidFill>
                  <a:schemeClr val="dk1"/>
                </a:solidFill>
                <a:latin typeface="Arial"/>
                <a:ea typeface="Arial"/>
                <a:cs typeface="Arial"/>
                <a:sym typeface="Arial"/>
              </a:rPr>
              <a:t>trước</a:t>
            </a:r>
            <a:r>
              <a:rPr lang="en-US" sz="3600" dirty="0">
                <a:solidFill>
                  <a:schemeClr val="dk1"/>
                </a:solidFill>
                <a:latin typeface="Arial"/>
                <a:ea typeface="Arial"/>
                <a:cs typeface="Arial"/>
                <a:sym typeface="Arial"/>
              </a:rPr>
              <a:t> </a:t>
            </a:r>
            <a:r>
              <a:rPr lang="en-US" sz="3600" dirty="0" err="1">
                <a:solidFill>
                  <a:schemeClr val="dk1"/>
                </a:solidFill>
                <a:latin typeface="Arial"/>
                <a:ea typeface="Arial"/>
                <a:cs typeface="Arial"/>
                <a:sym typeface="Arial"/>
              </a:rPr>
              <a:t>khi</a:t>
            </a:r>
            <a:r>
              <a:rPr lang="en-US" sz="3600" dirty="0">
                <a:solidFill>
                  <a:schemeClr val="dk1"/>
                </a:solidFill>
                <a:latin typeface="Arial"/>
                <a:ea typeface="Arial"/>
                <a:cs typeface="Arial"/>
                <a:sym typeface="Arial"/>
              </a:rPr>
              <a:t> ăn các </a:t>
            </a:r>
            <a:r>
              <a:rPr lang="en-US" sz="3600" dirty="0" err="1">
                <a:solidFill>
                  <a:schemeClr val="dk1"/>
                </a:solidFill>
                <a:latin typeface="Arial"/>
                <a:ea typeface="Arial"/>
                <a:cs typeface="Arial"/>
                <a:sym typeface="Arial"/>
              </a:rPr>
              <a:t>thực</a:t>
            </a:r>
            <a:r>
              <a:rPr lang="en-US" sz="3600" dirty="0">
                <a:solidFill>
                  <a:schemeClr val="dk1"/>
                </a:solidFill>
                <a:latin typeface="Arial"/>
                <a:ea typeface="Arial"/>
                <a:cs typeface="Arial"/>
                <a:sym typeface="Arial"/>
              </a:rPr>
              <a:t> </a:t>
            </a:r>
            <a:r>
              <a:rPr lang="en-US" sz="3600" dirty="0" err="1">
                <a:solidFill>
                  <a:schemeClr val="dk1"/>
                </a:solidFill>
                <a:latin typeface="Arial"/>
                <a:ea typeface="Arial"/>
                <a:cs typeface="Arial"/>
                <a:sym typeface="Arial"/>
              </a:rPr>
              <a:t>phẩm</a:t>
            </a:r>
            <a:r>
              <a:rPr lang="en-US" sz="3600" dirty="0">
                <a:solidFill>
                  <a:schemeClr val="dk1"/>
                </a:solidFill>
                <a:latin typeface="Arial"/>
                <a:ea typeface="Arial"/>
                <a:cs typeface="Arial"/>
                <a:sym typeface="Arial"/>
              </a:rPr>
              <a:t> khác.</a:t>
            </a:r>
            <a:endParaRPr sz="2700" dirty="0"/>
          </a:p>
          <a:p>
            <a:pPr marL="514350" indent="-514350" algn="just">
              <a:lnSpc>
                <a:spcPct val="120000"/>
              </a:lnSpc>
              <a:buClr>
                <a:schemeClr val="dk1"/>
              </a:buClr>
              <a:buSzPts val="2400"/>
              <a:buFont typeface="Noto Sans Symbols"/>
              <a:buChar char="▪"/>
            </a:pPr>
            <a:r>
              <a:rPr lang="en-US" sz="3600" dirty="0">
                <a:solidFill>
                  <a:schemeClr val="dk1"/>
                </a:solidFill>
                <a:latin typeface="Arial"/>
                <a:ea typeface="Arial"/>
                <a:cs typeface="Arial"/>
                <a:sym typeface="Arial"/>
              </a:rPr>
              <a:t>Nếu </a:t>
            </a:r>
            <a:r>
              <a:rPr lang="en-US" sz="3600" dirty="0" err="1">
                <a:solidFill>
                  <a:schemeClr val="dk1"/>
                </a:solidFill>
                <a:latin typeface="Arial"/>
                <a:ea typeface="Arial"/>
                <a:cs typeface="Arial"/>
                <a:sym typeface="Arial"/>
              </a:rPr>
              <a:t>trẻ</a:t>
            </a:r>
            <a:r>
              <a:rPr lang="en-US" sz="3600" dirty="0">
                <a:solidFill>
                  <a:schemeClr val="dk1"/>
                </a:solidFill>
                <a:latin typeface="Arial"/>
                <a:ea typeface="Arial"/>
                <a:cs typeface="Arial"/>
                <a:sym typeface="Arial"/>
              </a:rPr>
              <a:t> </a:t>
            </a:r>
            <a:r>
              <a:rPr lang="en-US" sz="3600" dirty="0" err="1">
                <a:solidFill>
                  <a:schemeClr val="dk1"/>
                </a:solidFill>
                <a:latin typeface="Arial"/>
                <a:ea typeface="Arial"/>
                <a:cs typeface="Arial"/>
                <a:sym typeface="Arial"/>
              </a:rPr>
              <a:t>vẫn</a:t>
            </a:r>
            <a:r>
              <a:rPr lang="en-US" sz="3600" dirty="0">
                <a:solidFill>
                  <a:schemeClr val="dk1"/>
                </a:solidFill>
                <a:latin typeface="Arial"/>
                <a:ea typeface="Arial"/>
                <a:cs typeface="Arial"/>
                <a:sym typeface="Arial"/>
              </a:rPr>
              <a:t> </a:t>
            </a:r>
            <a:r>
              <a:rPr lang="en-US" sz="3600" dirty="0" err="1">
                <a:solidFill>
                  <a:schemeClr val="dk1"/>
                </a:solidFill>
                <a:latin typeface="Arial"/>
                <a:ea typeface="Arial"/>
                <a:cs typeface="Arial"/>
                <a:sym typeface="Arial"/>
              </a:rPr>
              <a:t>đang</a:t>
            </a:r>
            <a:r>
              <a:rPr lang="en-US" sz="3600" dirty="0">
                <a:solidFill>
                  <a:schemeClr val="dk1"/>
                </a:solidFill>
                <a:latin typeface="Arial"/>
                <a:ea typeface="Arial"/>
                <a:cs typeface="Arial"/>
                <a:sym typeface="Arial"/>
              </a:rPr>
              <a:t> bú </a:t>
            </a:r>
            <a:r>
              <a:rPr lang="en-US" sz="3600" dirty="0" err="1">
                <a:solidFill>
                  <a:schemeClr val="dk1"/>
                </a:solidFill>
                <a:latin typeface="Arial"/>
                <a:ea typeface="Arial"/>
                <a:cs typeface="Arial"/>
                <a:sym typeface="Arial"/>
              </a:rPr>
              <a:t>mẹ</a:t>
            </a:r>
            <a:r>
              <a:rPr lang="en-US" sz="3600" dirty="0">
                <a:solidFill>
                  <a:schemeClr val="dk1"/>
                </a:solidFill>
                <a:latin typeface="Arial"/>
                <a:ea typeface="Arial"/>
                <a:cs typeface="Arial"/>
                <a:sym typeface="Arial"/>
              </a:rPr>
              <a:t>, khuyên </a:t>
            </a:r>
            <a:r>
              <a:rPr lang="en-US" sz="3600" dirty="0" err="1">
                <a:solidFill>
                  <a:schemeClr val="dk1"/>
                </a:solidFill>
                <a:latin typeface="Arial"/>
                <a:ea typeface="Arial"/>
                <a:cs typeface="Arial"/>
                <a:sym typeface="Arial"/>
              </a:rPr>
              <a:t>mẹ</a:t>
            </a:r>
            <a:r>
              <a:rPr lang="en-US" sz="3600" dirty="0">
                <a:solidFill>
                  <a:schemeClr val="dk1"/>
                </a:solidFill>
                <a:latin typeface="Arial"/>
                <a:ea typeface="Arial"/>
                <a:cs typeface="Arial"/>
                <a:sym typeface="Arial"/>
              </a:rPr>
              <a:t> </a:t>
            </a:r>
            <a:r>
              <a:rPr lang="en-US" sz="3600" dirty="0" err="1">
                <a:solidFill>
                  <a:schemeClr val="dk1"/>
                </a:solidFill>
                <a:latin typeface="Arial"/>
                <a:ea typeface="Arial"/>
                <a:cs typeface="Arial"/>
                <a:sym typeface="Arial"/>
              </a:rPr>
              <a:t>cho</a:t>
            </a:r>
            <a:r>
              <a:rPr lang="en-US" sz="3600" dirty="0">
                <a:solidFill>
                  <a:schemeClr val="dk1"/>
                </a:solidFill>
                <a:latin typeface="Arial"/>
                <a:ea typeface="Arial"/>
                <a:cs typeface="Arial"/>
                <a:sym typeface="Arial"/>
              </a:rPr>
              <a:t> bú </a:t>
            </a:r>
            <a:r>
              <a:rPr lang="en-US" sz="3600" dirty="0" err="1">
                <a:solidFill>
                  <a:schemeClr val="dk1"/>
                </a:solidFill>
                <a:latin typeface="Arial"/>
                <a:ea typeface="Arial"/>
                <a:cs typeface="Arial"/>
                <a:sym typeface="Arial"/>
              </a:rPr>
              <a:t>trước</a:t>
            </a:r>
            <a:r>
              <a:rPr lang="en-US" sz="3600" dirty="0">
                <a:solidFill>
                  <a:schemeClr val="dk1"/>
                </a:solidFill>
                <a:latin typeface="Arial"/>
                <a:ea typeface="Arial"/>
                <a:cs typeface="Arial"/>
                <a:sym typeface="Arial"/>
              </a:rPr>
              <a:t> rồi ăn HEBI </a:t>
            </a:r>
            <a:r>
              <a:rPr lang="en-US" sz="3600" dirty="0" err="1">
                <a:solidFill>
                  <a:schemeClr val="dk1"/>
                </a:solidFill>
                <a:latin typeface="Arial"/>
                <a:ea typeface="Arial"/>
                <a:cs typeface="Arial"/>
                <a:sym typeface="Arial"/>
              </a:rPr>
              <a:t>sau</a:t>
            </a:r>
            <a:r>
              <a:rPr lang="en-US" sz="3600" dirty="0">
                <a:solidFill>
                  <a:schemeClr val="dk1"/>
                </a:solidFill>
                <a:latin typeface="Arial"/>
                <a:ea typeface="Arial"/>
                <a:cs typeface="Arial"/>
                <a:sym typeface="Arial"/>
              </a:rPr>
              <a:t>.</a:t>
            </a:r>
            <a:endParaRPr sz="2700" dirty="0"/>
          </a:p>
          <a:p>
            <a:pPr marL="514350" indent="-514350" algn="just">
              <a:lnSpc>
                <a:spcPct val="120000"/>
              </a:lnSpc>
              <a:buClr>
                <a:schemeClr val="dk1"/>
              </a:buClr>
              <a:buSzPts val="2400"/>
              <a:buFont typeface="Noto Sans Symbols"/>
              <a:buChar char="▪"/>
            </a:pPr>
            <a:r>
              <a:rPr lang="en-US" sz="3600" dirty="0">
                <a:solidFill>
                  <a:schemeClr val="dk1"/>
                </a:solidFill>
                <a:latin typeface="Arial"/>
                <a:ea typeface="Arial"/>
                <a:cs typeface="Arial"/>
                <a:sym typeface="Arial"/>
              </a:rPr>
              <a:t>Trẻ </a:t>
            </a:r>
            <a:r>
              <a:rPr lang="en-US" sz="3600" dirty="0" err="1">
                <a:solidFill>
                  <a:schemeClr val="dk1"/>
                </a:solidFill>
                <a:latin typeface="Arial"/>
                <a:ea typeface="Arial"/>
                <a:cs typeface="Arial"/>
                <a:sym typeface="Arial"/>
              </a:rPr>
              <a:t>uống</a:t>
            </a:r>
            <a:r>
              <a:rPr lang="en-US" sz="3600" dirty="0">
                <a:solidFill>
                  <a:schemeClr val="dk1"/>
                </a:solidFill>
                <a:latin typeface="Arial"/>
                <a:ea typeface="Arial"/>
                <a:cs typeface="Arial"/>
                <a:sym typeface="Arial"/>
              </a:rPr>
              <a:t> đủ nước </a:t>
            </a:r>
            <a:r>
              <a:rPr lang="en-US" sz="3600" dirty="0" err="1">
                <a:solidFill>
                  <a:schemeClr val="dk1"/>
                </a:solidFill>
                <a:latin typeface="Arial"/>
                <a:ea typeface="Arial"/>
                <a:cs typeface="Arial"/>
                <a:sym typeface="Arial"/>
              </a:rPr>
              <a:t>sạch</a:t>
            </a:r>
            <a:r>
              <a:rPr lang="en-US" sz="3600" dirty="0">
                <a:solidFill>
                  <a:schemeClr val="dk1"/>
                </a:solidFill>
                <a:latin typeface="Arial"/>
                <a:ea typeface="Arial"/>
                <a:cs typeface="Arial"/>
                <a:sym typeface="Arial"/>
              </a:rPr>
              <a:t> </a:t>
            </a:r>
            <a:r>
              <a:rPr lang="en-US" sz="3600" dirty="0" err="1">
                <a:solidFill>
                  <a:schemeClr val="dk1"/>
                </a:solidFill>
                <a:latin typeface="Arial"/>
                <a:ea typeface="Arial"/>
                <a:cs typeface="Arial"/>
                <a:sym typeface="Arial"/>
              </a:rPr>
              <a:t>sau</a:t>
            </a:r>
            <a:r>
              <a:rPr lang="en-US" sz="3600" dirty="0">
                <a:solidFill>
                  <a:schemeClr val="dk1"/>
                </a:solidFill>
                <a:latin typeface="Arial"/>
                <a:ea typeface="Arial"/>
                <a:cs typeface="Arial"/>
                <a:sym typeface="Arial"/>
              </a:rPr>
              <a:t> </a:t>
            </a:r>
            <a:r>
              <a:rPr lang="en-US" sz="3600" dirty="0" err="1">
                <a:solidFill>
                  <a:schemeClr val="dk1"/>
                </a:solidFill>
                <a:latin typeface="Arial"/>
                <a:ea typeface="Arial"/>
                <a:cs typeface="Arial"/>
                <a:sym typeface="Arial"/>
              </a:rPr>
              <a:t>khi</a:t>
            </a:r>
            <a:r>
              <a:rPr lang="en-US" sz="3600" dirty="0">
                <a:solidFill>
                  <a:schemeClr val="dk1"/>
                </a:solidFill>
                <a:latin typeface="Arial"/>
                <a:ea typeface="Arial"/>
                <a:cs typeface="Arial"/>
                <a:sym typeface="Arial"/>
              </a:rPr>
              <a:t> ăn HEBI </a:t>
            </a:r>
            <a:r>
              <a:rPr lang="en-US" sz="3600" dirty="0" err="1">
                <a:solidFill>
                  <a:schemeClr val="dk1"/>
                </a:solidFill>
                <a:latin typeface="Arial"/>
                <a:ea typeface="Arial"/>
                <a:cs typeface="Arial"/>
                <a:sym typeface="Arial"/>
              </a:rPr>
              <a:t>để</a:t>
            </a:r>
            <a:r>
              <a:rPr lang="en-US" sz="3600" dirty="0">
                <a:solidFill>
                  <a:schemeClr val="dk1"/>
                </a:solidFill>
                <a:latin typeface="Arial"/>
                <a:ea typeface="Arial"/>
                <a:cs typeface="Arial"/>
                <a:sym typeface="Arial"/>
              </a:rPr>
              <a:t> đảm bảo </a:t>
            </a:r>
            <a:r>
              <a:rPr lang="en-US" sz="3600" dirty="0" err="1">
                <a:solidFill>
                  <a:schemeClr val="dk1"/>
                </a:solidFill>
                <a:latin typeface="Arial"/>
                <a:ea typeface="Arial"/>
                <a:cs typeface="Arial"/>
                <a:sym typeface="Arial"/>
              </a:rPr>
              <a:t>cơ</a:t>
            </a:r>
            <a:r>
              <a:rPr lang="en-US" sz="3600" dirty="0">
                <a:solidFill>
                  <a:schemeClr val="dk1"/>
                </a:solidFill>
                <a:latin typeface="Arial"/>
                <a:ea typeface="Arial"/>
                <a:cs typeface="Arial"/>
                <a:sym typeface="Arial"/>
              </a:rPr>
              <a:t> thể duy </a:t>
            </a:r>
            <a:r>
              <a:rPr lang="en-US" sz="3600" dirty="0" err="1">
                <a:solidFill>
                  <a:schemeClr val="dk1"/>
                </a:solidFill>
                <a:latin typeface="Arial"/>
                <a:ea typeface="Arial"/>
                <a:cs typeface="Arial"/>
                <a:sym typeface="Arial"/>
              </a:rPr>
              <a:t>trì</a:t>
            </a:r>
            <a:r>
              <a:rPr lang="en-US" sz="3600" dirty="0">
                <a:solidFill>
                  <a:schemeClr val="dk1"/>
                </a:solidFill>
                <a:latin typeface="Arial"/>
                <a:ea typeface="Arial"/>
                <a:cs typeface="Arial"/>
                <a:sym typeface="Arial"/>
              </a:rPr>
              <a:t> đủ nước.</a:t>
            </a:r>
            <a:endParaRPr sz="2700" dirty="0"/>
          </a:p>
          <a:p>
            <a:pPr marL="514350" indent="-514350" algn="just">
              <a:lnSpc>
                <a:spcPct val="120000"/>
              </a:lnSpc>
              <a:buClr>
                <a:schemeClr val="dk1"/>
              </a:buClr>
              <a:buSzPts val="2400"/>
              <a:buFont typeface="Noto Sans Symbols"/>
              <a:buChar char="▪"/>
            </a:pPr>
            <a:r>
              <a:rPr lang="en-US" sz="3600" dirty="0">
                <a:solidFill>
                  <a:schemeClr val="dk1"/>
                </a:solidFill>
                <a:latin typeface="Arial"/>
                <a:ea typeface="Arial"/>
                <a:cs typeface="Arial"/>
                <a:sym typeface="Arial"/>
              </a:rPr>
              <a:t>Không </a:t>
            </a:r>
            <a:r>
              <a:rPr lang="en-US" sz="3600" dirty="0" err="1">
                <a:solidFill>
                  <a:schemeClr val="dk1"/>
                </a:solidFill>
                <a:latin typeface="Arial"/>
                <a:ea typeface="Arial"/>
                <a:cs typeface="Arial"/>
                <a:sym typeface="Arial"/>
              </a:rPr>
              <a:t>nên</a:t>
            </a:r>
            <a:r>
              <a:rPr lang="en-US" sz="3600" dirty="0">
                <a:solidFill>
                  <a:schemeClr val="dk1"/>
                </a:solidFill>
                <a:latin typeface="Arial"/>
                <a:ea typeface="Arial"/>
                <a:cs typeface="Arial"/>
                <a:sym typeface="Arial"/>
              </a:rPr>
              <a:t> </a:t>
            </a:r>
            <a:r>
              <a:rPr lang="en-US" sz="3600" dirty="0" err="1">
                <a:solidFill>
                  <a:schemeClr val="dk1"/>
                </a:solidFill>
                <a:latin typeface="Arial"/>
                <a:ea typeface="Arial"/>
                <a:cs typeface="Arial"/>
                <a:sym typeface="Arial"/>
              </a:rPr>
              <a:t>trộn</a:t>
            </a:r>
            <a:r>
              <a:rPr lang="en-US" sz="3600" dirty="0">
                <a:solidFill>
                  <a:schemeClr val="dk1"/>
                </a:solidFill>
                <a:latin typeface="Arial"/>
                <a:ea typeface="Arial"/>
                <a:cs typeface="Arial"/>
                <a:sym typeface="Arial"/>
              </a:rPr>
              <a:t> HEBI với </a:t>
            </a:r>
            <a:r>
              <a:rPr lang="en-US" sz="3600" dirty="0" err="1">
                <a:solidFill>
                  <a:schemeClr val="dk1"/>
                </a:solidFill>
                <a:latin typeface="Arial"/>
                <a:ea typeface="Arial"/>
                <a:cs typeface="Arial"/>
                <a:sym typeface="Arial"/>
              </a:rPr>
              <a:t>bất</a:t>
            </a:r>
            <a:r>
              <a:rPr lang="en-US" sz="3600" dirty="0">
                <a:solidFill>
                  <a:schemeClr val="dk1"/>
                </a:solidFill>
                <a:latin typeface="Arial"/>
                <a:ea typeface="Arial"/>
                <a:cs typeface="Arial"/>
                <a:sym typeface="Arial"/>
              </a:rPr>
              <a:t> cứ dung dịch </a:t>
            </a:r>
            <a:r>
              <a:rPr lang="en-US" sz="3600" dirty="0" err="1">
                <a:solidFill>
                  <a:schemeClr val="dk1"/>
                </a:solidFill>
                <a:latin typeface="Arial"/>
                <a:ea typeface="Arial"/>
                <a:cs typeface="Arial"/>
                <a:sym typeface="Arial"/>
              </a:rPr>
              <a:t>gì</a:t>
            </a:r>
            <a:r>
              <a:rPr lang="en-US" sz="3600" dirty="0">
                <a:solidFill>
                  <a:schemeClr val="dk1"/>
                </a:solidFill>
                <a:latin typeface="Arial"/>
                <a:ea typeface="Arial"/>
                <a:cs typeface="Arial"/>
                <a:sym typeface="Arial"/>
              </a:rPr>
              <a:t> vì </a:t>
            </a:r>
            <a:r>
              <a:rPr lang="en-US" sz="3600" dirty="0" err="1">
                <a:solidFill>
                  <a:schemeClr val="dk1"/>
                </a:solidFill>
                <a:latin typeface="Arial"/>
                <a:ea typeface="Arial"/>
                <a:cs typeface="Arial"/>
                <a:sym typeface="Arial"/>
              </a:rPr>
              <a:t>nó</a:t>
            </a:r>
            <a:r>
              <a:rPr lang="en-US" sz="3600" dirty="0">
                <a:solidFill>
                  <a:schemeClr val="dk1"/>
                </a:solidFill>
                <a:latin typeface="Arial"/>
                <a:ea typeface="Arial"/>
                <a:cs typeface="Arial"/>
                <a:sym typeface="Arial"/>
              </a:rPr>
              <a:t> có thể làm </a:t>
            </a:r>
            <a:r>
              <a:rPr lang="en-US" sz="3600" dirty="0" err="1">
                <a:solidFill>
                  <a:schemeClr val="dk1"/>
                </a:solidFill>
                <a:latin typeface="Arial"/>
                <a:ea typeface="Arial"/>
                <a:cs typeface="Arial"/>
                <a:sym typeface="Arial"/>
              </a:rPr>
              <a:t>tăng</a:t>
            </a:r>
            <a:r>
              <a:rPr lang="en-US" sz="3600" dirty="0">
                <a:solidFill>
                  <a:schemeClr val="dk1"/>
                </a:solidFill>
                <a:latin typeface="Arial"/>
                <a:ea typeface="Arial"/>
                <a:cs typeface="Arial"/>
                <a:sym typeface="Arial"/>
              </a:rPr>
              <a:t> </a:t>
            </a:r>
            <a:r>
              <a:rPr lang="en-US" sz="3600" dirty="0" err="1">
                <a:solidFill>
                  <a:schemeClr val="dk1"/>
                </a:solidFill>
                <a:latin typeface="Arial"/>
                <a:ea typeface="Arial"/>
                <a:cs typeface="Arial"/>
                <a:sym typeface="Arial"/>
              </a:rPr>
              <a:t>khả</a:t>
            </a:r>
            <a:r>
              <a:rPr lang="en-US" sz="3600" dirty="0">
                <a:solidFill>
                  <a:schemeClr val="dk1"/>
                </a:solidFill>
                <a:latin typeface="Arial"/>
                <a:ea typeface="Arial"/>
                <a:cs typeface="Arial"/>
                <a:sym typeface="Arial"/>
              </a:rPr>
              <a:t> năng </a:t>
            </a:r>
            <a:r>
              <a:rPr lang="en-US" sz="3600" dirty="0" err="1">
                <a:solidFill>
                  <a:schemeClr val="dk1"/>
                </a:solidFill>
                <a:latin typeface="Arial"/>
                <a:ea typeface="Arial"/>
                <a:cs typeface="Arial"/>
                <a:sym typeface="Arial"/>
              </a:rPr>
              <a:t>nhiễm</a:t>
            </a:r>
            <a:r>
              <a:rPr lang="en-US" sz="3600" dirty="0">
                <a:solidFill>
                  <a:schemeClr val="dk1"/>
                </a:solidFill>
                <a:latin typeface="Arial"/>
                <a:ea typeface="Arial"/>
                <a:cs typeface="Arial"/>
                <a:sym typeface="Arial"/>
              </a:rPr>
              <a:t> khuẩn</a:t>
            </a:r>
            <a:endParaRPr sz="3600" dirty="0">
              <a:solidFill>
                <a:schemeClr val="dk1"/>
              </a:solidFill>
              <a:latin typeface="Arial"/>
              <a:ea typeface="Arial"/>
              <a:cs typeface="Arial"/>
              <a:sym typeface="Arial"/>
            </a:endParaRPr>
          </a:p>
        </p:txBody>
      </p:sp>
      <p:pic>
        <p:nvPicPr>
          <p:cNvPr id="690" name="Google Shape;690;p49"/>
          <p:cNvPicPr preferRelativeResize="0"/>
          <p:nvPr/>
        </p:nvPicPr>
        <p:blipFill rotWithShape="1">
          <a:blip r:embed="rId3">
            <a:alphaModFix/>
          </a:blip>
          <a:srcRect/>
          <a:stretch/>
        </p:blipFill>
        <p:spPr>
          <a:xfrm>
            <a:off x="6934200" y="7868582"/>
            <a:ext cx="6487601" cy="2411694"/>
          </a:xfrm>
          <a:prstGeom prst="rect">
            <a:avLst/>
          </a:prstGeom>
          <a:noFill/>
          <a:ln>
            <a:noFill/>
          </a:ln>
        </p:spPr>
      </p:pic>
    </p:spTree>
    <p:extLst>
      <p:ext uri="{BB962C8B-B14F-4D97-AF65-F5344CB8AC3E}">
        <p14:creationId xmlns:p14="http://schemas.microsoft.com/office/powerpoint/2010/main" val="165901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50"/>
          <p:cNvSpPr txBox="1">
            <a:spLocks noGrp="1"/>
          </p:cNvSpPr>
          <p:nvPr>
            <p:ph type="title"/>
          </p:nvPr>
        </p:nvSpPr>
        <p:spPr>
          <a:xfrm>
            <a:off x="2181998" y="152400"/>
            <a:ext cx="14867753" cy="892968"/>
          </a:xfrm>
          <a:prstGeom prst="rect">
            <a:avLst/>
          </a:prstGeom>
          <a:noFill/>
          <a:ln>
            <a:noFill/>
          </a:ln>
        </p:spPr>
        <p:txBody>
          <a:bodyPr spcFirstLastPara="1" vert="horz" wrap="square" lIns="137138" tIns="68550" rIns="137138" bIns="68550" rtlCol="0" anchor="b" anchorCtr="0">
            <a:normAutofit/>
          </a:bodyPr>
          <a:lstStyle/>
          <a:p>
            <a:pPr>
              <a:lnSpc>
                <a:spcPct val="85000"/>
              </a:lnSpc>
              <a:spcBef>
                <a:spcPts val="0"/>
              </a:spcBef>
              <a:buClr>
                <a:srgbClr val="C00000"/>
              </a:buClr>
              <a:buSzPts val="2700"/>
            </a:pPr>
            <a:r>
              <a:rPr lang="en-US" b="1" dirty="0" smtClean="0"/>
              <a:t>Cách </a:t>
            </a:r>
            <a:r>
              <a:rPr lang="en-US" b="1" dirty="0"/>
              <a:t>sử dụng thực phẩm bổ sung</a:t>
            </a:r>
            <a:endParaRPr b="1" dirty="0"/>
          </a:p>
        </p:txBody>
      </p:sp>
      <p:pic>
        <p:nvPicPr>
          <p:cNvPr id="697" name="Google Shape;697;p50"/>
          <p:cNvPicPr preferRelativeResize="0"/>
          <p:nvPr/>
        </p:nvPicPr>
        <p:blipFill rotWithShape="1">
          <a:blip r:embed="rId3">
            <a:alphaModFix/>
          </a:blip>
          <a:srcRect/>
          <a:stretch/>
        </p:blipFill>
        <p:spPr>
          <a:xfrm>
            <a:off x="11649323" y="8187899"/>
            <a:ext cx="6487601" cy="2411694"/>
          </a:xfrm>
          <a:prstGeom prst="rect">
            <a:avLst/>
          </a:prstGeom>
          <a:noFill/>
          <a:ln>
            <a:noFill/>
          </a:ln>
        </p:spPr>
      </p:pic>
      <p:pic>
        <p:nvPicPr>
          <p:cNvPr id="698" name="Google Shape;698;p50"/>
          <p:cNvPicPr preferRelativeResize="0"/>
          <p:nvPr/>
        </p:nvPicPr>
        <p:blipFill rotWithShape="1">
          <a:blip r:embed="rId4">
            <a:alphaModFix/>
          </a:blip>
          <a:srcRect/>
          <a:stretch/>
        </p:blipFill>
        <p:spPr>
          <a:xfrm>
            <a:off x="3390900" y="1206755"/>
            <a:ext cx="11601450" cy="7242464"/>
          </a:xfrm>
          <a:prstGeom prst="rect">
            <a:avLst/>
          </a:prstGeom>
          <a:noFill/>
          <a:ln>
            <a:noFill/>
          </a:ln>
        </p:spPr>
      </p:pic>
      <p:sp>
        <p:nvSpPr>
          <p:cNvPr id="699" name="Google Shape;699;p50"/>
          <p:cNvSpPr txBox="1"/>
          <p:nvPr/>
        </p:nvSpPr>
        <p:spPr>
          <a:xfrm>
            <a:off x="1371602" y="8701250"/>
            <a:ext cx="10277723" cy="1246434"/>
          </a:xfrm>
          <a:prstGeom prst="rect">
            <a:avLst/>
          </a:prstGeom>
          <a:noFill/>
          <a:ln>
            <a:noFill/>
          </a:ln>
        </p:spPr>
        <p:txBody>
          <a:bodyPr spcFirstLastPara="1" wrap="square" lIns="137138" tIns="68550" rIns="137138" bIns="68550" anchor="t" anchorCtr="0">
            <a:spAutoFit/>
          </a:bodyPr>
          <a:lstStyle/>
          <a:p>
            <a:r>
              <a:rPr lang="en-US" sz="3600">
                <a:solidFill>
                  <a:schemeClr val="dk1"/>
                </a:solidFill>
                <a:latin typeface="Arial"/>
                <a:ea typeface="Arial"/>
                <a:cs typeface="Arial"/>
                <a:sym typeface="Arial"/>
              </a:rPr>
              <a:t>1 túi HEBI 92g có chứa 500 Kcal</a:t>
            </a:r>
            <a:endParaRPr sz="2700"/>
          </a:p>
          <a:p>
            <a:r>
              <a:rPr lang="en-US" sz="3600">
                <a:solidFill>
                  <a:schemeClr val="dk1"/>
                </a:solidFill>
                <a:latin typeface="Arial"/>
                <a:ea typeface="Arial"/>
                <a:cs typeface="Arial"/>
                <a:sym typeface="Arial"/>
              </a:rPr>
              <a:t>Trung bình cung cấp 170 Kcal/ngày</a:t>
            </a:r>
            <a:endParaRPr sz="3600">
              <a:solidFill>
                <a:schemeClr val="dk1"/>
              </a:solidFill>
              <a:latin typeface="Arial"/>
              <a:ea typeface="Arial"/>
              <a:cs typeface="Arial"/>
              <a:sym typeface="Arial"/>
            </a:endParaRPr>
          </a:p>
        </p:txBody>
      </p:sp>
    </p:spTree>
    <p:extLst>
      <p:ext uri="{BB962C8B-B14F-4D97-AF65-F5344CB8AC3E}">
        <p14:creationId xmlns:p14="http://schemas.microsoft.com/office/powerpoint/2010/main" val="311830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idx="12"/>
          </p:nvPr>
        </p:nvSpPr>
        <p:spPr>
          <a:xfrm>
            <a:off x="8674200" y="9503250"/>
            <a:ext cx="939600" cy="783000"/>
          </a:xfrm>
          <a:prstGeom prst="rect">
            <a:avLst/>
          </a:prstGeom>
        </p:spPr>
        <p:txBody>
          <a:bodyPr spcFirstLastPara="1" vert="horz" wrap="square" lIns="182850" tIns="182850" rIns="182850" bIns="182850" rtlCol="0" anchor="t" anchorCtr="0">
            <a:noAutofit/>
          </a:bodyPr>
          <a:lstStyle/>
          <a:p>
            <a:pPr algn="ctr"/>
            <a:fld id="{00000000-1234-1234-1234-123412341234}" type="slidenum">
              <a:rPr lang="en"/>
              <a:pPr algn="ctr"/>
              <a:t>99</a:t>
            </a:fld>
            <a:endParaRPr/>
          </a:p>
        </p:txBody>
      </p:sp>
      <p:sp>
        <p:nvSpPr>
          <p:cNvPr id="8" name="TextBox 7"/>
          <p:cNvSpPr txBox="1"/>
          <p:nvPr/>
        </p:nvSpPr>
        <p:spPr>
          <a:xfrm>
            <a:off x="1524000" y="1984801"/>
            <a:ext cx="15849600" cy="769441"/>
          </a:xfrm>
          <a:prstGeom prst="rect">
            <a:avLst/>
          </a:prstGeom>
          <a:noFill/>
        </p:spPr>
        <p:txBody>
          <a:bodyPr wrap="square" rtlCol="0">
            <a:spAutoFit/>
          </a:bodyPr>
          <a:lstStyle/>
          <a:p>
            <a:pPr algn="ctr"/>
            <a:r>
              <a:rPr lang="en-US" sz="4400" b="1" i="1" dirty="0" smtClean="0">
                <a:solidFill>
                  <a:schemeClr val="accent2">
                    <a:lumMod val="50000"/>
                  </a:schemeClr>
                </a:solidFill>
              </a:rPr>
              <a:t>Nếu Suy </a:t>
            </a:r>
            <a:r>
              <a:rPr lang="en-US" sz="4400" b="1" i="1" dirty="0" err="1" smtClean="0">
                <a:solidFill>
                  <a:schemeClr val="accent2">
                    <a:lumMod val="50000"/>
                  </a:schemeClr>
                </a:solidFill>
              </a:rPr>
              <a:t>dinh</a:t>
            </a:r>
            <a:r>
              <a:rPr lang="en-US" sz="4400" b="1" i="1" dirty="0" smtClean="0">
                <a:solidFill>
                  <a:schemeClr val="accent2">
                    <a:lumMod val="50000"/>
                  </a:schemeClr>
                </a:solidFill>
              </a:rPr>
              <a:t> dưỡng vừa hoặc nặng, </a:t>
            </a:r>
            <a:r>
              <a:rPr lang="en-US" sz="4400" b="1" i="1" dirty="0" err="1" smtClean="0">
                <a:solidFill>
                  <a:schemeClr val="accent2">
                    <a:lumMod val="50000"/>
                  </a:schemeClr>
                </a:solidFill>
              </a:rPr>
              <a:t>không</a:t>
            </a:r>
            <a:r>
              <a:rPr lang="en-US" sz="4400" b="1" i="1" dirty="0" smtClean="0">
                <a:solidFill>
                  <a:schemeClr val="accent2">
                    <a:lumMod val="50000"/>
                  </a:schemeClr>
                </a:solidFill>
              </a:rPr>
              <a:t> có biến chứng</a:t>
            </a:r>
            <a:endParaRPr lang="en-US" sz="4400" b="1" i="1" dirty="0">
              <a:solidFill>
                <a:schemeClr val="accent2">
                  <a:lumMod val="50000"/>
                </a:schemeClr>
              </a:solidFill>
            </a:endParaRPr>
          </a:p>
        </p:txBody>
      </p:sp>
      <p:sp>
        <p:nvSpPr>
          <p:cNvPr id="9" name="TextBox 8"/>
          <p:cNvSpPr txBox="1"/>
          <p:nvPr/>
        </p:nvSpPr>
        <p:spPr>
          <a:xfrm>
            <a:off x="1524000" y="1485900"/>
            <a:ext cx="15087600" cy="707886"/>
          </a:xfrm>
          <a:prstGeom prst="rect">
            <a:avLst/>
          </a:prstGeom>
          <a:noFill/>
        </p:spPr>
        <p:txBody>
          <a:bodyPr wrap="square" rtlCol="0">
            <a:spAutoFit/>
          </a:bodyPr>
          <a:lstStyle/>
          <a:p>
            <a:pPr marL="685800" indent="-685800" algn="just">
              <a:buFont typeface="Wingdings" pitchFamily="2" charset="2"/>
              <a:buChar char="v"/>
            </a:pPr>
            <a:endParaRPr lang="en-US" sz="4000" dirty="0">
              <a:solidFill>
                <a:schemeClr val="accent2">
                  <a:lumMod val="50000"/>
                </a:schemeClr>
              </a:solidFill>
            </a:endParaRPr>
          </a:p>
        </p:txBody>
      </p:sp>
      <p:sp>
        <p:nvSpPr>
          <p:cNvPr id="2" name="TextBox 1"/>
          <p:cNvSpPr txBox="1"/>
          <p:nvPr/>
        </p:nvSpPr>
        <p:spPr>
          <a:xfrm>
            <a:off x="1104900" y="3314700"/>
            <a:ext cx="16078200" cy="3785652"/>
          </a:xfrm>
          <a:prstGeom prst="rect">
            <a:avLst/>
          </a:prstGeom>
          <a:noFill/>
        </p:spPr>
        <p:txBody>
          <a:bodyPr wrap="square" rtlCol="0">
            <a:spAutoFit/>
          </a:bodyPr>
          <a:lstStyle/>
          <a:p>
            <a:pPr marL="914400" indent="-914400" algn="just">
              <a:spcBef>
                <a:spcPts val="1200"/>
              </a:spcBef>
              <a:buFont typeface="+mj-lt"/>
              <a:buAutoNum type="arabicPeriod"/>
            </a:pPr>
            <a:r>
              <a:rPr lang="en-US" sz="4000" dirty="0" smtClean="0"/>
              <a:t>Kẽm 1-1,5 mg/kg/ngày</a:t>
            </a:r>
            <a:endParaRPr lang="en-US" sz="4000" dirty="0"/>
          </a:p>
          <a:p>
            <a:pPr marL="914400" indent="-914400" algn="just">
              <a:spcBef>
                <a:spcPts val="1200"/>
              </a:spcBef>
              <a:buFont typeface="+mj-lt"/>
              <a:buAutoNum type="arabicPeriod"/>
            </a:pPr>
            <a:r>
              <a:rPr lang="en-US" sz="4000" dirty="0" smtClean="0"/>
              <a:t>Sắt 20-30 mg/ngày</a:t>
            </a:r>
            <a:endParaRPr lang="en-US" sz="4000" dirty="0"/>
          </a:p>
          <a:p>
            <a:pPr marL="914400" indent="-914400" algn="just">
              <a:spcBef>
                <a:spcPts val="1200"/>
              </a:spcBef>
              <a:buFont typeface="+mj-lt"/>
              <a:buAutoNum type="arabicPeriod"/>
            </a:pPr>
            <a:r>
              <a:rPr lang="en-US" sz="4000" dirty="0" smtClean="0"/>
              <a:t>Vitamin A</a:t>
            </a:r>
            <a:endParaRPr lang="en-US" sz="4000" dirty="0"/>
          </a:p>
          <a:p>
            <a:pPr marL="914400" indent="-914400" algn="just">
              <a:spcBef>
                <a:spcPts val="1200"/>
              </a:spcBef>
              <a:buFont typeface="+mj-lt"/>
              <a:buAutoNum type="arabicPeriod"/>
            </a:pPr>
            <a:r>
              <a:rPr lang="en-US" sz="4000" dirty="0" smtClean="0">
                <a:latin typeface="Calibri" panose="020F0502020204030204" pitchFamily="34" charset="0"/>
                <a:cs typeface="Calibri" panose="020F0502020204030204" pitchFamily="34" charset="0"/>
              </a:rPr>
              <a:t>Các vi </a:t>
            </a:r>
            <a:r>
              <a:rPr lang="en-US" sz="4000" dirty="0" err="1" smtClean="0">
                <a:latin typeface="Calibri" panose="020F0502020204030204" pitchFamily="34" charset="0"/>
                <a:cs typeface="Calibri" panose="020F0502020204030204" pitchFamily="34" charset="0"/>
              </a:rPr>
              <a:t>chất</a:t>
            </a:r>
            <a:r>
              <a:rPr lang="en-US" sz="4000" dirty="0" smtClean="0">
                <a:latin typeface="Calibri" panose="020F0502020204030204" pitchFamily="34" charset="0"/>
                <a:cs typeface="Calibri" panose="020F0502020204030204" pitchFamily="34" charset="0"/>
              </a:rPr>
              <a:t> khác </a:t>
            </a:r>
            <a:r>
              <a:rPr lang="en-US" sz="4000" dirty="0" err="1" smtClean="0">
                <a:latin typeface="Calibri" panose="020F0502020204030204" pitchFamily="34" charset="0"/>
                <a:cs typeface="Calibri" panose="020F0502020204030204" pitchFamily="34" charset="0"/>
              </a:rPr>
              <a:t>cho</a:t>
            </a:r>
            <a:r>
              <a:rPr lang="en-US" sz="4000" dirty="0" smtClean="0">
                <a:latin typeface="Calibri" panose="020F0502020204030204" pitchFamily="34" charset="0"/>
                <a:cs typeface="Calibri" panose="020F0502020204030204" pitchFamily="34" charset="0"/>
              </a:rPr>
              <a:t> </a:t>
            </a:r>
            <a:r>
              <a:rPr lang="en-US" sz="4000" dirty="0" err="1" smtClean="0">
                <a:latin typeface="Calibri" panose="020F0502020204030204" pitchFamily="34" charset="0"/>
                <a:cs typeface="Calibri" panose="020F0502020204030204" pitchFamily="34" charset="0"/>
              </a:rPr>
              <a:t>liều</a:t>
            </a:r>
            <a:r>
              <a:rPr lang="en-US" sz="4000" dirty="0" smtClean="0">
                <a:latin typeface="Calibri" panose="020F0502020204030204" pitchFamily="34" charset="0"/>
                <a:cs typeface="Calibri" panose="020F0502020204030204" pitchFamily="34" charset="0"/>
              </a:rPr>
              <a:t> bổ sung</a:t>
            </a:r>
            <a:endParaRPr lang="en-US" sz="4000" dirty="0">
              <a:latin typeface="Calibri" panose="020F0502020204030204" pitchFamily="34" charset="0"/>
              <a:cs typeface="Calibri" panose="020F0502020204030204" pitchFamily="34" charset="0"/>
            </a:endParaRPr>
          </a:p>
          <a:p>
            <a:pPr marL="914400" indent="-914400" algn="just">
              <a:spcBef>
                <a:spcPts val="1200"/>
              </a:spcBef>
              <a:buFont typeface="+mj-lt"/>
              <a:buAutoNum type="arabicPeriod"/>
            </a:pPr>
            <a:endParaRPr lang="en-US" sz="4000" dirty="0"/>
          </a:p>
        </p:txBody>
      </p:sp>
      <p:sp>
        <p:nvSpPr>
          <p:cNvPr id="6" name="TextBox 5"/>
          <p:cNvSpPr txBox="1"/>
          <p:nvPr/>
        </p:nvSpPr>
        <p:spPr>
          <a:xfrm>
            <a:off x="2971800" y="762625"/>
            <a:ext cx="12954000" cy="1077218"/>
          </a:xfrm>
          <a:prstGeom prst="rect">
            <a:avLst/>
          </a:prstGeom>
          <a:noFill/>
        </p:spPr>
        <p:txBody>
          <a:bodyPr wrap="square" rtlCol="0">
            <a:spAutoFit/>
          </a:bodyPr>
          <a:lstStyle/>
          <a:p>
            <a:pPr algn="ctr"/>
            <a:r>
              <a:rPr lang="en-US" sz="6400" b="1" dirty="0" smtClean="0">
                <a:solidFill>
                  <a:schemeClr val="accent2">
                    <a:lumMod val="50000"/>
                  </a:schemeClr>
                </a:solidFill>
              </a:rPr>
              <a:t>Điều chỉnh </a:t>
            </a:r>
            <a:r>
              <a:rPr lang="en-US" sz="6400" b="1" dirty="0" err="1" smtClean="0">
                <a:solidFill>
                  <a:schemeClr val="accent2">
                    <a:lumMod val="50000"/>
                  </a:schemeClr>
                </a:solidFill>
              </a:rPr>
              <a:t>thiếu</a:t>
            </a:r>
            <a:r>
              <a:rPr lang="en-US" sz="6400" b="1" dirty="0" smtClean="0">
                <a:solidFill>
                  <a:schemeClr val="accent2">
                    <a:lumMod val="50000"/>
                  </a:schemeClr>
                </a:solidFill>
              </a:rPr>
              <a:t> </a:t>
            </a:r>
            <a:r>
              <a:rPr lang="en-US" sz="6400" b="1" dirty="0" err="1" smtClean="0">
                <a:solidFill>
                  <a:schemeClr val="accent2">
                    <a:lumMod val="50000"/>
                  </a:schemeClr>
                </a:solidFill>
              </a:rPr>
              <a:t>hụt</a:t>
            </a:r>
            <a:r>
              <a:rPr lang="en-US" sz="6400" b="1" dirty="0" smtClean="0">
                <a:solidFill>
                  <a:schemeClr val="accent2">
                    <a:lumMod val="50000"/>
                  </a:schemeClr>
                </a:solidFill>
              </a:rPr>
              <a:t> vi </a:t>
            </a:r>
            <a:r>
              <a:rPr lang="en-US" sz="6400" b="1" dirty="0" err="1" smtClean="0">
                <a:solidFill>
                  <a:schemeClr val="accent2">
                    <a:lumMod val="50000"/>
                  </a:schemeClr>
                </a:solidFill>
              </a:rPr>
              <a:t>chất</a:t>
            </a:r>
            <a:endParaRPr lang="en-US" sz="6400" b="1" dirty="0">
              <a:solidFill>
                <a:schemeClr val="accent2">
                  <a:lumMod val="50000"/>
                </a:schemeClr>
              </a:solidFill>
            </a:endParaRPr>
          </a:p>
        </p:txBody>
      </p:sp>
    </p:spTree>
    <p:extLst>
      <p:ext uri="{BB962C8B-B14F-4D97-AF65-F5344CB8AC3E}">
        <p14:creationId xmlns:p14="http://schemas.microsoft.com/office/powerpoint/2010/main" val="39022004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949</TotalTime>
  <Words>8759</Words>
  <Application>Microsoft Office PowerPoint</Application>
  <PresentationFormat>Custom</PresentationFormat>
  <Paragraphs>1432</Paragraphs>
  <Slides>121</Slides>
  <Notes>49</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121</vt:i4>
      </vt:variant>
    </vt:vector>
  </HeadingPairs>
  <TitlesOfParts>
    <vt:vector size="142" baseType="lpstr">
      <vt:lpstr>Arial Black</vt:lpstr>
      <vt:lpstr>Arial</vt:lpstr>
      <vt:lpstr>Calibri (Body)</vt:lpstr>
      <vt:lpstr>Arial </vt:lpstr>
      <vt:lpstr>Malgun Gothic</vt:lpstr>
      <vt:lpstr>MS PGothic</vt:lpstr>
      <vt:lpstr>Calibri</vt:lpstr>
      <vt:lpstr>Nunito Sans Condensed Medium</vt:lpstr>
      <vt:lpstr>Calibri body</vt:lpstr>
      <vt:lpstr>Source Sans Pro Light</vt:lpstr>
      <vt:lpstr>Play</vt:lpstr>
      <vt:lpstr>Wingdings</vt:lpstr>
      <vt:lpstr>Cambria</vt:lpstr>
      <vt:lpstr>Nixie One</vt:lpstr>
      <vt:lpstr>Noto Sans Symbols</vt:lpstr>
      <vt:lpstr>Paytone One</vt:lpstr>
      <vt:lpstr>Proxima Nova Condensed Bold</vt:lpstr>
      <vt:lpstr>Nunito Sans Condensed</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Đánh giá TTDD theo chuẩn tăng trưởng của WHO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  Đánh giá tình trạng DD của trẻ em từ 6 – 11 tuổi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NHẬN BIẾT TRẺ SUY DINH DƯỠNG CÓ BIẾN CHỨNG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công cụ hỗ trợ</vt:lpstr>
      <vt:lpstr>Đánh giá sơ bộ năng lượng khẩu phần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Lựa chọn sữa công thức cao năng lượng</vt:lpstr>
      <vt:lpstr>PowerPoint Presentation</vt:lpstr>
      <vt:lpstr>Sử dụng thực phẩm bổ sung</vt:lpstr>
      <vt:lpstr>Cách sử dụng thực phẩm bổ sung</vt:lpstr>
      <vt:lpstr>Cách sử dụng thực phẩm bổ sung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THỰC HÀNH </vt:lpstr>
      <vt:lpstr>BÀI TẬP THỰC HÀNH TƯ VẤN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Yellow and White Illustrative HR Management Development Program Presentation</dc:title>
  <cp:lastModifiedBy>Admin</cp:lastModifiedBy>
  <cp:revision>128</cp:revision>
  <dcterms:created xsi:type="dcterms:W3CDTF">2006-08-16T00:00:00Z</dcterms:created>
  <dcterms:modified xsi:type="dcterms:W3CDTF">2025-05-07T09:08:48Z</dcterms:modified>
  <dc:identifier>DAGjkAQVxkE</dc:identifier>
</cp:coreProperties>
</file>