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  <p:sldMasterId id="2147483668" r:id="rId4"/>
    <p:sldMasterId id="2147483672" r:id="rId5"/>
    <p:sldMasterId id="2147483674" r:id="rId6"/>
  </p:sldMasterIdLst>
  <p:notesMasterIdLst>
    <p:notesMasterId r:id="rId17"/>
  </p:notesMasterIdLst>
  <p:sldIdLst>
    <p:sldId id="266" r:id="rId7"/>
    <p:sldId id="259" r:id="rId8"/>
    <p:sldId id="267" r:id="rId9"/>
    <p:sldId id="273" r:id="rId10"/>
    <p:sldId id="297" r:id="rId11"/>
    <p:sldId id="298" r:id="rId12"/>
    <p:sldId id="299" r:id="rId13"/>
    <p:sldId id="277" r:id="rId14"/>
    <p:sldId id="284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C7503-9E73-495F-8860-9E9DA88D3807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6FBA1-53F8-47A0-A804-C47B366D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BC2298-632B-4151-A8FA-5A2C42365B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5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854B7-035A-45E2-B615-DB657892FFD8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EEA51-CFC0-43EE-BC68-D9AF5CD1D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7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854B7-035A-45E2-B615-DB657892FFD8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EEA51-CFC0-43EE-BC68-D9AF5CD1D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8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854B7-035A-45E2-B615-DB657892FFD8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EEA51-CFC0-43EE-BC68-D9AF5CD1D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6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1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mb/>
      </p:transition>
    </mc:Choice>
    <mc:Fallback xmlns="">
      <p:transition spd="slow" advTm="400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607E4-B8A4-42C3-83C5-846BA73C40E6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8BBEE-7E39-4975-B7ED-BE3D6DFE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350C1-BAAC-473F-8093-6828A28526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C678E-4094-4481-B5C4-AC8D348E5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0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104581-7CD5-4523-8CF7-73B1508A1BC9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A3210-2AA5-4FEE-8282-14C2AD25B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1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607E4-B8A4-42C3-83C5-846BA73C40E6}" type="datetimeFigureOut">
              <a:rPr lang="en-US" smtClean="0"/>
              <a:t>27/01/2025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8BBEE-7E39-4975-B7ED-BE3D6DFE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  <p:pic>
        <p:nvPicPr>
          <p:cNvPr id="12" name="Picture 1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60C5A3B-3825-1F00-D8A3-39F008808D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0" y="295276"/>
            <a:ext cx="1152524" cy="11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3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6F631A9-4D12-A981-D71B-E1F92D9503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0" y="295276"/>
            <a:ext cx="1152524" cy="11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:comb/>
      </p:transition>
    </mc:Choice>
    <mc:Fallback xmlns="">
      <p:transition spd="slow" advTm="4000">
        <p:comb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4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3D9C8443-87B6-4D34-B98D-D6C2E52630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6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1.jpe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1;p7">
            <a:extLst>
              <a:ext uri="{FF2B5EF4-FFF2-40B4-BE49-F238E27FC236}">
                <a16:creationId xmlns:a16="http://schemas.microsoft.com/office/drawing/2014/main" id="{2B7B52B4-3B0A-4908-8B3F-27EC69694DB9}"/>
              </a:ext>
            </a:extLst>
          </p:cNvPr>
          <p:cNvGrpSpPr/>
          <p:nvPr/>
        </p:nvGrpSpPr>
        <p:grpSpPr>
          <a:xfrm>
            <a:off x="9293812" y="4946580"/>
            <a:ext cx="2717157" cy="1873569"/>
            <a:chOff x="6689597" y="4026978"/>
            <a:chExt cx="1992915" cy="994886"/>
          </a:xfrm>
        </p:grpSpPr>
        <p:sp>
          <p:nvSpPr>
            <p:cNvPr id="3" name="Google Shape;252;p7">
              <a:extLst>
                <a:ext uri="{FF2B5EF4-FFF2-40B4-BE49-F238E27FC236}">
                  <a16:creationId xmlns:a16="http://schemas.microsoft.com/office/drawing/2014/main" id="{8CD8FF46-8AB5-455E-98AF-E39D552C8540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53;p7">
              <a:extLst>
                <a:ext uri="{FF2B5EF4-FFF2-40B4-BE49-F238E27FC236}">
                  <a16:creationId xmlns:a16="http://schemas.microsoft.com/office/drawing/2014/main" id="{EF2D5366-5F85-470D-9C82-4C873A8AAAA4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54;p7">
              <a:extLst>
                <a:ext uri="{FF2B5EF4-FFF2-40B4-BE49-F238E27FC236}">
                  <a16:creationId xmlns:a16="http://schemas.microsoft.com/office/drawing/2014/main" id="{1361A3AB-7B97-4683-8D11-341DD5FA98E7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55;p7">
              <a:extLst>
                <a:ext uri="{FF2B5EF4-FFF2-40B4-BE49-F238E27FC236}">
                  <a16:creationId xmlns:a16="http://schemas.microsoft.com/office/drawing/2014/main" id="{D81B5DAE-E83F-4BD4-B115-5D14546DE7A6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157;p5">
            <a:extLst>
              <a:ext uri="{FF2B5EF4-FFF2-40B4-BE49-F238E27FC236}">
                <a16:creationId xmlns:a16="http://schemas.microsoft.com/office/drawing/2014/main" id="{F116976A-2F0D-4333-A3B1-478DD6CFCA79}"/>
              </a:ext>
            </a:extLst>
          </p:cNvPr>
          <p:cNvGrpSpPr/>
          <p:nvPr/>
        </p:nvGrpSpPr>
        <p:grpSpPr>
          <a:xfrm>
            <a:off x="6363405" y="5798050"/>
            <a:ext cx="1734707" cy="1138399"/>
            <a:chOff x="975725" y="5557227"/>
            <a:chExt cx="2040352" cy="1338977"/>
          </a:xfrm>
        </p:grpSpPr>
        <p:sp>
          <p:nvSpPr>
            <p:cNvPr id="8" name="Google Shape;158;p5">
              <a:extLst>
                <a:ext uri="{FF2B5EF4-FFF2-40B4-BE49-F238E27FC236}">
                  <a16:creationId xmlns:a16="http://schemas.microsoft.com/office/drawing/2014/main" id="{759CF313-B5CE-403C-B336-9906B6EBACB2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159;p5">
              <a:extLst>
                <a:ext uri="{FF2B5EF4-FFF2-40B4-BE49-F238E27FC236}">
                  <a16:creationId xmlns:a16="http://schemas.microsoft.com/office/drawing/2014/main" id="{56ACB59A-F5C3-4870-A6E1-79E6CC57B9AA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25" name="Google Shape;160;p5">
                <a:extLst>
                  <a:ext uri="{FF2B5EF4-FFF2-40B4-BE49-F238E27FC236}">
                    <a16:creationId xmlns:a16="http://schemas.microsoft.com/office/drawing/2014/main" id="{EC0A4032-CCAF-4530-ACBC-9E2E50516BFF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1;p5">
                <a:extLst>
                  <a:ext uri="{FF2B5EF4-FFF2-40B4-BE49-F238E27FC236}">
                    <a16:creationId xmlns:a16="http://schemas.microsoft.com/office/drawing/2014/main" id="{9AD66FFC-5077-47CE-AC51-B788B5B3CAA0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2;p5">
                <a:extLst>
                  <a:ext uri="{FF2B5EF4-FFF2-40B4-BE49-F238E27FC236}">
                    <a16:creationId xmlns:a16="http://schemas.microsoft.com/office/drawing/2014/main" id="{A78EBB13-E97A-4EBB-A545-37B6424049D3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3;p5">
                <a:extLst>
                  <a:ext uri="{FF2B5EF4-FFF2-40B4-BE49-F238E27FC236}">
                    <a16:creationId xmlns:a16="http://schemas.microsoft.com/office/drawing/2014/main" id="{858FB60A-C945-4CC1-B6D8-6D1E3BDCB537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4;p5">
                <a:extLst>
                  <a:ext uri="{FF2B5EF4-FFF2-40B4-BE49-F238E27FC236}">
                    <a16:creationId xmlns:a16="http://schemas.microsoft.com/office/drawing/2014/main" id="{478DF5F5-2090-4301-B120-46EAD68DCAEC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5;p5">
                <a:extLst>
                  <a:ext uri="{FF2B5EF4-FFF2-40B4-BE49-F238E27FC236}">
                    <a16:creationId xmlns:a16="http://schemas.microsoft.com/office/drawing/2014/main" id="{0325E592-393A-4FB0-8B55-D06CAAD152BB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166;p5">
              <a:extLst>
                <a:ext uri="{FF2B5EF4-FFF2-40B4-BE49-F238E27FC236}">
                  <a16:creationId xmlns:a16="http://schemas.microsoft.com/office/drawing/2014/main" id="{FF665A55-5F63-44D9-99A7-27A9EC7DC2DF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7;p5">
              <a:extLst>
                <a:ext uri="{FF2B5EF4-FFF2-40B4-BE49-F238E27FC236}">
                  <a16:creationId xmlns:a16="http://schemas.microsoft.com/office/drawing/2014/main" id="{4F4193C6-94F2-42C9-A503-D3857E3A844F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68;p5">
              <a:extLst>
                <a:ext uri="{FF2B5EF4-FFF2-40B4-BE49-F238E27FC236}">
                  <a16:creationId xmlns:a16="http://schemas.microsoft.com/office/drawing/2014/main" id="{2122A6C2-ABB9-4FCC-AD29-1118B757AED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9;p5">
              <a:extLst>
                <a:ext uri="{FF2B5EF4-FFF2-40B4-BE49-F238E27FC236}">
                  <a16:creationId xmlns:a16="http://schemas.microsoft.com/office/drawing/2014/main" id="{08BD519C-26A8-4497-9F02-B535687E4D82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0;p5">
              <a:extLst>
                <a:ext uri="{FF2B5EF4-FFF2-40B4-BE49-F238E27FC236}">
                  <a16:creationId xmlns:a16="http://schemas.microsoft.com/office/drawing/2014/main" id="{6B105731-4366-496D-BC32-794CA9CED10A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1;p5">
              <a:extLst>
                <a:ext uri="{FF2B5EF4-FFF2-40B4-BE49-F238E27FC236}">
                  <a16:creationId xmlns:a16="http://schemas.microsoft.com/office/drawing/2014/main" id="{71D06F0A-8AA5-4148-B891-7F879A760764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2;p5">
              <a:extLst>
                <a:ext uri="{FF2B5EF4-FFF2-40B4-BE49-F238E27FC236}">
                  <a16:creationId xmlns:a16="http://schemas.microsoft.com/office/drawing/2014/main" id="{3F2A128F-E8CC-4F45-B1AE-90A2EDEFBE18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3;p5">
              <a:extLst>
                <a:ext uri="{FF2B5EF4-FFF2-40B4-BE49-F238E27FC236}">
                  <a16:creationId xmlns:a16="http://schemas.microsoft.com/office/drawing/2014/main" id="{AE28A26E-6F95-4481-ABF8-689436D4AD03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174;p5">
              <a:extLst>
                <a:ext uri="{FF2B5EF4-FFF2-40B4-BE49-F238E27FC236}">
                  <a16:creationId xmlns:a16="http://schemas.microsoft.com/office/drawing/2014/main" id="{F5EF6057-2025-49ED-A9F1-605C20DB9752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9" name="Google Shape;175;p5">
                <a:extLst>
                  <a:ext uri="{FF2B5EF4-FFF2-40B4-BE49-F238E27FC236}">
                    <a16:creationId xmlns:a16="http://schemas.microsoft.com/office/drawing/2014/main" id="{100906CE-4C99-458F-91A0-4D9F5CBE04D6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76;p5">
                <a:extLst>
                  <a:ext uri="{FF2B5EF4-FFF2-40B4-BE49-F238E27FC236}">
                    <a16:creationId xmlns:a16="http://schemas.microsoft.com/office/drawing/2014/main" id="{3BE87B88-1D96-4819-86CC-11A1E975014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77;p5">
                <a:extLst>
                  <a:ext uri="{FF2B5EF4-FFF2-40B4-BE49-F238E27FC236}">
                    <a16:creationId xmlns:a16="http://schemas.microsoft.com/office/drawing/2014/main" id="{4A85B59A-695F-4E63-92BA-F6157A9DBEE7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78;p5">
                <a:extLst>
                  <a:ext uri="{FF2B5EF4-FFF2-40B4-BE49-F238E27FC236}">
                    <a16:creationId xmlns:a16="http://schemas.microsoft.com/office/drawing/2014/main" id="{1E778F47-CAAD-456B-A961-51D84457599F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79;p5">
                <a:extLst>
                  <a:ext uri="{FF2B5EF4-FFF2-40B4-BE49-F238E27FC236}">
                    <a16:creationId xmlns:a16="http://schemas.microsoft.com/office/drawing/2014/main" id="{A9264879-11F6-4466-A1C5-2379F40834CC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80;p5">
                <a:extLst>
                  <a:ext uri="{FF2B5EF4-FFF2-40B4-BE49-F238E27FC236}">
                    <a16:creationId xmlns:a16="http://schemas.microsoft.com/office/drawing/2014/main" id="{8ABB062D-B4DD-45A0-AE60-6642EE8B02BE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1" name="Picture 2" descr="Happy boy swimming with green inflatable buoy, kid having fun in the pool or the sea colorful character vector illustration on a white background Premium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6550" y1="46965" x2="56550" y2="46965"/>
                        <a14:foregroundMark x1="74281" y1="45847" x2="74281" y2="45847"/>
                        <a14:foregroundMark x1="84185" y1="48243" x2="84185" y2="48243"/>
                        <a14:foregroundMark x1="24121" y1="40575" x2="24121" y2="40575"/>
                        <a14:foregroundMark x1="16613" y1="49681" x2="16613" y2="49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8950" y="2570732"/>
            <a:ext cx="2000538" cy="20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artoon little boy with glasses carrying surfboard Premium Vecto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812" l="9585" r="60064">
                        <a14:backgroundMark x1="42492" y1="42574" x2="39617" y2="55198"/>
                        <a14:backgroundMark x1="30831" y1="83168" x2="27636" y2="95545"/>
                        <a14:backgroundMark x1="22204" y1="45050" x2="24760" y2="50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95" y="3378201"/>
            <a:ext cx="4898745" cy="36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 Diagonal Corner Rectangle 33"/>
          <p:cNvSpPr/>
          <p:nvPr/>
        </p:nvSpPr>
        <p:spPr>
          <a:xfrm>
            <a:off x="1719936" y="1116232"/>
            <a:ext cx="8726252" cy="2032000"/>
          </a:xfrm>
          <a:prstGeom prst="round2Diag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56412" y="1542914"/>
            <a:ext cx="8289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 err="1">
                <a:solidFill>
                  <a:srgbClr val="002060"/>
                </a:solidFill>
              </a:rPr>
              <a:t>Hoạt</a:t>
            </a:r>
            <a:r>
              <a:rPr lang="en-US" sz="4400" b="1" u="sng" dirty="0">
                <a:solidFill>
                  <a:srgbClr val="002060"/>
                </a:solidFill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</a:rPr>
              <a:t>động</a:t>
            </a:r>
            <a:r>
              <a:rPr lang="en-US" sz="4400" b="1" u="sng" dirty="0">
                <a:solidFill>
                  <a:srgbClr val="002060"/>
                </a:solidFill>
              </a:rPr>
              <a:t> 2: </a:t>
            </a:r>
            <a:r>
              <a:rPr lang="en-US" sz="4400" b="1" dirty="0" err="1">
                <a:solidFill>
                  <a:srgbClr val="002060"/>
                </a:solidFill>
              </a:rPr>
              <a:t>Tìm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hiểu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</a:p>
          <a:p>
            <a:pPr lvl="0" algn="ctr"/>
            <a:r>
              <a:rPr lang="en-US" sz="4400" b="1" dirty="0" err="1">
                <a:solidFill>
                  <a:srgbClr val="002060"/>
                </a:solidFill>
              </a:rPr>
              <a:t>về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một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số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hoạt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động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kinh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tế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biển</a:t>
            </a:r>
            <a:r>
              <a:rPr lang="en-US" sz="4400" b="1" dirty="0">
                <a:solidFill>
                  <a:srgbClr val="002060"/>
                </a:solidFill>
              </a:rPr>
              <a:t>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1872336" y="1268632"/>
            <a:ext cx="8726252" cy="2032000"/>
          </a:xfrm>
          <a:prstGeom prst="round2DiagRect">
            <a:avLst/>
          </a:prstGeom>
          <a:noFill/>
          <a:ln w="28575"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5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</p:spPr>
      </p:pic>
      <p:grpSp>
        <p:nvGrpSpPr>
          <p:cNvPr id="3" name="Google Shape;2442;p12"/>
          <p:cNvGrpSpPr/>
          <p:nvPr/>
        </p:nvGrpSpPr>
        <p:grpSpPr>
          <a:xfrm>
            <a:off x="6047991" y="418076"/>
            <a:ext cx="6529723" cy="4987187"/>
            <a:chOff x="3317" y="-1457"/>
            <a:chExt cx="5418" cy="455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Google Shape;2443;p12"/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5" name="Google Shape;2444;p12"/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6" name="Google Shape;2445;p12"/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7" name="Google Shape;2446;p12"/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8" name="Google Shape;2447;p12"/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" name="Google Shape;2448;p12"/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i"/>
                <a:ea typeface="Oi"/>
                <a:cs typeface="Oi"/>
                <a:sym typeface="Oi"/>
              </a:endParaRPr>
            </a:p>
          </p:txBody>
        </p:sp>
      </p:grpSp>
      <p:pic>
        <p:nvPicPr>
          <p:cNvPr id="11" name="Picture 2" descr="Vietnamese girl and boy in red costume Free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34" l="0" r="100000">
                        <a14:foregroundMark x1="72843" y1="27736" x2="72843" y2="27736"/>
                        <a14:foregroundMark x1="65974" y1="88868" x2="65974" y2="88868"/>
                        <a14:foregroundMark x1="80831" y1="83019" x2="80831" y2="83019"/>
                        <a14:foregroundMark x1="87061" y1="90377" x2="88658" y2="88679"/>
                        <a14:foregroundMark x1="76677" y1="79434" x2="81310" y2="88679"/>
                        <a14:foregroundMark x1="61661" y1="80943" x2="63099" y2="94528"/>
                        <a14:foregroundMark x1="81629" y1="75094" x2="85463" y2="87358"/>
                        <a14:foregroundMark x1="38179" y1="75660" x2="42652" y2="91132"/>
                        <a14:foregroundMark x1="34505" y1="78491" x2="42173" y2="91698"/>
                        <a14:foregroundMark x1="29553" y1="71698" x2="26837" y2="93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197" y="2540183"/>
            <a:ext cx="5099912" cy="43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F62B4D-659E-C7E7-0E9B-6757BD17D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403" y="1585567"/>
            <a:ext cx="5279594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0795" y="109183"/>
            <a:ext cx="11909235" cy="6605516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1185508"/>
            <a:ext cx="5314950" cy="41770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bảng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thông</a:t>
            </a:r>
            <a:r>
              <a:rPr lang="en-US" sz="3200" b="1" dirty="0">
                <a:solidFill>
                  <a:srgbClr val="002060"/>
                </a:solidFill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6, 7, </a:t>
            </a:r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hãy</a:t>
            </a:r>
            <a:r>
              <a:rPr lang="en-US" sz="3200" dirty="0">
                <a:solidFill>
                  <a:srgbClr val="002060"/>
                </a:solidFill>
              </a:rPr>
              <a:t>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Kể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tên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hoạt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động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kinh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biển</a:t>
            </a:r>
            <a:r>
              <a:rPr lang="en-US" sz="3200" dirty="0">
                <a:solidFill>
                  <a:srgbClr val="002060"/>
                </a:solidFill>
              </a:rPr>
              <a:t> ở </a:t>
            </a:r>
            <a:r>
              <a:rPr lang="en-US" sz="3200" dirty="0" err="1">
                <a:solidFill>
                  <a:srgbClr val="002060"/>
                </a:solidFill>
              </a:rPr>
              <a:t>vùng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Duyên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hải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miền</a:t>
            </a:r>
            <a:r>
              <a:rPr lang="en-US" sz="3200" dirty="0">
                <a:solidFill>
                  <a:srgbClr val="002060"/>
                </a:solidFill>
              </a:rPr>
              <a:t> Trung.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Kể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tên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bãi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biển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biển</a:t>
            </a:r>
            <a:r>
              <a:rPr lang="en-US" sz="3200" dirty="0">
                <a:solidFill>
                  <a:srgbClr val="002060"/>
                </a:solidFill>
              </a:rPr>
              <a:t> ở </a:t>
            </a:r>
            <a:r>
              <a:rPr lang="en-US" sz="3200" dirty="0" err="1">
                <a:solidFill>
                  <a:srgbClr val="002060"/>
                </a:solidFill>
              </a:rPr>
              <a:t>vùng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A65250-88A7-E155-9525-663A5A5E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87" y="238125"/>
            <a:ext cx="54578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9482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92396" y="867743"/>
            <a:ext cx="3754834" cy="6454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50361" y="142318"/>
            <a:ext cx="3822437" cy="6454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99741" y="1595953"/>
            <a:ext cx="4371756" cy="6673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Tĩnh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41165" y="425376"/>
            <a:ext cx="157330" cy="202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62500" y="1052906"/>
            <a:ext cx="157330" cy="202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3202" y="1425389"/>
            <a:ext cx="189153" cy="1344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5040" y="2761691"/>
            <a:ext cx="189153" cy="1344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 flipH="1" flipV="1">
            <a:off x="2770950" y="2934401"/>
            <a:ext cx="180294" cy="136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1244" y="2341020"/>
            <a:ext cx="4596873" cy="5861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54527" y="805417"/>
            <a:ext cx="2832823" cy="2643831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325424" y="826323"/>
            <a:ext cx="2832823" cy="2643831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406329" y="805417"/>
            <a:ext cx="2832823" cy="2643831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139626" y="788610"/>
            <a:ext cx="2832823" cy="2643831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01156" y="2975874"/>
            <a:ext cx="4596873" cy="5861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Nẵng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90904" y="1286232"/>
            <a:ext cx="2832823" cy="2643831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 flipH="1" flipV="1">
            <a:off x="2994487" y="3140964"/>
            <a:ext cx="180294" cy="136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41562" y="3665471"/>
            <a:ext cx="4596873" cy="5861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28" name="Oval 27"/>
          <p:cNvSpPr/>
          <p:nvPr/>
        </p:nvSpPr>
        <p:spPr>
          <a:xfrm>
            <a:off x="8877466" y="1896359"/>
            <a:ext cx="2832823" cy="2643831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 flipH="1" flipV="1">
            <a:off x="3356193" y="3742469"/>
            <a:ext cx="180294" cy="136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164756" y="4415982"/>
            <a:ext cx="4596873" cy="5861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41762" y="2993666"/>
            <a:ext cx="2832823" cy="2643831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326466" y="3530757"/>
            <a:ext cx="2832823" cy="2643831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444889" y="5175044"/>
            <a:ext cx="4596873" cy="5861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 flipH="1" flipV="1">
            <a:off x="3474361" y="5364560"/>
            <a:ext cx="180294" cy="136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311220" y="4178797"/>
            <a:ext cx="2832823" cy="2643831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26451" y="5949980"/>
            <a:ext cx="4596873" cy="5861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Mũi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Né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 flipH="1" flipV="1">
            <a:off x="2814193" y="6318657"/>
            <a:ext cx="180294" cy="136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073473" y="13042"/>
            <a:ext cx="5070570" cy="7367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 BÃI BIỂN ĐẸP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2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6" grpId="0" animBg="1"/>
      <p:bldP spid="37" grpId="0" animBg="1"/>
      <p:bldP spid="37" grpId="1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971925" y="267148"/>
            <a:ext cx="5362575" cy="894902"/>
          </a:xfrm>
          <a:prstGeom prst="round2Diag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2801" y="352908"/>
            <a:ext cx="828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Nghệ An: Thúc đẩy hoạt động xuất nhập khẩu hàng container qua cảng Cửa Lò">
            <a:extLst>
              <a:ext uri="{FF2B5EF4-FFF2-40B4-BE49-F238E27FC236}">
                <a16:creationId xmlns:a16="http://schemas.microsoft.com/office/drawing/2014/main" id="{FD0EA9C7-6D6C-1B02-A882-0633B16EF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1653212"/>
            <a:ext cx="5762624" cy="413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37">
            <a:extLst>
              <a:ext uri="{FF2B5EF4-FFF2-40B4-BE49-F238E27FC236}">
                <a16:creationId xmlns:a16="http://schemas.microsoft.com/office/drawing/2014/main" id="{D391BFEE-392A-64EE-A152-973CF7F7912B}"/>
              </a:ext>
            </a:extLst>
          </p:cNvPr>
          <p:cNvSpPr/>
          <p:nvPr/>
        </p:nvSpPr>
        <p:spPr>
          <a:xfrm>
            <a:off x="1521301" y="6035705"/>
            <a:ext cx="3698399" cy="5861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ổng quan về Cảng Chân Mây (Thừa Thiên Huế)">
            <a:extLst>
              <a:ext uri="{FF2B5EF4-FFF2-40B4-BE49-F238E27FC236}">
                <a16:creationId xmlns:a16="http://schemas.microsoft.com/office/drawing/2014/main" id="{C935BED0-6D5C-FBAD-3774-CE3E93A61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88103"/>
            <a:ext cx="5810250" cy="41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37">
            <a:extLst>
              <a:ext uri="{FF2B5EF4-FFF2-40B4-BE49-F238E27FC236}">
                <a16:creationId xmlns:a16="http://schemas.microsoft.com/office/drawing/2014/main" id="{48BDA0DB-C118-6B1D-EE5A-D3B21FFB7986}"/>
              </a:ext>
            </a:extLst>
          </p:cNvPr>
          <p:cNvSpPr/>
          <p:nvPr/>
        </p:nvSpPr>
        <p:spPr>
          <a:xfrm>
            <a:off x="6181725" y="5921405"/>
            <a:ext cx="5915025" cy="5861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971925" y="267148"/>
            <a:ext cx="5362575" cy="894902"/>
          </a:xfrm>
          <a:prstGeom prst="round2Diag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2801" y="352908"/>
            <a:ext cx="828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ounded Rectangle 37">
            <a:extLst>
              <a:ext uri="{FF2B5EF4-FFF2-40B4-BE49-F238E27FC236}">
                <a16:creationId xmlns:a16="http://schemas.microsoft.com/office/drawing/2014/main" id="{D391BFEE-392A-64EE-A152-973CF7F7912B}"/>
              </a:ext>
            </a:extLst>
          </p:cNvPr>
          <p:cNvSpPr/>
          <p:nvPr/>
        </p:nvSpPr>
        <p:spPr>
          <a:xfrm>
            <a:off x="1692751" y="5934075"/>
            <a:ext cx="3222149" cy="6115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Nẵng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ệ thống Cảng Đà Nẵng">
            <a:extLst>
              <a:ext uri="{FF2B5EF4-FFF2-40B4-BE49-F238E27FC236}">
                <a16:creationId xmlns:a16="http://schemas.microsoft.com/office/drawing/2014/main" id="{8C049259-0C96-5C42-2CE5-7BF0F0BDC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738313"/>
            <a:ext cx="58578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ảng Dung Quất (Quảng Ngãi) thuộc top 10 cảng biển lớn nhất Việt Nam">
            <a:extLst>
              <a:ext uri="{FF2B5EF4-FFF2-40B4-BE49-F238E27FC236}">
                <a16:creationId xmlns:a16="http://schemas.microsoft.com/office/drawing/2014/main" id="{854CF11B-343C-2482-480A-F2F3FA2F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4" y="1771649"/>
            <a:ext cx="5283201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7F63BB68-1945-CE6A-A279-56B8AA676B76}"/>
              </a:ext>
            </a:extLst>
          </p:cNvPr>
          <p:cNvSpPr/>
          <p:nvPr/>
        </p:nvSpPr>
        <p:spPr>
          <a:xfrm>
            <a:off x="7579201" y="5886450"/>
            <a:ext cx="3222149" cy="6115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Dung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095501" y="267148"/>
            <a:ext cx="8543924" cy="894902"/>
          </a:xfrm>
          <a:prstGeom prst="round2Diag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850" y="352908"/>
            <a:ext cx="909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hoạt động kinh tế biển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74" name="Picture 2" descr="Nghề làm muối ở Ninh Thuận | Đặc sản địa phương | Báo ảnh Dân tộc và Miền  núi">
            <a:extLst>
              <a:ext uri="{FF2B5EF4-FFF2-40B4-BE49-F238E27FC236}">
                <a16:creationId xmlns:a16="http://schemas.microsoft.com/office/drawing/2014/main" id="{754DA423-F773-CACC-2B69-081C6F1D6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538288"/>
            <a:ext cx="5867400" cy="4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0FEF43A8-AFBC-19F6-3FA3-17ABAFEC7FDE}"/>
              </a:ext>
            </a:extLst>
          </p:cNvPr>
          <p:cNvSpPr/>
          <p:nvPr/>
        </p:nvSpPr>
        <p:spPr>
          <a:xfrm>
            <a:off x="1464151" y="5854730"/>
            <a:ext cx="3698399" cy="5861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Đánh bắt, nuôi trồng thủy hải sản và tác động của chúng đến môi trường">
            <a:extLst>
              <a:ext uri="{FF2B5EF4-FFF2-40B4-BE49-F238E27FC236}">
                <a16:creationId xmlns:a16="http://schemas.microsoft.com/office/drawing/2014/main" id="{77890A03-8F77-4D3B-7961-52C69EA8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562100"/>
            <a:ext cx="5715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162175A4-78A4-634E-527A-D6CBEF031160}"/>
              </a:ext>
            </a:extLst>
          </p:cNvPr>
          <p:cNvSpPr/>
          <p:nvPr/>
        </p:nvSpPr>
        <p:spPr>
          <a:xfrm>
            <a:off x="6724650" y="5749955"/>
            <a:ext cx="4991100" cy="8699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endParaRPr lang="en-US" sz="3200" b="1" noProof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095501" y="267148"/>
            <a:ext cx="8543924" cy="894902"/>
          </a:xfrm>
          <a:prstGeom prst="round2Diag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850" y="352908"/>
            <a:ext cx="909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số hoạt động kinh tế biển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098" name="Picture 2" descr="Top 12 hòn đảo thiên đường ở Việt Nam cho du lịch biển đảo 2023">
            <a:extLst>
              <a:ext uri="{FF2B5EF4-FFF2-40B4-BE49-F238E27FC236}">
                <a16:creationId xmlns:a16="http://schemas.microsoft.com/office/drawing/2014/main" id="{55D1566E-9D3B-59C8-C2C1-60C70453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76615"/>
            <a:ext cx="6316663" cy="420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37">
            <a:extLst>
              <a:ext uri="{FF2B5EF4-FFF2-40B4-BE49-F238E27FC236}">
                <a16:creationId xmlns:a16="http://schemas.microsoft.com/office/drawing/2014/main" id="{5D5EBBAE-D8AA-6ADF-8C39-E4BBB8AAA6A9}"/>
              </a:ext>
            </a:extLst>
          </p:cNvPr>
          <p:cNvSpPr/>
          <p:nvPr/>
        </p:nvSpPr>
        <p:spPr>
          <a:xfrm>
            <a:off x="4216876" y="5930930"/>
            <a:ext cx="4346099" cy="5861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appy school boy waving hand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702" y1="31789" x2="57234" y2="38658"/>
                        <a14:foregroundMark x1="51064" y1="85304" x2="51064" y2="85304"/>
                        <a14:foregroundMark x1="37660" y1="88179" x2="37660" y2="8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5289" y="1496242"/>
            <a:ext cx="44767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556DB85D-44CA-4C00-AE46-9DFA28F4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127">
            <a:off x="3193438" y="-1675669"/>
            <a:ext cx="8111190" cy="786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0550" y="867872"/>
            <a:ext cx="56196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en-US" sz="4400" b="1" dirty="0" err="1">
                <a:solidFill>
                  <a:srgbClr val="0563C1"/>
                </a:solidFill>
              </a:rPr>
              <a:t>Giải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thích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vì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sao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vùng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Duyên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hải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miền</a:t>
            </a:r>
            <a:r>
              <a:rPr lang="en-US" altLang="en-US" sz="4400" b="1" dirty="0">
                <a:solidFill>
                  <a:srgbClr val="0563C1"/>
                </a:solidFill>
              </a:rPr>
              <a:t> Trung </a:t>
            </a:r>
            <a:r>
              <a:rPr lang="en-US" altLang="en-US" sz="4400" b="1" dirty="0" err="1">
                <a:solidFill>
                  <a:srgbClr val="0563C1"/>
                </a:solidFill>
              </a:rPr>
              <a:t>lại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thuận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lợi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phát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triển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kinh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tế</a:t>
            </a:r>
            <a:r>
              <a:rPr lang="en-US" altLang="en-US" sz="4400" b="1" dirty="0">
                <a:solidFill>
                  <a:srgbClr val="0563C1"/>
                </a:solidFill>
              </a:rPr>
              <a:t> </a:t>
            </a:r>
            <a:r>
              <a:rPr lang="en-US" altLang="en-US" sz="4400" b="1" dirty="0" err="1">
                <a:solidFill>
                  <a:srgbClr val="0563C1"/>
                </a:solidFill>
              </a:rPr>
              <a:t>biển</a:t>
            </a:r>
            <a:r>
              <a:rPr lang="en-US" altLang="en-US" sz="4400" b="1" dirty="0">
                <a:solidFill>
                  <a:srgbClr val="0563C1"/>
                </a:solidFill>
              </a:rPr>
              <a:t>?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603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188" l="10000" r="90000">
                        <a14:foregroundMark x1="47188" y1="62969" x2="54844" y2="6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35611" y="1204469"/>
            <a:ext cx="6096000" cy="6096000"/>
          </a:xfrm>
          <a:prstGeom prst="rect">
            <a:avLst/>
          </a:prstGeom>
        </p:spPr>
      </p:pic>
      <p:sp>
        <p:nvSpPr>
          <p:cNvPr id="11" name="Round Diagonal Corner Rectangle 33">
            <a:extLst>
              <a:ext uri="{FF2B5EF4-FFF2-40B4-BE49-F238E27FC236}">
                <a16:creationId xmlns:a16="http://schemas.microsoft.com/office/drawing/2014/main" id="{21D9EF74-BC32-DE41-0B69-34DA9B5D3745}"/>
              </a:ext>
            </a:extLst>
          </p:cNvPr>
          <p:cNvSpPr/>
          <p:nvPr/>
        </p:nvSpPr>
        <p:spPr>
          <a:xfrm>
            <a:off x="2339283" y="163323"/>
            <a:ext cx="9576492" cy="5027802"/>
          </a:xfrm>
          <a:prstGeom prst="round2Diag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A8021-CA3A-F7A6-2830-34E31838C888}"/>
              </a:ext>
            </a:extLst>
          </p:cNvPr>
          <p:cNvSpPr txBox="1"/>
          <p:nvPr/>
        </p:nvSpPr>
        <p:spPr>
          <a:xfrm>
            <a:off x="2612594" y="546282"/>
            <a:ext cx="90965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en-U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Duyên hải miền Trung có nhiều điều kiện thuận lợi để phát triển kinh tế biển: </a:t>
            </a:r>
            <a:endParaRPr lang="en-US" altLang="en-US" sz="2800" b="1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altLang="en-U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 biển mặn, nhiều nắng thuận lợi cho hoạt động làm muối;</a:t>
            </a:r>
            <a:endParaRPr lang="en-US" altLang="en-US" sz="28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altLang="en-U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ùng biển rộng, nhiều hải sản, nhiều đầm phá giúp phát triển đánh bắt và nuôi trồng hải sản;</a:t>
            </a:r>
            <a:endParaRPr lang="en-US" altLang="en-US" sz="28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altLang="en-U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hiều bãi tắm, vịnh biển, đảo có nhiều phong cảnh đẹp giúp phát triển du lịch biển đảo;</a:t>
            </a:r>
            <a:endParaRPr lang="en-US" altLang="en-US" sz="28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altLang="en-U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ùng biển rộng, dài, nhiều vịnh kín gió thuận lợi cho giao thông vận tải biển.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4.658|3.892|2.019|1.933|1.697|1.864|1.736|1.642|1.624|1.499|0.91"/>
  <p:tag name="GENSWF_SLIDE_TITLE" val="Các bãi biển"/>
  <p:tag name="ISPRING_SLIDE_INDENT_LEVEL" val="0"/>
  <p:tag name="GENSWF_ADVANCE_TIME" val="24.870"/>
  <p:tag name="ISPRING_SLIDE_ID_2" val="{EE34F989-1F83-4BF0-8415-A0B77679DDFD}"/>
  <p:tag name="GENSWF_SLIDE_UID" val="{6E39C888-6CDF-4022-ADE6-DB66B825858C}:32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277</Words>
  <Application>Microsoft Office PowerPoint</Application>
  <PresentationFormat>Widescreen</PresentationFormat>
  <Paragraphs>34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Oi</vt:lpstr>
      <vt:lpstr>Times New Roman</vt:lpstr>
      <vt:lpstr>1_Office Theme</vt:lpstr>
      <vt:lpstr>Office 主题​​</vt:lpstr>
      <vt:lpstr>Custom Design</vt:lpstr>
      <vt:lpstr>2_Office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2023-11-14T04:09:48Z</dcterms:created>
  <dcterms:modified xsi:type="dcterms:W3CDTF">2025-01-27T04:18:59Z</dcterms:modified>
</cp:coreProperties>
</file>