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59" r:id="rId2"/>
    <p:sldId id="291" r:id="rId3"/>
    <p:sldId id="307" r:id="rId4"/>
  </p:sldIdLst>
  <p:sldSz cx="12192000" cy="6858000"/>
  <p:notesSz cx="6858000" cy="9144000"/>
  <p:custDataLst>
    <p:tags r:id="rId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012"/>
    <a:srgbClr val="FF7E0A"/>
    <a:srgbClr val="6F3A7D"/>
    <a:srgbClr val="2FDE55"/>
    <a:srgbClr val="43861C"/>
    <a:srgbClr val="FBB1C7"/>
    <a:srgbClr val="F3F279"/>
    <a:srgbClr val="E55174"/>
    <a:srgbClr val="663300"/>
    <a:srgbClr val="7E4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6" autoAdjust="0"/>
    <p:restoredTop sz="94660"/>
  </p:normalViewPr>
  <p:slideViewPr>
    <p:cSldViewPr snapToGrid="0">
      <p:cViewPr varScale="1">
        <p:scale>
          <a:sx n="94" d="100"/>
          <a:sy n="94" d="100"/>
        </p:scale>
        <p:origin x="76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EBB54B0D-DAE4-4F35-B177-1A4C2FB1EC3F}" type="datetimeFigureOut">
              <a:rPr lang="zh-CN" altLang="en-US" smtClean="0"/>
              <a:pPr/>
              <a:t>2025/2/3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25B5D281-D23C-4EEB-8748-C58E8FF0C2B9}" type="slidenum">
              <a:rPr lang="zh-CN" altLang="en-US" smtClean="0"/>
              <a:pPr/>
              <a:t>‹#›</a:t>
            </a:fld>
            <a:endParaRPr lang="zh-CN" altLang="en-US" dirty="0"/>
          </a:p>
        </p:txBody>
      </p:sp>
    </p:spTree>
    <p:extLst>
      <p:ext uri="{BB962C8B-B14F-4D97-AF65-F5344CB8AC3E}">
        <p14:creationId xmlns:p14="http://schemas.microsoft.com/office/powerpoint/2010/main" val="424401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323497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81863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15116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392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5402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428572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6279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019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218377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8700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73478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55506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303731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685725F-5231-45AE-BC1A-D698F22F5593}" type="datetimeFigureOut">
              <a:rPr lang="zh-CN" altLang="en-US" smtClean="0"/>
              <a:t>2025/2/3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EB321A-15AF-44AC-8389-DF08CA25F66C}" type="slidenum">
              <a:rPr lang="zh-CN" altLang="en-US" smtClean="0"/>
              <a:t>‹#›</a:t>
            </a:fld>
            <a:endParaRPr lang="zh-CN" altLang="en-US"/>
          </a:p>
        </p:txBody>
      </p:sp>
    </p:spTree>
    <p:extLst>
      <p:ext uri="{BB962C8B-B14F-4D97-AF65-F5344CB8AC3E}">
        <p14:creationId xmlns:p14="http://schemas.microsoft.com/office/powerpoint/2010/main" val="199186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81A5F1C-07EB-9909-2C58-E2636CF96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08923" y="0"/>
            <a:ext cx="1609013" cy="1609013"/>
          </a:xfrm>
          <a:prstGeom prst="rect">
            <a:avLst/>
          </a:prstGeom>
        </p:spPr>
      </p:pic>
    </p:spTree>
    <p:extLst>
      <p:ext uri="{BB962C8B-B14F-4D97-AF65-F5344CB8AC3E}">
        <p14:creationId xmlns:p14="http://schemas.microsoft.com/office/powerpoint/2010/main" val="3376861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80" y="548782"/>
            <a:ext cx="11133438" cy="5760436"/>
          </a:xfrm>
          <a:prstGeom prst="rect">
            <a:avLst/>
          </a:prstGeom>
        </p:spPr>
      </p:pic>
      <p:pic>
        <p:nvPicPr>
          <p:cNvPr id="8"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40" y="224460"/>
            <a:ext cx="11662718" cy="64090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282" y="1805650"/>
            <a:ext cx="12097543" cy="2659338"/>
          </a:xfrm>
          <a:prstGeom prst="rect">
            <a:avLst/>
          </a:prstGeom>
        </p:spPr>
      </p:pic>
    </p:spTree>
    <p:extLst>
      <p:ext uri="{BB962C8B-B14F-4D97-AF65-F5344CB8AC3E}">
        <p14:creationId xmlns:p14="http://schemas.microsoft.com/office/powerpoint/2010/main" val="7089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0" name="Rounded Rectangle 9"/>
          <p:cNvSpPr/>
          <p:nvPr/>
        </p:nvSpPr>
        <p:spPr>
          <a:xfrm>
            <a:off x="185195" y="612962"/>
            <a:ext cx="11722325" cy="6245037"/>
          </a:xfrm>
          <a:custGeom>
            <a:avLst/>
            <a:gdLst>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982295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295 h 5893653"/>
              <a:gd name="connsiteX1" fmla="*/ 982295 w 11722325"/>
              <a:gd name="connsiteY1" fmla="*/ 0 h 5893653"/>
              <a:gd name="connsiteX2" fmla="*/ 10740030 w 11722325"/>
              <a:gd name="connsiteY2" fmla="*/ 0 h 5893653"/>
              <a:gd name="connsiteX3" fmla="*/ 11722325 w 11722325"/>
              <a:gd name="connsiteY3" fmla="*/ 1017019 h 5893653"/>
              <a:gd name="connsiteX4" fmla="*/ 11722325 w 11722325"/>
              <a:gd name="connsiteY4" fmla="*/ 4911358 h 5893653"/>
              <a:gd name="connsiteX5" fmla="*/ 10740030 w 11722325"/>
              <a:gd name="connsiteY5" fmla="*/ 5893653 h 5893653"/>
              <a:gd name="connsiteX6" fmla="*/ 982295 w 11722325"/>
              <a:gd name="connsiteY6" fmla="*/ 5893653 h 5893653"/>
              <a:gd name="connsiteX7" fmla="*/ 0 w 11722325"/>
              <a:gd name="connsiteY7" fmla="*/ 4911358 h 5893653"/>
              <a:gd name="connsiteX8" fmla="*/ 0 w 11722325"/>
              <a:gd name="connsiteY8" fmla="*/ 982295 h 5893653"/>
              <a:gd name="connsiteX0" fmla="*/ 0 w 11722325"/>
              <a:gd name="connsiteY0" fmla="*/ 982790 h 5894148"/>
              <a:gd name="connsiteX1" fmla="*/ 982295 w 11722325"/>
              <a:gd name="connsiteY1" fmla="*/ 495 h 5894148"/>
              <a:gd name="connsiteX2" fmla="*/ 10740030 w 11722325"/>
              <a:gd name="connsiteY2" fmla="*/ 495 h 5894148"/>
              <a:gd name="connsiteX3" fmla="*/ 11722325 w 11722325"/>
              <a:gd name="connsiteY3" fmla="*/ 1017514 h 5894148"/>
              <a:gd name="connsiteX4" fmla="*/ 11722325 w 11722325"/>
              <a:gd name="connsiteY4" fmla="*/ 4911853 h 5894148"/>
              <a:gd name="connsiteX5" fmla="*/ 10740030 w 11722325"/>
              <a:gd name="connsiteY5" fmla="*/ 5894148 h 5894148"/>
              <a:gd name="connsiteX6" fmla="*/ 982295 w 11722325"/>
              <a:gd name="connsiteY6" fmla="*/ 5894148 h 5894148"/>
              <a:gd name="connsiteX7" fmla="*/ 0 w 11722325"/>
              <a:gd name="connsiteY7" fmla="*/ 4911853 h 5894148"/>
              <a:gd name="connsiteX8" fmla="*/ 0 w 11722325"/>
              <a:gd name="connsiteY8" fmla="*/ 982790 h 58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2325" h="5894148">
                <a:moveTo>
                  <a:pt x="0" y="982790"/>
                </a:moveTo>
                <a:cubicBezTo>
                  <a:pt x="0" y="440283"/>
                  <a:pt x="439788" y="495"/>
                  <a:pt x="982295" y="495"/>
                </a:cubicBezTo>
                <a:cubicBezTo>
                  <a:pt x="3644565" y="185690"/>
                  <a:pt x="7962014" y="-11079"/>
                  <a:pt x="10740030" y="495"/>
                </a:cubicBezTo>
                <a:cubicBezTo>
                  <a:pt x="11282537" y="495"/>
                  <a:pt x="11710751" y="660202"/>
                  <a:pt x="11722325" y="1017514"/>
                </a:cubicBezTo>
                <a:cubicBezTo>
                  <a:pt x="11467682" y="2246179"/>
                  <a:pt x="11560279" y="4030428"/>
                  <a:pt x="11722325" y="4911853"/>
                </a:cubicBezTo>
                <a:cubicBezTo>
                  <a:pt x="11722325" y="5454360"/>
                  <a:pt x="11282537" y="5894148"/>
                  <a:pt x="10740030" y="5894148"/>
                </a:cubicBezTo>
                <a:cubicBezTo>
                  <a:pt x="7776819" y="5558482"/>
                  <a:pt x="2429223" y="5720528"/>
                  <a:pt x="982295" y="5894148"/>
                </a:cubicBezTo>
                <a:cubicBezTo>
                  <a:pt x="439788" y="5894148"/>
                  <a:pt x="138896" y="5639555"/>
                  <a:pt x="0" y="4911853"/>
                </a:cubicBezTo>
                <a:cubicBezTo>
                  <a:pt x="138896" y="3671614"/>
                  <a:pt x="173620" y="1852640"/>
                  <a:pt x="0" y="982790"/>
                </a:cubicBezTo>
                <a:close/>
              </a:path>
            </a:pathLst>
          </a:custGeom>
          <a:solidFill>
            <a:schemeClr val="bg1"/>
          </a:solidFill>
          <a:ln w="57150">
            <a:solidFill>
              <a:schemeClr val="bg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Terminator 3"/>
          <p:cNvSpPr/>
          <p:nvPr/>
        </p:nvSpPr>
        <p:spPr>
          <a:xfrm>
            <a:off x="916118" y="457200"/>
            <a:ext cx="2337548" cy="939293"/>
          </a:xfrm>
          <a:prstGeom prst="flowChartTerminator">
            <a:avLst/>
          </a:prstGeom>
          <a:solidFill>
            <a:srgbClr val="7030A0"/>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9Slide07 IcielAltus Serif" panose="02000000000000000000" pitchFamily="2" charset="0"/>
              </a:rPr>
              <a:t>  </a:t>
            </a:r>
            <a:r>
              <a:rPr lang="en-US" sz="6000" dirty="0" err="1">
                <a:solidFill>
                  <a:schemeClr val="bg1"/>
                </a:solidFill>
                <a:latin typeface="#9Slide07 IcielAltus Serif" panose="02000000000000000000" pitchFamily="2" charset="0"/>
              </a:rPr>
              <a:t>Bài</a:t>
            </a:r>
            <a:r>
              <a:rPr lang="en-US" sz="6000" dirty="0">
                <a:solidFill>
                  <a:schemeClr val="bg1"/>
                </a:solidFill>
                <a:latin typeface="#9Slide07 IcielAltus Serif" panose="02000000000000000000" pitchFamily="2" charset="0"/>
              </a:rPr>
              <a:t> 4</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516" b="100000" l="8784" r="100000"/>
                    </a14:imgEffect>
                  </a14:imgLayer>
                </a14:imgProps>
              </a:ext>
            </a:extLst>
          </a:blip>
          <a:stretch>
            <a:fillRect/>
          </a:stretch>
        </p:blipFill>
        <p:spPr>
          <a:xfrm>
            <a:off x="98954" y="26389"/>
            <a:ext cx="1486330" cy="1556629"/>
          </a:xfrm>
          <a:prstGeom prst="rect">
            <a:avLst/>
          </a:prstGeom>
        </p:spPr>
      </p:pic>
      <p:sp>
        <p:nvSpPr>
          <p:cNvPr id="29" name="TextBox 28"/>
          <p:cNvSpPr txBox="1"/>
          <p:nvPr/>
        </p:nvSpPr>
        <p:spPr>
          <a:xfrm>
            <a:off x="3251200" y="779236"/>
            <a:ext cx="8636000" cy="2246769"/>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Theo kế hoạch, một tổ sản xuất dệt may phải may được 850 bộ quần áo đồng phục cho năm học mới. Sau một thời gian, người ta thấy số bộ quần áo may được bằng 70% số bộ quần áo chưa may. Hỏi lúc đó, tổ sản xuất đã may được bao nhiêu bộ quần áo đồng phục? </a:t>
            </a:r>
            <a:endParaRPr lang="en-US" sz="2800" dirty="0">
              <a:solidFill>
                <a:srgbClr val="00206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20CAE8-446C-FC70-E5B2-E48651C994A8}"/>
                  </a:ext>
                </a:extLst>
              </p:cNvPr>
              <p:cNvSpPr txBox="1"/>
              <p:nvPr/>
            </p:nvSpPr>
            <p:spPr>
              <a:xfrm>
                <a:off x="2316480" y="2946400"/>
                <a:ext cx="8636000" cy="4053482"/>
              </a:xfrm>
              <a:prstGeom prst="rect">
                <a:avLst/>
              </a:prstGeom>
              <a:noFill/>
            </p:spPr>
            <p:txBody>
              <a:bodyPr wrap="square" rtlCol="0">
                <a:spAutoFit/>
              </a:bodyPr>
              <a:lstStyle/>
              <a:p>
                <a:pPr marL="0" marR="0" algn="ctr">
                  <a:spcBef>
                    <a:spcPts val="0"/>
                  </a:spcBef>
                  <a:spcAft>
                    <a:spcPts val="0"/>
                  </a:spcAft>
                </a:pPr>
                <a:r>
                  <a:rPr lang="en-US" sz="2800" b="1" i="1" dirty="0">
                    <a:solidFill>
                      <a:srgbClr val="FF0000"/>
                    </a:solidFill>
                    <a:effectLst/>
                    <a:latin typeface="Cambria" panose="02040503050406030204" pitchFamily="18" charset="0"/>
                    <a:ea typeface="Cambria" panose="02040503050406030204" pitchFamily="18" charset="0"/>
                  </a:rPr>
                  <a:t>Bài </a:t>
                </a:r>
                <a:r>
                  <a:rPr lang="en-US" sz="2800" b="1" i="1" dirty="0" err="1">
                    <a:solidFill>
                      <a:srgbClr val="FF0000"/>
                    </a:solidFill>
                    <a:effectLst/>
                    <a:latin typeface="Cambria" panose="02040503050406030204" pitchFamily="18" charset="0"/>
                    <a:ea typeface="Cambria" panose="02040503050406030204" pitchFamily="18" charset="0"/>
                  </a:rPr>
                  <a:t>giải</a:t>
                </a:r>
                <a:br>
                  <a:rPr lang="en-US" sz="2800" i="1" dirty="0">
                    <a:solidFill>
                      <a:srgbClr val="FF0000"/>
                    </a:solidFill>
                    <a:effectLst/>
                    <a:latin typeface="Cambria" panose="02040503050406030204" pitchFamily="18" charset="0"/>
                    <a:ea typeface="Cambria" panose="02040503050406030204" pitchFamily="18" charset="0"/>
                  </a:rPr>
                </a:br>
                <a:r>
                  <a:rPr lang="en-US" sz="2800" dirty="0">
                    <a:solidFill>
                      <a:srgbClr val="FF0000"/>
                    </a:solidFill>
                    <a:effectLst/>
                    <a:latin typeface="Cambria" panose="02040503050406030204" pitchFamily="18" charset="0"/>
                    <a:ea typeface="Cambria" panose="02040503050406030204" pitchFamily="18" charset="0"/>
                  </a:rPr>
                  <a:t>70% =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m:rPr>
                            <m:nor/>
                          </m:rPr>
                          <a:rPr lang="en-US" sz="2800">
                            <a:solidFill>
                              <a:srgbClr val="FF0000"/>
                            </a:solidFill>
                            <a:effectLst/>
                            <a:latin typeface="Cambria" panose="02040503050406030204" pitchFamily="18" charset="0"/>
                            <a:ea typeface="Cambria" panose="02040503050406030204" pitchFamily="18" charset="0"/>
                          </a:rPr>
                          <m:t>70</m:t>
                        </m:r>
                      </m:num>
                      <m:den>
                        <m:r>
                          <m:rPr>
                            <m:nor/>
                          </m:rPr>
                          <a:rPr lang="en-US" sz="2800">
                            <a:solidFill>
                              <a:srgbClr val="FF0000"/>
                            </a:solidFill>
                            <a:effectLst/>
                            <a:latin typeface="Cambria" panose="02040503050406030204" pitchFamily="18" charset="0"/>
                            <a:ea typeface="Cambria" panose="02040503050406030204" pitchFamily="18" charset="0"/>
                          </a:rPr>
                          <m:t>100</m:t>
                        </m:r>
                      </m:den>
                    </m:f>
                  </m:oMath>
                </a14:m>
                <a:r>
                  <a:rPr lang="en-US" sz="2800" dirty="0">
                    <a:solidFill>
                      <a:srgbClr val="FF0000"/>
                    </a:solidFill>
                    <a:effectLst/>
                    <a:latin typeface="Cambria" panose="02040503050406030204" pitchFamily="18" charset="0"/>
                    <a:ea typeface="Cambria" panose="02040503050406030204" pitchFamily="18" charset="0"/>
                  </a:rPr>
                  <a:t> = </a:t>
                </a:r>
                <a:r>
                  <a:rPr lang="en-US" sz="2800" i="1"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r>
                      <a:rPr lang="en-US" sz="2800" i="1">
                        <a:solidFill>
                          <a:srgbClr val="FF0000"/>
                        </a:solidFill>
                        <a:effectLst/>
                        <a:latin typeface="Cambria Math" panose="02040503050406030204" pitchFamily="18" charset="0"/>
                        <a:ea typeface="Times New Roman" panose="02020603050405020304" pitchFamily="18" charset="0"/>
                      </a:rPr>
                      <m:t> </m:t>
                    </m:r>
                    <m:f>
                      <m:fPr>
                        <m:ctrlPr>
                          <a:rPr lang="en-US" sz="2800" i="1">
                            <a:solidFill>
                              <a:srgbClr val="FF0000"/>
                            </a:solidFill>
                            <a:effectLst/>
                            <a:latin typeface="Cambria Math" panose="02040503050406030204" pitchFamily="18" charset="0"/>
                            <a:ea typeface="Times New Roman" panose="02020603050405020304" pitchFamily="18" charset="0"/>
                          </a:rPr>
                        </m:ctrlPr>
                      </m:fPr>
                      <m:num>
                        <m:r>
                          <a:rPr lang="en-US" sz="2800" i="1">
                            <a:solidFill>
                              <a:srgbClr val="FF0000"/>
                            </a:solidFill>
                            <a:effectLst/>
                            <a:latin typeface="Cambria Math" panose="02040503050406030204" pitchFamily="18" charset="0"/>
                            <a:ea typeface="Times New Roman" panose="02020603050405020304" pitchFamily="18" charset="0"/>
                          </a:rPr>
                          <m:t>7</m:t>
                        </m:r>
                      </m:num>
                      <m:den>
                        <m:r>
                          <m:rPr>
                            <m:nor/>
                          </m:rPr>
                          <a:rPr lang="en-US" sz="2800">
                            <a:solidFill>
                              <a:srgbClr val="FF0000"/>
                            </a:solidFill>
                            <a:effectLst/>
                            <a:latin typeface="Cambria" panose="02040503050406030204" pitchFamily="18" charset="0"/>
                            <a:ea typeface="Cambria" panose="02040503050406030204" pitchFamily="18" charset="0"/>
                          </a:rPr>
                          <m:t>10</m:t>
                        </m:r>
                      </m:den>
                    </m:f>
                  </m:oMath>
                </a14:m>
                <a:endParaRPr lang="en-US" sz="28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Coi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chưa</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10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thì</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 7 </a:t>
                </a:r>
                <a:r>
                  <a:rPr lang="en-US" sz="2800" dirty="0" err="1">
                    <a:solidFill>
                      <a:srgbClr val="FF0000"/>
                    </a:solidFill>
                    <a:effectLst/>
                    <a:latin typeface="Cambria" panose="02040503050406030204" pitchFamily="18" charset="0"/>
                    <a:ea typeface="Cambria" panose="02040503050406030204" pitchFamily="18" charset="0"/>
                  </a:rPr>
                  <a:t>phần</a:t>
                </a:r>
                <a:r>
                  <a:rPr lang="en-US" sz="2800" dirty="0">
                    <a:solidFill>
                      <a:srgbClr val="FF0000"/>
                    </a:solidFill>
                    <a:effectLst/>
                    <a:latin typeface="Cambria" panose="02040503050406030204" pitchFamily="18" charset="0"/>
                    <a:ea typeface="Cambria" panose="02040503050406030204" pitchFamily="18" charset="0"/>
                  </a:rPr>
                  <a:t>. Ta </a:t>
                </a:r>
                <a:r>
                  <a:rPr lang="en-US" sz="2800" dirty="0" err="1">
                    <a:solidFill>
                      <a:srgbClr val="FF0000"/>
                    </a:solidFill>
                    <a:effectLst/>
                    <a:latin typeface="Cambria" panose="02040503050406030204" pitchFamily="18" charset="0"/>
                    <a:ea typeface="Cambria" panose="02040503050406030204" pitchFamily="18" charset="0"/>
                  </a:rPr>
                  <a:t>có</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đã</a:t>
                </a:r>
                <a:r>
                  <a:rPr lang="en-US" sz="2800" dirty="0">
                    <a:solidFill>
                      <a:srgbClr val="FF0000"/>
                    </a:solidFill>
                    <a:effectLst/>
                    <a:latin typeface="Cambria" panose="02040503050406030204" pitchFamily="18" charset="0"/>
                    <a:ea typeface="Cambria" panose="02040503050406030204" pitchFamily="18" charset="0"/>
                  </a:rPr>
                  <a:t> may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850 : (7 + 10) x 7 =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a:t>
                </a:r>
              </a:p>
              <a:p>
                <a:pPr marL="0" marR="0" algn="r">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350 </a:t>
                </a:r>
                <a:r>
                  <a:rPr lang="en-US" sz="2800" dirty="0" err="1">
                    <a:solidFill>
                      <a:srgbClr val="FF0000"/>
                    </a:solidFill>
                    <a:effectLst/>
                    <a:latin typeface="Cambria" panose="02040503050406030204" pitchFamily="18" charset="0"/>
                    <a:ea typeface="Cambria" panose="02040503050406030204" pitchFamily="18" charset="0"/>
                  </a:rPr>
                  <a:t>bộ</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quần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áo</a:t>
                </a:r>
                <a:r>
                  <a:rPr lang="en-US" sz="2800" dirty="0">
                    <a:solidFill>
                      <a:srgbClr val="FF0000"/>
                    </a:solidFill>
                    <a:effectLst/>
                    <a:latin typeface="Cambria" panose="02040503050406030204" pitchFamily="18" charset="0"/>
                    <a:ea typeface="Cambria" panose="02040503050406030204" pitchFamily="18" charset="0"/>
                  </a:rPr>
                  <a:t>.</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3920CAE8-446C-FC70-E5B2-E48651C994A8}"/>
                  </a:ext>
                </a:extLst>
              </p:cNvPr>
              <p:cNvSpPr txBox="1">
                <a:spLocks noRot="1" noChangeAspect="1" noMove="1" noResize="1" noEditPoints="1" noAdjustHandles="1" noChangeArrowheads="1" noChangeShapeType="1" noTextEdit="1"/>
              </p:cNvSpPr>
              <p:nvPr/>
            </p:nvSpPr>
            <p:spPr>
              <a:xfrm>
                <a:off x="2316480" y="2946400"/>
                <a:ext cx="8636000" cy="4053482"/>
              </a:xfrm>
              <a:prstGeom prst="rect">
                <a:avLst/>
              </a:prstGeom>
              <a:blipFill>
                <a:blip r:embed="rId6"/>
                <a:stretch>
                  <a:fillRect t="-1504" r="-1341"/>
                </a:stretch>
              </a:blipFill>
            </p:spPr>
            <p:txBody>
              <a:bodyPr/>
              <a:lstStyle/>
              <a:p>
                <a:r>
                  <a:rPr lang="en-US">
                    <a:noFill/>
                  </a:rPr>
                  <a:t> </a:t>
                </a:r>
              </a:p>
            </p:txBody>
          </p:sp>
        </mc:Fallback>
      </mc:AlternateContent>
    </p:spTree>
    <p:extLst>
      <p:ext uri="{BB962C8B-B14F-4D97-AF65-F5344CB8AC3E}">
        <p14:creationId xmlns:p14="http://schemas.microsoft.com/office/powerpoint/2010/main" val="400854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9"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29" y="-297"/>
            <a:ext cx="12193057" cy="6858594"/>
          </a:xfrm>
          <a:prstGeom prst="rect">
            <a:avLst/>
          </a:prstGeom>
        </p:spPr>
      </p:pic>
      <p:pic>
        <p:nvPicPr>
          <p:cNvPr id="2" name="Picture 1"/>
          <p:cNvPicPr>
            <a:picLocks noChangeAspect="1"/>
          </p:cNvPicPr>
          <p:nvPr/>
        </p:nvPicPr>
        <p:blipFill>
          <a:blip r:embed="rId4"/>
          <a:stretch>
            <a:fillRect/>
          </a:stretch>
        </p:blipFill>
        <p:spPr>
          <a:xfrm>
            <a:off x="2038899" y="0"/>
            <a:ext cx="8644877" cy="5175953"/>
          </a:xfrm>
          <a:prstGeom prst="rect">
            <a:avLst/>
          </a:prstGeom>
        </p:spPr>
      </p:pic>
    </p:spTree>
    <p:extLst>
      <p:ext uri="{BB962C8B-B14F-4D97-AF65-F5344CB8AC3E}">
        <p14:creationId xmlns:p14="http://schemas.microsoft.com/office/powerpoint/2010/main" val="4015517231"/>
      </p:ext>
    </p:extLst>
  </p:cSld>
  <p:clrMapOvr>
    <a:masterClrMapping/>
  </p:clrMapOvr>
  <p:extLst>
    <p:ext uri="{E180D4A7-C9FB-4DFB-919C-405C955672EB}">
      <p14:showEvtLst xmlns:p14="http://schemas.microsoft.com/office/powerpoint/2010/main">
        <p14:playEvt time="0" objId="1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pt045食品安全"/>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Words>
  <Application>Microsoft Macintosh PowerPoint</Application>
  <PresentationFormat>Widescreen</PresentationFormat>
  <Paragraphs>10</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#9Slide07 IcielAltus Serif</vt:lpstr>
      <vt:lpstr>inpin heiti</vt:lpstr>
      <vt:lpstr>Arial</vt:lpstr>
      <vt:lpstr>Calibri</vt:lpstr>
      <vt:lpstr>Cambria</vt:lpstr>
      <vt:lpstr>Cambria Math</vt:lpstr>
      <vt:lpstr>Office 主题</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ppt045食品安全</dc:title>
  <dc:creator/>
  <cp:lastModifiedBy/>
  <cp:revision>1</cp:revision>
  <dcterms:created xsi:type="dcterms:W3CDTF">2017-04-12T11:07:27Z</dcterms:created>
  <dcterms:modified xsi:type="dcterms:W3CDTF">2025-02-03T08:00:28Z</dcterms:modified>
  <cp:version>MNT37</cp:version>
</cp:coreProperties>
</file>