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9"/>
  </p:notesMasterIdLst>
  <p:sldIdLst>
    <p:sldId id="416" r:id="rId3"/>
    <p:sldId id="464" r:id="rId4"/>
    <p:sldId id="465" r:id="rId5"/>
    <p:sldId id="457" r:id="rId6"/>
    <p:sldId id="334" r:id="rId7"/>
    <p:sldId id="455" r:id="rId8"/>
    <p:sldId id="450" r:id="rId9"/>
    <p:sldId id="417" r:id="rId10"/>
    <p:sldId id="458" r:id="rId11"/>
    <p:sldId id="456" r:id="rId12"/>
    <p:sldId id="459" r:id="rId13"/>
    <p:sldId id="460" r:id="rId14"/>
    <p:sldId id="379" r:id="rId15"/>
    <p:sldId id="461" r:id="rId16"/>
    <p:sldId id="466" r:id="rId17"/>
    <p:sldId id="452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>
        <p:scale>
          <a:sx n="133" d="100"/>
          <a:sy n="133" d="100"/>
        </p:scale>
        <p:origin x="-204" y="-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43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700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559059" y="1119050"/>
            <a:ext cx="7400615" cy="3580913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6293946" y="3036659"/>
            <a:ext cx="1726040" cy="1195694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143226" y="4221406"/>
            <a:ext cx="6990179" cy="923681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3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082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  <p:sldLayoutId id="2147483733" r:id="rId34"/>
    <p:sldLayoutId id="2147483734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333508-236A-47D0-9889-9650C54B1D48}"/>
              </a:ext>
            </a:extLst>
          </p:cNvPr>
          <p:cNvSpPr txBox="1"/>
          <p:nvPr/>
        </p:nvSpPr>
        <p:spPr>
          <a:xfrm>
            <a:off x="1401721" y="853378"/>
            <a:ext cx="671676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50442" y="2823757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97828" y="2772324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83082" y="280161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38020" y="2823757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=""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=""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=""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=""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=""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=""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=""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=""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=""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=""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=""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=""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=""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=""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=""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=""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=""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=""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=""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24807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=""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=""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=""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=""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=""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=""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=""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=""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=""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=""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=""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=""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=""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=""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=""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=""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=""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57661" y="315420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3491475" y="313293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4992743" y="3156578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6604715" y="315420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90" grpId="0"/>
      <p:bldP spid="91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=""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709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: 289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: …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=""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426002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303919" y="930145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=""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=""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865223" y="543838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57179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2146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8032670" y="3537356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7398010" y="3921464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7938505" y="4298184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150387" y="586647"/>
            <a:ext cx="4601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C00000"/>
                </a:solidFill>
                <a:latin typeface="Arial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79298" y="1250193"/>
            <a:ext cx="7583859" cy="755295"/>
            <a:chOff x="774356" y="888444"/>
            <a:chExt cx="10111812" cy="1007060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9"/>
              <a:ext cx="890508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Giới thiệu và hướng dẫn kĩ thuật đặt tính rồi tính phép cộng hai số có ba chữ số (có nhớ 1 chục).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62050" y="2363437"/>
            <a:ext cx="7530778" cy="576207"/>
            <a:chOff x="752655" y="2065203"/>
            <a:chExt cx="10062426" cy="71467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0" y="2114503"/>
              <a:ext cx="8905081" cy="51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Vận dụng vào giải bài toán có lời văn.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9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37364" y="80306"/>
            <a:ext cx="2028992" cy="735496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CHỦ ĐỀ </a:t>
              </a:r>
              <a:r>
                <a:rPr lang="en-US" sz="1800" b="1" smtClean="0">
                  <a:solidFill>
                    <a:srgbClr val="002060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12</a:t>
              </a:r>
              <a:endParaRPr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1762867" y="174863"/>
            <a:ext cx="6836635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CỘNG, PHÉP TRỪ</a:t>
            </a:r>
          </a:p>
          <a:p>
            <a:pPr algn="ctr"/>
            <a:r>
              <a:rPr lang="en-US" sz="27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ookie"/>
              </a:rPr>
              <a:t>TRONG PHẠM VI 1 000</a:t>
            </a:r>
            <a:endParaRPr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1256079" y="1135682"/>
            <a:ext cx="6294610" cy="189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0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BÀI </a:t>
            </a:r>
            <a:r>
              <a:rPr lang="en-US" sz="3300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60</a:t>
            </a:r>
            <a:endParaRPr sz="3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300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CỘNG (có nhớ) </a:t>
            </a:r>
          </a:p>
          <a:p>
            <a:pPr algn="ctr">
              <a:lnSpc>
                <a:spcPct val="120000"/>
              </a:lnSpc>
            </a:pPr>
            <a:r>
              <a:rPr lang="en-US" sz="3300" smtClean="0">
                <a:latin typeface="Arial" panose="020B0604020202020204" pitchFamily="34" charset="0"/>
                <a:cs typeface="Arial" panose="020B0604020202020204" pitchFamily="34" charset="0"/>
                <a:sym typeface="Cookie"/>
              </a:rPr>
              <a:t>TRONG PHẠM VI 1 000</a:t>
            </a:r>
            <a:endParaRPr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4342;p1"/>
          <p:cNvSpPr txBox="1"/>
          <p:nvPr/>
        </p:nvSpPr>
        <p:spPr>
          <a:xfrm>
            <a:off x="2420028" y="3079360"/>
            <a:ext cx="396671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Tiết </a:t>
            </a:r>
            <a:r>
              <a:rPr lang="vi-VN" sz="2700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1 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– </a:t>
            </a:r>
            <a:r>
              <a:rPr lang="vi-VN" sz="2700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Khám phá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0" name="Google Shape;4342;p1"/>
          <p:cNvSpPr txBox="1"/>
          <p:nvPr/>
        </p:nvSpPr>
        <p:spPr>
          <a:xfrm>
            <a:off x="4351431" y="3667576"/>
            <a:ext cx="1826476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vi-VN" sz="210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210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150387" y="586647"/>
            <a:ext cx="4601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C00000"/>
                </a:solidFill>
                <a:latin typeface="Arial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79298" y="1250193"/>
            <a:ext cx="7583859" cy="755295"/>
            <a:chOff x="774356" y="888444"/>
            <a:chExt cx="10111812" cy="1007060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9"/>
              <a:ext cx="890508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Giới thiệu và hướng dẫn kĩ thuật đặt tính rồi tính phép cộng hai số có ba chữ số (có nhớ 1 chục).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62050" y="2363437"/>
            <a:ext cx="7530778" cy="576207"/>
            <a:chOff x="752655" y="2065203"/>
            <a:chExt cx="10062426" cy="71467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0" y="2114503"/>
              <a:ext cx="8905081" cy="51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Vận dụng vào giải bài toán có lời văn.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2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=""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phá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=""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346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=""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=""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451354" cy="895424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=""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=""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6427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64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nhỉ?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=""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=""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=""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=""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604790" y="373890"/>
            <a:ext cx="386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=""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61876"/>
              </p:ext>
            </p:extLst>
          </p:nvPr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=""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=""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=""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=""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=""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=""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=""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=""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=""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=""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=""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=""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=""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=""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=""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=""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=""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=""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=""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=""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=""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=""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=""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=""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=""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=""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=""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=""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=""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=""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=""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=""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=""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=""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=""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=""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=""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=""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=""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=""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=""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=""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=""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=""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=""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=""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=""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=""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=""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=""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=""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=""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=""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=""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=""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=""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=""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=""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=""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=""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=""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=""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=""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=""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=""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=""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=""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=""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=""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=""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=""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=""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=""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=""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=""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=""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=""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=""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=""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=""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=""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=""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=""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=""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=""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=""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=""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=""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=""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=""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=""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=""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=""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=""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=""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=""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=""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=""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=""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=""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=""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=""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=""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=""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=""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=""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=""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=""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=""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=""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=""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=""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=""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=""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=""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=""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=""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=""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=""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=""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=""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=""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=""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=""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=""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=""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=""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=""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=""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=""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=""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=""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=""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=""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=""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=""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=""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=""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=""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=""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=""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=""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=""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=""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=""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=""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=""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=""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=""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=""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=""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=""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=""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=""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=""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=""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=""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=""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=""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=""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=""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=""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=""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=""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=""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=""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=""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=""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=""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=""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=""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=""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=""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=""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=""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=""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=""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=""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=""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=""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=""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=""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=""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=""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=""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=""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=""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=""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=""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=""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=""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=""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=""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=""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=""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=""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=""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=""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=""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=""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=""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=""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=""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=""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=""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=""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=""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=""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=""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=""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=""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=""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=""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=""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=""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=""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=""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=""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=""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=""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=""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=""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=""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=""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=""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=""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=""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=""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=""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=""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=""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=""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=""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=""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=""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=""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=""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=""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=""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=""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=""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=""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=""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=""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=""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=""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=""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=""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=""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=""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=""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=""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=""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=""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=""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=""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=""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=""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=""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=""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=""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=""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=""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=""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=""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=""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=""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=""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=""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=""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=""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=""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=""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=""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=""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=""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=""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=""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=""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=""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=""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=""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=""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=""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=""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=""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=""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=""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=""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=""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=""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=""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=""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=""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=""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=""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=""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=""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=""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=""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=""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=""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=""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=""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=""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=""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=""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=""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=""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=""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=""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=""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=""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=""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=""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=""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=""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=""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=""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=""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=""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=""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=""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=""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=""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=""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=""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=""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=""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=""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=""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=""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=""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=""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=""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=""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=""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=""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=""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=""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=""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=""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=""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=""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=""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=""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=""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=""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=""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=""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=""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=""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=""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=""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=""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=""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=""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=""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=""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=""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=""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=""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=""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=""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=""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=""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=""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=""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=""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=""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=""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=""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=""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=""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=""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=""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=""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=""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=""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=""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=""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=""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=""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=""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=""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=""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=""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=""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=""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=""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=""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=""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=""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=""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=""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=""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=""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=""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=""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=""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=""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=""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=""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=""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=""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=""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=""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=""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=""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=""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=""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=""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=""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=""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=""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=""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=""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=""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=""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=""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=""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=""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=""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=""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=""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=""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=""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=""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=""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=""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=""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=""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=""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=""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=""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=""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=""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=""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=""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=""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=""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=""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=""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=""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=""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=""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=""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=""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=""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=""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=""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=""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=""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=""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=""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=""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=""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=""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=""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=""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=""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=""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=""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=""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=""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=""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=""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=""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=""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=""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=""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=""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=""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=""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=""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=""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=""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=""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=""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=""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=""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=""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=""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=""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=""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=""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=""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=""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=""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=""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=""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=""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62298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=""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459880" y="3547472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=""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=""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=""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=""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=""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=""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=""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=""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=""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=""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=""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=""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=""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=""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=""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=""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=""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=""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=""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=""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=""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=""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=""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=""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=""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=""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=""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=""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=""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=""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=""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=""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=""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=""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=""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=""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=""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=""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=""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=""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=""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=""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=""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=""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=""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=""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=""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=""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=""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=""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=""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=""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=""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=""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=""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=""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=""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=""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=""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=""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=""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=""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=""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=""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=""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=""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=""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=""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=""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=""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=""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=""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=""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=""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=""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=""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=""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=""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=""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=""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=""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=""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=""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=""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=""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=""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=""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=""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=""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=""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=""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=""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=""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=""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=""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=""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=""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=""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=""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=""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=""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=""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=""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=""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=""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=""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=""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=""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=""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=""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=""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=""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=""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=""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=""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=""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=""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=""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=""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=""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=""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=""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=""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=""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=""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=""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=""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=""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=""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=""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=""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=""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=""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428300" y="1767840"/>
            <a:ext cx="424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 thực hiện phép cộng (có nhớ) các số có ba chữ số trong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2106464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124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 </a:t>
              </a:r>
              <a:r>
                <a:rPr lang="en-US" sz="2000" b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 cột dọc, sao cho các chữ số trong cùng một hàng thẳng cột với nhau.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 </a:t>
              </a:r>
              <a:r>
                <a:rPr lang="en-US" sz="2000" b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 thứ tự từ phải sang trái, bắt đầu từ hàng đơn vị (nhớ 1 từ cột đơn vị sang cột chục).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=""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864146" y="1246924"/>
            <a:ext cx="4267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động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580</Words>
  <Application>Microsoft Office PowerPoint</Application>
  <PresentationFormat>Custom</PresentationFormat>
  <Paragraphs>182</Paragraphs>
  <Slides>16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Administrator</cp:lastModifiedBy>
  <cp:revision>177</cp:revision>
  <dcterms:created xsi:type="dcterms:W3CDTF">2017-03-24T01:19:00Z</dcterms:created>
  <dcterms:modified xsi:type="dcterms:W3CDTF">2024-04-01T09:17:54Z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