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  <p:sldMasterId id="2147483692" r:id="rId3"/>
    <p:sldMasterId id="2147483705" r:id="rId4"/>
  </p:sldMasterIdLst>
  <p:notesMasterIdLst>
    <p:notesMasterId r:id="rId16"/>
  </p:notesMasterIdLst>
  <p:sldIdLst>
    <p:sldId id="2007577134" r:id="rId5"/>
    <p:sldId id="2007577133" r:id="rId6"/>
    <p:sldId id="346" r:id="rId7"/>
    <p:sldId id="299" r:id="rId8"/>
    <p:sldId id="327" r:id="rId9"/>
    <p:sldId id="304" r:id="rId10"/>
    <p:sldId id="329" r:id="rId11"/>
    <p:sldId id="330" r:id="rId12"/>
    <p:sldId id="2007577135" r:id="rId13"/>
    <p:sldId id="2007577127" r:id="rId14"/>
    <p:sldId id="200757712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3F8E40"/>
    <a:srgbClr val="9CD6EA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>
        <p:scale>
          <a:sx n="91" d="100"/>
          <a:sy n="91" d="100"/>
        </p:scale>
        <p:origin x="-1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31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71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gi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814241-98AD-438B-B05C-328ECD8A087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55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364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849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7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7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7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8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43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1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1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2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34020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8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528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8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46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5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525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23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0.wdp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ĐỘ DÀI VÀ ĐƠN VỊ ĐO ĐỘ DÀI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TIỀN VIỆT NAM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674771" y="2041699"/>
            <a:ext cx="8392813" cy="171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400" b="0" i="0" u="none" strike="noStrike" cap="none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58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 CHUNG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226704" y="4104754"/>
            <a:ext cx="52889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2</a:t>
            </a:r>
            <a:r>
              <a:rPr lang="vi-VN" sz="3600" b="0" i="0" u="none" strike="noStrike" cap="none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– Luyện tập</a:t>
            </a:r>
            <a:endParaRPr lang="vi-VN" sz="3600" b="0" i="0" u="none" strike="noStrike" cap="none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01907" y="4889043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Trang 76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52728-ECB0-4011-A212-70C51A9C381C}"/>
              </a:ext>
            </a:extLst>
          </p:cNvPr>
          <p:cNvSpPr txBox="1"/>
          <p:nvPr/>
        </p:nvSpPr>
        <p:spPr>
          <a:xfrm>
            <a:off x="2186866" y="2722244"/>
            <a:ext cx="10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 – Tiết 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EF2182-6781-428D-B653-49A857C20514}"/>
              </a:ext>
            </a:extLst>
          </p:cNvPr>
          <p:cNvSpPr txBox="1"/>
          <p:nvPr/>
        </p:nvSpPr>
        <p:spPr>
          <a:xfrm>
            <a:off x="3076675" y="2069872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976281"/>
            <a:chOff x="774356" y="888444"/>
            <a:chExt cx="10111812" cy="976281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năng chuyển đổi giữa các đơn vị đo độ dài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93882" y="2852109"/>
            <a:ext cx="10041037" cy="1437993"/>
            <a:chOff x="752655" y="2065203"/>
            <a:chExt cx="10062426" cy="1337662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1910001" y="2114503"/>
              <a:ext cx="8905080" cy="128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hiện phép cộng có cùng đơn vị đo độ dài, áp dụng tính độ dài đường gấp khúc trong bài toán thực tế.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282733" y="4613746"/>
            <a:ext cx="10118033" cy="954107"/>
            <a:chOff x="778314" y="3234563"/>
            <a:chExt cx="9990377" cy="876051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1863611" y="3234563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vi-VN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năng so sánh, sắp xếp các số đo độ dài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Luyện tập 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394" y="2195195"/>
            <a:ext cx="4782632" cy="4251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/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/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/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/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1839" y="4840708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18m </a:t>
            </a:r>
            <a:r>
              <a:rPr lang="en-US" sz="2800"/>
              <a:t>+ </a:t>
            </a:r>
            <a:r>
              <a:rPr lang="en-US" sz="2800" smtClean="0"/>
              <a:t>35m </a:t>
            </a:r>
            <a:r>
              <a:rPr lang="en-US" sz="2800"/>
              <a:t>+ </a:t>
            </a:r>
            <a:r>
              <a:rPr lang="en-US" sz="2800" smtClean="0"/>
              <a:t>18m </a:t>
            </a:r>
            <a:r>
              <a:rPr lang="en-US" sz="28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4523" y="485292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71m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vi-VN" sz="3200" dirty="0"/>
              <a:t>Vườn hoa đã được </a:t>
            </a:r>
            <a:r>
              <a:rPr lang="vi-VN" sz="3200"/>
              <a:t>làm </a:t>
            </a:r>
            <a:r>
              <a:rPr lang="vi-VN" sz="3200" smtClean="0">
                <a:solidFill>
                  <a:srgbClr val="FF0000"/>
                </a:solidFill>
              </a:rPr>
              <a:t>71m</a:t>
            </a:r>
            <a:r>
              <a:rPr lang="vi-VN" sz="3200" smtClean="0"/>
              <a:t> </a:t>
            </a:r>
            <a:r>
              <a:rPr lang="vi-VN" sz="3200" dirty="0"/>
              <a:t>hàng rào.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</a:t>
              </a:r>
              <a:r>
                <a:rPr lang="vi-VN" sz="2400"/>
                <a:t>câu </a:t>
              </a:r>
              <a:r>
                <a:rPr lang="vi-VN" sz="2400" smtClean="0"/>
                <a:t>hỏi.</a:t>
              </a:r>
              <a:endParaRPr lang="vi-VN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km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km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/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>
              <a:fillRect/>
            </a:stretch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(A)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(C)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>
              <a:fillRect/>
            </a:stretch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(B)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423755" y="1950783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smtClean="0">
                <a:ea typeface="Calibri" panose="020F0502020204030204" pitchFamily="34" charset="0"/>
                <a:cs typeface="Times New Roman" panose="02020603050405020304" pitchFamily="18" charset="0"/>
              </a:rPr>
              <a:t>Chú chim hải âu đang ở vị trí M thì: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smtClean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km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CÓ </a:t>
            </a:r>
            <a:r>
              <a:rPr lang="en-US" sz="2400" dirty="0">
                <a:sym typeface="Wingdings" panose="05000000000000000000" pitchFamily="2" charset="2"/>
              </a:rPr>
              <a:t>nhìn thấy tàu A.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km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CÓ </a:t>
            </a:r>
            <a:r>
              <a:rPr lang="en-US" sz="2400" dirty="0">
                <a:sym typeface="Wingdings" panose="05000000000000000000" pitchFamily="2" charset="2"/>
              </a:rPr>
              <a:t>nhìn thấy tàu B.</a:t>
            </a:r>
            <a:endParaRPr lang="en-US" sz="24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km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Wingdings" panose="05000000000000000000" pitchFamily="2" charset="2"/>
              </a:rPr>
              <a:t> Hải âu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KHÔNG </a:t>
            </a:r>
            <a:r>
              <a:rPr lang="en-US" sz="2400" dirty="0">
                <a:sym typeface="Wingdings" panose="05000000000000000000" pitchFamily="2" charset="2"/>
              </a:rPr>
              <a:t>nhìn thấy tàu C.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>
              <a:fillRect/>
            </a:stretch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>
                <a:fillRect/>
              </a:stretch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>
                <a:fillRect/>
              </a:stretch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861482" y="320023"/>
            <a:ext cx="10469035" cy="1200329"/>
            <a:chOff x="1183343" y="1395558"/>
            <a:chExt cx="10469035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819585" y="1395558"/>
              <a:ext cx="9832793" cy="120032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</a:t>
              </a:r>
              <a:r>
                <a:rPr lang="vi-VN" sz="2400"/>
                <a:t>hợp </a:t>
              </a:r>
              <a:r>
                <a:rPr lang="vi-VN" sz="2400" smtClean="0"/>
                <a:t>lí. </a:t>
              </a:r>
              <a:endParaRPr lang="en-US" sz="24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>
              <a:fillRect/>
            </a:stretch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dirty="0"/>
                <a:t>Thanh long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Bắp cải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Chuối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/>
          <p:cNvCxnSpPr/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/>
          <p:cNvCxnSpPr/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/>
          <p:cNvCxnSpPr/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/>
            <p:cNvGrpSpPr/>
            <p:nvPr/>
          </p:nvGrpSpPr>
          <p:grpSpPr>
            <a:xfrm>
              <a:off x="861482" y="320023"/>
              <a:ext cx="10469035" cy="1754326"/>
              <a:chOff x="1183343" y="1395558"/>
              <a:chExt cx="10469035" cy="175432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19585" y="1395558"/>
                <a:ext cx="9832793" cy="17543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Một đoàn tàu </a:t>
                </a:r>
                <a:r>
                  <a:rPr lang="vi-VN" sz="2400"/>
                  <a:t>dài </a:t>
                </a:r>
                <a:r>
                  <a:rPr lang="vi-VN" sz="2400" smtClean="0"/>
                  <a:t>99m đang </a:t>
                </a:r>
                <a:r>
                  <a:rPr lang="vi-VN" sz="2400" dirty="0"/>
                  <a:t>đi qua một cây cầu sắt AB </a:t>
                </a:r>
                <a:r>
                  <a:rPr lang="vi-VN" sz="2400"/>
                  <a:t>dài </a:t>
                </a:r>
                <a:r>
                  <a:rPr lang="vi-VN" sz="2400" smtClean="0"/>
                  <a:t>54m</a:t>
                </a:r>
                <a:r>
                  <a:rPr lang="vi-VN" sz="2400" dirty="0"/>
                  <a:t>. Khi đầu tàu vừa đến điểm A (như hình vẽ) thì điểm C ở đuôi </a:t>
                </a:r>
                <a:r>
                  <a:rPr lang="vi-VN" sz="2400"/>
                  <a:t>tàu </a:t>
                </a:r>
                <a:r>
                  <a:rPr lang="vi-VN" sz="2400" smtClean="0"/>
                  <a:t>còn </a:t>
                </a:r>
                <a:r>
                  <a:rPr lang="vi-VN" sz="2400" dirty="0"/>
                  <a:t>cách điểm B             m.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>
              <a:fillRect/>
            </a:stretch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03336" y="5817598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99m </a:t>
            </a:r>
            <a:r>
              <a:rPr lang="en-US" sz="3200"/>
              <a:t>– </a:t>
            </a:r>
            <a:r>
              <a:rPr lang="en-US" sz="3200" smtClean="0"/>
              <a:t>54m </a:t>
            </a:r>
            <a:r>
              <a:rPr lang="en-US" sz="3200" dirty="0"/>
              <a:t>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1268" y="5778465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45m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976281"/>
            <a:chOff x="774356" y="888444"/>
            <a:chExt cx="10111812" cy="976281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năng chuyển đổi giữa các đơn vị đo độ dài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93882" y="2852109"/>
            <a:ext cx="10041037" cy="1437993"/>
            <a:chOff x="752655" y="2065203"/>
            <a:chExt cx="10062426" cy="1337662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1910001" y="2114503"/>
              <a:ext cx="8905080" cy="128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hiện phép cộng có cùng đơn vị đo độ dài, áp dụng tính độ dài đường gấp khúc trong bài toán thực tế.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282733" y="4613746"/>
            <a:ext cx="10118033" cy="954107"/>
            <a:chOff x="778314" y="3234563"/>
            <a:chExt cx="9990377" cy="876051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1863611" y="3234563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vi-VN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năng so sánh, sắp xếp các số đo độ dài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543393" y="6463862"/>
            <a:ext cx="2007476" cy="369332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460</Words>
  <Application>Microsoft Office PowerPoint</Application>
  <PresentationFormat>Custom</PresentationFormat>
  <Paragraphs>88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2_Office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337</cp:revision>
  <dcterms:created xsi:type="dcterms:W3CDTF">2021-06-02T01:34:00Z</dcterms:created>
  <dcterms:modified xsi:type="dcterms:W3CDTF">2024-03-25T10:58:49Z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EBFFEAB3D21247FDAC38FC10021635C8</vt:lpwstr>
  </property>
</Properties>
</file>