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9"/>
  </p:notesMasterIdLst>
  <p:sldIdLst>
    <p:sldId id="256" r:id="rId2"/>
    <p:sldId id="283" r:id="rId3"/>
    <p:sldId id="284" r:id="rId4"/>
    <p:sldId id="293" r:id="rId5"/>
    <p:sldId id="285" r:id="rId6"/>
    <p:sldId id="258" r:id="rId7"/>
    <p:sldId id="257" r:id="rId8"/>
    <p:sldId id="286" r:id="rId9"/>
    <p:sldId id="263" r:id="rId10"/>
    <p:sldId id="287" r:id="rId11"/>
    <p:sldId id="288" r:id="rId12"/>
    <p:sldId id="289" r:id="rId13"/>
    <p:sldId id="282" r:id="rId14"/>
    <p:sldId id="290" r:id="rId15"/>
    <p:sldId id="291" r:id="rId16"/>
    <p:sldId id="262" r:id="rId17"/>
    <p:sldId id="292" r:id="rId18"/>
  </p:sldIdLst>
  <p:sldSz cx="9144000" cy="5143500" type="screen16x9"/>
  <p:notesSz cx="6858000" cy="9144000"/>
  <p:embeddedFontLst>
    <p:embeddedFont>
      <p:font typeface="Mali" panose="020B0604020202020204" charset="-34"/>
      <p:regular r:id="rId20"/>
      <p:bold r:id="rId21"/>
      <p:italic r:id="rId22"/>
      <p:boldItalic r:id="rId23"/>
    </p:embeddedFont>
    <p:embeddedFont>
      <p:font typeface="Nunito Light"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Mali SemiBold" panose="020B0604020202020204" charset="-34"/>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C8C6CF-1DC6-4504-871A-BBF90EA452A2}">
  <a:tblStyle styleId="{1FC8C6CF-1DC6-4504-871A-BBF90EA452A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60"/>
  </p:normalViewPr>
  <p:slideViewPr>
    <p:cSldViewPr snapToGrid="0" showGuides="1">
      <p:cViewPr>
        <p:scale>
          <a:sx n="50" d="100"/>
          <a:sy n="50" d="100"/>
        </p:scale>
        <p:origin x="1794"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78641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3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25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57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7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8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1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85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83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3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88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6"/>
        <p:cNvGrpSpPr/>
        <p:nvPr/>
      </p:nvGrpSpPr>
      <p:grpSpPr>
        <a:xfrm>
          <a:off x="0" y="0"/>
          <a:ext cx="0" cy="0"/>
          <a:chOff x="0" y="0"/>
          <a:chExt cx="0" cy="0"/>
        </a:xfrm>
      </p:grpSpPr>
      <p:sp>
        <p:nvSpPr>
          <p:cNvPr id="637" name="Google Shape;637;p10"/>
          <p:cNvSpPr txBox="1">
            <a:spLocks noGrp="1"/>
          </p:cNvSpPr>
          <p:nvPr>
            <p:ph type="body" idx="1"/>
          </p:nvPr>
        </p:nvSpPr>
        <p:spPr>
          <a:xfrm>
            <a:off x="457200" y="3872904"/>
            <a:ext cx="8229600" cy="311700"/>
          </a:xfrm>
          <a:prstGeom prst="rect">
            <a:avLst/>
          </a:prstGeom>
        </p:spPr>
        <p:txBody>
          <a:bodyPr spcFirstLastPara="1" wrap="square" lIns="0" tIns="0" rIns="0" bIns="0" anchor="t" anchorCtr="0">
            <a:noAutofit/>
          </a:bodyPr>
          <a:lstStyle>
            <a:lvl1pPr marL="457200" lvl="0" indent="-228600" algn="ctr">
              <a:spcBef>
                <a:spcPts val="360"/>
              </a:spcBef>
              <a:spcAft>
                <a:spcPts val="1000"/>
              </a:spcAft>
              <a:buSzPts val="1400"/>
              <a:buNone/>
              <a:defRPr sz="1400"/>
            </a:lvl1pPr>
          </a:lstStyle>
          <a:p>
            <a:endParaRPr/>
          </a:p>
        </p:txBody>
      </p:sp>
      <p:sp>
        <p:nvSpPr>
          <p:cNvPr id="638" name="Google Shape;638;p1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6" r:id="rId4"/>
    <p:sldLayoutId id="2147483657"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9.png"/><Relationship Id="rId2" Type="http://schemas.microsoft.com/office/2007/relationships/media" Target="../media/media2.m4a"/><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9.png"/><Relationship Id="rId2" Type="http://schemas.microsoft.com/office/2007/relationships/media" Target="../media/media3.m4a"/><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9.gi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1.m4a"/><Relationship Id="rId7" Type="http://schemas.openxmlformats.org/officeDocument/2006/relationships/image" Target="../media/image8.png"/><Relationship Id="rId2" Type="http://schemas.microsoft.com/office/2007/relationships/media" Target="../media/media1.m4a"/><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486302" y="568701"/>
            <a:ext cx="7259086" cy="11598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dirty="0" smtClean="0"/>
              <a:t>BÀI 24: </a:t>
            </a:r>
            <a:br>
              <a:rPr lang="en" dirty="0" smtClean="0"/>
            </a:br>
            <a:r>
              <a:rPr lang="en" sz="6600" dirty="0" smtClean="0"/>
              <a:t> </a:t>
            </a:r>
            <a:r>
              <a:rPr lang="en" dirty="0" smtClean="0"/>
              <a:t>TỰ BẢO VỆ MÌNH</a:t>
            </a:r>
            <a:endParaRPr dirty="0"/>
          </a:p>
        </p:txBody>
      </p:sp>
      <p:sp>
        <p:nvSpPr>
          <p:cNvPr id="768" name="Google Shape;768;p15"/>
          <p:cNvSpPr/>
          <p:nvPr/>
        </p:nvSpPr>
        <p:spPr>
          <a:xfrm rot="10800000">
            <a:off x="3015760" y="1308744"/>
            <a:ext cx="2024326" cy="4571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545963" y="428980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0" name="Picture 2" descr="Flower Gif - Ic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3083" y="1552257"/>
            <a:ext cx="2737546" cy="2737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1514">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 y="0"/>
            <a:ext cx="4251729" cy="50214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224" y="0"/>
            <a:ext cx="4480155" cy="4943959"/>
          </a:xfrm>
          <a:prstGeom prst="rect">
            <a:avLst/>
          </a:prstGeom>
        </p:spPr>
      </p:pic>
    </p:spTree>
    <p:custDataLst>
      <p:tags r:id="rId1"/>
    </p:custDataLst>
    <p:extLst>
      <p:ext uri="{BB962C8B-B14F-4D97-AF65-F5344CB8AC3E}">
        <p14:creationId xmlns:p14="http://schemas.microsoft.com/office/powerpoint/2010/main" val="1352393050"/>
      </p:ext>
    </p:extLst>
  </p:cSld>
  <p:clrMapOvr>
    <a:masterClrMapping/>
  </p:clrMapOvr>
  <p:transition advTm="3595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dirty="0"/>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513595" cy="5143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9141" y="-31965"/>
            <a:ext cx="4355632" cy="5143500"/>
          </a:xfrm>
          <a:prstGeom prst="rect">
            <a:avLst/>
          </a:prstGeom>
        </p:spPr>
      </p:pic>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85200" y="4584700"/>
            <a:ext cx="406400" cy="406400"/>
          </a:xfrm>
          <a:prstGeom prst="rect">
            <a:avLst/>
          </a:prstGeom>
        </p:spPr>
      </p:pic>
    </p:spTree>
    <p:custDataLst>
      <p:tags r:id="rId1"/>
    </p:custDataLst>
    <p:extLst>
      <p:ext uri="{BB962C8B-B14F-4D97-AF65-F5344CB8AC3E}">
        <p14:creationId xmlns:p14="http://schemas.microsoft.com/office/powerpoint/2010/main" val="3672763786"/>
      </p:ext>
    </p:extLst>
  </p:cSld>
  <p:clrMapOvr>
    <a:masterClrMapping/>
  </p:clrMapOvr>
  <p:transition advTm="223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4786746" cy="51435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746" y="4007"/>
            <a:ext cx="4357254" cy="5139493"/>
          </a:xfrm>
          <a:prstGeom prst="rect">
            <a:avLst/>
          </a:prstGeom>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85200" y="4584700"/>
            <a:ext cx="406400" cy="406400"/>
          </a:xfrm>
          <a:prstGeom prst="rect">
            <a:avLst/>
          </a:prstGeom>
        </p:spPr>
      </p:pic>
    </p:spTree>
    <p:custDataLst>
      <p:tags r:id="rId1"/>
    </p:custDataLst>
    <p:extLst>
      <p:ext uri="{BB962C8B-B14F-4D97-AF65-F5344CB8AC3E}">
        <p14:creationId xmlns:p14="http://schemas.microsoft.com/office/powerpoint/2010/main" val="2124534431"/>
      </p:ext>
    </p:extLst>
  </p:cSld>
  <p:clrMapOvr>
    <a:masterClrMapping/>
  </p:clrMapOvr>
  <p:transition advTm="2750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250371"/>
            <a:ext cx="0" cy="375557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86388" y="91550"/>
            <a:ext cx="124585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2400" dirty="0" smtClean="0">
                <a:solidFill>
                  <a:srgbClr val="FF0000"/>
                </a:solidFill>
              </a:rPr>
              <a:t>An </a:t>
            </a:r>
            <a:r>
              <a:rPr lang="en-US" sz="2400" dirty="0" err="1" smtClean="0">
                <a:solidFill>
                  <a:srgbClr val="FF0000"/>
                </a:solidFill>
              </a:rPr>
              <a:t>toàn</a:t>
            </a:r>
            <a:endParaRPr lang="en-US" sz="2400" dirty="0">
              <a:solidFill>
                <a:srgbClr val="FF0000"/>
              </a:solidFill>
            </a:endParaRPr>
          </a:p>
        </p:txBody>
      </p:sp>
      <p:sp>
        <p:nvSpPr>
          <p:cNvPr id="7" name="TextBox 6"/>
          <p:cNvSpPr txBox="1"/>
          <p:nvPr/>
        </p:nvSpPr>
        <p:spPr>
          <a:xfrm>
            <a:off x="5967360" y="97165"/>
            <a:ext cx="2188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smtClean="0">
                <a:solidFill>
                  <a:srgbClr val="FFFF00"/>
                </a:solidFill>
              </a:rPr>
              <a:t>Không</a:t>
            </a:r>
            <a:r>
              <a:rPr lang="en-US" sz="2400" dirty="0" smtClean="0">
                <a:solidFill>
                  <a:srgbClr val="FFFF00"/>
                </a:solidFill>
              </a:rPr>
              <a:t> an </a:t>
            </a:r>
            <a:r>
              <a:rPr lang="en-US" sz="2400" dirty="0" err="1" smtClean="0">
                <a:solidFill>
                  <a:srgbClr val="FFFF00"/>
                </a:solidFill>
              </a:rPr>
              <a:t>toàn</a:t>
            </a:r>
            <a:endParaRPr lang="en-US" sz="2400" dirty="0">
              <a:solidFill>
                <a:srgbClr val="FFFF00"/>
              </a:solidFill>
            </a:endParaRPr>
          </a:p>
        </p:txBody>
      </p:sp>
      <p:pic>
        <p:nvPicPr>
          <p:cNvPr id="12" name="Picture 11"/>
          <p:cNvPicPr>
            <a:picLocks noChangeAspect="1"/>
          </p:cNvPicPr>
          <p:nvPr/>
        </p:nvPicPr>
        <p:blipFill rotWithShape="1">
          <a:blip r:embed="rId3"/>
          <a:srcRect l="50794" t="17747" r="28656" b="46142"/>
          <a:stretch/>
        </p:blipFill>
        <p:spPr>
          <a:xfrm>
            <a:off x="5424856" y="3007632"/>
            <a:ext cx="2020953" cy="1996621"/>
          </a:xfrm>
          <a:prstGeom prst="rect">
            <a:avLst/>
          </a:prstGeom>
        </p:spPr>
      </p:pic>
      <p:pic>
        <p:nvPicPr>
          <p:cNvPr id="14" name="Picture 13"/>
          <p:cNvPicPr>
            <a:picLocks noChangeAspect="1"/>
          </p:cNvPicPr>
          <p:nvPr/>
        </p:nvPicPr>
        <p:blipFill rotWithShape="1">
          <a:blip r:embed="rId4"/>
          <a:srcRect l="28204" t="9491" r="51335" b="54293"/>
          <a:stretch/>
        </p:blipFill>
        <p:spPr>
          <a:xfrm>
            <a:off x="0" y="738434"/>
            <a:ext cx="1996523" cy="1986844"/>
          </a:xfrm>
          <a:prstGeom prst="rect">
            <a:avLst/>
          </a:prstGeom>
        </p:spPr>
      </p:pic>
      <p:pic>
        <p:nvPicPr>
          <p:cNvPr id="15" name="Picture 14"/>
          <p:cNvPicPr>
            <a:picLocks noChangeAspect="1"/>
          </p:cNvPicPr>
          <p:nvPr/>
        </p:nvPicPr>
        <p:blipFill rotWithShape="1">
          <a:blip r:embed="rId4"/>
          <a:srcRect l="50624" t="9491" r="27912" b="54293"/>
          <a:stretch/>
        </p:blipFill>
        <p:spPr>
          <a:xfrm>
            <a:off x="4751930" y="738434"/>
            <a:ext cx="2094462" cy="1986844"/>
          </a:xfrm>
          <a:prstGeom prst="rect">
            <a:avLst/>
          </a:prstGeom>
        </p:spPr>
      </p:pic>
      <p:pic>
        <p:nvPicPr>
          <p:cNvPr id="17" name="Picture 16"/>
          <p:cNvPicPr>
            <a:picLocks noChangeAspect="1"/>
          </p:cNvPicPr>
          <p:nvPr/>
        </p:nvPicPr>
        <p:blipFill rotWithShape="1">
          <a:blip r:embed="rId4"/>
          <a:srcRect l="28204" t="46549" r="51626" b="17292"/>
          <a:stretch/>
        </p:blipFill>
        <p:spPr>
          <a:xfrm>
            <a:off x="2317514" y="1136297"/>
            <a:ext cx="1968111" cy="1983720"/>
          </a:xfrm>
          <a:prstGeom prst="rect">
            <a:avLst/>
          </a:prstGeom>
        </p:spPr>
      </p:pic>
      <p:pic>
        <p:nvPicPr>
          <p:cNvPr id="18" name="Picture 17"/>
          <p:cNvPicPr>
            <a:picLocks noChangeAspect="1"/>
          </p:cNvPicPr>
          <p:nvPr/>
        </p:nvPicPr>
        <p:blipFill rotWithShape="1">
          <a:blip r:embed="rId3"/>
          <a:srcRect l="29090" t="17747" r="50821" b="46142"/>
          <a:stretch/>
        </p:blipFill>
        <p:spPr>
          <a:xfrm>
            <a:off x="256394" y="2910498"/>
            <a:ext cx="1975556" cy="1996621"/>
          </a:xfrm>
          <a:prstGeom prst="rect">
            <a:avLst/>
          </a:prstGeom>
        </p:spPr>
      </p:pic>
      <p:pic>
        <p:nvPicPr>
          <p:cNvPr id="19" name="Picture 18"/>
          <p:cNvPicPr>
            <a:picLocks noChangeAspect="1"/>
          </p:cNvPicPr>
          <p:nvPr/>
        </p:nvPicPr>
        <p:blipFill rotWithShape="1">
          <a:blip r:embed="rId4"/>
          <a:srcRect l="50446" t="46315" r="27912" b="17291"/>
          <a:stretch/>
        </p:blipFill>
        <p:spPr>
          <a:xfrm>
            <a:off x="7061570" y="1011011"/>
            <a:ext cx="2111829" cy="1996621"/>
          </a:xfrm>
          <a:prstGeom prst="rect">
            <a:avLst/>
          </a:prstGeom>
        </p:spPr>
      </p:pic>
      <p:pic>
        <p:nvPicPr>
          <p:cNvPr id="6146" name="Picture 2" descr="Bee GIF by Sarcadoesis on DeviantAr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44388" y="-388400"/>
            <a:ext cx="1455223" cy="1883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2522514"/>
      </p:ext>
    </p:extLst>
  </p:cSld>
  <p:clrMapOvr>
    <a:masterClrMapping/>
  </p:clrMapOvr>
  <p:transition spd="slow" advTm="12692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smtClean="0">
                <a:latin typeface="+mn-lt"/>
              </a:rPr>
              <a:t>VẬN DỤNG</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14</a:t>
            </a:fld>
            <a:endParaRPr/>
          </a:p>
        </p:txBody>
      </p:sp>
    </p:spTree>
    <p:custDataLst>
      <p:tags r:id="rId1"/>
    </p:custDataLst>
    <p:extLst>
      <p:ext uri="{BB962C8B-B14F-4D97-AF65-F5344CB8AC3E}">
        <p14:creationId xmlns:p14="http://schemas.microsoft.com/office/powerpoint/2010/main" val="4233101448"/>
      </p:ext>
    </p:extLst>
  </p:cSld>
  <p:clrMapOvr>
    <a:masterClrMapping/>
  </p:clrMapOvr>
  <mc:AlternateContent xmlns:mc="http://schemas.openxmlformats.org/markup-compatibility/2006" xmlns:p14="http://schemas.microsoft.com/office/powerpoint/2010/main">
    <mc:Choice Requires="p14">
      <p:transition spd="slow" p14:dur="3400" advTm="6608">
        <p14:reveal/>
      </p:transition>
    </mc:Choice>
    <mc:Fallback xmlns="">
      <p:transition spd="slow" advTm="66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8307" y="59995"/>
            <a:ext cx="2188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smtClean="0">
                <a:solidFill>
                  <a:srgbClr val="FFFF00"/>
                </a:solidFill>
              </a:rPr>
              <a:t>Không</a:t>
            </a:r>
            <a:r>
              <a:rPr lang="en-US" sz="2400" dirty="0" smtClean="0">
                <a:solidFill>
                  <a:srgbClr val="FFFF00"/>
                </a:solidFill>
              </a:rPr>
              <a:t> an </a:t>
            </a:r>
            <a:r>
              <a:rPr lang="en-US" sz="2400" dirty="0" err="1" smtClean="0">
                <a:solidFill>
                  <a:srgbClr val="FFFF00"/>
                </a:solidFill>
              </a:rPr>
              <a:t>toàn</a:t>
            </a:r>
            <a:endParaRPr lang="en-US" sz="2400" dirty="0">
              <a:solidFill>
                <a:srgbClr val="FFFF00"/>
              </a:solidFill>
            </a:endParaRPr>
          </a:p>
        </p:txBody>
      </p:sp>
      <p:pic>
        <p:nvPicPr>
          <p:cNvPr id="12" name="Picture 11"/>
          <p:cNvPicPr>
            <a:picLocks noChangeAspect="1"/>
          </p:cNvPicPr>
          <p:nvPr/>
        </p:nvPicPr>
        <p:blipFill rotWithShape="1">
          <a:blip r:embed="rId3"/>
          <a:srcRect l="50794" t="17747" r="28656" b="46142"/>
          <a:stretch/>
        </p:blipFill>
        <p:spPr>
          <a:xfrm>
            <a:off x="3097781" y="1851054"/>
            <a:ext cx="2999083" cy="3292446"/>
          </a:xfrm>
          <a:prstGeom prst="rect">
            <a:avLst/>
          </a:prstGeom>
        </p:spPr>
      </p:pic>
      <p:pic>
        <p:nvPicPr>
          <p:cNvPr id="15" name="Picture 14"/>
          <p:cNvPicPr>
            <a:picLocks noChangeAspect="1"/>
          </p:cNvPicPr>
          <p:nvPr/>
        </p:nvPicPr>
        <p:blipFill rotWithShape="1">
          <a:blip r:embed="rId4"/>
          <a:srcRect l="50624" t="9491" r="27912" b="54293"/>
          <a:stretch/>
        </p:blipFill>
        <p:spPr>
          <a:xfrm>
            <a:off x="114255" y="691374"/>
            <a:ext cx="2924052" cy="3323063"/>
          </a:xfrm>
          <a:prstGeom prst="rect">
            <a:avLst/>
          </a:prstGeom>
        </p:spPr>
      </p:pic>
      <p:pic>
        <p:nvPicPr>
          <p:cNvPr id="19" name="Picture 18"/>
          <p:cNvPicPr>
            <a:picLocks noChangeAspect="1"/>
          </p:cNvPicPr>
          <p:nvPr/>
        </p:nvPicPr>
        <p:blipFill rotWithShape="1">
          <a:blip r:embed="rId4"/>
          <a:srcRect l="50446" t="46315" r="27912" b="17291"/>
          <a:stretch/>
        </p:blipFill>
        <p:spPr>
          <a:xfrm>
            <a:off x="6037390" y="521660"/>
            <a:ext cx="3106610" cy="3548256"/>
          </a:xfrm>
          <a:prstGeom prst="rect">
            <a:avLst/>
          </a:prstGeom>
        </p:spPr>
      </p:pic>
    </p:spTree>
    <p:custDataLst>
      <p:tags r:id="rId1"/>
    </p:custDataLst>
    <p:extLst>
      <p:ext uri="{BB962C8B-B14F-4D97-AF65-F5344CB8AC3E}">
        <p14:creationId xmlns:p14="http://schemas.microsoft.com/office/powerpoint/2010/main" val="3545347836"/>
      </p:ext>
    </p:extLst>
  </p:cSld>
  <p:clrMapOvr>
    <a:masterClrMapping/>
  </p:clrMapOvr>
  <p:transition spd="slow" advTm="3369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2" name="TextBox 1"/>
          <p:cNvSpPr txBox="1"/>
          <p:nvPr/>
        </p:nvSpPr>
        <p:spPr>
          <a:xfrm>
            <a:off x="1426316" y="123725"/>
            <a:ext cx="6527423" cy="224676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solidFill>
                  <a:schemeClr val="tx1"/>
                </a:solidFill>
              </a:rPr>
              <a:t>   </a:t>
            </a:r>
            <a:r>
              <a:rPr lang="en-US" sz="2800" dirty="0" err="1" smtClean="0">
                <a:solidFill>
                  <a:schemeClr val="tx1"/>
                </a:solidFill>
              </a:rPr>
              <a:t>Trong</a:t>
            </a:r>
            <a:r>
              <a:rPr lang="en-US" sz="2800" dirty="0" smtClean="0">
                <a:solidFill>
                  <a:schemeClr val="tx1"/>
                </a:solidFill>
              </a:rPr>
              <a:t> </a:t>
            </a:r>
            <a:r>
              <a:rPr lang="vi-VN" sz="2800" dirty="0" smtClean="0">
                <a:solidFill>
                  <a:schemeClr val="tx1"/>
                </a:solidFill>
              </a:rPr>
              <a:t>cuộc sống hằng ngày, các con sẽ còn gặp các tình huống khác về sự không an toàn. Các con cần nhớ những kiến thức đã học hôm nay để tự bảo vệ mình, tránh bị xâm hại.</a:t>
            </a:r>
            <a:endParaRPr lang="en-US" sz="2800" dirty="0">
              <a:solidFill>
                <a:schemeClr val="tx1"/>
              </a:solidFill>
            </a:endParaRPr>
          </a:p>
        </p:txBody>
      </p:sp>
      <p:pic>
        <p:nvPicPr>
          <p:cNvPr id="5124" name="Picture 4" descr="Bị bạn học bắt nạt, bé gái uống thuốc sâu tự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896" y="2376769"/>
            <a:ext cx="4018550" cy="2411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advTm="16998">
        <p:cut/>
      </p:transition>
    </mc:Choice>
    <mc:Fallback xmlns="">
      <p:transition advTm="16998">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007390" y="1226547"/>
            <a:ext cx="7005234"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smtClean="0">
                <a:latin typeface="+mn-lt"/>
              </a:rPr>
              <a:t>XIN CHÀO VÀ HẸN GẶP LẠI!</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17</a:t>
            </a:fld>
            <a:endParaRPr/>
          </a:p>
        </p:txBody>
      </p:sp>
    </p:spTree>
    <p:custDataLst>
      <p:tags r:id="rId1"/>
    </p:custDataLst>
    <p:extLst>
      <p:ext uri="{BB962C8B-B14F-4D97-AF65-F5344CB8AC3E}">
        <p14:creationId xmlns:p14="http://schemas.microsoft.com/office/powerpoint/2010/main" val="754046586"/>
      </p:ext>
    </p:extLst>
  </p:cSld>
  <p:clrMapOvr>
    <a:masterClrMapping/>
  </p:clrMapOvr>
  <mc:AlternateContent xmlns:mc="http://schemas.openxmlformats.org/markup-compatibility/2006" xmlns:p14="http://schemas.microsoft.com/office/powerpoint/2010/main">
    <mc:Choice Requires="p14">
      <p:transition spd="slow" p14:dur="3400" advTm="9188">
        <p14:reveal/>
      </p:transition>
    </mc:Choice>
    <mc:Fallback xmlns="">
      <p:transition spd="slow" advTm="91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smtClean="0">
                <a:latin typeface="+mn-lt"/>
              </a:rPr>
              <a:t>KHỞI ĐỘNG</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spTree>
    <p:custDataLst>
      <p:tags r:id="rId1"/>
    </p:custDataLst>
    <p:extLst>
      <p:ext uri="{BB962C8B-B14F-4D97-AF65-F5344CB8AC3E}">
        <p14:creationId xmlns:p14="http://schemas.microsoft.com/office/powerpoint/2010/main" val="741092079"/>
      </p:ext>
    </p:extLst>
  </p:cSld>
  <p:clrMapOvr>
    <a:masterClrMapping/>
  </p:clrMapOvr>
  <mc:AlternateContent xmlns:mc="http://schemas.openxmlformats.org/markup-compatibility/2006" xmlns:p14="http://schemas.microsoft.com/office/powerpoint/2010/main">
    <mc:Choice Requires="p14">
      <p:transition spd="slow" p14:dur="3400" advTm="28939">
        <p14:reveal/>
      </p:transition>
    </mc:Choice>
    <mc:Fallback xmlns="">
      <p:transition spd="slow" advTm="2893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vi-VN"/>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977542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263112" y="578210"/>
            <a:ext cx="6489827" cy="705173"/>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200" dirty="0" smtClean="0">
                <a:latin typeface="+mj-lt"/>
              </a:rPr>
              <a:t>Bài hát nhắc đến những ngón tay nào?</a:t>
            </a:r>
            <a:endParaRPr sz="3200" dirty="0">
              <a:latin typeface="+mj-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050">
                <a:latin typeface="+mj-lt"/>
              </a:rPr>
              <a:t>4</a:t>
            </a:fld>
            <a:endParaRPr sz="1050">
              <a:latin typeface="+mj-lt"/>
            </a:endParaRPr>
          </a:p>
        </p:txBody>
      </p:sp>
      <p:sp>
        <p:nvSpPr>
          <p:cNvPr id="4" name="Google Shape;800;p19"/>
          <p:cNvSpPr txBox="1">
            <a:spLocks/>
          </p:cNvSpPr>
          <p:nvPr/>
        </p:nvSpPr>
        <p:spPr>
          <a:xfrm>
            <a:off x="1263112" y="2117707"/>
            <a:ext cx="6489827" cy="132291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06400" algn="ctr" rtl="0">
              <a:lnSpc>
                <a:spcPct val="115000"/>
              </a:lnSpc>
              <a:spcBef>
                <a:spcPts val="6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1pPr>
            <a:lvl2pPr marL="914400" marR="0" lvl="1" indent="-406400" algn="ctr" rtl="0">
              <a:lnSpc>
                <a:spcPct val="115000"/>
              </a:lnSpc>
              <a:spcBef>
                <a:spcPts val="10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2pPr>
            <a:lvl3pPr marL="1371600" marR="0" lvl="2" indent="-406400" algn="ctr" rtl="0">
              <a:lnSpc>
                <a:spcPct val="115000"/>
              </a:lnSpc>
              <a:spcBef>
                <a:spcPts val="10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3pPr>
            <a:lvl4pPr marL="1828800" marR="0" lvl="3"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4pPr>
            <a:lvl5pPr marL="2286000" marR="0" lvl="4"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5pPr>
            <a:lvl6pPr marL="2743200" marR="0" lvl="5"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6pPr>
            <a:lvl7pPr marL="3200400" marR="0" lvl="6"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7pPr>
            <a:lvl8pPr marL="3657600" marR="0" lvl="7"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8pPr>
            <a:lvl9pPr marL="4114800" marR="0" lvl="8" indent="-406400" algn="ctr" rtl="0">
              <a:lnSpc>
                <a:spcPct val="115000"/>
              </a:lnSpc>
              <a:spcBef>
                <a:spcPts val="1000"/>
              </a:spcBef>
              <a:spcAft>
                <a:spcPts val="1000"/>
              </a:spcAft>
              <a:buClr>
                <a:schemeClr val="dk1"/>
              </a:buClr>
              <a:buSzPts val="2800"/>
              <a:buFont typeface="Mali"/>
              <a:buChar char="■"/>
              <a:defRPr sz="2800" b="0" i="0" u="none" strike="noStrike" cap="none">
                <a:solidFill>
                  <a:schemeClr val="dk1"/>
                </a:solidFill>
                <a:latin typeface="Mali"/>
                <a:ea typeface="Mali"/>
                <a:cs typeface="Mali"/>
                <a:sym typeface="Mali"/>
              </a:defRPr>
            </a:lvl9pPr>
          </a:lstStyle>
          <a:p>
            <a:pPr marL="0" indent="0">
              <a:spcAft>
                <a:spcPts val="1000"/>
              </a:spcAft>
              <a:buFont typeface="Mali"/>
              <a:buNone/>
            </a:pPr>
            <a:r>
              <a:rPr lang="vi-VN" sz="3200" dirty="0" smtClean="0">
                <a:latin typeface="+mj-lt"/>
              </a:rPr>
              <a:t>Đó là: Ngón tay cái, ngón tay trỏ, ngón tay giữa, ngón áp út và ngón út</a:t>
            </a:r>
            <a:endParaRPr lang="vi-VN" sz="3200" dirty="0">
              <a:latin typeface="+mj-lt"/>
            </a:endParaRPr>
          </a:p>
        </p:txBody>
      </p:sp>
    </p:spTree>
    <p:custDataLst>
      <p:tags r:id="rId1"/>
    </p:custDataLst>
    <p:extLst>
      <p:ext uri="{BB962C8B-B14F-4D97-AF65-F5344CB8AC3E}">
        <p14:creationId xmlns:p14="http://schemas.microsoft.com/office/powerpoint/2010/main" val="2423822905"/>
      </p:ext>
    </p:extLst>
  </p:cSld>
  <p:clrMapOvr>
    <a:masterClrMapping/>
  </p:clrMapOvr>
  <mc:AlternateContent xmlns:mc="http://schemas.openxmlformats.org/markup-compatibility/2006" xmlns:p14="http://schemas.microsoft.com/office/powerpoint/2010/main">
    <mc:Choice Requires="p14">
      <p:transition spd="slow" p14:dur="3400" advTm="47570">
        <p14:reveal/>
      </p:transition>
    </mc:Choice>
    <mc:Fallback xmlns="">
      <p:transition spd="slow" advTm="475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00">
                                            <p:bg/>
                                          </p:spTgt>
                                        </p:tgtEl>
                                        <p:attrNameLst>
                                          <p:attrName>style.visibility</p:attrName>
                                        </p:attrNameLst>
                                      </p:cBhvr>
                                      <p:to>
                                        <p:strVal val="visible"/>
                                      </p:to>
                                    </p:set>
                                    <p:animEffect transition="in" filter="wipe(up)">
                                      <p:cBhvr>
                                        <p:cTn id="7" dur="500"/>
                                        <p:tgtEl>
                                          <p:spTgt spid="800">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00">
                                            <p:txEl>
                                              <p:pRg st="0" end="0"/>
                                            </p:txEl>
                                          </p:spTgt>
                                        </p:tgtEl>
                                        <p:attrNameLst>
                                          <p:attrName>style.visibility</p:attrName>
                                        </p:attrNameLst>
                                      </p:cBhvr>
                                      <p:to>
                                        <p:strVal val="visible"/>
                                      </p:to>
                                    </p:set>
                                    <p:animEffect transition="in" filter="wipe(up)">
                                      <p:cBhvr>
                                        <p:cTn id="12" dur="500"/>
                                        <p:tgtEl>
                                          <p:spTgt spid="8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up)">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up)">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 grpId="0" uiExpand="1" build="p" animBg="1"/>
      <p:bldP spid="4"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smtClean="0">
                <a:latin typeface="+mn-lt"/>
              </a:rPr>
              <a:t>KHÁM PHÁ</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spTree>
    <p:custDataLst>
      <p:tags r:id="rId1"/>
    </p:custDataLst>
    <p:extLst>
      <p:ext uri="{BB962C8B-B14F-4D97-AF65-F5344CB8AC3E}">
        <p14:creationId xmlns:p14="http://schemas.microsoft.com/office/powerpoint/2010/main" val="687887030"/>
      </p:ext>
    </p:extLst>
  </p:cSld>
  <p:clrMapOvr>
    <a:masterClrMapping/>
  </p:clrMapOvr>
  <mc:AlternateContent xmlns:mc="http://schemas.openxmlformats.org/markup-compatibility/2006" xmlns:p14="http://schemas.microsoft.com/office/powerpoint/2010/main">
    <mc:Choice Requires="p14">
      <p:transition spd="slow" p14:dur="3400" advTm="15885">
        <p14:reveal/>
      </p:transition>
    </mc:Choice>
    <mc:Fallback xmlns="">
      <p:transition spd="slow" advTm="15885">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pic>
        <p:nvPicPr>
          <p:cNvPr id="3" name="Picture 2"/>
          <p:cNvPicPr>
            <a:picLocks noChangeAspect="1"/>
          </p:cNvPicPr>
          <p:nvPr/>
        </p:nvPicPr>
        <p:blipFill rotWithShape="1">
          <a:blip r:embed="rId4"/>
          <a:srcRect l="27846" t="41037" r="29127" b="7279"/>
          <a:stretch/>
        </p:blipFill>
        <p:spPr>
          <a:xfrm>
            <a:off x="1758605" y="1125665"/>
            <a:ext cx="5626792" cy="3800122"/>
          </a:xfrm>
          <a:prstGeom prst="rect">
            <a:avLst/>
          </a:prstGeom>
        </p:spPr>
      </p:pic>
      <p:sp>
        <p:nvSpPr>
          <p:cNvPr id="4" name="TextBox 3"/>
          <p:cNvSpPr txBox="1"/>
          <p:nvPr/>
        </p:nvSpPr>
        <p:spPr>
          <a:xfrm>
            <a:off x="1758605" y="174172"/>
            <a:ext cx="5948482" cy="830997"/>
          </a:xfrm>
          <a:prstGeom prst="rect">
            <a:avLst/>
          </a:prstGeom>
          <a:noFill/>
        </p:spPr>
        <p:txBody>
          <a:bodyPr wrap="square" rtlCol="0">
            <a:spAutoFit/>
          </a:bodyPr>
          <a:lstStyle/>
          <a:p>
            <a:r>
              <a:rPr lang="en-US" sz="2400" dirty="0" err="1" smtClean="0"/>
              <a:t>Em</a:t>
            </a:r>
            <a:r>
              <a:rPr lang="en-US" sz="2400" dirty="0" smtClean="0"/>
              <a:t> </a:t>
            </a:r>
            <a:r>
              <a:rPr lang="en-US" sz="2400" dirty="0" err="1" smtClean="0"/>
              <a:t>hãy</a:t>
            </a:r>
            <a:r>
              <a:rPr lang="en-US" sz="2400" dirty="0" smtClean="0"/>
              <a:t> </a:t>
            </a:r>
            <a:r>
              <a:rPr lang="en-US" sz="2400" dirty="0" err="1" smtClean="0"/>
              <a:t>kể</a:t>
            </a:r>
            <a:r>
              <a:rPr lang="en-US" sz="2400" dirty="0" smtClean="0"/>
              <a:t> </a:t>
            </a:r>
            <a:r>
              <a:rPr lang="en-US" sz="2400" dirty="0" err="1" smtClean="0"/>
              <a:t>tên</a:t>
            </a:r>
            <a:r>
              <a:rPr lang="en-US" sz="2400" dirty="0" smtClean="0"/>
              <a:t> </a:t>
            </a:r>
            <a:r>
              <a:rPr lang="en-US" sz="2400" dirty="0" err="1" smtClean="0"/>
              <a:t>những</a:t>
            </a:r>
            <a:r>
              <a:rPr lang="en-US" sz="2400" dirty="0" smtClean="0"/>
              <a:t> </a:t>
            </a:r>
            <a:r>
              <a:rPr lang="en-US" sz="2400" dirty="0" err="1" smtClean="0"/>
              <a:t>bộ</a:t>
            </a:r>
            <a:r>
              <a:rPr lang="en-US" sz="2400" dirty="0" smtClean="0"/>
              <a:t> </a:t>
            </a:r>
            <a:r>
              <a:rPr lang="en-US" sz="2400" dirty="0" err="1" smtClean="0"/>
              <a:t>phân</a:t>
            </a:r>
            <a:r>
              <a:rPr lang="en-US" sz="2400" dirty="0" smtClean="0"/>
              <a:t> </a:t>
            </a:r>
            <a:r>
              <a:rPr lang="en-US" sz="2400" dirty="0" err="1" smtClean="0"/>
              <a:t>trên</a:t>
            </a:r>
            <a:r>
              <a:rPr lang="en-US" sz="2400" dirty="0" smtClean="0"/>
              <a:t> </a:t>
            </a:r>
            <a:r>
              <a:rPr lang="en-US" sz="2400" dirty="0" err="1" smtClean="0"/>
              <a:t>cơ</a:t>
            </a:r>
            <a:r>
              <a:rPr lang="en-US" sz="2400" dirty="0" smtClean="0"/>
              <a:t> </a:t>
            </a:r>
            <a:r>
              <a:rPr lang="en-US" sz="2400" dirty="0" err="1" smtClean="0"/>
              <a:t>thể</a:t>
            </a:r>
            <a:r>
              <a:rPr lang="en-US" sz="2400" dirty="0" smtClean="0"/>
              <a:t> </a:t>
            </a:r>
            <a:r>
              <a:rPr lang="en-US" sz="2400" dirty="0" err="1" smtClean="0"/>
              <a:t>không</a:t>
            </a:r>
            <a:r>
              <a:rPr lang="en-US" sz="2400" dirty="0" smtClean="0"/>
              <a:t> </a:t>
            </a:r>
            <a:r>
              <a:rPr lang="en-US" sz="2400" dirty="0" err="1" smtClean="0"/>
              <a:t>được</a:t>
            </a:r>
            <a:r>
              <a:rPr lang="en-US" sz="2400" dirty="0" smtClean="0"/>
              <a:t> </a:t>
            </a:r>
            <a:r>
              <a:rPr lang="en-US" sz="2400" dirty="0" err="1" smtClean="0"/>
              <a:t>cho</a:t>
            </a:r>
            <a:r>
              <a:rPr lang="en-US" sz="2400" dirty="0" smtClean="0"/>
              <a:t> </a:t>
            </a:r>
            <a:r>
              <a:rPr lang="en-US" sz="2400" dirty="0" err="1" smtClean="0"/>
              <a:t>người</a:t>
            </a:r>
            <a:r>
              <a:rPr lang="en-US" sz="2400" dirty="0" smtClean="0"/>
              <a:t> </a:t>
            </a:r>
            <a:r>
              <a:rPr lang="en-US" sz="2400" dirty="0" err="1" smtClean="0"/>
              <a:t>khác</a:t>
            </a:r>
            <a:r>
              <a:rPr lang="en-US" sz="2400" dirty="0" smtClean="0"/>
              <a:t> </a:t>
            </a:r>
            <a:r>
              <a:rPr lang="en-US" sz="2400" dirty="0" err="1" smtClean="0"/>
              <a:t>động</a:t>
            </a:r>
            <a:r>
              <a:rPr lang="en-US" sz="2400" dirty="0" smtClean="0"/>
              <a:t> </a:t>
            </a:r>
            <a:r>
              <a:rPr lang="en-US" sz="2400" dirty="0" err="1" smtClean="0"/>
              <a:t>vào</a:t>
            </a:r>
            <a:r>
              <a:rPr lang="en-US" sz="2400" dirty="0" smtClean="0"/>
              <a:t>.</a:t>
            </a:r>
            <a:endParaRPr lang="en-US" sz="2400" dirty="0"/>
          </a:p>
        </p:txBody>
      </p:sp>
      <p:pic>
        <p:nvPicPr>
          <p:cNvPr id="9" name="Picture 2" descr="Kính Lúp Hình ảnh | Định dạng hình ảnh PNG 400194439| vn.lovepi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20" y="-329364"/>
            <a:ext cx="2612960" cy="22210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Tm="74132">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6" name="Picture 5"/>
          <p:cNvPicPr>
            <a:picLocks noChangeAspect="1"/>
          </p:cNvPicPr>
          <p:nvPr/>
        </p:nvPicPr>
        <p:blipFill rotWithShape="1">
          <a:blip r:embed="rId6"/>
          <a:srcRect l="63075" t="23869" r="18749" b="41089"/>
          <a:stretch/>
        </p:blipFill>
        <p:spPr>
          <a:xfrm>
            <a:off x="3221265" y="1494552"/>
            <a:ext cx="2701469" cy="2928257"/>
          </a:xfrm>
          <a:prstGeom prst="rect">
            <a:avLst/>
          </a:prstGeom>
        </p:spPr>
      </p:pic>
      <p:sp>
        <p:nvSpPr>
          <p:cNvPr id="7" name="TextBox 6"/>
          <p:cNvSpPr txBox="1"/>
          <p:nvPr/>
        </p:nvSpPr>
        <p:spPr>
          <a:xfrm>
            <a:off x="1474052" y="96571"/>
            <a:ext cx="6361163" cy="830997"/>
          </a:xfrm>
          <a:prstGeom prst="rect">
            <a:avLst/>
          </a:prstGeom>
          <a:solidFill>
            <a:schemeClr val="accent6">
              <a:lumMod val="40000"/>
              <a:lumOff val="60000"/>
            </a:schemeClr>
          </a:solidFill>
        </p:spPr>
        <p:txBody>
          <a:bodyPr wrap="square" rtlCol="0">
            <a:spAutoFit/>
          </a:bodyPr>
          <a:lstStyle/>
          <a:p>
            <a:r>
              <a:rPr lang="en-US" sz="2400" dirty="0" err="1" smtClean="0"/>
              <a:t>Không</a:t>
            </a:r>
            <a:r>
              <a:rPr lang="en-US" sz="2400" dirty="0" smtClean="0"/>
              <a:t> </a:t>
            </a:r>
            <a:r>
              <a:rPr lang="en-US" sz="2400" dirty="0" err="1" smtClean="0"/>
              <a:t>được</a:t>
            </a:r>
            <a:r>
              <a:rPr lang="en-US" sz="2400" dirty="0" smtClean="0"/>
              <a:t> </a:t>
            </a:r>
            <a:r>
              <a:rPr lang="en-US" sz="2400" dirty="0" err="1" smtClean="0"/>
              <a:t>cho</a:t>
            </a:r>
            <a:r>
              <a:rPr lang="en-US" sz="2400" dirty="0" smtClean="0"/>
              <a:t> </a:t>
            </a:r>
            <a:r>
              <a:rPr lang="en-US" sz="2400" dirty="0" err="1" smtClean="0"/>
              <a:t>người</a:t>
            </a:r>
            <a:r>
              <a:rPr lang="en-US" sz="2400" dirty="0" smtClean="0"/>
              <a:t> </a:t>
            </a:r>
            <a:r>
              <a:rPr lang="en-US" sz="2400" dirty="0" err="1" smtClean="0"/>
              <a:t>khác</a:t>
            </a:r>
            <a:r>
              <a:rPr lang="en-US" sz="2400" dirty="0" smtClean="0"/>
              <a:t> </a:t>
            </a:r>
            <a:r>
              <a:rPr lang="en-US" sz="2400" dirty="0" err="1" smtClean="0"/>
              <a:t>chạm</a:t>
            </a:r>
            <a:r>
              <a:rPr lang="en-US" sz="2400" dirty="0" smtClean="0"/>
              <a:t> </a:t>
            </a:r>
            <a:r>
              <a:rPr lang="en-US" sz="2400" dirty="0" err="1" smtClean="0"/>
              <a:t>vào</a:t>
            </a:r>
            <a:r>
              <a:rPr lang="en-US" sz="2400" dirty="0" smtClean="0"/>
              <a:t> </a:t>
            </a:r>
            <a:r>
              <a:rPr lang="en-US" sz="2400" dirty="0" err="1" smtClean="0"/>
              <a:t>miệng</a:t>
            </a:r>
            <a:r>
              <a:rPr lang="en-US" sz="2400" dirty="0" smtClean="0"/>
              <a:t>, </a:t>
            </a:r>
            <a:r>
              <a:rPr lang="en-US" sz="2400" dirty="0" err="1" smtClean="0"/>
              <a:t>ngực</a:t>
            </a:r>
            <a:r>
              <a:rPr lang="en-US" sz="2400" dirty="0" smtClean="0"/>
              <a:t>, </a:t>
            </a:r>
            <a:r>
              <a:rPr lang="en-US" sz="2400" dirty="0" err="1" smtClean="0"/>
              <a:t>giữa</a:t>
            </a:r>
            <a:r>
              <a:rPr lang="en-US" sz="2400" dirty="0" smtClean="0"/>
              <a:t> </a:t>
            </a:r>
            <a:r>
              <a:rPr lang="en-US" sz="2400" dirty="0" err="1" smtClean="0"/>
              <a:t>hai</a:t>
            </a:r>
            <a:r>
              <a:rPr lang="en-US" sz="2400" dirty="0" smtClean="0"/>
              <a:t> </a:t>
            </a:r>
            <a:r>
              <a:rPr lang="en-US" sz="2400" dirty="0" err="1" smtClean="0"/>
              <a:t>đùi</a:t>
            </a:r>
            <a:r>
              <a:rPr lang="en-US" sz="2400" dirty="0" smtClean="0"/>
              <a:t> </a:t>
            </a:r>
            <a:r>
              <a:rPr lang="en-US" sz="2400" dirty="0" err="1" smtClean="0"/>
              <a:t>và</a:t>
            </a:r>
            <a:r>
              <a:rPr lang="en-US" sz="2400" dirty="0" smtClean="0"/>
              <a:t> </a:t>
            </a:r>
            <a:r>
              <a:rPr lang="en-US" sz="2400" dirty="0" err="1" smtClean="0"/>
              <a:t>mông</a:t>
            </a:r>
            <a:r>
              <a:rPr lang="en-US" sz="2400" dirty="0" smtClean="0"/>
              <a:t> </a:t>
            </a:r>
            <a:r>
              <a:rPr lang="en-US" sz="2400" dirty="0" err="1" smtClean="0"/>
              <a:t>của</a:t>
            </a:r>
            <a:r>
              <a:rPr lang="en-US" sz="2400" dirty="0" smtClean="0"/>
              <a:t> </a:t>
            </a:r>
            <a:r>
              <a:rPr lang="en-US" sz="2400" dirty="0" err="1" smtClean="0"/>
              <a:t>mình</a:t>
            </a:r>
            <a:r>
              <a:rPr lang="en-US" sz="2400" dirty="0" smtClean="0"/>
              <a:t>.</a:t>
            </a:r>
            <a:endParaRPr lang="en-US" sz="2400" dirty="0"/>
          </a:p>
        </p:txBody>
      </p:sp>
      <p:sp>
        <p:nvSpPr>
          <p:cNvPr id="8" name="TextBox 7"/>
          <p:cNvSpPr txBox="1"/>
          <p:nvPr/>
        </p:nvSpPr>
        <p:spPr>
          <a:xfrm>
            <a:off x="762000" y="1733647"/>
            <a:ext cx="102463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400" dirty="0" err="1" smtClean="0">
                <a:solidFill>
                  <a:schemeClr val="accent1">
                    <a:lumMod val="75000"/>
                  </a:schemeClr>
                </a:solidFill>
              </a:rPr>
              <a:t>Miệng</a:t>
            </a:r>
            <a:endParaRPr lang="en-US" sz="2400" dirty="0">
              <a:solidFill>
                <a:schemeClr val="accent1">
                  <a:lumMod val="75000"/>
                </a:schemeClr>
              </a:solidFill>
            </a:endParaRPr>
          </a:p>
        </p:txBody>
      </p:sp>
      <p:sp>
        <p:nvSpPr>
          <p:cNvPr id="9" name="TextBox 8"/>
          <p:cNvSpPr txBox="1"/>
          <p:nvPr/>
        </p:nvSpPr>
        <p:spPr>
          <a:xfrm>
            <a:off x="755130" y="2727849"/>
            <a:ext cx="93968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err="1" smtClean="0">
                <a:solidFill>
                  <a:srgbClr val="002060"/>
                </a:solidFill>
              </a:rPr>
              <a:t>Ngực</a:t>
            </a:r>
            <a:endParaRPr lang="en-US" sz="2400" dirty="0">
              <a:solidFill>
                <a:srgbClr val="002060"/>
              </a:solidFill>
            </a:endParaRPr>
          </a:p>
        </p:txBody>
      </p:sp>
      <p:sp>
        <p:nvSpPr>
          <p:cNvPr id="10" name="TextBox 9"/>
          <p:cNvSpPr txBox="1"/>
          <p:nvPr/>
        </p:nvSpPr>
        <p:spPr>
          <a:xfrm>
            <a:off x="705893" y="3722051"/>
            <a:ext cx="192845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err="1" smtClean="0">
                <a:solidFill>
                  <a:schemeClr val="accent3">
                    <a:lumMod val="75000"/>
                  </a:schemeClr>
                </a:solidFill>
              </a:rPr>
              <a:t>Giữa</a:t>
            </a:r>
            <a:r>
              <a:rPr lang="en-US" sz="2400" dirty="0" smtClean="0">
                <a:solidFill>
                  <a:schemeClr val="accent3">
                    <a:lumMod val="75000"/>
                  </a:schemeClr>
                </a:solidFill>
              </a:rPr>
              <a:t> </a:t>
            </a:r>
            <a:r>
              <a:rPr lang="en-US" sz="2400" dirty="0" err="1" smtClean="0">
                <a:solidFill>
                  <a:schemeClr val="accent3">
                    <a:lumMod val="75000"/>
                  </a:schemeClr>
                </a:solidFill>
              </a:rPr>
              <a:t>hai</a:t>
            </a:r>
            <a:r>
              <a:rPr lang="en-US" sz="2400" dirty="0" smtClean="0">
                <a:solidFill>
                  <a:schemeClr val="accent3">
                    <a:lumMod val="75000"/>
                  </a:schemeClr>
                </a:solidFill>
              </a:rPr>
              <a:t> </a:t>
            </a:r>
            <a:r>
              <a:rPr lang="en-US" sz="2400" dirty="0" err="1" smtClean="0">
                <a:solidFill>
                  <a:schemeClr val="accent3">
                    <a:lumMod val="75000"/>
                  </a:schemeClr>
                </a:solidFill>
              </a:rPr>
              <a:t>đùi</a:t>
            </a:r>
            <a:endParaRPr lang="en-US" sz="2400" dirty="0">
              <a:solidFill>
                <a:schemeClr val="accent3">
                  <a:lumMod val="75000"/>
                </a:schemeClr>
              </a:solidFill>
            </a:endParaRPr>
          </a:p>
        </p:txBody>
      </p:sp>
      <p:sp>
        <p:nvSpPr>
          <p:cNvPr id="11" name="TextBox 10"/>
          <p:cNvSpPr txBox="1"/>
          <p:nvPr/>
        </p:nvSpPr>
        <p:spPr>
          <a:xfrm>
            <a:off x="6879504" y="2947408"/>
            <a:ext cx="955711"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err="1" smtClean="0">
                <a:solidFill>
                  <a:schemeClr val="accent5">
                    <a:lumMod val="75000"/>
                  </a:schemeClr>
                </a:solidFill>
              </a:rPr>
              <a:t>Mông</a:t>
            </a:r>
            <a:endParaRPr lang="en-US" sz="2400" dirty="0">
              <a:solidFill>
                <a:schemeClr val="accent5">
                  <a:lumMod val="75000"/>
                </a:schemeClr>
              </a:solidFill>
            </a:endParaRPr>
          </a:p>
        </p:txBody>
      </p:sp>
      <p:cxnSp>
        <p:nvCxnSpPr>
          <p:cNvPr id="14" name="Curved Connector 13"/>
          <p:cNvCxnSpPr>
            <a:stCxn id="8" idx="3"/>
          </p:cNvCxnSpPr>
          <p:nvPr/>
        </p:nvCxnSpPr>
        <p:spPr>
          <a:xfrm>
            <a:off x="1786639" y="1964480"/>
            <a:ext cx="1805647" cy="219557"/>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1694811" y="2653965"/>
            <a:ext cx="1777732" cy="293443"/>
          </a:xfrm>
          <a:prstGeom prst="curvedConnector3">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3"/>
          </p:cNvCxnSpPr>
          <p:nvPr/>
        </p:nvCxnSpPr>
        <p:spPr>
          <a:xfrm flipV="1">
            <a:off x="2634343" y="3472543"/>
            <a:ext cx="1110343" cy="480341"/>
          </a:xfrm>
          <a:prstGeom prst="curvedConnector3">
            <a:avLst>
              <a:gd name="adj1" fmla="val 50000"/>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1" idx="1"/>
          </p:cNvCxnSpPr>
          <p:nvPr/>
        </p:nvCxnSpPr>
        <p:spPr>
          <a:xfrm rot="10800000" flipV="1">
            <a:off x="5529944" y="3178240"/>
            <a:ext cx="1349561" cy="163673"/>
          </a:xfrm>
          <a:prstGeom prst="curvedConnector3">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handniBisht | Pixab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863" y="-241259"/>
            <a:ext cx="2507902" cy="1671935"/>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85200" y="4584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31076">
        <p:circle/>
      </p:transition>
    </mc:Choice>
    <mc:Fallback xmlns="">
      <p:transition spd="slow" advTm="31076">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right)">
                                      <p:cBhvr>
                                        <p:cTn id="40" dur="500"/>
                                        <p:tgtEl>
                                          <p:spTgt spid="11"/>
                                        </p:tgtEl>
                                      </p:cBhvr>
                                    </p:animEffect>
                                  </p:childTnLst>
                                </p:cTn>
                              </p:par>
                              <p:par>
                                <p:cTn id="41" presetID="22" presetClass="entr" presetSubtype="2"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right)">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62" fill="hold" display="0">
                  <p:stCondLst>
                    <p:cond delay="indefinite"/>
                  </p:stCondLst>
                  <p:endCondLst>
                    <p:cond evt="onStopAudio" delay="0">
                      <p:tgtEl>
                        <p:sldTgt/>
                      </p:tgtEl>
                    </p:cond>
                  </p:endCondLst>
                </p:cTn>
                <p:tgtEl>
                  <p:spTgt spid="3"/>
                </p:tgtEl>
              </p:cMediaNode>
            </p:audio>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smtClean="0">
                <a:latin typeface="+mn-lt"/>
              </a:rPr>
              <a:t>THỰC HÀNH</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2499818121"/>
      </p:ext>
    </p:extLst>
  </p:cSld>
  <p:clrMapOvr>
    <a:masterClrMapping/>
  </p:clrMapOvr>
  <mc:AlternateContent xmlns:mc="http://schemas.openxmlformats.org/markup-compatibility/2006" xmlns:p14="http://schemas.microsoft.com/office/powerpoint/2010/main">
    <mc:Choice Requires="p14">
      <p:transition spd="slow" p14:dur="3400" advTm="7964">
        <p14:reveal/>
      </p:transition>
    </mc:Choice>
    <mc:Fallback xmlns="">
      <p:transition spd="slow" advTm="7964">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7" name="Group 6"/>
          <p:cNvGrpSpPr/>
          <p:nvPr/>
        </p:nvGrpSpPr>
        <p:grpSpPr>
          <a:xfrm>
            <a:off x="1344585" y="1160035"/>
            <a:ext cx="6250201" cy="1986844"/>
            <a:chOff x="0" y="0"/>
            <a:chExt cx="6250201" cy="1986844"/>
          </a:xfrm>
        </p:grpSpPr>
        <p:pic>
          <p:nvPicPr>
            <p:cNvPr id="5" name="Picture 4"/>
            <p:cNvPicPr>
              <a:picLocks noChangeAspect="1"/>
            </p:cNvPicPr>
            <p:nvPr/>
          </p:nvPicPr>
          <p:blipFill rotWithShape="1">
            <a:blip r:embed="rId4"/>
            <a:srcRect l="28204" t="9491" r="27912" b="54293"/>
            <a:stretch/>
          </p:blipFill>
          <p:spPr>
            <a:xfrm>
              <a:off x="0" y="0"/>
              <a:ext cx="4282090" cy="1986844"/>
            </a:xfrm>
            <a:prstGeom prst="rect">
              <a:avLst/>
            </a:prstGeom>
          </p:spPr>
        </p:pic>
        <p:pic>
          <p:nvPicPr>
            <p:cNvPr id="11" name="Picture 10"/>
            <p:cNvPicPr>
              <a:picLocks noChangeAspect="1"/>
            </p:cNvPicPr>
            <p:nvPr/>
          </p:nvPicPr>
          <p:blipFill rotWithShape="1">
            <a:blip r:embed="rId4"/>
            <a:srcRect l="28204" t="46549" r="51626" b="17292"/>
            <a:stretch/>
          </p:blipFill>
          <p:spPr>
            <a:xfrm>
              <a:off x="4282090" y="3124"/>
              <a:ext cx="1968111" cy="1983720"/>
            </a:xfrm>
            <a:prstGeom prst="rect">
              <a:avLst/>
            </a:prstGeom>
          </p:spPr>
        </p:pic>
      </p:grpSp>
      <p:grpSp>
        <p:nvGrpSpPr>
          <p:cNvPr id="8" name="Group 7"/>
          <p:cNvGrpSpPr/>
          <p:nvPr/>
        </p:nvGrpSpPr>
        <p:grpSpPr>
          <a:xfrm>
            <a:off x="1344585" y="3146879"/>
            <a:ext cx="6267190" cy="1996621"/>
            <a:chOff x="0" y="1986844"/>
            <a:chExt cx="6267190" cy="1996621"/>
          </a:xfrm>
        </p:grpSpPr>
        <p:pic>
          <p:nvPicPr>
            <p:cNvPr id="6" name="Picture 5"/>
            <p:cNvPicPr>
              <a:picLocks noChangeAspect="1"/>
            </p:cNvPicPr>
            <p:nvPr/>
          </p:nvPicPr>
          <p:blipFill rotWithShape="1">
            <a:blip r:embed="rId5"/>
            <a:srcRect l="29090" t="17747" r="28656" b="46142"/>
            <a:stretch/>
          </p:blipFill>
          <p:spPr>
            <a:xfrm>
              <a:off x="2111829" y="1986844"/>
              <a:ext cx="4155361" cy="1996621"/>
            </a:xfrm>
            <a:prstGeom prst="rect">
              <a:avLst/>
            </a:prstGeom>
          </p:spPr>
        </p:pic>
        <p:pic>
          <p:nvPicPr>
            <p:cNvPr id="12" name="Picture 11"/>
            <p:cNvPicPr>
              <a:picLocks noChangeAspect="1"/>
            </p:cNvPicPr>
            <p:nvPr/>
          </p:nvPicPr>
          <p:blipFill rotWithShape="1">
            <a:blip r:embed="rId4"/>
            <a:srcRect l="50446" t="46315" r="27912" b="17291"/>
            <a:stretch/>
          </p:blipFill>
          <p:spPr>
            <a:xfrm>
              <a:off x="0" y="1986844"/>
              <a:ext cx="2111829" cy="1996621"/>
            </a:xfrm>
            <a:prstGeom prst="rect">
              <a:avLst/>
            </a:prstGeom>
          </p:spPr>
        </p:pic>
      </p:grpSp>
      <p:sp>
        <p:nvSpPr>
          <p:cNvPr id="9" name="TextBox 8"/>
          <p:cNvSpPr txBox="1"/>
          <p:nvPr/>
        </p:nvSpPr>
        <p:spPr>
          <a:xfrm>
            <a:off x="1455057" y="290675"/>
            <a:ext cx="7340471"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sz="2400" dirty="0" err="1" smtClean="0"/>
              <a:t>Hành</a:t>
            </a:r>
            <a:r>
              <a:rPr lang="en-US" sz="2400" dirty="0" smtClean="0"/>
              <a:t> </a:t>
            </a:r>
            <a:r>
              <a:rPr lang="en-US" sz="2400" dirty="0" err="1" smtClean="0"/>
              <a:t>động</a:t>
            </a:r>
            <a:r>
              <a:rPr lang="en-US" sz="2400" dirty="0" smtClean="0"/>
              <a:t> </a:t>
            </a:r>
            <a:r>
              <a:rPr lang="en-US" sz="2400" dirty="0" err="1" smtClean="0"/>
              <a:t>nào</a:t>
            </a:r>
            <a:r>
              <a:rPr lang="en-US" sz="2400" dirty="0" smtClean="0"/>
              <a:t> </a:t>
            </a:r>
            <a:r>
              <a:rPr lang="en-US" sz="2400" dirty="0" err="1" smtClean="0"/>
              <a:t>dưới</a:t>
            </a:r>
            <a:r>
              <a:rPr lang="en-US" sz="2400" dirty="0" smtClean="0"/>
              <a:t> </a:t>
            </a:r>
            <a:r>
              <a:rPr lang="en-US" sz="2400" dirty="0" err="1" smtClean="0"/>
              <a:t>đây</a:t>
            </a:r>
            <a:r>
              <a:rPr lang="en-US" sz="2400" dirty="0" smtClean="0"/>
              <a:t> </a:t>
            </a:r>
            <a:r>
              <a:rPr lang="en-US" sz="2400" dirty="0" err="1" smtClean="0"/>
              <a:t>là</a:t>
            </a:r>
            <a:r>
              <a:rPr lang="en-US" sz="2400" dirty="0" smtClean="0"/>
              <a:t> an </a:t>
            </a:r>
            <a:r>
              <a:rPr lang="en-US" sz="2400" dirty="0" err="1" smtClean="0"/>
              <a:t>toàn</a:t>
            </a:r>
            <a:r>
              <a:rPr lang="en-US" sz="2400" dirty="0" smtClean="0"/>
              <a:t>, </a:t>
            </a:r>
            <a:r>
              <a:rPr lang="en-US" sz="2400" dirty="0" err="1" smtClean="0"/>
              <a:t>không</a:t>
            </a:r>
            <a:r>
              <a:rPr lang="en-US" sz="2400" dirty="0" smtClean="0"/>
              <a:t> an </a:t>
            </a:r>
            <a:r>
              <a:rPr lang="en-US" sz="2400" dirty="0" err="1" smtClean="0"/>
              <a:t>toàn</a:t>
            </a:r>
            <a:r>
              <a:rPr lang="en-US" sz="2400" dirty="0" smtClean="0"/>
              <a:t>?</a:t>
            </a:r>
            <a:endParaRPr lang="en-US" sz="2400" dirty="0"/>
          </a:p>
        </p:txBody>
      </p:sp>
      <p:pic>
        <p:nvPicPr>
          <p:cNvPr id="3074" name="Picture 2" descr="LINE Creators' Stickers - Sora the Sailor Animated Example with GIF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5544" y="-117020"/>
            <a:ext cx="1978801" cy="16044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advTm="21397">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0.9"/>
</p:tagLst>
</file>

<file path=ppt/tags/tag10.xml><?xml version="1.0" encoding="utf-8"?>
<p:tagLst xmlns:a="http://schemas.openxmlformats.org/drawingml/2006/main" xmlns:r="http://schemas.openxmlformats.org/officeDocument/2006/relationships" xmlns:p="http://schemas.openxmlformats.org/presentationml/2006/main">
  <p:tag name="TIMING" val="|25.8|1.2|1.1|49.8|2.4|1.7"/>
</p:tagLst>
</file>

<file path=ppt/tags/tag11.xml><?xml version="1.0" encoding="utf-8"?>
<p:tagLst xmlns:a="http://schemas.openxmlformats.org/drawingml/2006/main" xmlns:r="http://schemas.openxmlformats.org/officeDocument/2006/relationships" xmlns:p="http://schemas.openxmlformats.org/presentationml/2006/main">
  <p:tag name="TIMING" val="|1.8|3.1"/>
</p:tagLst>
</file>

<file path=ppt/tags/tag12.xml><?xml version="1.0" encoding="utf-8"?>
<p:tagLst xmlns:a="http://schemas.openxmlformats.org/drawingml/2006/main" xmlns:r="http://schemas.openxmlformats.org/officeDocument/2006/relationships" xmlns:p="http://schemas.openxmlformats.org/presentationml/2006/main">
  <p:tag name="TIMING" val="|6.7|8.9|8.9"/>
</p:tagLst>
</file>

<file path=ppt/tags/tag13.xml><?xml version="1.0" encoding="utf-8"?>
<p:tagLst xmlns:a="http://schemas.openxmlformats.org/drawingml/2006/main" xmlns:r="http://schemas.openxmlformats.org/officeDocument/2006/relationships" xmlns:p="http://schemas.openxmlformats.org/presentationml/2006/main">
  <p:tag name="TIMING" val="|0.4|0.7"/>
</p:tagLst>
</file>

<file path=ppt/tags/tag2.xml><?xml version="1.0" encoding="utf-8"?>
<p:tagLst xmlns:a="http://schemas.openxmlformats.org/drawingml/2006/main" xmlns:r="http://schemas.openxmlformats.org/officeDocument/2006/relationships" xmlns:p="http://schemas.openxmlformats.org/presentationml/2006/main">
  <p:tag name="TIMING" val="|8.2|1.1|5.7|1.9"/>
</p:tagLst>
</file>

<file path=ppt/tags/tag3.xml><?xml version="1.0" encoding="utf-8"?>
<p:tagLst xmlns:a="http://schemas.openxmlformats.org/drawingml/2006/main" xmlns:r="http://schemas.openxmlformats.org/officeDocument/2006/relationships" xmlns:p="http://schemas.openxmlformats.org/presentationml/2006/main">
  <p:tag name="TIMING" val="|8.3"/>
</p:tagLst>
</file>

<file path=ppt/tags/tag4.xml><?xml version="1.0" encoding="utf-8"?>
<p:tagLst xmlns:a="http://schemas.openxmlformats.org/drawingml/2006/main" xmlns:r="http://schemas.openxmlformats.org/officeDocument/2006/relationships" xmlns:p="http://schemas.openxmlformats.org/presentationml/2006/main">
  <p:tag name="TIMING" val="|0.9|9.1"/>
</p:tagLst>
</file>

<file path=ppt/tags/tag5.xml><?xml version="1.0" encoding="utf-8"?>
<p:tagLst xmlns:a="http://schemas.openxmlformats.org/drawingml/2006/main" xmlns:r="http://schemas.openxmlformats.org/officeDocument/2006/relationships" xmlns:p="http://schemas.openxmlformats.org/presentationml/2006/main">
  <p:tag name="TIMING" val="|1.5|7|1.7|1.6|1.5|8.9"/>
</p:tagLst>
</file>

<file path=ppt/tags/tag6.xml><?xml version="1.0" encoding="utf-8"?>
<p:tagLst xmlns:a="http://schemas.openxmlformats.org/drawingml/2006/main" xmlns:r="http://schemas.openxmlformats.org/officeDocument/2006/relationships" xmlns:p="http://schemas.openxmlformats.org/presentationml/2006/main">
  <p:tag name="TIMING" val="|1.5|1.4"/>
</p:tagLst>
</file>

<file path=ppt/tags/tag7.xml><?xml version="1.0" encoding="utf-8"?>
<p:tagLst xmlns:a="http://schemas.openxmlformats.org/drawingml/2006/main" xmlns:r="http://schemas.openxmlformats.org/officeDocument/2006/relationships" xmlns:p="http://schemas.openxmlformats.org/presentationml/2006/main">
  <p:tag name="TIMING" val="|1.4|19.1"/>
</p:tagLst>
</file>

<file path=ppt/tags/tag8.xml><?xml version="1.0" encoding="utf-8"?>
<p:tagLst xmlns:a="http://schemas.openxmlformats.org/drawingml/2006/main" xmlns:r="http://schemas.openxmlformats.org/officeDocument/2006/relationships" xmlns:p="http://schemas.openxmlformats.org/presentationml/2006/main">
  <p:tag name="TIMING" val="|0.6|8.5"/>
</p:tagLst>
</file>

<file path=ppt/tags/tag9.xml><?xml version="1.0" encoding="utf-8"?>
<p:tagLst xmlns:a="http://schemas.openxmlformats.org/drawingml/2006/main" xmlns:r="http://schemas.openxmlformats.org/officeDocument/2006/relationships" xmlns:p="http://schemas.openxmlformats.org/presentationml/2006/main">
  <p:tag name="TIMING" val="|0.6|15"/>
</p:tagLst>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166</Words>
  <Application>Microsoft Office PowerPoint</Application>
  <PresentationFormat>On-screen Show (16:9)</PresentationFormat>
  <Paragraphs>29</Paragraphs>
  <Slides>17</Slides>
  <Notes>11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Mali</vt:lpstr>
      <vt:lpstr>Nunito Light</vt:lpstr>
      <vt:lpstr>Calibri</vt:lpstr>
      <vt:lpstr>Mali SemiBold</vt:lpstr>
      <vt:lpstr>Arial</vt:lpstr>
      <vt:lpstr>Times New Roman</vt:lpstr>
      <vt:lpstr>Ely template</vt:lpstr>
      <vt:lpstr>BÀI 24:   TỰ BẢO VỆ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   TỰ BẢO VỆ MÌNH</dc:title>
  <dc:creator>ADMIN</dc:creator>
  <cp:lastModifiedBy>MinhThangPC.VN</cp:lastModifiedBy>
  <cp:revision>32</cp:revision>
  <dcterms:modified xsi:type="dcterms:W3CDTF">2025-04-15T17:23:57Z</dcterms:modified>
</cp:coreProperties>
</file>