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359" r:id="rId2"/>
    <p:sldId id="326" r:id="rId3"/>
    <p:sldId id="267" r:id="rId4"/>
    <p:sldId id="328" r:id="rId5"/>
    <p:sldId id="327" r:id="rId6"/>
    <p:sldId id="270" r:id="rId7"/>
    <p:sldId id="331" r:id="rId8"/>
    <p:sldId id="271" r:id="rId9"/>
    <p:sldId id="268" r:id="rId10"/>
    <p:sldId id="360" r:id="rId11"/>
    <p:sldId id="361" r:id="rId12"/>
    <p:sldId id="26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185"/>
    <a:srgbClr val="FFFFCC"/>
    <a:srgbClr val="FF99FF"/>
    <a:srgbClr val="007A37"/>
    <a:srgbClr val="049229"/>
    <a:srgbClr val="CCFFCC"/>
    <a:srgbClr val="CCECFF"/>
    <a:srgbClr val="0099DA"/>
    <a:srgbClr val="FE42A4"/>
    <a:srgbClr val="74B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231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f9722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f9722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3083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8231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C87AD-9F09-4EC7-99B3-077516D9F90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766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62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9B22BB3-E989-4700-91DB-E79CF9134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73" r:id="rId8"/>
    <p:sldLayoutId id="2147483674" r:id="rId9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55">
        <p15:prstTrans prst="peelOff"/>
      </p:transition>
    </mc:Choice>
    <mc:Fallback xmlns="">
      <p:transition spd="slow" advTm="23055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12" Type="http://schemas.microsoft.com/office/2007/relationships/hdphoto" Target="../media/hdphoto9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5" Type="http://schemas.microsoft.com/office/2007/relationships/hdphoto" Target="../media/hdphoto7.wdp"/><Relationship Id="rId10" Type="http://schemas.openxmlformats.org/officeDocument/2006/relationships/image" Target="../media/image20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235" y="2912879"/>
            <a:ext cx="2289840" cy="25185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41704">
            <a:off x="623159" y="2953311"/>
            <a:ext cx="2701807" cy="2189974"/>
          </a:xfrm>
          <a:prstGeom prst="rect">
            <a:avLst/>
          </a:prstGeom>
        </p:spPr>
      </p:pic>
      <p:pic>
        <p:nvPicPr>
          <p:cNvPr id="6" name="图片 35" descr="图片包含 镜子, 汽车, 室内, 反射&#10;&#10;已生成高可信度的说明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380578"/>
            <a:ext cx="5696403" cy="4333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0502" y="1146535"/>
            <a:ext cx="3630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Làm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quen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thế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đọc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viết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Candara" panose="020E0502030303020204" pitchFamily="34" charset="0"/>
                <a:ea typeface="微软雅黑" panose="020B0503020204020204" pitchFamily="34" charset="-122"/>
              </a:rPr>
              <a:t>nghe</a:t>
            </a:r>
            <a:endParaRPr lang="en-US" sz="3000" b="1" dirty="0">
              <a:solidFill>
                <a:srgbClr val="FF0000"/>
              </a:solidFill>
              <a:latin typeface="Candara" panose="020E0502030303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806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542">
        <p15:prstTrans prst="peelOff"/>
      </p:transition>
    </mc:Choice>
    <mc:Fallback xmlns="">
      <p:transition spd="slow" advTm="165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A7FF91-4815-4898-928D-6F8DABC3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687" y="0"/>
            <a:ext cx="3881211" cy="517494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5CB24E2D-F487-40FC-9DE2-5E40F867C0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2" y="1854493"/>
            <a:ext cx="3111501" cy="328900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2D8EB761-B06C-48C2-8522-42561897B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61546"/>
            <a:ext cx="1447800" cy="20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6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900">
        <p15:prstTrans prst="peelOff"/>
      </p:transition>
    </mc:Choice>
    <mc:Fallback xmlns="">
      <p:transition spd="slow" advTm="259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0E0D7EB-6EE9-4323-A84B-ED8C498E440B}"/>
              </a:ext>
            </a:extLst>
          </p:cNvPr>
          <p:cNvGrpSpPr/>
          <p:nvPr/>
        </p:nvGrpSpPr>
        <p:grpSpPr>
          <a:xfrm>
            <a:off x="492815" y="226845"/>
            <a:ext cx="8122248" cy="4525890"/>
            <a:chOff x="616017" y="411741"/>
            <a:chExt cx="10829664" cy="603452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/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/>
            <p:nvPr/>
          </p:nvSpPr>
          <p:spPr>
            <a:xfrm>
              <a:off x="801441" y="58454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05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337" y="1211677"/>
            <a:ext cx="407194" cy="735806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353528" y="34010"/>
            <a:ext cx="771525" cy="9001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281" y="3368546"/>
            <a:ext cx="542549" cy="60886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44" y="42162"/>
            <a:ext cx="642938" cy="628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1" y="77015"/>
            <a:ext cx="498068" cy="55894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93ABBE59-6086-4F44-9FEF-325A81E5CF27}"/>
              </a:ext>
            </a:extLst>
          </p:cNvPr>
          <p:cNvGrpSpPr/>
          <p:nvPr/>
        </p:nvGrpSpPr>
        <p:grpSpPr>
          <a:xfrm>
            <a:off x="1199831" y="735138"/>
            <a:ext cx="4862458" cy="2633408"/>
            <a:chOff x="1373907" y="1492329"/>
            <a:chExt cx="5473096" cy="2766258"/>
          </a:xfrm>
        </p:grpSpPr>
        <p:sp>
          <p:nvSpPr>
            <p:cNvPr id="7" name="思想气泡: 云 6">
              <a:extLst>
                <a:ext uri="{FF2B5EF4-FFF2-40B4-BE49-F238E27FC236}">
                  <a16:creationId xmlns:a16="http://schemas.microsoft.com/office/drawing/2014/main" id="{84493B8D-0103-4268-86C3-CA5C97ABD342}"/>
                </a:ext>
              </a:extLst>
            </p:cNvPr>
            <p:cNvSpPr/>
            <p:nvPr/>
          </p:nvSpPr>
          <p:spPr>
            <a:xfrm>
              <a:off x="1373907" y="1492329"/>
              <a:ext cx="5393161" cy="2766258"/>
            </a:xfrm>
            <a:prstGeom prst="cloudCallout">
              <a:avLst>
                <a:gd name="adj1" fmla="val 72724"/>
                <a:gd name="adj2" fmla="val 47294"/>
              </a:avLst>
            </a:prstGeom>
            <a:solidFill>
              <a:srgbClr val="7DC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5">
                      <a:lumMod val="50000"/>
                    </a:schemeClr>
                  </a:solidFill>
                </a:rPr>
                <a:t>b)Thực hành các tư thế đọc, viết, nói, nghe</a:t>
              </a:r>
              <a:endParaRPr lang="en-US" sz="2800" b="1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/>
              <a:endParaRPr lang="zh-CN" altLang="en-US" sz="33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F4EE2F4-2376-41CC-8EB4-6D188A92FABB}"/>
                </a:ext>
              </a:extLst>
            </p:cNvPr>
            <p:cNvSpPr/>
            <p:nvPr/>
          </p:nvSpPr>
          <p:spPr>
            <a:xfrm>
              <a:off x="2073982" y="2036439"/>
              <a:ext cx="4773021" cy="533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zh-CN" altLang="en-US" sz="2700" dirty="0"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Online learning concept with cartoon character Vector Image">
            <a:extLst>
              <a:ext uri="{FF2B5EF4-FFF2-40B4-BE49-F238E27FC236}">
                <a16:creationId xmlns:a16="http://schemas.microsoft.com/office/drawing/2014/main" id="{A7C1D575-A6C9-4B15-80BF-28DB86A50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4700" r="95000">
                        <a14:foregroundMark x1="5400" y1="36944" x2="11500" y2="25370"/>
                        <a14:foregroundMark x1="4700" y1="27407" x2="5300" y2="32037"/>
                        <a14:foregroundMark x1="12800" y1="31574" x2="21900" y2="34537"/>
                        <a14:foregroundMark x1="26400" y1="31019" x2="31100" y2="31019"/>
                        <a14:foregroundMark x1="14200" y1="60278" x2="15600" y2="64907"/>
                        <a14:foregroundMark x1="17800" y1="67685" x2="16500" y2="71389"/>
                        <a14:foregroundMark x1="21600" y1="68796" x2="21200" y2="71204"/>
                        <a14:foregroundMark x1="31800" y1="69444" x2="32400" y2="72130"/>
                        <a14:foregroundMark x1="36800" y1="67963" x2="37700" y2="70741"/>
                        <a14:foregroundMark x1="34600" y1="81481" x2="35300" y2="84722"/>
                        <a14:foregroundMark x1="81700" y1="42963" x2="84600" y2="40463"/>
                        <a14:foregroundMark x1="67000" y1="29444" x2="67400" y2="31204"/>
                        <a14:foregroundMark x1="85100" y1="57315" x2="91000" y2="55463"/>
                        <a14:foregroundMark x1="94700" y1="64722" x2="95000" y2="63333"/>
                        <a14:foregroundMark x1="45900" y1="42500" x2="47800" y2="42500"/>
                        <a14:foregroundMark x1="44200" y1="37685" x2="46600" y2="42130"/>
                        <a14:foregroundMark x1="44700" y1="42685" x2="47000" y2="41389"/>
                        <a14:foregroundMark x1="47400" y1="42037" x2="48500" y2="42407"/>
                        <a14:foregroundMark x1="44100" y1="42685" x2="45500" y2="40926"/>
                        <a14:foregroundMark x1="44200" y1="42130" x2="45600" y2="40093"/>
                        <a14:foregroundMark x1="38500" y1="73426" x2="39300" y2="75833"/>
                        <a14:foregroundMark x1="16700" y1="72778" x2="15600" y2="76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64638" y="1727951"/>
            <a:ext cx="3115127" cy="33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0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63">
        <p:random/>
      </p:transition>
    </mc:Choice>
    <mc:Fallback xmlns="">
      <p:transition spd="slow" advTm="12763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53B7836A-7BB4-4009-A41E-4304F22B1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63" y="2280600"/>
            <a:ext cx="642938" cy="62865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8133A03-42E9-46B8-BD56-B5B4478D8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12" y="1720882"/>
            <a:ext cx="771525" cy="9001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9BD2C5A-B820-4DDC-B7DF-E3579CE248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596" y="4406069"/>
            <a:ext cx="392906" cy="6286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7E48AAF-6C1B-496D-83EB-464DD9D63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7849936" y="3984274"/>
            <a:ext cx="571500" cy="10144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0ABAFA-761E-4E8C-9180-F75999FB34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92" y="915730"/>
            <a:ext cx="407194" cy="735806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35056B8-11AA-476A-B084-B1D240A543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83" y="259369"/>
            <a:ext cx="565337" cy="53916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17BD8E-615F-4552-871F-604F45E730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8594">
            <a:off x="353528" y="34010"/>
            <a:ext cx="771525" cy="9001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148541A9-3BEE-4C41-9A83-EA7E0594282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4281" y="3368546"/>
            <a:ext cx="542549" cy="60886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4622F0-FCA1-4C54-8B51-8AC117D7F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8073369" y="3358651"/>
            <a:ext cx="642938" cy="62865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B6E1DD9-897F-478E-884F-C31D6C8B42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8" y="1112752"/>
            <a:ext cx="565337" cy="53916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E91D5A6-4818-42EF-B2C5-A01CB805C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744" y="42162"/>
            <a:ext cx="642938" cy="6286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04316B7-7002-4550-882F-2808006124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501" y="77015"/>
            <a:ext cx="498068" cy="55894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6DE93E95-5B1F-4B36-8E49-DD3528FFCC4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6" y="4105608"/>
            <a:ext cx="668251" cy="857251"/>
          </a:xfrm>
          <a:prstGeom prst="rect">
            <a:avLst/>
          </a:prstGeom>
        </p:spPr>
      </p:pic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153F6548-FAA6-4BEE-A0CD-863F031C3EE5}"/>
              </a:ext>
            </a:extLst>
          </p:cNvPr>
          <p:cNvSpPr txBox="1">
            <a:spLocks/>
          </p:cNvSpPr>
          <p:nvPr/>
        </p:nvSpPr>
        <p:spPr>
          <a:xfrm>
            <a:off x="8186233" y="4084267"/>
            <a:ext cx="930484" cy="113550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012661-A7C6-484E-80FE-CF2630C25222}" type="slidenum">
              <a:rPr lang="id-ID" sz="1350"/>
              <a:pPr/>
              <a:t>12</a:t>
            </a:fld>
            <a:endParaRPr lang="id-ID" sz="1350"/>
          </a:p>
        </p:txBody>
      </p:sp>
      <p:pic>
        <p:nvPicPr>
          <p:cNvPr id="116" name="Picture 115" descr="Shape&#10;&#10;Description automatically generated">
            <a:extLst>
              <a:ext uri="{FF2B5EF4-FFF2-40B4-BE49-F238E27FC236}">
                <a16:creationId xmlns:a16="http://schemas.microsoft.com/office/drawing/2014/main" id="{90F0B611-A5A0-4795-93DF-14ADD9110CE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108" b="90000" l="10000" r="90000">
                        <a14:foregroundMark x1="53409" y1="8313" x2="63864" y2="7108"/>
                        <a14:foregroundMark x1="47500" y1="32651" x2="51818" y2="29277"/>
                        <a14:foregroundMark x1="64205" y1="33494" x2="67045" y2="30120"/>
                        <a14:foregroundMark x1="54091" y1="53855" x2="60455" y2="63494"/>
                        <a14:foregroundMark x1="60341" y1="53855" x2="61705" y2="568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82" r="11976" b="14229"/>
          <a:stretch/>
        </p:blipFill>
        <p:spPr>
          <a:xfrm flipH="1">
            <a:off x="-130774" y="2036406"/>
            <a:ext cx="3101436" cy="3112632"/>
          </a:xfrm>
          <a:prstGeom prst="rect">
            <a:avLst/>
          </a:prstGeom>
        </p:spPr>
      </p:pic>
      <p:sp>
        <p:nvSpPr>
          <p:cNvPr id="118" name="思想气泡: 云 18">
            <a:extLst>
              <a:ext uri="{FF2B5EF4-FFF2-40B4-BE49-F238E27FC236}">
                <a16:creationId xmlns:a16="http://schemas.microsoft.com/office/drawing/2014/main" id="{732CDF00-03F7-41E7-A0C3-405EB39B5CF9}"/>
              </a:ext>
            </a:extLst>
          </p:cNvPr>
          <p:cNvSpPr/>
          <p:nvPr/>
        </p:nvSpPr>
        <p:spPr>
          <a:xfrm>
            <a:off x="1995188" y="163287"/>
            <a:ext cx="6045000" cy="2745962"/>
          </a:xfrm>
          <a:prstGeom prst="cloudCallout">
            <a:avLst>
              <a:gd name="adj1" fmla="val -52809"/>
              <a:gd name="adj2" fmla="val 85019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23" name="文本框 20">
            <a:extLst>
              <a:ext uri="{FF2B5EF4-FFF2-40B4-BE49-F238E27FC236}">
                <a16:creationId xmlns:a16="http://schemas.microsoft.com/office/drawing/2014/main" id="{B356D8B9-5031-4BA3-ABC0-5C20F58A7098}"/>
              </a:ext>
            </a:extLst>
          </p:cNvPr>
          <p:cNvSpPr txBox="1"/>
          <p:nvPr/>
        </p:nvSpPr>
        <p:spPr>
          <a:xfrm>
            <a:off x="2554682" y="1134319"/>
            <a:ext cx="4933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Chúc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ngoan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3000" b="1" dirty="0">
                <a:solidFill>
                  <a:srgbClr val="0070C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!</a:t>
            </a:r>
            <a:endParaRPr lang="zh-CN" altLang="en-US" sz="3000" b="1" dirty="0">
              <a:solidFill>
                <a:srgbClr val="0070C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5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95">
        <p:random/>
      </p:transition>
    </mc:Choice>
    <mc:Fallback xmlns="">
      <p:transition spd="slow" advTm="7795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29FAA43-2408-4A6B-B6D8-E0666CF97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33" b="99832" l="9894" r="89753">
                        <a14:foregroundMark x1="27449" y1="79371" x2="27190" y2="79343"/>
                        <a14:foregroundMark x1="37046" y1="65657" x2="36147" y2="66248"/>
                        <a14:foregroundMark x1="40440" y1="63425" x2="37046" y2="65657"/>
                        <a14:foregroundMark x1="41654" y1="62626" x2="41142" y2="62963"/>
                        <a14:foregroundMark x1="42013" y1="62390" x2="41654" y2="62626"/>
                        <a14:foregroundMark x1="38693" y1="80471" x2="40636" y2="91246"/>
                        <a14:foregroundMark x1="40636" y1="91246" x2="51152" y2="89671"/>
                        <a14:foregroundMark x1="50418" y1="87998" x2="38160" y2="81379"/>
                        <a14:foregroundMark x1="72615" y1="81313" x2="69469" y2="86867"/>
                        <a14:foregroundMark x1="72968" y1="80808" x2="81712" y2="87596"/>
                        <a14:foregroundMark x1="81496" y1="90648" x2="78445" y2="97980"/>
                        <a14:foregroundMark x1="78445" y1="97980" x2="75442" y2="98485"/>
                        <a14:foregroundMark x1="51060" y1="83165" x2="54046" y2="90754"/>
                        <a14:foregroundMark x1="59585" y1="96710" x2="61661" y2="98485"/>
                        <a14:foregroundMark x1="79152" y1="80808" x2="86219" y2="88384"/>
                        <a14:foregroundMark x1="86219" y1="88384" x2="86396" y2="88721"/>
                        <a14:foregroundMark x1="85512" y1="89562" x2="86219" y2="89057"/>
                        <a14:foregroundMark x1="84982" y1="89394" x2="86396" y2="89394"/>
                        <a14:foregroundMark x1="68540" y1="71469" x2="68198" y2="74074"/>
                        <a14:foregroundMark x1="69435" y1="64646" x2="68834" y2="69227"/>
                        <a14:foregroundMark x1="68198" y1="74074" x2="68424" y2="75099"/>
                        <a14:foregroundMark x1="68197" y1="71340" x2="67917" y2="75253"/>
                        <a14:foregroundMark x1="68375" y1="68855" x2="68361" y2="69049"/>
                        <a14:foregroundMark x1="68551" y1="73569" x2="68099" y2="71303"/>
                        <a14:foregroundMark x1="68375" y1="65993" x2="68375" y2="73569"/>
                        <a14:foregroundMark x1="68021" y1="69697" x2="69081" y2="76431"/>
                        <a14:foregroundMark x1="69081" y1="76431" x2="70141" y2="77104"/>
                        <a14:foregroundMark x1="30851" y1="81313" x2="30742" y2="81145"/>
                        <a14:foregroundMark x1="33134" y1="84848" x2="30851" y2="81313"/>
                        <a14:foregroundMark x1="33352" y1="85185" x2="33134" y2="84848"/>
                        <a14:foregroundMark x1="33569" y1="85522" x2="33352" y2="85185"/>
                        <a14:foregroundMark x1="30389" y1="80808" x2="30389" y2="80808"/>
                        <a14:foregroundMark x1="30035" y1="84007" x2="27032" y2="81987"/>
                        <a14:foregroundMark x1="27208" y1="81145" x2="27208" y2="81145"/>
                        <a14:foregroundMark x1="27562" y1="81481" x2="27562" y2="81481"/>
                        <a14:foregroundMark x1="69611" y1="64141" x2="69611" y2="64141"/>
                        <a14:foregroundMark x1="69965" y1="63300" x2="69965" y2="63300"/>
                        <a14:foregroundMark x1="86926" y1="82997" x2="86926" y2="82997"/>
                        <a14:foregroundMark x1="86749" y1="82660" x2="86749" y2="82660"/>
                        <a14:foregroundMark x1="86749" y1="82323" x2="86749" y2="82323"/>
                        <a14:foregroundMark x1="86749" y1="81987" x2="86749" y2="81987"/>
                        <a14:foregroundMark x1="87279" y1="82323" x2="87279" y2="82660"/>
                        <a14:foregroundMark x1="86926" y1="82323" x2="86926" y2="82323"/>
                        <a14:foregroundMark x1="86749" y1="81481" x2="86749" y2="81481"/>
                        <a14:foregroundMark x1="86749" y1="81987" x2="86749" y2="81987"/>
                        <a14:foregroundMark x1="85689" y1="81481" x2="85689" y2="81481"/>
                        <a14:foregroundMark x1="87102" y1="81987" x2="86219" y2="81650"/>
                        <a14:foregroundMark x1="87102" y1="89057" x2="87102" y2="89057"/>
                        <a14:foregroundMark x1="86749" y1="89394" x2="86749" y2="89394"/>
                        <a14:foregroundMark x1="86219" y1="89899" x2="86219" y2="89899"/>
                        <a14:foregroundMark x1="86042" y1="90067" x2="84982" y2="91414"/>
                        <a14:foregroundMark x1="66465" y1="89392" x2="66784" y2="90236"/>
                        <a14:foregroundMark x1="65194" y1="86027" x2="66401" y2="89223"/>
                        <a14:foregroundMark x1="66608" y1="89899" x2="66608" y2="89899"/>
                        <a14:foregroundMark x1="65194" y1="86364" x2="65194" y2="86364"/>
                        <a14:foregroundMark x1="65018" y1="86532" x2="65018" y2="86532"/>
                        <a14:foregroundMark x1="65194" y1="85859" x2="65194" y2="85859"/>
                        <a14:foregroundMark x1="33420" y1="77609" x2="32862" y2="78283"/>
                        <a14:foregroundMark x1="35094" y1="75589" x2="33420" y2="77609"/>
                        <a14:foregroundMark x1="35372" y1="75253" x2="35094" y2="75589"/>
                        <a14:foregroundMark x1="35512" y1="75084" x2="35372" y2="75253"/>
                        <a14:foregroundMark x1="39929" y1="63805" x2="39929" y2="63805"/>
                        <a14:backgroundMark x1="40813" y1="55219" x2="58481" y2="58586"/>
                        <a14:backgroundMark x1="58481" y1="58586" x2="88163" y2="47811"/>
                        <a14:backgroundMark x1="88163" y1="47811" x2="81802" y2="39562"/>
                        <a14:backgroundMark x1="81802" y1="39562" x2="80212" y2="40236"/>
                        <a14:backgroundMark x1="64512" y1="85859" x2="64488" y2="86027"/>
                        <a14:backgroundMark x1="65655" y1="77915" x2="64512" y2="85859"/>
                        <a14:backgroundMark x1="65926" y1="90518" x2="67668" y2="95960"/>
                        <a14:backgroundMark x1="64488" y1="86027" x2="64555" y2="86237"/>
                        <a14:backgroundMark x1="67668" y1="95960" x2="64083" y2="94843"/>
                        <a14:backgroundMark x1="54692" y1="81924" x2="54417" y2="72727"/>
                        <a14:backgroundMark x1="54417" y1="72727" x2="49647" y2="62963"/>
                        <a14:backgroundMark x1="49647" y1="62963" x2="49647" y2="62290"/>
                        <a14:backgroundMark x1="86124" y1="80167" x2="86926" y2="81313"/>
                        <a14:backgroundMark x1="81625" y1="73737" x2="84605" y2="77996"/>
                        <a14:backgroundMark x1="86926" y1="81313" x2="86908" y2="81481"/>
                        <a14:backgroundMark x1="86092" y1="92094" x2="87809" y2="99832"/>
                        <a14:backgroundMark x1="81449" y1="74074" x2="82942" y2="78183"/>
                        <a14:backgroundMark x1="42403" y1="62121" x2="43286" y2="62458"/>
                        <a14:backgroundMark x1="41873" y1="62626" x2="42756" y2="62458"/>
                        <a14:backgroundMark x1="53180" y1="75084" x2="47880" y2="78451"/>
                        <a14:backgroundMark x1="51943" y1="81481" x2="52733" y2="82593"/>
                        <a14:backgroundMark x1="52297" y1="81145" x2="52906" y2="82534"/>
                        <a14:backgroundMark x1="69435" y1="95960" x2="62721" y2="99327"/>
                        <a14:backgroundMark x1="52308" y1="93434" x2="52855" y2="94124"/>
                        <a14:backgroundMark x1="35866" y1="66162" x2="33249" y2="73643"/>
                        <a14:backgroundMark x1="33405" y1="80808" x2="33922" y2="82997"/>
                        <a14:backgroundMark x1="33365" y1="80640" x2="33405" y2="80808"/>
                        <a14:backgroundMark x1="32799" y1="78242" x2="33365" y2="80640"/>
                        <a14:backgroundMark x1="29696" y1="80640" x2="29329" y2="77609"/>
                        <a14:backgroundMark x1="29716" y1="80808" x2="29696" y2="80640"/>
                        <a14:backgroundMark x1="29757" y1="81145" x2="29716" y2="80808"/>
                        <a14:backgroundMark x1="29798" y1="81481" x2="29757" y2="81145"/>
                        <a14:backgroundMark x1="29859" y1="81987" x2="29798" y2="81481"/>
                        <a14:backgroundMark x1="24735" y1="78451" x2="16784" y2="80135"/>
                        <a14:backgroundMark x1="25972" y1="82492" x2="31272" y2="91751"/>
                        <a14:backgroundMark x1="31272" y1="91751" x2="31625" y2="97980"/>
                        <a14:backgroundMark x1="37279" y1="91751" x2="34276" y2="95286"/>
                        <a14:backgroundMark x1="31449" y1="98316" x2="32686" y2="97643"/>
                        <a14:backgroundMark x1="44523" y1="50505" x2="63074" y2="39226"/>
                        <a14:backgroundMark x1="63074" y1="39226" x2="71201" y2="40404"/>
                        <a14:backgroundMark x1="53534" y1="81313" x2="53180" y2="80471"/>
                        <a14:backgroundMark x1="67541" y1="63300" x2="67491" y2="63468"/>
                        <a14:backgroundMark x1="68198" y1="61111" x2="67541" y2="63300"/>
                        <a14:backgroundMark x1="41696" y1="62626" x2="41696" y2="62626"/>
                        <a14:backgroundMark x1="40636" y1="62963" x2="40636" y2="62963"/>
                        <a14:backgroundMark x1="41166" y1="62458" x2="41166" y2="62458"/>
                        <a14:backgroundMark x1="50707" y1="65488" x2="51590" y2="69865"/>
                        <a14:backgroundMark x1="53357" y1="79966" x2="52120" y2="79630"/>
                        <a14:backgroundMark x1="31008" y1="77102" x2="30742" y2="77609"/>
                        <a14:backgroundMark x1="30811" y1="79758" x2="31272" y2="79798"/>
                        <a14:backgroundMark x1="27385" y1="79461" x2="30158" y2="79701"/>
                        <a14:backgroundMark x1="32862" y1="82828" x2="34099" y2="84680"/>
                        <a14:backgroundMark x1="37986" y1="90404" x2="36926" y2="92088"/>
                        <a14:backgroundMark x1="51590" y1="92088" x2="56007" y2="98653"/>
                        <a14:backgroundMark x1="67723" y1="76623" x2="68231" y2="77227"/>
                        <a14:backgroundMark x1="33746" y1="84848" x2="33746" y2="84848"/>
                        <a14:backgroundMark x1="33569" y1="85185" x2="33569" y2="85185"/>
                        <a14:backgroundMark x1="26855" y1="81313" x2="26855" y2="81313"/>
                        <a14:backgroundMark x1="27208" y1="81313" x2="27208" y2="81313"/>
                        <a14:backgroundMark x1="26678" y1="79125" x2="26678" y2="79125"/>
                        <a14:backgroundMark x1="26855" y1="79293" x2="27032" y2="79461"/>
                        <a14:backgroundMark x1="41343" y1="62963" x2="41343" y2="62963"/>
                        <a14:backgroundMark x1="40636" y1="63131" x2="40989" y2="63131"/>
                        <a14:backgroundMark x1="41873" y1="62121" x2="41873" y2="62121"/>
                        <a14:backgroundMark x1="36396" y1="65657" x2="36396" y2="65657"/>
                        <a14:backgroundMark x1="35866" y1="66330" x2="35866" y2="66330"/>
                        <a14:backgroundMark x1="50883" y1="90741" x2="50883" y2="90741"/>
                        <a14:backgroundMark x1="66961" y1="90741" x2="66961" y2="90741"/>
                        <a14:backgroundMark x1="65901" y1="90236" x2="65901" y2="90236"/>
                        <a14:backgroundMark x1="65724" y1="90236" x2="65901" y2="90236"/>
                        <a14:backgroundMark x1="66784" y1="90741" x2="66784" y2="90741"/>
                        <a14:backgroundMark x1="66784" y1="90741" x2="66784" y2="90741"/>
                        <a14:backgroundMark x1="66431" y1="90572" x2="66608" y2="90572"/>
                        <a14:backgroundMark x1="36042" y1="74579" x2="36042" y2="74579"/>
                        <a14:backgroundMark x1="35689" y1="75589" x2="35689" y2="75589"/>
                        <a14:backgroundMark x1="32862" y1="77609" x2="32862" y2="77609"/>
                        <a14:backgroundMark x1="35512" y1="75253" x2="35512" y2="75253"/>
                        <a14:backgroundMark x1="35512" y1="74747" x2="35512" y2="74747"/>
                        <a14:backgroundMark x1="35866" y1="75253" x2="35866" y2="75253"/>
                        <a14:backgroundMark x1="35512" y1="75084" x2="35512" y2="7508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61" y="-3479435"/>
            <a:ext cx="8013283" cy="760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B700D25D-BD61-47F7-B9EB-BFAD6D0C8BB5}"/>
              </a:ext>
            </a:extLst>
          </p:cNvPr>
          <p:cNvSpPr/>
          <p:nvPr/>
        </p:nvSpPr>
        <p:spPr>
          <a:xfrm>
            <a:off x="1172439" y="215756"/>
            <a:ext cx="6987311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</a:rPr>
              <a:t>Làm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quen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với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vi-VN" sz="2800" b="1" dirty="0">
                <a:solidFill>
                  <a:srgbClr val="049229"/>
                </a:solidFill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7D5A27-CB4A-4CA6-8194-981628CAD726}"/>
              </a:ext>
            </a:extLst>
          </p:cNvPr>
          <p:cNvSpPr/>
          <p:nvPr/>
        </p:nvSpPr>
        <p:spPr>
          <a:xfrm>
            <a:off x="561160" y="176790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/>
              <a:t>3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8523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596">
        <p15:prstTrans prst="peelOff"/>
      </p:transition>
    </mc:Choice>
    <mc:Fallback xmlns="">
      <p:transition spd="slow" advTm="195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</a:rPr>
              <a:t>Làm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quen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với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vi-VN" sz="2800" b="1" dirty="0">
                <a:solidFill>
                  <a:srgbClr val="049229"/>
                </a:solidFill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071264" cy="335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</a:rPr>
              <a:t>a) Quan sát và nhận xét</a:t>
            </a:r>
            <a:endParaRPr lang="en-US" sz="2800" b="1" dirty="0">
              <a:solidFill>
                <a:srgbClr val="007A3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3362155" y="4432319"/>
            <a:ext cx="2165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Tư thế đọc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244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805">
        <p15:prstTrans prst="peelOff"/>
      </p:transition>
    </mc:Choice>
    <mc:Fallback xmlns="">
      <p:transition spd="slow" advTm="568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F73732-EFF8-42A5-BC71-AAF62452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7" r="1039"/>
          <a:stretch/>
        </p:blipFill>
        <p:spPr bwMode="auto">
          <a:xfrm>
            <a:off x="3605918" y="547112"/>
            <a:ext cx="2032311" cy="202463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62D19-A454-4084-9050-862A1D11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05" y="2803809"/>
            <a:ext cx="2662986" cy="1888124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6A5FF-597F-42BF-A304-220E23CC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8035" y="2864478"/>
            <a:ext cx="2222362" cy="1666772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2A45A-3A28-4A9F-A647-0BF140B6630B}"/>
              </a:ext>
            </a:extLst>
          </p:cNvPr>
          <p:cNvCxnSpPr>
            <a:cxnSpLocks/>
          </p:cNvCxnSpPr>
          <p:nvPr/>
        </p:nvCxnSpPr>
        <p:spPr>
          <a:xfrm>
            <a:off x="5093566" y="2488758"/>
            <a:ext cx="1214936" cy="345385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5EFF04-2963-4F81-805F-1D0DFDB2A68F}"/>
              </a:ext>
            </a:extLst>
          </p:cNvPr>
          <p:cNvCxnSpPr>
            <a:cxnSpLocks/>
          </p:cNvCxnSpPr>
          <p:nvPr/>
        </p:nvCxnSpPr>
        <p:spPr>
          <a:xfrm flipH="1">
            <a:off x="2961106" y="2488758"/>
            <a:ext cx="1189475" cy="31505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18CB5-1901-43C2-B28A-DE1E9378A73B}"/>
              </a:ext>
            </a:extLst>
          </p:cNvPr>
          <p:cNvSpPr/>
          <p:nvPr/>
        </p:nvSpPr>
        <p:spPr>
          <a:xfrm>
            <a:off x="2559327" y="-38653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65B01-26C2-43E5-B434-AA4D2A14D5EA}"/>
              </a:ext>
            </a:extLst>
          </p:cNvPr>
          <p:cNvSpPr/>
          <p:nvPr/>
        </p:nvSpPr>
        <p:spPr>
          <a:xfrm>
            <a:off x="398320" y="4571007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Cận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thị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ADEDFC-8BB0-43E5-A065-4643388FEA00}"/>
              </a:ext>
            </a:extLst>
          </p:cNvPr>
          <p:cNvSpPr/>
          <p:nvPr/>
        </p:nvSpPr>
        <p:spPr>
          <a:xfrm>
            <a:off x="4603804" y="4636276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vẹo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cột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sống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049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889">
        <p15:prstTrans prst="peelOff"/>
      </p:transition>
    </mc:Choice>
    <mc:Fallback xmlns="">
      <p:transition spd="slow" advTm="178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327C604-C7C6-49F7-85C4-50F04D22F7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53317"/>
          <a:stretch/>
        </p:blipFill>
        <p:spPr bwMode="auto">
          <a:xfrm>
            <a:off x="63609" y="1065475"/>
            <a:ext cx="2727031" cy="2724184"/>
          </a:xfrm>
          <a:prstGeom prst="ellipse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lock Arc 11">
            <a:extLst>
              <a:ext uri="{FF2B5EF4-FFF2-40B4-BE49-F238E27FC236}">
                <a16:creationId xmlns:a16="http://schemas.microsoft.com/office/drawing/2014/main" id="{A2C4C2BB-9170-461B-B486-9BBEDD88105A}"/>
              </a:ext>
            </a:extLst>
          </p:cNvPr>
          <p:cNvSpPr/>
          <p:nvPr/>
        </p:nvSpPr>
        <p:spPr>
          <a:xfrm>
            <a:off x="-2068470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3A86AD9-01C2-4688-9B33-ED9EB081C20F}"/>
              </a:ext>
            </a:extLst>
          </p:cNvPr>
          <p:cNvSpPr/>
          <p:nvPr/>
        </p:nvSpPr>
        <p:spPr>
          <a:xfrm>
            <a:off x="3090844" y="946150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</a:rPr>
              <a:t>Ngồi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ngay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ngắn</a:t>
            </a:r>
            <a:r>
              <a:rPr lang="en-US" sz="2400" kern="1200" dirty="0">
                <a:solidFill>
                  <a:srgbClr val="002060"/>
                </a:solidFill>
              </a:rPr>
              <a:t>, </a:t>
            </a:r>
            <a:r>
              <a:rPr lang="en-US" sz="2400" kern="1200" dirty="0" err="1">
                <a:solidFill>
                  <a:srgbClr val="002060"/>
                </a:solidFill>
              </a:rPr>
              <a:t>tay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để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lên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bàn</a:t>
            </a:r>
            <a:endParaRPr lang="en-US" sz="2400" kern="1200" dirty="0">
              <a:solidFill>
                <a:srgbClr val="00206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871803-4634-4720-8487-797ECD80156C}"/>
              </a:ext>
            </a:extLst>
          </p:cNvPr>
          <p:cNvSpPr/>
          <p:nvPr/>
        </p:nvSpPr>
        <p:spPr>
          <a:xfrm>
            <a:off x="2582844" y="844550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EBFE194-5EF1-43B6-9B95-8AEE2DA9A22B}"/>
              </a:ext>
            </a:extLst>
          </p:cNvPr>
          <p:cNvSpPr/>
          <p:nvPr/>
        </p:nvSpPr>
        <p:spPr>
          <a:xfrm>
            <a:off x="3386297" y="2165349"/>
            <a:ext cx="5180380" cy="812800"/>
          </a:xfrm>
          <a:custGeom>
            <a:avLst/>
            <a:gdLst>
              <a:gd name="connsiteX0" fmla="*/ 0 w 5180380"/>
              <a:gd name="connsiteY0" fmla="*/ 0 h 812800"/>
              <a:gd name="connsiteX1" fmla="*/ 5180380 w 5180380"/>
              <a:gd name="connsiteY1" fmla="*/ 0 h 812800"/>
              <a:gd name="connsiteX2" fmla="*/ 5180380 w 5180380"/>
              <a:gd name="connsiteY2" fmla="*/ 812800 h 812800"/>
              <a:gd name="connsiteX3" fmla="*/ 0 w 5180380"/>
              <a:gd name="connsiteY3" fmla="*/ 812800 h 812800"/>
              <a:gd name="connsiteX4" fmla="*/ 0 w 51803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380" h="812800">
                <a:moveTo>
                  <a:pt x="0" y="0"/>
                </a:moveTo>
                <a:lnTo>
                  <a:pt x="5180380" y="0"/>
                </a:lnTo>
                <a:lnTo>
                  <a:pt x="51803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</a:rPr>
              <a:t>Sách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cách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mắt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khoảng</a:t>
            </a:r>
            <a:r>
              <a:rPr lang="en-US" sz="2400" kern="1200" dirty="0">
                <a:solidFill>
                  <a:srgbClr val="002060"/>
                </a:solidFill>
              </a:rPr>
              <a:t> 25-30cm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501F48-3FFB-4CC0-87BA-EF6295F761A0}"/>
              </a:ext>
            </a:extLst>
          </p:cNvPr>
          <p:cNvSpPr/>
          <p:nvPr/>
        </p:nvSpPr>
        <p:spPr>
          <a:xfrm>
            <a:off x="2878297" y="2063749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06CCBFC-3EB3-4A70-8813-E9435412410D}"/>
              </a:ext>
            </a:extLst>
          </p:cNvPr>
          <p:cNvSpPr/>
          <p:nvPr/>
        </p:nvSpPr>
        <p:spPr>
          <a:xfrm>
            <a:off x="3090844" y="3384550"/>
            <a:ext cx="5475833" cy="812800"/>
          </a:xfrm>
          <a:custGeom>
            <a:avLst/>
            <a:gdLst>
              <a:gd name="connsiteX0" fmla="*/ 0 w 5475833"/>
              <a:gd name="connsiteY0" fmla="*/ 0 h 812800"/>
              <a:gd name="connsiteX1" fmla="*/ 5475833 w 5475833"/>
              <a:gd name="connsiteY1" fmla="*/ 0 h 812800"/>
              <a:gd name="connsiteX2" fmla="*/ 5475833 w 5475833"/>
              <a:gd name="connsiteY2" fmla="*/ 812800 h 812800"/>
              <a:gd name="connsiteX3" fmla="*/ 0 w 5475833"/>
              <a:gd name="connsiteY3" fmla="*/ 812800 h 812800"/>
              <a:gd name="connsiteX4" fmla="*/ 0 w 54758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833" h="812800">
                <a:moveTo>
                  <a:pt x="0" y="0"/>
                </a:moveTo>
                <a:lnTo>
                  <a:pt x="5475833" y="0"/>
                </a:lnTo>
                <a:lnTo>
                  <a:pt x="54758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160" tIns="60960" rIns="60960" bIns="6096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 err="1">
                <a:solidFill>
                  <a:srgbClr val="002060"/>
                </a:solidFill>
              </a:rPr>
              <a:t>Đọc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sách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nơi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đủ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ánh</a:t>
            </a:r>
            <a:r>
              <a:rPr lang="en-US" sz="2400" kern="1200" dirty="0">
                <a:solidFill>
                  <a:srgbClr val="002060"/>
                </a:solidFill>
              </a:rPr>
              <a:t> </a:t>
            </a:r>
            <a:r>
              <a:rPr lang="en-US" sz="2400" kern="1200" dirty="0" err="1">
                <a:solidFill>
                  <a:srgbClr val="002060"/>
                </a:solidFill>
              </a:rPr>
              <a:t>sáng</a:t>
            </a:r>
            <a:endParaRPr lang="en-US" sz="2400" kern="1200" dirty="0">
              <a:solidFill>
                <a:srgbClr val="00206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90D119-BBB0-490C-BE81-F9DC9432D36D}"/>
              </a:ext>
            </a:extLst>
          </p:cNvPr>
          <p:cNvSpPr/>
          <p:nvPr/>
        </p:nvSpPr>
        <p:spPr>
          <a:xfrm>
            <a:off x="2582844" y="3282950"/>
            <a:ext cx="1016000" cy="1016000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6E09F-35FC-415C-98C5-2CA6879E8989}"/>
              </a:ext>
            </a:extLst>
          </p:cNvPr>
          <p:cNvSpPr txBox="1"/>
          <p:nvPr/>
        </p:nvSpPr>
        <p:spPr>
          <a:xfrm>
            <a:off x="2693297" y="1001865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BA1526-0286-439E-8B9C-B3358C1EEF9C}"/>
              </a:ext>
            </a:extLst>
          </p:cNvPr>
          <p:cNvSpPr txBox="1"/>
          <p:nvPr/>
        </p:nvSpPr>
        <p:spPr>
          <a:xfrm>
            <a:off x="3066898" y="2217807"/>
            <a:ext cx="595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B522F-44DB-48FA-A397-F074D59746C3}"/>
              </a:ext>
            </a:extLst>
          </p:cNvPr>
          <p:cNvSpPr txBox="1"/>
          <p:nvPr/>
        </p:nvSpPr>
        <p:spPr>
          <a:xfrm>
            <a:off x="2693297" y="3457216"/>
            <a:ext cx="74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B7A282-6D24-4148-813F-BF827B9107FF}"/>
              </a:ext>
            </a:extLst>
          </p:cNvPr>
          <p:cNvSpPr/>
          <p:nvPr/>
        </p:nvSpPr>
        <p:spPr>
          <a:xfrm>
            <a:off x="2525865" y="103202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đúng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51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6089">
        <p15:prstTrans prst="peelOff"/>
      </p:transition>
    </mc:Choice>
    <mc:Fallback xmlns="">
      <p:transition spd="slow" advTm="260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1440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49229"/>
                </a:solidFill>
              </a:rPr>
              <a:t>Làm quen với </a:t>
            </a:r>
            <a:r>
              <a:rPr lang="vi-VN" sz="2800" b="1">
                <a:solidFill>
                  <a:srgbClr val="049229"/>
                </a:solidFill>
              </a:rPr>
              <a:t>tư thế đọc, viết, nói, nghe</a:t>
            </a:r>
            <a:endParaRPr lang="en-US" sz="2800" b="1">
              <a:solidFill>
                <a:srgbClr val="04922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7A37"/>
                </a:solidFill>
              </a:rPr>
              <a:t>a) Quan sát và nhận xét</a:t>
            </a:r>
            <a:endParaRPr lang="en-US" sz="2800" b="1">
              <a:solidFill>
                <a:srgbClr val="007A3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362155" y="4432319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Tư thế viết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787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2757">
        <p15:prstTrans prst="peelOff"/>
      </p:transition>
    </mc:Choice>
    <mc:Fallback xmlns="">
      <p:transition spd="slow" advTm="427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7F73732-EFF8-42A5-BC71-AAF624520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417" r="1039"/>
          <a:stretch/>
        </p:blipFill>
        <p:spPr bwMode="auto">
          <a:xfrm>
            <a:off x="565116" y="464120"/>
            <a:ext cx="2032311" cy="2024638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F62D19-A454-4084-9050-862A1D11B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3605" y="2864477"/>
            <a:ext cx="2577419" cy="1827455"/>
          </a:xfrm>
          <a:prstGeom prst="ellipse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B6A5FF-597F-42BF-A304-220E23CC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8760" y="429977"/>
            <a:ext cx="2475630" cy="1856723"/>
          </a:xfrm>
          <a:prstGeom prst="ellipse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22A45A-3A28-4A9F-A647-0BF140B6630B}"/>
              </a:ext>
            </a:extLst>
          </p:cNvPr>
          <p:cNvCxnSpPr>
            <a:cxnSpLocks/>
          </p:cNvCxnSpPr>
          <p:nvPr/>
        </p:nvCxnSpPr>
        <p:spPr>
          <a:xfrm>
            <a:off x="2696171" y="2691785"/>
            <a:ext cx="2519885" cy="122164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55EFF04-2963-4F81-805F-1D0DFDB2A68F}"/>
              </a:ext>
            </a:extLst>
          </p:cNvPr>
          <p:cNvCxnSpPr>
            <a:cxnSpLocks/>
          </p:cNvCxnSpPr>
          <p:nvPr/>
        </p:nvCxnSpPr>
        <p:spPr>
          <a:xfrm flipV="1">
            <a:off x="2696171" y="1749288"/>
            <a:ext cx="2612589" cy="702428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18CB5-1901-43C2-B28A-DE1E9378A73B}"/>
              </a:ext>
            </a:extLst>
          </p:cNvPr>
          <p:cNvSpPr/>
          <p:nvPr/>
        </p:nvSpPr>
        <p:spPr>
          <a:xfrm>
            <a:off x="2597427" y="-38653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Ngồi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viết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sai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thế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F65B01-26C2-43E5-B434-AA4D2A14D5EA}"/>
              </a:ext>
            </a:extLst>
          </p:cNvPr>
          <p:cNvSpPr/>
          <p:nvPr/>
        </p:nvSpPr>
        <p:spPr>
          <a:xfrm>
            <a:off x="4423207" y="2310140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Cận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thị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ADEDFC-8BB0-43E5-A065-4643388FEA00}"/>
              </a:ext>
            </a:extLst>
          </p:cNvPr>
          <p:cNvSpPr/>
          <p:nvPr/>
        </p:nvSpPr>
        <p:spPr>
          <a:xfrm>
            <a:off x="4603804" y="4636276"/>
            <a:ext cx="43982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Cong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vẹo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cột</a:t>
            </a: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800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sống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5E78287-EA3C-4521-8C11-906DA87B9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7" r="608"/>
          <a:stretch/>
        </p:blipFill>
        <p:spPr bwMode="auto">
          <a:xfrm>
            <a:off x="666905" y="2677149"/>
            <a:ext cx="2032311" cy="2014783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8276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87">
        <p15:prstTrans prst="peelOff"/>
      </p:transition>
    </mc:Choice>
    <mc:Fallback xmlns="">
      <p:transition spd="slow" advTm="140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37"/>
            <a:ext cx="9144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7397" y="68840"/>
            <a:ext cx="8275494" cy="472786"/>
          </a:xfrm>
          <a:prstGeom prst="roundRect">
            <a:avLst/>
          </a:prstGeom>
          <a:solidFill>
            <a:srgbClr val="CCFFCC"/>
          </a:solidFill>
          <a:ln>
            <a:solidFill>
              <a:srgbClr val="0492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49229"/>
                </a:solidFill>
              </a:rPr>
              <a:t>Làm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quen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en-US" sz="2800" b="1" dirty="0" err="1">
                <a:solidFill>
                  <a:srgbClr val="049229"/>
                </a:solidFill>
              </a:rPr>
              <a:t>với</a:t>
            </a:r>
            <a:r>
              <a:rPr lang="en-US" sz="2800" b="1" dirty="0">
                <a:solidFill>
                  <a:srgbClr val="049229"/>
                </a:solidFill>
              </a:rPr>
              <a:t> </a:t>
            </a:r>
            <a:r>
              <a:rPr lang="vi-VN" sz="2800" b="1" dirty="0">
                <a:solidFill>
                  <a:srgbClr val="049229"/>
                </a:solidFill>
              </a:rPr>
              <a:t>tư thế đọc, viết, nói, nghe</a:t>
            </a:r>
            <a:endParaRPr lang="en-US" sz="2800" b="1" dirty="0">
              <a:solidFill>
                <a:srgbClr val="049229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5080" y="-9092"/>
            <a:ext cx="561109" cy="550718"/>
          </a:xfrm>
          <a:prstGeom prst="ellipse">
            <a:avLst/>
          </a:prstGeom>
          <a:solidFill>
            <a:srgbClr val="FD01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/>
              <a:t>3</a:t>
            </a:r>
            <a:endParaRPr lang="en-US" sz="2400" b="1"/>
          </a:p>
        </p:txBody>
      </p:sp>
      <p:sp>
        <p:nvSpPr>
          <p:cNvPr id="4" name="TextBox 3"/>
          <p:cNvSpPr txBox="1"/>
          <p:nvPr/>
        </p:nvSpPr>
        <p:spPr>
          <a:xfrm>
            <a:off x="422889" y="552017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>
                <a:solidFill>
                  <a:srgbClr val="007A37"/>
                </a:solidFill>
              </a:rPr>
              <a:t>a) Quan sát và nhận xét</a:t>
            </a:r>
            <a:endParaRPr lang="en-US" sz="2800" b="1">
              <a:solidFill>
                <a:srgbClr val="007A37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673436" y="1766455"/>
            <a:ext cx="2545773" cy="2078181"/>
            <a:chOff x="5673436" y="1766455"/>
            <a:chExt cx="2545773" cy="207818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673436" y="1766455"/>
              <a:ext cx="2545773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5673436" y="1766455"/>
              <a:ext cx="2369128" cy="2078181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561109" y="3262745"/>
            <a:ext cx="10391" cy="62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415634" y="2556163"/>
            <a:ext cx="779321" cy="1033895"/>
            <a:chOff x="415634" y="2493818"/>
            <a:chExt cx="779321" cy="103389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415634" y="2982191"/>
              <a:ext cx="280555" cy="545522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96190" y="2493818"/>
              <a:ext cx="498765" cy="1033895"/>
            </a:xfrm>
            <a:prstGeom prst="line">
              <a:avLst/>
            </a:prstGeom>
            <a:ln w="76200">
              <a:solidFill>
                <a:srgbClr val="007A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37464" y="4492404"/>
            <a:ext cx="2962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/>
              <a:t>Tư thế cầm bút</a:t>
            </a:r>
            <a:endParaRPr lang="en-US" sz="32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7638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381">
        <p15:prstTrans prst="peelOff"/>
      </p:transition>
    </mc:Choice>
    <mc:Fallback xmlns="">
      <p:transition spd="slow" advTm="303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C1D61-4FCE-419D-93AB-0E57144F4AA0}"/>
              </a:ext>
            </a:extLst>
          </p:cNvPr>
          <p:cNvGrpSpPr/>
          <p:nvPr/>
        </p:nvGrpSpPr>
        <p:grpSpPr>
          <a:xfrm>
            <a:off x="785654" y="1093303"/>
            <a:ext cx="7364433" cy="3936071"/>
            <a:chOff x="-1" y="0"/>
            <a:chExt cx="9142146" cy="51435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4457701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5845" y="0"/>
              <a:ext cx="4686300" cy="514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78DEDE8A-CB4C-4381-8DBB-6AAE21B8FE1E}"/>
              </a:ext>
            </a:extLst>
          </p:cNvPr>
          <p:cNvSpPr txBox="1"/>
          <p:nvPr/>
        </p:nvSpPr>
        <p:spPr>
          <a:xfrm>
            <a:off x="225519" y="114126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A37"/>
                </a:solidFill>
              </a:rPr>
              <a:t>a) Quan sát và nhận xét</a:t>
            </a:r>
            <a:endParaRPr lang="en-US" sz="2800" b="1" dirty="0">
              <a:solidFill>
                <a:srgbClr val="007A37"/>
              </a:solidFill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ED7514A-9738-47E7-A6BB-347EDAB48C68}"/>
              </a:ext>
            </a:extLst>
          </p:cNvPr>
          <p:cNvCxnSpPr>
            <a:cxnSpLocks/>
          </p:cNvCxnSpPr>
          <p:nvPr/>
        </p:nvCxnSpPr>
        <p:spPr>
          <a:xfrm flipH="1">
            <a:off x="6451495" y="1777601"/>
            <a:ext cx="232759" cy="463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AE9475-9BD6-4950-AE44-51BA775F6B9C}"/>
              </a:ext>
            </a:extLst>
          </p:cNvPr>
          <p:cNvCxnSpPr>
            <a:cxnSpLocks/>
          </p:cNvCxnSpPr>
          <p:nvPr/>
        </p:nvCxnSpPr>
        <p:spPr>
          <a:xfrm flipH="1">
            <a:off x="2104939" y="2340106"/>
            <a:ext cx="212840" cy="463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415458-95D8-4A0E-8B8B-DBCE61D06B39}"/>
              </a:ext>
            </a:extLst>
          </p:cNvPr>
          <p:cNvSpPr txBox="1"/>
          <p:nvPr/>
        </p:nvSpPr>
        <p:spPr>
          <a:xfrm>
            <a:off x="3468989" y="574516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Trong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lớp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học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1385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9091">
        <p15:prstTrans prst="peelOff"/>
      </p:transition>
    </mc:Choice>
    <mc:Fallback xmlns="">
      <p:transition spd="slow" advTm="890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3.6|2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6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4.8|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|4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|2|4.3|1.5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289</Words>
  <Application>Microsoft Office PowerPoint</Application>
  <PresentationFormat>On-screen Show (16:9)</PresentationFormat>
  <Paragraphs>37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微软雅黑</vt:lpstr>
      <vt:lpstr>宋体</vt:lpstr>
      <vt:lpstr>Arial</vt:lpstr>
      <vt:lpstr>Candara</vt:lpstr>
      <vt:lpstr>Impact</vt:lpstr>
      <vt:lpstr>Lato</vt:lpstr>
      <vt:lpstr>Times New Roman</vt:lpstr>
      <vt:lpstr>思源黑体 CN Medium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Administrator</dc:creator>
  <cp:lastModifiedBy>Windows 10</cp:lastModifiedBy>
  <cp:revision>73</cp:revision>
  <dcterms:modified xsi:type="dcterms:W3CDTF">2024-09-10T09:53:02Z</dcterms:modified>
</cp:coreProperties>
</file>