
<file path=[Content_Types].xml><?xml version="1.0" encoding="utf-8"?>
<Types xmlns="http://schemas.openxmlformats.org/package/2006/content-types">
  <Default Extension="mp3" ContentType="audio/mpeg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</p:sldMasterIdLst>
  <p:notesMasterIdLst>
    <p:notesMasterId r:id="rId12"/>
  </p:notesMasterIdLst>
  <p:sldIdLst>
    <p:sldId id="297" r:id="rId3"/>
    <p:sldId id="316" r:id="rId4"/>
    <p:sldId id="294" r:id="rId5"/>
    <p:sldId id="283" r:id="rId6"/>
    <p:sldId id="317" r:id="rId7"/>
    <p:sldId id="288" r:id="rId8"/>
    <p:sldId id="320" r:id="rId9"/>
    <p:sldId id="321" r:id="rId10"/>
    <p:sldId id="28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412E15-125A-4A36-87A6-68660807AD8B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B898D2-1677-4DA8-A20D-C0C5D373E58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en-US" altLang="x-none" dirty="0">
              <a:latin typeface="Calibri" panose="020F0502020204030204" pitchFamily="34" charset="0"/>
            </a:endParaRPr>
          </a:p>
        </p:txBody>
      </p:sp>
      <p:sp>
        <p:nvSpPr>
          <p:cNvPr id="922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en-US" altLang="x-none" sz="1200" dirty="0"/>
              <a:t>2</a:t>
            </a:fld>
            <a:endParaRPr lang="en-US" altLang="x-none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6" name="Google Shape;556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126" name="Google Shape;126;p5"/>
          <p:cNvSpPr/>
          <p:nvPr/>
        </p:nvSpPr>
        <p:spPr>
          <a:xfrm rot="-1209093">
            <a:off x="11292123" y="5438995"/>
            <a:ext cx="905652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" name="Google Shape;127;p5"/>
          <p:cNvSpPr/>
          <p:nvPr/>
        </p:nvSpPr>
        <p:spPr>
          <a:xfrm>
            <a:off x="11578018" y="5360897"/>
            <a:ext cx="46059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" name="Google Shape;128;p5"/>
          <p:cNvSpPr/>
          <p:nvPr/>
        </p:nvSpPr>
        <p:spPr>
          <a:xfrm>
            <a:off x="9416645" y="-146300"/>
            <a:ext cx="512617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5"/>
          <p:cNvSpPr/>
          <p:nvPr/>
        </p:nvSpPr>
        <p:spPr>
          <a:xfrm>
            <a:off x="11352533" y="2180867"/>
            <a:ext cx="1066011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5"/>
          <p:cNvSpPr/>
          <p:nvPr/>
        </p:nvSpPr>
        <p:spPr>
          <a:xfrm rot="3741344">
            <a:off x="11358665" y="1904650"/>
            <a:ext cx="600748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" name="Google Shape;131;p5"/>
          <p:cNvSpPr/>
          <p:nvPr/>
        </p:nvSpPr>
        <p:spPr>
          <a:xfrm>
            <a:off x="9392951" y="1080003"/>
            <a:ext cx="1242053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2" name="Google Shape;132;p5"/>
          <p:cNvSpPr/>
          <p:nvPr/>
        </p:nvSpPr>
        <p:spPr>
          <a:xfrm>
            <a:off x="10050466" y="1832567"/>
            <a:ext cx="46059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" name="Google Shape;133;p5"/>
          <p:cNvSpPr/>
          <p:nvPr/>
        </p:nvSpPr>
        <p:spPr>
          <a:xfrm rot="-6335216">
            <a:off x="9154434" y="6070214"/>
            <a:ext cx="1196772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" name="Google Shape;134;p5"/>
          <p:cNvSpPr/>
          <p:nvPr/>
        </p:nvSpPr>
        <p:spPr>
          <a:xfrm>
            <a:off x="10549166" y="-173966"/>
            <a:ext cx="1065993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5" name="Google Shape;135;p5"/>
          <p:cNvSpPr/>
          <p:nvPr/>
        </p:nvSpPr>
        <p:spPr>
          <a:xfrm rot="-6692267">
            <a:off x="9055853" y="3187153"/>
            <a:ext cx="92332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5"/>
          <p:cNvSpPr/>
          <p:nvPr/>
        </p:nvSpPr>
        <p:spPr>
          <a:xfrm>
            <a:off x="9756737" y="3195233"/>
            <a:ext cx="374668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5"/>
          <p:cNvSpPr/>
          <p:nvPr/>
        </p:nvSpPr>
        <p:spPr>
          <a:xfrm>
            <a:off x="10218184" y="4196534"/>
            <a:ext cx="905659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" name="Google Shape;138;p5"/>
          <p:cNvSpPr/>
          <p:nvPr/>
        </p:nvSpPr>
        <p:spPr>
          <a:xfrm rot="1318871">
            <a:off x="9560554" y="1110481"/>
            <a:ext cx="820621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5"/>
          <p:cNvSpPr/>
          <p:nvPr/>
        </p:nvSpPr>
        <p:spPr>
          <a:xfrm>
            <a:off x="10364607" y="-204717"/>
            <a:ext cx="1116141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" name="Google Shape;140;p5"/>
          <p:cNvSpPr/>
          <p:nvPr/>
        </p:nvSpPr>
        <p:spPr>
          <a:xfrm rot="-548659">
            <a:off x="11297741" y="5384373"/>
            <a:ext cx="1021139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" name="Google Shape;141;p5"/>
          <p:cNvSpPr/>
          <p:nvPr/>
        </p:nvSpPr>
        <p:spPr>
          <a:xfrm rot="-9290062">
            <a:off x="11141055" y="2269409"/>
            <a:ext cx="1035975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" name="Google Shape;142;p5"/>
          <p:cNvSpPr/>
          <p:nvPr/>
        </p:nvSpPr>
        <p:spPr>
          <a:xfrm rot="5503490">
            <a:off x="9235473" y="5691805"/>
            <a:ext cx="1306627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" name="Google Shape;143;p5"/>
          <p:cNvSpPr/>
          <p:nvPr/>
        </p:nvSpPr>
        <p:spPr>
          <a:xfrm>
            <a:off x="9756750" y="3371613"/>
            <a:ext cx="293729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" name="Google Shape;144;p5"/>
          <p:cNvSpPr/>
          <p:nvPr/>
        </p:nvSpPr>
        <p:spPr>
          <a:xfrm rot="-830047">
            <a:off x="9262252" y="2938536"/>
            <a:ext cx="382752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" name="Google Shape;145;p5"/>
          <p:cNvSpPr/>
          <p:nvPr/>
        </p:nvSpPr>
        <p:spPr>
          <a:xfrm>
            <a:off x="9263883" y="-87894"/>
            <a:ext cx="610605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" name="Google Shape;146;p5"/>
          <p:cNvSpPr/>
          <p:nvPr/>
        </p:nvSpPr>
        <p:spPr>
          <a:xfrm rot="8224608">
            <a:off x="10478965" y="4204361"/>
            <a:ext cx="669324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" name="Google Shape;147;p5"/>
          <p:cNvSpPr txBox="1">
            <a:spLocks noGrp="1"/>
          </p:cNvSpPr>
          <p:nvPr>
            <p:ph type="title"/>
          </p:nvPr>
        </p:nvSpPr>
        <p:spPr>
          <a:xfrm>
            <a:off x="609600" y="579433"/>
            <a:ext cx="79796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5"/>
          <p:cNvSpPr txBox="1">
            <a:spLocks noGrp="1"/>
          </p:cNvSpPr>
          <p:nvPr>
            <p:ph type="body" idx="1"/>
          </p:nvPr>
        </p:nvSpPr>
        <p:spPr>
          <a:xfrm>
            <a:off x="609600" y="1905000"/>
            <a:ext cx="7979600" cy="42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525145">
              <a:spcBef>
                <a:spcPts val="800"/>
              </a:spcBef>
              <a:spcAft>
                <a:spcPts val="0"/>
              </a:spcAft>
              <a:buSzPts val="2600"/>
              <a:buChar char="༝"/>
              <a:defRPr/>
            </a:lvl1pPr>
            <a:lvl2pPr marL="1219200" lvl="1" indent="-525145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2pPr>
            <a:lvl3pPr marL="1828800" lvl="2" indent="-525145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3pPr>
            <a:lvl4pPr marL="2438400" lvl="3" indent="-525145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4pPr>
            <a:lvl5pPr marL="3048000" lvl="4" indent="-525145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5pPr>
            <a:lvl6pPr marL="3657600" lvl="5" indent="-525145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6pPr>
            <a:lvl7pPr marL="4267200" lvl="6" indent="-525145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7pPr>
            <a:lvl8pPr marL="4876800" lvl="7" indent="-525145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8pPr>
            <a:lvl9pPr marL="5486400" lvl="8" indent="-525145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color background 2">
  <p:cSld name="Blank with color background 2">
    <p:bg>
      <p:bgPr>
        <a:solidFill>
          <a:srgbClr val="FF7B59"/>
        </a:solidFill>
        <a:effectLst/>
      </p:bgPr>
    </p:bg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3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322" name="Google Shape;322;p13"/>
          <p:cNvSpPr/>
          <p:nvPr/>
        </p:nvSpPr>
        <p:spPr>
          <a:xfrm rot="1318871">
            <a:off x="10474954" y="1110481"/>
            <a:ext cx="820621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3" name="Google Shape;323;p13"/>
          <p:cNvSpPr/>
          <p:nvPr/>
        </p:nvSpPr>
        <p:spPr>
          <a:xfrm>
            <a:off x="10974207" y="-204717"/>
            <a:ext cx="1116141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4" name="Google Shape;324;p13"/>
          <p:cNvSpPr/>
          <p:nvPr/>
        </p:nvSpPr>
        <p:spPr>
          <a:xfrm rot="-548659">
            <a:off x="11500941" y="5384373"/>
            <a:ext cx="1021139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5" name="Google Shape;325;p13"/>
          <p:cNvSpPr/>
          <p:nvPr/>
        </p:nvSpPr>
        <p:spPr>
          <a:xfrm rot="-9290062">
            <a:off x="11344255" y="2269409"/>
            <a:ext cx="1035975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" name="Google Shape;326;p13"/>
          <p:cNvSpPr/>
          <p:nvPr/>
        </p:nvSpPr>
        <p:spPr>
          <a:xfrm rot="5503490">
            <a:off x="10556273" y="5691805"/>
            <a:ext cx="1306627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" name="Google Shape;327;p13"/>
          <p:cNvSpPr/>
          <p:nvPr/>
        </p:nvSpPr>
        <p:spPr>
          <a:xfrm>
            <a:off x="10975950" y="3574813"/>
            <a:ext cx="293729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" name="Google Shape;328;p13"/>
          <p:cNvSpPr/>
          <p:nvPr/>
        </p:nvSpPr>
        <p:spPr>
          <a:xfrm rot="-830047">
            <a:off x="10481452" y="3141736"/>
            <a:ext cx="382752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9" name="Google Shape;329;p13"/>
          <p:cNvSpPr/>
          <p:nvPr/>
        </p:nvSpPr>
        <p:spPr>
          <a:xfrm>
            <a:off x="10178283" y="-87894"/>
            <a:ext cx="610605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0" name="Google Shape;330;p13"/>
          <p:cNvSpPr/>
          <p:nvPr/>
        </p:nvSpPr>
        <p:spPr>
          <a:xfrm rot="8224608">
            <a:off x="11088565" y="4204361"/>
            <a:ext cx="669324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3DFD78-BE32-4A22-A575-D204E533973B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3DFD78-BE32-4A22-A575-D204E533973B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3DFD78-BE32-4A22-A575-D204E533973B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3DFD78-BE32-4A22-A575-D204E533973B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3DFD78-BE32-4A22-A575-D204E533973B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3DFD78-BE32-4A22-A575-D204E533973B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3DFD78-BE32-4A22-A575-D204E533973B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3DFD78-BE32-4A22-A575-D204E533973B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3DFD78-BE32-4A22-A575-D204E533973B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3DFD78-BE32-4A22-A575-D204E533973B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3DFD78-BE32-4A22-A575-D204E533973B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585" y="617538"/>
            <a:ext cx="10390716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6917" y="2017713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60117" y="2017713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60117" y="4151313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12"/>
          </p:nvPr>
        </p:nvSpPr>
        <p:spPr bwMode="auto">
          <a:xfrm>
            <a:off x="1219200" y="6324600"/>
            <a:ext cx="2540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3"/>
          </p:nvPr>
        </p:nvSpPr>
        <p:spPr bwMode="auto">
          <a:xfrm>
            <a:off x="4470400" y="6324600"/>
            <a:ext cx="38608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 bwMode="auto">
          <a:xfrm>
            <a:off x="9042400" y="6324600"/>
            <a:ext cx="2540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48DABAE-6ED1-4470-BED8-4E85F157B1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10000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F3456-2B02-4FC3-9B3D-9B550E85FD30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3DFD78-BE32-4A22-A575-D204E533973B}" type="slidenum">
              <a:rPr lang="vi-VN" smtClean="0"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6461" y="34192"/>
            <a:ext cx="8342219" cy="1900445"/>
          </a:xfrm>
          <a:prstGeom prst="rect">
            <a:avLst/>
          </a:prstGeom>
        </p:spPr>
      </p:pic>
      <p:sp>
        <p:nvSpPr>
          <p:cNvPr id="2" name="Google Shape;461;p28"/>
          <p:cNvSpPr txBox="1"/>
          <p:nvPr/>
        </p:nvSpPr>
        <p:spPr>
          <a:xfrm>
            <a:off x="1613747" y="2905800"/>
            <a:ext cx="8964506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8800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Bài</a:t>
            </a:r>
            <a:r>
              <a:rPr lang="en-US" sz="8800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28: Y </a:t>
            </a:r>
            <a:r>
              <a:rPr lang="en-US" sz="8800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y</a:t>
            </a:r>
            <a:endParaRPr lang="en-US" sz="8800" b="1" kern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AutoShape 6"/>
          <p:cNvSpPr/>
          <p:nvPr/>
        </p:nvSpPr>
        <p:spPr>
          <a:xfrm>
            <a:off x="1732915" y="0"/>
            <a:ext cx="2360930" cy="1371600"/>
          </a:xfrm>
          <a:prstGeom prst="notchedRightArrow">
            <a:avLst>
              <a:gd name="adj1" fmla="val 50000"/>
              <a:gd name="adj2" fmla="val 31944"/>
            </a:avLst>
          </a:prstGeom>
          <a:solidFill>
            <a:schemeClr val="bg1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x-none" sz="3000" b="1" dirty="0">
                <a:solidFill>
                  <a:srgbClr val="FF0000"/>
                </a:solidFill>
                <a:latin typeface="Times New Roman" panose="02020603050405020304" charset="0"/>
              </a:rPr>
              <a:t>1. Nhận biết</a:t>
            </a:r>
            <a:r>
              <a:rPr lang="en-US" altLang="x-none" sz="3000" dirty="0">
                <a:solidFill>
                  <a:srgbClr val="FF0000"/>
                </a:solidFill>
                <a:latin typeface="Times New Roman" panose="02020603050405020304" charset="0"/>
              </a:rPr>
              <a:t> </a:t>
            </a:r>
            <a:endParaRPr sz="3000" dirty="0">
              <a:solidFill>
                <a:srgbClr val="FF0000"/>
              </a:solidFill>
              <a:latin typeface="Times New Roman" panose="02020603050405020304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2927350" y="5318760"/>
            <a:ext cx="6445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Thời</a:t>
            </a:r>
            <a:r>
              <a:rPr lang="en-US" sz="2400" dirty="0"/>
              <a:t> </a:t>
            </a:r>
            <a:r>
              <a:rPr lang="en-US" sz="2400" dirty="0" err="1"/>
              <a:t>gian</a:t>
            </a:r>
            <a:r>
              <a:rPr lang="en-US" sz="2400" dirty="0"/>
              <a:t> </a:t>
            </a:r>
            <a:r>
              <a:rPr lang="en-US" sz="2400" dirty="0" err="1"/>
              <a:t>quý</a:t>
            </a:r>
            <a:r>
              <a:rPr lang="en-US" sz="2400" dirty="0"/>
              <a:t> h</a:t>
            </a:r>
            <a:r>
              <a:rPr lang="vi-VN" sz="2400" dirty="0"/>
              <a:t>ơ</a:t>
            </a:r>
            <a:r>
              <a:rPr lang="en-US" sz="2400" dirty="0"/>
              <a:t>n </a:t>
            </a:r>
            <a:r>
              <a:rPr lang="en-US" sz="2400" dirty="0" err="1"/>
              <a:t>vàng</a:t>
            </a:r>
            <a:r>
              <a:rPr lang="en-US" sz="2400" dirty="0"/>
              <a:t> </a:t>
            </a:r>
            <a:r>
              <a:rPr lang="en-US" sz="2400" dirty="0" err="1"/>
              <a:t>bạc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2125" y="1885950"/>
            <a:ext cx="8667750" cy="3086100"/>
          </a:xfrm>
          <a:prstGeom prst="rect">
            <a:avLst/>
          </a:prstGeom>
        </p:spPr>
      </p:pic>
      <p:pic>
        <p:nvPicPr>
          <p:cNvPr id="9" name="Thời gian quý hơn vàng bạ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387163" y="466725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43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6147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56790" y="1828469"/>
            <a:ext cx="2651149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+mj-lt"/>
                <a:cs typeface="Times New Roman" panose="02020603050405020304" charset="0"/>
              </a:rPr>
              <a:t>y</a:t>
            </a:r>
          </a:p>
        </p:txBody>
      </p:sp>
      <p:sp>
        <p:nvSpPr>
          <p:cNvPr id="5" name="Rectangle: Rounded Corners 4"/>
          <p:cNvSpPr/>
          <p:nvPr/>
        </p:nvSpPr>
        <p:spPr>
          <a:xfrm>
            <a:off x="963737" y="611138"/>
            <a:ext cx="1427967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+mj-lt"/>
                <a:cs typeface="Times New Roman" panose="02020603050405020304" charset="0"/>
              </a:rPr>
              <a:t>Đọc</a:t>
            </a:r>
            <a:endParaRPr lang="en-US" sz="2800" b="1" dirty="0">
              <a:latin typeface="+mj-lt"/>
              <a:cs typeface="Times New Roman" panose="0202060305040502030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613008" y="648716"/>
            <a:ext cx="551146" cy="49673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+mj-lt"/>
                <a:cs typeface="Times New Roman" panose="02020603050405020304" charset="0"/>
              </a:rPr>
              <a:t>2</a:t>
            </a:r>
          </a:p>
        </p:txBody>
      </p:sp>
      <p:graphicFrame>
        <p:nvGraphicFramePr>
          <p:cNvPr id="7" name="Table 2"/>
          <p:cNvGraphicFramePr>
            <a:graphicFrameLocks noGrp="1"/>
          </p:cNvGraphicFramePr>
          <p:nvPr/>
        </p:nvGraphicFramePr>
        <p:xfrm>
          <a:off x="4042756" y="2885237"/>
          <a:ext cx="2859062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9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95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2648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err="1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qu</a:t>
                      </a:r>
                      <a:endParaRPr lang="en-US" sz="48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solidFill>
                            <a:srgbClr val="FF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y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4042756" y="3691160"/>
            <a:ext cx="2859062" cy="6400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tx1"/>
                </a:solidFill>
                <a:latin typeface="+mj-lt"/>
                <a:cs typeface="Times New Roman" panose="02020603050405020304" charset="0"/>
              </a:rPr>
              <a:t>quy</a:t>
            </a:r>
            <a:endParaRPr lang="en-US" sz="4800" b="1" dirty="0">
              <a:solidFill>
                <a:srgbClr val="FF0000"/>
              </a:solidFill>
              <a:latin typeface="+mj-lt"/>
              <a:cs typeface="Times New Roman" panose="0202060305040502030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37501" y="4757981"/>
            <a:ext cx="12062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+mj-lt"/>
                <a:cs typeface="Times New Roman" panose="02020603050405020304" charset="0"/>
              </a:rPr>
              <a:t>quy</a:t>
            </a:r>
            <a:endParaRPr lang="en-US" b="1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575599" y="4827721"/>
            <a:ext cx="18001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+mj-lt"/>
                <a:cs typeface="Times New Roman" panose="02020603050405020304" charset="0"/>
              </a:rPr>
              <a:t>ý</a:t>
            </a:r>
            <a:endParaRPr lang="en-US" b="1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07595" y="4827722"/>
            <a:ext cx="12378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+mj-lt"/>
                <a:cs typeface="Times New Roman" panose="02020603050405020304" charset="0"/>
              </a:rPr>
              <a:t>quỵ</a:t>
            </a:r>
            <a:endParaRPr lang="en-US" b="1" dirty="0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21831" y="4799680"/>
            <a:ext cx="13454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+mj-lt"/>
                <a:cs typeface="Times New Roman" panose="02020603050405020304" charset="0"/>
              </a:rPr>
              <a:t>quỹ</a:t>
            </a:r>
            <a:endParaRPr lang="en-US" b="1" dirty="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52685" y="4799681"/>
            <a:ext cx="14894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+mj-lt"/>
                <a:cs typeface="Times New Roman" panose="02020603050405020304" charset="0"/>
              </a:rPr>
              <a:t>quý</a:t>
            </a:r>
            <a:endParaRPr lang="en-US" b="1" dirty="0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35407" y="4757980"/>
            <a:ext cx="15098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+mj-lt"/>
                <a:cs typeface="Times New Roman" panose="02020603050405020304" charset="0"/>
              </a:rPr>
              <a:t>quỳ</a:t>
            </a:r>
            <a:endParaRPr lang="en-US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8" grpId="0" bldLvl="0" animBg="1"/>
      <p:bldP spid="2" grpId="0"/>
      <p:bldP spid="12" grpId="0"/>
      <p:bldP spid="13" grpId="0"/>
      <p:bldP spid="14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4387" y="580803"/>
            <a:ext cx="2009775" cy="2400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6140" y="857028"/>
            <a:ext cx="2171700" cy="21240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3012" y="3876898"/>
            <a:ext cx="2085975" cy="1866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7350" y="2428875"/>
            <a:ext cx="8877300" cy="20002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hought Bubble: Cloud 2"/>
          <p:cNvSpPr/>
          <p:nvPr/>
        </p:nvSpPr>
        <p:spPr>
          <a:xfrm>
            <a:off x="884419" y="1523082"/>
            <a:ext cx="7809876" cy="3048917"/>
          </a:xfrm>
          <a:prstGeom prst="cloudCallout">
            <a:avLst>
              <a:gd name="adj1" fmla="val -36218"/>
              <a:gd name="adj2" fmla="val 3432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0" name="Google Shape;560;p3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fld id="{00000000-1234-1234-1234-123412341234}" type="slidenum">
              <a:rPr lang="en-GB" kern="0">
                <a:solidFill>
                  <a:srgbClr val="65677F"/>
                </a:solidFill>
              </a:rPr>
              <a:t>6</a:t>
            </a:fld>
            <a:endParaRPr kern="0">
              <a:solidFill>
                <a:srgbClr val="65677F"/>
              </a:solidFill>
            </a:endParaRPr>
          </a:p>
        </p:txBody>
      </p:sp>
      <p:sp>
        <p:nvSpPr>
          <p:cNvPr id="10" name="Google Shape;461;p28"/>
          <p:cNvSpPr txBox="1"/>
          <p:nvPr/>
        </p:nvSpPr>
        <p:spPr>
          <a:xfrm>
            <a:off x="1218505" y="2190146"/>
            <a:ext cx="7141703" cy="2142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6600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Đọc</a:t>
            </a:r>
            <a:endParaRPr lang="en-US" sz="4800" b="1" kern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15343" y="4606724"/>
            <a:ext cx="84147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Mẹ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hà</a:t>
            </a:r>
            <a:r>
              <a:rPr lang="en-US" sz="2400" dirty="0"/>
              <a:t> </a:t>
            </a:r>
            <a:r>
              <a:rPr lang="en-US" sz="2400" dirty="0" err="1"/>
              <a:t>ghé</a:t>
            </a:r>
            <a:r>
              <a:rPr lang="en-US" sz="2400" dirty="0"/>
              <a:t> </a:t>
            </a:r>
            <a:r>
              <a:rPr lang="en-US" sz="2400" dirty="0" err="1"/>
              <a:t>nhà</a:t>
            </a:r>
            <a:r>
              <a:rPr lang="en-US" sz="2400" dirty="0"/>
              <a:t> </a:t>
            </a:r>
            <a:r>
              <a:rPr lang="en-US" sz="2400" dirty="0" err="1"/>
              <a:t>dì</a:t>
            </a:r>
            <a:r>
              <a:rPr lang="en-US" sz="2400" dirty="0"/>
              <a:t> Kha. </a:t>
            </a:r>
            <a:r>
              <a:rPr lang="en-US" sz="2400" dirty="0" err="1"/>
              <a:t>Dì</a:t>
            </a:r>
            <a:r>
              <a:rPr lang="en-US" sz="2400" dirty="0"/>
              <a:t> </a:t>
            </a:r>
            <a:r>
              <a:rPr lang="en-US" sz="2400" dirty="0" err="1"/>
              <a:t>kể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Hà</a:t>
            </a:r>
            <a:r>
              <a:rPr lang="en-US" sz="2400" dirty="0"/>
              <a:t> </a:t>
            </a:r>
            <a:r>
              <a:rPr lang="en-US" sz="2400" dirty="0" err="1"/>
              <a:t>nghe</a:t>
            </a:r>
            <a:r>
              <a:rPr lang="en-US" sz="2400" dirty="0"/>
              <a:t> </a:t>
            </a:r>
            <a:r>
              <a:rPr lang="en-US" sz="2400" dirty="0" err="1"/>
              <a:t>về</a:t>
            </a:r>
            <a:r>
              <a:rPr lang="en-US" sz="2400" dirty="0"/>
              <a:t> </a:t>
            </a:r>
            <a:r>
              <a:rPr lang="en-US" sz="2400" dirty="0" err="1"/>
              <a:t>bà</a:t>
            </a:r>
            <a:r>
              <a:rPr lang="en-US" sz="2400" dirty="0"/>
              <a:t>. </a:t>
            </a:r>
            <a:r>
              <a:rPr lang="en-US" sz="2400" dirty="0" err="1"/>
              <a:t>Hà</a:t>
            </a:r>
            <a:r>
              <a:rPr lang="en-US" sz="2400" dirty="0"/>
              <a:t> </a:t>
            </a:r>
            <a:r>
              <a:rPr lang="en-US" sz="2400" dirty="0" err="1"/>
              <a:t>chú</a:t>
            </a:r>
            <a:r>
              <a:rPr lang="en-US" sz="2400" dirty="0"/>
              <a:t> ý </a:t>
            </a:r>
            <a:r>
              <a:rPr lang="en-US" sz="2400" dirty="0" err="1"/>
              <a:t>nghe</a:t>
            </a:r>
            <a:r>
              <a:rPr lang="en-US" sz="2400" dirty="0"/>
              <a:t> </a:t>
            </a:r>
            <a:r>
              <a:rPr lang="en-US" sz="2400" dirty="0" err="1"/>
              <a:t>Hà</a:t>
            </a:r>
            <a:r>
              <a:rPr lang="en-US" sz="2400" dirty="0"/>
              <a:t> </a:t>
            </a:r>
            <a:r>
              <a:rPr lang="en-US" sz="2400" dirty="0" err="1"/>
              <a:t>kể</a:t>
            </a:r>
            <a:r>
              <a:rPr lang="en-US" sz="2400" dirty="0"/>
              <a:t>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5343" y="486465"/>
            <a:ext cx="8115300" cy="4029075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5209" y="798200"/>
            <a:ext cx="7886700" cy="5334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5" name="Rectangle 3"/>
          <p:cNvSpPr>
            <a:spLocks noGrp="1"/>
          </p:cNvSpPr>
          <p:nvPr>
            <p:ph type="title"/>
          </p:nvPr>
        </p:nvSpPr>
        <p:spPr>
          <a:xfrm>
            <a:off x="4062414" y="1308101"/>
            <a:ext cx="3641725" cy="982663"/>
          </a:xfrm>
        </p:spPr>
        <p:txBody>
          <a:bodyPr vert="horz" wrap="square" lIns="91440" tIns="45720" rIns="91440" bIns="45720" anchor="ctr"/>
          <a:lstStyle/>
          <a:p>
            <a:r>
              <a:rPr lang="en-US" altLang="x-none" sz="5400" b="1" dirty="0">
                <a:solidFill>
                  <a:srgbClr val="FF0000"/>
                </a:solidFill>
              </a:rPr>
              <a:t>Củng cố</a:t>
            </a:r>
          </a:p>
        </p:txBody>
      </p:sp>
      <p:sp>
        <p:nvSpPr>
          <p:cNvPr id="18436" name="Text Box 4"/>
          <p:cNvSpPr txBox="1"/>
          <p:nvPr/>
        </p:nvSpPr>
        <p:spPr>
          <a:xfrm>
            <a:off x="1857375" y="2598738"/>
            <a:ext cx="8172450" cy="8302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altLang="x-none" sz="4800" dirty="0">
                <a:solidFill>
                  <a:srgbClr val="FFFFFF"/>
                </a:solidFill>
                <a:latin typeface="Tahoma" panose="020B0604030504040204" pitchFamily="34" charset="0"/>
              </a:rPr>
              <a:t> Vừa rồi các con học âm gì?</a:t>
            </a:r>
          </a:p>
        </p:txBody>
      </p:sp>
    </p:spTree>
  </p:cSld>
  <p:clrMapOvr>
    <a:masterClrMapping/>
  </p:clrMapOvr>
  <p:transition spd="slow">
    <p:wheel spokes="8"/>
    <p:sndAc>
      <p:stSnd>
        <p:snd r:embed="rId2" name="chimes.wav"/>
      </p:stSnd>
    </p:sndAc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</Words>
  <Application>Microsoft Office PowerPoint</Application>
  <PresentationFormat>Widescreen</PresentationFormat>
  <Paragraphs>21</Paragraphs>
  <Slides>9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Chivo Light</vt:lpstr>
      <vt:lpstr>Tahoma</vt:lpstr>
      <vt:lpstr>Times New Roman</vt:lpstr>
      <vt:lpstr>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Windows 10</cp:lastModifiedBy>
  <cp:revision>40</cp:revision>
  <dcterms:created xsi:type="dcterms:W3CDTF">2020-08-13T09:32:00Z</dcterms:created>
  <dcterms:modified xsi:type="dcterms:W3CDTF">2024-10-25T11:20:16Z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