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60" r:id="rId3"/>
    <p:sldId id="258" r:id="rId4"/>
    <p:sldId id="273" r:id="rId5"/>
    <p:sldId id="274" r:id="rId6"/>
    <p:sldId id="261" r:id="rId7"/>
    <p:sldId id="272" r:id="rId8"/>
    <p:sldId id="275" r:id="rId9"/>
    <p:sldId id="259" r:id="rId10"/>
    <p:sldId id="276" r:id="rId11"/>
    <p:sldId id="277" r:id="rId12"/>
    <p:sldId id="278" r:id="rId13"/>
    <p:sldId id="283" r:id="rId14"/>
    <p:sldId id="279" r:id="rId15"/>
    <p:sldId id="262" r:id="rId16"/>
    <p:sldId id="285" r:id="rId17"/>
    <p:sldId id="286" r:id="rId18"/>
    <p:sldId id="287" r:id="rId19"/>
    <p:sldId id="288" r:id="rId20"/>
    <p:sldId id="289" r:id="rId21"/>
    <p:sldId id="290" r:id="rId22"/>
    <p:sldId id="291" r:id="rId23"/>
    <p:sldId id="292" r:id="rId24"/>
    <p:sldId id="293"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96"/>
    <a:srgbClr val="416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2" autoAdjust="0"/>
  </p:normalViewPr>
  <p:slideViewPr>
    <p:cSldViewPr>
      <p:cViewPr varScale="1">
        <p:scale>
          <a:sx n="49" d="100"/>
          <a:sy n="49" d="100"/>
        </p:scale>
        <p:origin x="6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7805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361399"/>
      </p:ext>
    </p:extLst>
  </p:cSld>
  <p:clrMap bg1="lt1" tx1="dk1" bg2="lt2" tx2="dk2" accent1="accent1" accent2="accent2" accent3="accent3" accent4="accent4" accent5="accent5" accent6="accent6" hlink="hlink" folHlink="folHlink"/>
  <p:sldLayoutIdLst>
    <p:sldLayoutId id="2147483667"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15" Type="http://schemas.openxmlformats.org/officeDocument/2006/relationships/image" Target="../media/image144.sv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11" Type="http://schemas.openxmlformats.org/officeDocument/2006/relationships/image" Target="../media/image17.png"/><Relationship Id="rId15" Type="http://schemas.openxmlformats.org/officeDocument/2006/relationships/image" Target="../media/image158.svg"/><Relationship Id="rId10"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514.svg"/><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17" Type="http://schemas.openxmlformats.org/officeDocument/2006/relationships/image" Target="../media/image516.svg"/><Relationship Id="rId2" Type="http://schemas.openxmlformats.org/officeDocument/2006/relationships/image" Target="../media/image21.png"/><Relationship Id="rId16" Type="http://schemas.openxmlformats.org/officeDocument/2006/relationships/image" Target="../media/image22.png"/><Relationship Id="rId1" Type="http://schemas.openxmlformats.org/officeDocument/2006/relationships/slideLayout" Target="../slideLayouts/slideLayout1.xml"/><Relationship Id="rId15" Type="http://schemas.openxmlformats.org/officeDocument/2006/relationships/image" Target="../media/image56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8" Type="http://schemas.openxmlformats.org/officeDocument/2006/relationships/image" Target="../media/image17.svg"/><Relationship Id="rId8" Type="http://schemas.openxmlformats.org/officeDocument/2006/relationships/image" Target="../media/image7.svg"/><Relationship Id="rId21" Type="http://schemas.openxmlformats.org/officeDocument/2006/relationships/image" Target="../media/image28.png"/><Relationship Id="rId17" Type="http://schemas.openxmlformats.org/officeDocument/2006/relationships/image" Target="../media/image25.png"/><Relationship Id="rId12" Type="http://schemas.openxmlformats.org/officeDocument/2006/relationships/image" Target="../media/image11.svg"/><Relationship Id="rId2" Type="http://schemas.openxmlformats.org/officeDocument/2006/relationships/image" Target="../media/image24.png"/><Relationship Id="rId16" Type="http://schemas.openxmlformats.org/officeDocument/2006/relationships/image" Target="../media/image15.svg"/><Relationship Id="rId20" Type="http://schemas.openxmlformats.org/officeDocument/2006/relationships/image" Target="../media/image27.png"/><Relationship Id="rId1" Type="http://schemas.openxmlformats.org/officeDocument/2006/relationships/slideLayout" Target="../slideLayouts/slideLayout1.xml"/><Relationship Id="rId23" Type="http://schemas.openxmlformats.org/officeDocument/2006/relationships/image" Target="../media/image30.png"/><Relationship Id="rId19" Type="http://schemas.openxmlformats.org/officeDocument/2006/relationships/image" Target="../media/image26.png"/><Relationship Id="rId10" Type="http://schemas.openxmlformats.org/officeDocument/2006/relationships/image" Target="../media/image9.svg"/><Relationship Id="rId14" Type="http://schemas.openxmlformats.org/officeDocument/2006/relationships/image" Target="../media/image13.sv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32.png"/><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51" Type="http://schemas.openxmlformats.org/officeDocument/2006/relationships/image" Target="NULL"/><Relationship Id="rId3" Type="http://schemas.openxmlformats.org/officeDocument/2006/relationships/image" Target="../media/image6.sv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37.png"/><Relationship Id="rId1" Type="http://schemas.openxmlformats.org/officeDocument/2006/relationships/slideLayout" Target="../slideLayouts/slideLayout1.xml"/><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37.png"/><Relationship Id="rId1" Type="http://schemas.openxmlformats.org/officeDocument/2006/relationships/slideLayout" Target="../slideLayouts/slideLayout1.xml"/><Relationship Id="rId11" Type="http://schemas.openxmlformats.org/officeDocument/2006/relationships/image" Target="../media/image42.png"/><Relationship Id="rId5" Type="http://schemas.openxmlformats.org/officeDocument/2006/relationships/image" Target="../media/image24.svg"/><Relationship Id="rId10" Type="http://schemas.openxmlformats.org/officeDocument/2006/relationships/image" Target="../media/image30.svg"/><Relationship Id="rId4" Type="http://schemas.openxmlformats.org/officeDocument/2006/relationships/image" Target="../media/image38.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37.png"/><Relationship Id="rId1" Type="http://schemas.openxmlformats.org/officeDocument/2006/relationships/slideLayout" Target="../slideLayouts/slideLayout1.xml"/><Relationship Id="rId11" Type="http://schemas.openxmlformats.org/officeDocument/2006/relationships/image" Target="../media/image43.jpeg"/><Relationship Id="rId5" Type="http://schemas.openxmlformats.org/officeDocument/2006/relationships/image" Target="../media/image24.svg"/><Relationship Id="rId10" Type="http://schemas.openxmlformats.org/officeDocument/2006/relationships/image" Target="../media/image30.svg"/><Relationship Id="rId4" Type="http://schemas.openxmlformats.org/officeDocument/2006/relationships/image" Target="../media/image38.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51" Type="http://schemas.openxmlformats.org/officeDocument/2006/relationships/image" Target="NULL"/><Relationship Id="rId3" Type="http://schemas.openxmlformats.org/officeDocument/2006/relationships/image" Target="../media/image6.sv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8.svg"/></Relationships>
</file>

<file path=ppt/slides/_rels/slide24.xml.rels><?xml version="1.0" encoding="UTF-8" standalone="yes"?>
<Relationships xmlns="http://schemas.openxmlformats.org/package/2006/relationships"><Relationship Id="rId17"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 Id="rId11" Type="http://schemas.openxmlformats.org/officeDocument/2006/relationships/image" Target="../media/image5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sp>
        <p:nvSpPr>
          <p:cNvPr id="3" name="Freeform 3"/>
          <p:cNvSpPr/>
          <p:nvPr/>
        </p:nvSpPr>
        <p:spPr>
          <a:xfrm>
            <a:off x="604837" y="571500"/>
            <a:ext cx="17078323" cy="9151304"/>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416CAB"/>
          </a:solidFill>
        </p:spPr>
      </p:sp>
      <p:grpSp>
        <p:nvGrpSpPr>
          <p:cNvPr id="13" name="Group 13"/>
          <p:cNvGrpSpPr/>
          <p:nvPr/>
        </p:nvGrpSpPr>
        <p:grpSpPr>
          <a:xfrm>
            <a:off x="16490620" y="1386752"/>
            <a:ext cx="335002" cy="33500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21"/>
          <p:cNvSpPr txBox="1"/>
          <p:nvPr/>
        </p:nvSpPr>
        <p:spPr>
          <a:xfrm>
            <a:off x="0" y="840247"/>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KHỞI ĐỘNG</a:t>
            </a:r>
            <a:endParaRPr lang="en-US" sz="62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 y="2195036"/>
            <a:ext cx="18287998" cy="738664"/>
          </a:xfrm>
          <a:prstGeom prst="rect">
            <a:avLst/>
          </a:prstGeom>
        </p:spPr>
        <p:txBody>
          <a:bodyPr wrap="square">
            <a:spAutoFit/>
          </a:bodyPr>
          <a:lstStyle/>
          <a:p>
            <a:pPr algn="ctr">
              <a:spcBef>
                <a:spcPts val="100"/>
              </a:spcBef>
              <a:spcAft>
                <a:spcPts val="100"/>
              </a:spcAft>
            </a:pP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Giới</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thiệu</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với</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các</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bạn</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về</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một</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người</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làm</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nghề</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Y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mà</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em</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biết</a:t>
            </a:r>
            <a:endPar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endParaRPr>
          </a:p>
        </p:txBody>
      </p:sp>
      <p:grpSp>
        <p:nvGrpSpPr>
          <p:cNvPr id="19" name="Group 9"/>
          <p:cNvGrpSpPr>
            <a:grpSpLocks noChangeAspect="1"/>
          </p:cNvGrpSpPr>
          <p:nvPr/>
        </p:nvGrpSpPr>
        <p:grpSpPr>
          <a:xfrm>
            <a:off x="16404224" y="8403224"/>
            <a:ext cx="3767551" cy="3767551"/>
            <a:chOff x="0" y="0"/>
            <a:chExt cx="1708150" cy="1708150"/>
          </a:xfrm>
        </p:grpSpPr>
        <p:sp>
          <p:nvSpPr>
            <p:cNvPr id="21"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2" name="Group 11"/>
          <p:cNvGrpSpPr/>
          <p:nvPr/>
        </p:nvGrpSpPr>
        <p:grpSpPr>
          <a:xfrm>
            <a:off x="7081834" y="3495088"/>
            <a:ext cx="3738566" cy="5542319"/>
            <a:chOff x="8453433" y="3762947"/>
            <a:chExt cx="3738566" cy="5542319"/>
          </a:xfrm>
        </p:grpSpPr>
        <p:pic>
          <p:nvPicPr>
            <p:cNvPr id="1030" name="Picture 6" descr="Đại Y Thiền Sư TUỆ TĨNH - Tuệ Y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436" y="3762947"/>
              <a:ext cx="3738563" cy="46402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453433" y="8658935"/>
              <a:ext cx="3738566" cy="646331"/>
            </a:xfrm>
            <a:prstGeom prst="rect">
              <a:avLst/>
            </a:prstGeom>
            <a:noFill/>
          </p:spPr>
          <p:txBody>
            <a:bodyPr wrap="square" rtlCol="0">
              <a:spAutoFit/>
            </a:bodyPr>
            <a:lstStyle/>
            <a:p>
              <a:pPr algn="ctr"/>
              <a:r>
                <a:rPr lang="en-US" sz="3600" i="1" dirty="0" err="1" smtClean="0">
                  <a:solidFill>
                    <a:schemeClr val="bg1"/>
                  </a:solidFill>
                  <a:latin typeface="Arial" panose="020B0604020202020204" pitchFamily="34" charset="0"/>
                  <a:cs typeface="Arial" panose="020B0604020202020204" pitchFamily="34" charset="0"/>
                </a:rPr>
                <a:t>Danh</a:t>
              </a:r>
              <a:r>
                <a:rPr lang="en-US" sz="3600" i="1" dirty="0" smtClean="0">
                  <a:solidFill>
                    <a:schemeClr val="bg1"/>
                  </a:solidFill>
                  <a:latin typeface="Arial" panose="020B0604020202020204" pitchFamily="34" charset="0"/>
                  <a:cs typeface="Arial" panose="020B0604020202020204" pitchFamily="34" charset="0"/>
                </a:rPr>
                <a:t> y </a:t>
              </a:r>
              <a:r>
                <a:rPr lang="en-US" sz="3600" i="1" dirty="0" err="1" smtClean="0">
                  <a:solidFill>
                    <a:schemeClr val="bg1"/>
                  </a:solidFill>
                  <a:latin typeface="Arial" panose="020B0604020202020204" pitchFamily="34" charset="0"/>
                  <a:cs typeface="Arial" panose="020B0604020202020204" pitchFamily="34" charset="0"/>
                </a:rPr>
                <a:t>Tuệ</a:t>
              </a:r>
              <a:r>
                <a:rPr lang="en-US" sz="3600" i="1" dirty="0" smtClean="0">
                  <a:solidFill>
                    <a:schemeClr val="bg1"/>
                  </a:solidFill>
                  <a:latin typeface="Arial" panose="020B0604020202020204" pitchFamily="34" charset="0"/>
                  <a:cs typeface="Arial" panose="020B0604020202020204" pitchFamily="34" charset="0"/>
                </a:rPr>
                <a:t> </a:t>
              </a:r>
              <a:r>
                <a:rPr lang="en-US" sz="3600" i="1" dirty="0" err="1" smtClean="0">
                  <a:solidFill>
                    <a:schemeClr val="bg1"/>
                  </a:solidFill>
                  <a:latin typeface="Arial" panose="020B0604020202020204" pitchFamily="34" charset="0"/>
                  <a:cs typeface="Arial" panose="020B0604020202020204" pitchFamily="34" charset="0"/>
                </a:rPr>
                <a:t>Tĩnh</a:t>
              </a:r>
              <a:endParaRPr lang="en-US" sz="3600" i="1" dirty="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11755073" y="3495088"/>
            <a:ext cx="5077773" cy="6068012"/>
            <a:chOff x="11755073" y="3543300"/>
            <a:chExt cx="5077773" cy="6068012"/>
          </a:xfrm>
        </p:grpSpPr>
        <p:pic>
          <p:nvPicPr>
            <p:cNvPr id="1032" name="Picture 8" descr="Bàn về khuynh hướng tư tưởng của danh y Lê Hữu Tr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270" y="3543300"/>
              <a:ext cx="3997380" cy="464607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1755073" y="8191500"/>
              <a:ext cx="5077773" cy="1419812"/>
            </a:xfrm>
            <a:prstGeom prst="rect">
              <a:avLst/>
            </a:prstGeom>
            <a:noFill/>
          </p:spPr>
          <p:txBody>
            <a:bodyPr wrap="square" rtlCol="0">
              <a:spAutoFit/>
            </a:bodyPr>
            <a:lstStyle/>
            <a:p>
              <a:pPr algn="ctr">
                <a:lnSpc>
                  <a:spcPct val="130000"/>
                </a:lnSpc>
              </a:pPr>
              <a:r>
                <a:rPr lang="en-US" sz="3500" i="1" dirty="0" err="1" smtClean="0">
                  <a:solidFill>
                    <a:schemeClr val="bg1"/>
                  </a:solidFill>
                  <a:latin typeface="Arial" panose="020B0604020202020204" pitchFamily="34" charset="0"/>
                  <a:cs typeface="Arial" panose="020B0604020202020204" pitchFamily="34" charset="0"/>
                </a:rPr>
                <a:t>Hải</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Thượng</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Lãn</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Ông</a:t>
              </a:r>
              <a:r>
                <a:rPr lang="en-US" sz="3500" i="1" dirty="0" smtClean="0">
                  <a:solidFill>
                    <a:schemeClr val="bg1"/>
                  </a:solidFill>
                  <a:latin typeface="Arial" panose="020B0604020202020204" pitchFamily="34" charset="0"/>
                  <a:cs typeface="Arial" panose="020B0604020202020204" pitchFamily="34" charset="0"/>
                </a:rPr>
                <a:t> – </a:t>
              </a:r>
              <a:r>
                <a:rPr lang="en-US" sz="3500" i="1" dirty="0" err="1" smtClean="0">
                  <a:solidFill>
                    <a:schemeClr val="bg1"/>
                  </a:solidFill>
                  <a:latin typeface="Arial" panose="020B0604020202020204" pitchFamily="34" charset="0"/>
                  <a:cs typeface="Arial" panose="020B0604020202020204" pitchFamily="34" charset="0"/>
                </a:rPr>
                <a:t>Lê</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Hữu</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Trác</a:t>
              </a:r>
              <a:endParaRPr lang="en-US" sz="3500" i="1" dirty="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685800" y="3495088"/>
            <a:ext cx="6035159" cy="5542319"/>
            <a:chOff x="883979" y="3648311"/>
            <a:chExt cx="6035159" cy="5542319"/>
          </a:xfrm>
        </p:grpSpPr>
        <p:sp>
          <p:nvSpPr>
            <p:cNvPr id="6" name="TextBox 5"/>
            <p:cNvSpPr txBox="1"/>
            <p:nvPr/>
          </p:nvSpPr>
          <p:spPr>
            <a:xfrm>
              <a:off x="883979" y="8544299"/>
              <a:ext cx="6035159" cy="646331"/>
            </a:xfrm>
            <a:prstGeom prst="rect">
              <a:avLst/>
            </a:prstGeom>
            <a:noFill/>
          </p:spPr>
          <p:txBody>
            <a:bodyPr wrap="square" rtlCol="0">
              <a:spAutoFit/>
            </a:bodyPr>
            <a:lstStyle/>
            <a:p>
              <a:pPr algn="ctr"/>
              <a:r>
                <a:rPr lang="en-US" sz="3600" i="1" dirty="0" err="1" smtClean="0">
                  <a:solidFill>
                    <a:schemeClr val="bg1"/>
                  </a:solidFill>
                  <a:latin typeface="Arial" panose="020B0604020202020204" pitchFamily="34" charset="0"/>
                  <a:cs typeface="Arial" panose="020B0604020202020204" pitchFamily="34" charset="0"/>
                </a:rPr>
                <a:t>Nhà</a:t>
              </a:r>
              <a:r>
                <a:rPr lang="en-US" sz="3600" i="1" dirty="0" smtClean="0">
                  <a:solidFill>
                    <a:schemeClr val="bg1"/>
                  </a:solidFill>
                  <a:latin typeface="Arial" panose="020B0604020202020204" pitchFamily="34" charset="0"/>
                  <a:cs typeface="Arial" panose="020B0604020202020204" pitchFamily="34" charset="0"/>
                </a:rPr>
                <a:t> </a:t>
              </a:r>
              <a:r>
                <a:rPr lang="en-US" sz="3600" i="1" dirty="0" err="1" smtClean="0">
                  <a:solidFill>
                    <a:schemeClr val="bg1"/>
                  </a:solidFill>
                  <a:latin typeface="Arial" panose="020B0604020202020204" pitchFamily="34" charset="0"/>
                  <a:cs typeface="Arial" panose="020B0604020202020204" pitchFamily="34" charset="0"/>
                </a:rPr>
                <a:t>bác</a:t>
              </a:r>
              <a:r>
                <a:rPr lang="en-US" sz="3600" i="1" dirty="0" smtClean="0">
                  <a:solidFill>
                    <a:schemeClr val="bg1"/>
                  </a:solidFill>
                  <a:latin typeface="Arial" panose="020B0604020202020204" pitchFamily="34" charset="0"/>
                  <a:cs typeface="Arial" panose="020B0604020202020204" pitchFamily="34" charset="0"/>
                </a:rPr>
                <a:t> </a:t>
              </a:r>
              <a:r>
                <a:rPr lang="en-US" sz="3600" i="1" dirty="0" err="1" smtClean="0">
                  <a:solidFill>
                    <a:schemeClr val="bg1"/>
                  </a:solidFill>
                  <a:latin typeface="Arial" panose="020B0604020202020204" pitchFamily="34" charset="0"/>
                  <a:cs typeface="Arial" panose="020B0604020202020204" pitchFamily="34" charset="0"/>
                </a:rPr>
                <a:t>học</a:t>
              </a:r>
              <a:r>
                <a:rPr lang="en-US" sz="3600" i="1" dirty="0" smtClean="0">
                  <a:solidFill>
                    <a:schemeClr val="bg1"/>
                  </a:solidFill>
                  <a:latin typeface="Arial" panose="020B0604020202020204" pitchFamily="34" charset="0"/>
                  <a:cs typeface="Arial" panose="020B0604020202020204" pitchFamily="34" charset="0"/>
                </a:rPr>
                <a:t> Lu-I Pa-</a:t>
              </a:r>
              <a:r>
                <a:rPr lang="en-US" sz="3600" i="1" dirty="0" err="1" smtClean="0">
                  <a:solidFill>
                    <a:schemeClr val="bg1"/>
                  </a:solidFill>
                  <a:latin typeface="Arial" panose="020B0604020202020204" pitchFamily="34" charset="0"/>
                  <a:cs typeface="Arial" panose="020B0604020202020204" pitchFamily="34" charset="0"/>
                </a:rPr>
                <a:t>xtơ</a:t>
              </a:r>
              <a:endParaRPr lang="en-US" sz="3600" i="1" dirty="0">
                <a:solidFill>
                  <a:schemeClr val="bg1"/>
                </a:solidFill>
                <a:latin typeface="Arial" panose="020B0604020202020204" pitchFamily="34" charset="0"/>
                <a:cs typeface="Arial" panose="020B0604020202020204" pitchFamily="34" charset="0"/>
              </a:endParaRPr>
            </a:p>
          </p:txBody>
        </p:sp>
        <p:pic>
          <p:nvPicPr>
            <p:cNvPr id="1034" name="Picture 10" descr="Louis Pasteu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4319" y="3648311"/>
              <a:ext cx="3474481" cy="46402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3"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1" y="2305222"/>
            <a:ext cx="18287999" cy="677108"/>
          </a:xfrm>
          <a:prstGeom prst="rect">
            <a:avLst/>
          </a:prstGeom>
        </p:spPr>
        <p:txBody>
          <a:bodyPr wrap="square">
            <a:spAutoFit/>
          </a:bodyPr>
          <a:lstStyle/>
          <a:p>
            <a:pPr algn="ct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2. </a:t>
            </a:r>
            <a:r>
              <a:rPr lang="nl-NL" sz="3800" dirty="0">
                <a:solidFill>
                  <a:schemeClr val="bg1"/>
                </a:solidFill>
                <a:latin typeface="Arial" panose="020B0604020202020204" pitchFamily="34" charset="0"/>
                <a:cs typeface="Arial" panose="020B0604020202020204" pitchFamily="34" charset="0"/>
              </a:rPr>
              <a:t>Y-éc-xanh có gì khác so v</a:t>
            </a:r>
            <a:r>
              <a:rPr lang="en-US" sz="3800" dirty="0">
                <a:solidFill>
                  <a:schemeClr val="bg1"/>
                </a:solidFill>
                <a:latin typeface="Arial" panose="020B0604020202020204" pitchFamily="34" charset="0"/>
                <a:cs typeface="Arial" panose="020B0604020202020204" pitchFamily="34" charset="0"/>
              </a:rPr>
              <a:t>ớ</a:t>
            </a:r>
            <a:r>
              <a:rPr lang="nl-NL" sz="3800" dirty="0">
                <a:solidFill>
                  <a:schemeClr val="bg1"/>
                </a:solidFill>
                <a:latin typeface="Arial" panose="020B0604020202020204" pitchFamily="34" charset="0"/>
                <a:cs typeface="Arial" panose="020B0604020202020204" pitchFamily="34" charset="0"/>
              </a:rPr>
              <a:t>i trí tưởng tượng của bà khách?</a:t>
            </a:r>
            <a:endParaRPr lang="en-US" sz="38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pic>
        <p:nvPicPr>
          <p:cNvPr id="14" name="Picture 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047997" y="3536999"/>
            <a:ext cx="12192001" cy="6205487"/>
          </a:xfrm>
          <a:prstGeom prst="rect">
            <a:avLst/>
          </a:prstGeom>
          <a:effectLst>
            <a:outerShdw blurRad="50800" dist="38100" dir="2700000" algn="tl" rotWithShape="0">
              <a:prstClr val="black">
                <a:alpha val="40000"/>
              </a:prstClr>
            </a:outerShdw>
          </a:effectLst>
        </p:spPr>
      </p:pic>
      <p:sp>
        <p:nvSpPr>
          <p:cNvPr id="2" name="Rectangle 1"/>
          <p:cNvSpPr/>
          <p:nvPr/>
        </p:nvSpPr>
        <p:spPr>
          <a:xfrm>
            <a:off x="4533895" y="4839249"/>
            <a:ext cx="9220204" cy="3600986"/>
          </a:xfrm>
          <a:prstGeom prst="rect">
            <a:avLst/>
          </a:prstGeom>
        </p:spPr>
        <p:txBody>
          <a:bodyPr wrap="square">
            <a:spAutoFit/>
          </a:bodyPr>
          <a:lstStyle/>
          <a:p>
            <a:pPr algn="just">
              <a:lnSpc>
                <a:spcPct val="150000"/>
              </a:lnSpc>
              <a:spcBef>
                <a:spcPts val="100"/>
              </a:spcBef>
              <a:spcAft>
                <a:spcPts val="100"/>
              </a:spcAft>
            </a:pPr>
            <a:r>
              <a:rPr lang="nl-NL" sz="3800" dirty="0">
                <a:latin typeface="Arial" panose="020B0604020202020204" pitchFamily="34" charset="0"/>
                <a:cs typeface="Arial" panose="020B0604020202020204" pitchFamily="34" charset="0"/>
              </a:rPr>
              <a:t>Y-éc-xanh khác xa với nhà bác học trong trí tưởng tượng của bà </a:t>
            </a:r>
            <a:r>
              <a:rPr lang="nl-NL" sz="3800" dirty="0" smtClean="0">
                <a:latin typeface="Arial" panose="020B0604020202020204" pitchFamily="34" charset="0"/>
                <a:cs typeface="Arial" panose="020B0604020202020204" pitchFamily="34" charset="0"/>
              </a:rPr>
              <a:t>khách: ông </a:t>
            </a:r>
            <a:r>
              <a:rPr lang="nl-NL" sz="3800" dirty="0">
                <a:latin typeface="Arial" panose="020B0604020202020204" pitchFamily="34" charset="0"/>
                <a:cs typeface="Arial" panose="020B0604020202020204" pitchFamily="34" charset="0"/>
              </a:rPr>
              <a:t>mặc bộ quần áo ka ki sờn cũ không là ủi, trông giống một khách đi tàu ngồi toa hạng ba.</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0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4" name="Rectangle 23"/>
          <p:cNvSpPr/>
          <p:nvPr/>
        </p:nvSpPr>
        <p:spPr>
          <a:xfrm>
            <a:off x="2557669" y="2154280"/>
            <a:ext cx="13160285" cy="1846659"/>
          </a:xfrm>
          <a:prstGeom prst="rect">
            <a:avLst/>
          </a:prstGeom>
        </p:spPr>
        <p:txBody>
          <a:bodyPr wrap="square">
            <a:spAutoFit/>
          </a:bodyPr>
          <a:lstStyle/>
          <a:p>
            <a:pPr algn="just">
              <a:lnSpc>
                <a:spcPct val="150000"/>
              </a:lnSpc>
            </a:pP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3. </a:t>
            </a:r>
            <a:r>
              <a:rPr lang="nl-NL" sz="3800" dirty="0">
                <a:solidFill>
                  <a:schemeClr val="bg1"/>
                </a:solidFill>
                <a:latin typeface="Arial" panose="020B0604020202020204" pitchFamily="34" charset="0"/>
                <a:cs typeface="Arial" panose="020B0604020202020204" pitchFamily="34" charset="0"/>
              </a:rPr>
              <a:t>Câu nói nào của Y-éc-xanh cho thấy ông là người rất yêu nước Pháp, Tổ quốc của ông?</a:t>
            </a:r>
            <a:endParaRPr lang="en-US" sz="38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grpSp>
        <p:nvGrpSpPr>
          <p:cNvPr id="14" name="Group 13"/>
          <p:cNvGrpSpPr/>
          <p:nvPr/>
        </p:nvGrpSpPr>
        <p:grpSpPr>
          <a:xfrm>
            <a:off x="8151904" y="3793671"/>
            <a:ext cx="8010620" cy="5433189"/>
            <a:chOff x="8978881" y="3582549"/>
            <a:chExt cx="8010620" cy="5433189"/>
          </a:xfrm>
        </p:grpSpPr>
        <p:sp>
          <p:nvSpPr>
            <p:cNvPr id="15" name="Rounded Rectangle 14"/>
            <p:cNvSpPr/>
            <p:nvPr/>
          </p:nvSpPr>
          <p:spPr>
            <a:xfrm>
              <a:off x="8978881" y="4193544"/>
              <a:ext cx="7958906" cy="4822194"/>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i="1" dirty="0">
                  <a:solidFill>
                    <a:schemeClr val="tx1"/>
                  </a:solidFill>
                  <a:latin typeface="Arial" panose="020B0604020202020204" pitchFamily="34" charset="0"/>
                  <a:cs typeface="Arial" panose="020B0604020202020204" pitchFamily="34" charset="0"/>
                </a:rPr>
                <a:t>“</a:t>
              </a:r>
              <a:r>
                <a:rPr lang="en-US" sz="3600" i="1" dirty="0" err="1">
                  <a:solidFill>
                    <a:schemeClr val="tx1"/>
                  </a:solidFill>
                  <a:latin typeface="Arial" panose="020B0604020202020204" pitchFamily="34" charset="0"/>
                  <a:cs typeface="Arial" panose="020B0604020202020204" pitchFamily="34" charset="0"/>
                </a:rPr>
                <a:t>Tôi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là</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người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Pháp</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Mãi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mãi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tôi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là</a:t>
              </a:r>
              <a:r>
                <a:rPr lang="en-US" sz="3600" i="1" dirty="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công</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dân</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Pháp</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Người</a:t>
              </a:r>
              <a:r>
                <a:rPr lang="en-US" sz="3600" i="1" dirty="0">
                  <a:solidFill>
                    <a:schemeClr val="tx1"/>
                  </a:solidFill>
                  <a:latin typeface="Arial" panose="020B0604020202020204" pitchFamily="34" charset="0"/>
                  <a:cs typeface="Arial" panose="020B0604020202020204" pitchFamily="34" charset="0"/>
                </a:rPr>
                <a:t> ta </a:t>
              </a:r>
              <a:r>
                <a:rPr lang="en-US" sz="3600" i="1" dirty="0" err="1">
                  <a:solidFill>
                    <a:schemeClr val="tx1"/>
                  </a:solidFill>
                  <a:latin typeface="Arial" panose="020B0604020202020204" pitchFamily="34" charset="0"/>
                  <a:cs typeface="Arial" panose="020B0604020202020204" pitchFamily="34" charset="0"/>
                </a:rPr>
                <a:t>không</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thể</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nào</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sống</a:t>
              </a:r>
              <a:r>
                <a:rPr lang="en-US" sz="3600" i="1" dirty="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mà</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không</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có</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Tổ</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quốc</a:t>
              </a:r>
              <a:r>
                <a:rPr lang="en-US" sz="3600" i="1" dirty="0">
                  <a:solidFill>
                    <a:schemeClr val="tx1"/>
                  </a:solidFill>
                  <a:latin typeface="Arial" panose="020B0604020202020204" pitchFamily="34" charset="0"/>
                  <a:cs typeface="Arial" panose="020B0604020202020204" pitchFamily="34" charset="0"/>
                </a:rPr>
                <a:t>.”</a:t>
              </a:r>
            </a:p>
          </p:txBody>
        </p:sp>
        <p:pic>
          <p:nvPicPr>
            <p:cNvPr id="1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20042">
              <a:off x="15858834" y="3582549"/>
              <a:ext cx="1130667" cy="1328243"/>
            </a:xfrm>
            <a:prstGeom prst="rect">
              <a:avLst/>
            </a:prstGeom>
          </p:spPr>
        </p:pic>
      </p:grpSp>
      <p:grpSp>
        <p:nvGrpSpPr>
          <p:cNvPr id="3" name="Group 2"/>
          <p:cNvGrpSpPr/>
          <p:nvPr/>
        </p:nvGrpSpPr>
        <p:grpSpPr>
          <a:xfrm>
            <a:off x="2575503" y="4232102"/>
            <a:ext cx="4989254" cy="6054898"/>
            <a:chOff x="2575503" y="4232102"/>
            <a:chExt cx="4989254" cy="6054898"/>
          </a:xfrm>
        </p:grpSpPr>
        <p:pic>
          <p:nvPicPr>
            <p:cNvPr id="17" name="Picture 8"/>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t="11506" b="28288"/>
            <a:stretch/>
          </p:blipFill>
          <p:spPr>
            <a:xfrm>
              <a:off x="2575503" y="4724400"/>
              <a:ext cx="4989254" cy="5562600"/>
            </a:xfrm>
            <a:prstGeom prst="rect">
              <a:avLst/>
            </a:prstGeom>
          </p:spPr>
        </p:pic>
        <p:sp>
          <p:nvSpPr>
            <p:cNvPr id="2" name="Rectangle 1"/>
            <p:cNvSpPr/>
            <p:nvPr/>
          </p:nvSpPr>
          <p:spPr>
            <a:xfrm>
              <a:off x="5257800" y="4610100"/>
              <a:ext cx="341453" cy="523961"/>
            </a:xfrm>
            <a:prstGeom prst="rect">
              <a:avLst/>
            </a:prstGeom>
            <a:solidFill>
              <a:srgbClr val="325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38600" y="4232102"/>
              <a:ext cx="341453" cy="523961"/>
            </a:xfrm>
            <a:prstGeom prst="rect">
              <a:avLst/>
            </a:prstGeom>
            <a:solidFill>
              <a:srgbClr val="325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573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7068800" y="4266928"/>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4" name="Rectangle 23"/>
          <p:cNvSpPr/>
          <p:nvPr/>
        </p:nvSpPr>
        <p:spPr>
          <a:xfrm>
            <a:off x="2525753" y="2095500"/>
            <a:ext cx="13236492" cy="2585323"/>
          </a:xfrm>
          <a:prstGeom prst="rect">
            <a:avLst/>
          </a:prstGeom>
        </p:spPr>
        <p:txBody>
          <a:bodyPr wrap="square">
            <a:spAutoFit/>
          </a:bodyPr>
          <a:lstStyle/>
          <a:p>
            <a:pPr algn="just">
              <a:lnSpc>
                <a:spcPct val="150000"/>
              </a:lnSpc>
            </a:pPr>
            <a:r>
              <a:rPr lang="nl-NL" sz="3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4. </a:t>
            </a:r>
            <a:r>
              <a:rPr lang="nl-NL" sz="3600" dirty="0">
                <a:solidFill>
                  <a:schemeClr val="bg1"/>
                </a:solidFill>
                <a:latin typeface="Arial" panose="020B0604020202020204" pitchFamily="34" charset="0"/>
                <a:cs typeface="Arial" panose="020B0604020202020204" pitchFamily="34" charset="0"/>
              </a:rPr>
              <a:t>Câu nói </a:t>
            </a:r>
            <a:r>
              <a:rPr lang="nl-NL" sz="3600" i="1" dirty="0">
                <a:solidFill>
                  <a:schemeClr val="bg1"/>
                </a:solidFill>
                <a:latin typeface="Arial" panose="020B0604020202020204" pitchFamily="34" charset="0"/>
                <a:cs typeface="Arial" panose="020B0604020202020204" pitchFamily="34" charset="0"/>
              </a:rPr>
              <a:t>“Trái Đất đích thực là ngôi nhà của chúng ta. Những đứa con trong nhà phải thương yêu và có bổn phận giúp dơ lẫn nhau.” </a:t>
            </a:r>
            <a:r>
              <a:rPr lang="nl-NL" sz="3600" dirty="0">
                <a:solidFill>
                  <a:schemeClr val="bg1"/>
                </a:solidFill>
                <a:latin typeface="Arial" panose="020B0604020202020204" pitchFamily="34" charset="0"/>
                <a:cs typeface="Arial" panose="020B0604020202020204" pitchFamily="34" charset="0"/>
              </a:rPr>
              <a:t>cho thấy Y-éc-xanh là người như thế nào?</a:t>
            </a:r>
            <a:endParaRPr lang="en-US" sz="36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sp>
        <p:nvSpPr>
          <p:cNvPr id="20" name="Rounded Rectangular Callout 19"/>
          <p:cNvSpPr/>
          <p:nvPr/>
        </p:nvSpPr>
        <p:spPr>
          <a:xfrm>
            <a:off x="2675023" y="5211209"/>
            <a:ext cx="9494536" cy="3506464"/>
          </a:xfrm>
          <a:prstGeom prst="wedgeRoundRectCallout">
            <a:avLst>
              <a:gd name="adj1" fmla="val 59162"/>
              <a:gd name="adj2" fmla="val 8580"/>
              <a:gd name="adj3" fmla="val 16667"/>
            </a:avLst>
          </a:prstGeom>
          <a:solidFill>
            <a:srgbClr val="FFD76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smtClean="0">
                <a:solidFill>
                  <a:schemeClr val="tx1"/>
                </a:solidFill>
                <a:latin typeface="Arial" panose="020B0604020202020204" pitchFamily="34" charset="0"/>
                <a:cs typeface="Arial" panose="020B0604020202020204" pitchFamily="34" charset="0"/>
              </a:rPr>
              <a:t>Câu</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nói</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cho</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thấy</a:t>
            </a:r>
            <a:r>
              <a:rPr lang="en-US" sz="3600" dirty="0" smtClean="0">
                <a:solidFill>
                  <a:schemeClr val="tx1"/>
                </a:solidFill>
                <a:latin typeface="Arial" panose="020B0604020202020204" pitchFamily="34" charset="0"/>
                <a:cs typeface="Arial" panose="020B0604020202020204" pitchFamily="34" charset="0"/>
              </a:rPr>
              <a:t> </a:t>
            </a:r>
            <a:r>
              <a:rPr lang="nl-NL" sz="3600" dirty="0" smtClean="0">
                <a:solidFill>
                  <a:schemeClr val="tx1"/>
                </a:solidFill>
                <a:latin typeface="Arial" panose="020B0604020202020204" pitchFamily="34" charset="0"/>
                <a:cs typeface="Arial" panose="020B0604020202020204" pitchFamily="34" charset="0"/>
              </a:rPr>
              <a:t>Y-éc-xanh </a:t>
            </a:r>
            <a:r>
              <a:rPr lang="nl-NL" sz="3600" dirty="0">
                <a:solidFill>
                  <a:schemeClr val="tx1"/>
                </a:solidFill>
                <a:latin typeface="Arial" panose="020B0604020202020204" pitchFamily="34" charset="0"/>
                <a:cs typeface="Arial" panose="020B0604020202020204" pitchFamily="34" charset="0"/>
              </a:rPr>
              <a:t>là người rất có ý thức về trách nhiệm và bổn phận của mỗi người trong ngôi nhà Trái Đất.</a:t>
            </a:r>
            <a:endParaRPr lang="en-US" sz="3600" dirty="0">
              <a:solidFill>
                <a:schemeClr val="tx1"/>
              </a:solidFill>
              <a:latin typeface="Arial" panose="020B0604020202020204" pitchFamily="34" charset="0"/>
              <a:cs typeface="Arial" panose="020B0604020202020204" pitchFamily="34" charset="0"/>
            </a:endParaRPr>
          </a:p>
        </p:txBody>
      </p:sp>
      <p:pic>
        <p:nvPicPr>
          <p:cNvPr id="21" name="Picture 5"/>
          <p:cNvPicPr>
            <a:picLocks noChangeAspect="1"/>
          </p:cNvPicPr>
          <p:nvPr/>
        </p:nvPicPr>
        <p:blipFill>
          <a:blip r:embed="rId3"/>
          <a:srcRect b="59051"/>
          <a:stretch>
            <a:fillRect/>
          </a:stretch>
        </p:blipFill>
        <p:spPr>
          <a:xfrm>
            <a:off x="12375718" y="4927282"/>
            <a:ext cx="4511499" cy="5335414"/>
          </a:xfrm>
          <a:prstGeom prst="rect">
            <a:avLst/>
          </a:prstGeom>
        </p:spPr>
      </p:pic>
      <p:sp>
        <p:nvSpPr>
          <p:cNvPr id="12"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452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4" name="Rectangle 23"/>
          <p:cNvSpPr/>
          <p:nvPr/>
        </p:nvSpPr>
        <p:spPr>
          <a:xfrm>
            <a:off x="-1" y="2305222"/>
            <a:ext cx="18287999" cy="677108"/>
          </a:xfrm>
          <a:prstGeom prst="rect">
            <a:avLst/>
          </a:prstGeom>
        </p:spPr>
        <p:txBody>
          <a:bodyPr wrap="square">
            <a:spAutoFit/>
          </a:bodyPr>
          <a:lstStyle/>
          <a:p>
            <a:pPr algn="ct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a:t>
            </a:r>
            <a:r>
              <a:rPr lang="nl-NL" sz="3800" b="1" dirty="0">
                <a:solidFill>
                  <a:schemeClr val="bg1"/>
                </a:solidFill>
                <a:latin typeface="Arial" panose="020B0604020202020204" pitchFamily="34" charset="0"/>
                <a:ea typeface="Calibri" panose="020F0502020204030204" pitchFamily="34" charset="0"/>
                <a:cs typeface="Arial" panose="020B0604020202020204" pitchFamily="34" charset="0"/>
              </a:rPr>
              <a:t>5</a:t>
            </a: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nl-NL" sz="3800" dirty="0">
                <a:solidFill>
                  <a:schemeClr val="bg1"/>
                </a:solidFill>
                <a:latin typeface="Arial" panose="020B0604020202020204" pitchFamily="34" charset="0"/>
                <a:cs typeface="Arial" panose="020B0604020202020204" pitchFamily="34" charset="0"/>
              </a:rPr>
              <a:t>Em hãy nói 1 –2 câu thể hiện lòng biết ơn với bác sĩ Y-éc-xanh</a:t>
            </a:r>
            <a:endParaRPr lang="en-US" sz="38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grpSp>
        <p:nvGrpSpPr>
          <p:cNvPr id="12" name="Group 11"/>
          <p:cNvGrpSpPr/>
          <p:nvPr/>
        </p:nvGrpSpPr>
        <p:grpSpPr>
          <a:xfrm>
            <a:off x="7391400" y="4053988"/>
            <a:ext cx="8458200" cy="4899512"/>
            <a:chOff x="6946633" y="3166787"/>
            <a:chExt cx="8288494" cy="6290353"/>
          </a:xfrm>
        </p:grpSpPr>
        <p:pic>
          <p:nvPicPr>
            <p:cNvPr id="13"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46633" y="3166787"/>
              <a:ext cx="8288494" cy="6290353"/>
            </a:xfrm>
            <a:prstGeom prst="rect">
              <a:avLst/>
            </a:prstGeom>
          </p:spPr>
        </p:pic>
        <p:sp>
          <p:nvSpPr>
            <p:cNvPr id="15" name="Rectangle 14"/>
            <p:cNvSpPr/>
            <p:nvPr/>
          </p:nvSpPr>
          <p:spPr>
            <a:xfrm>
              <a:off x="7626034" y="4272089"/>
              <a:ext cx="7011724" cy="3319227"/>
            </a:xfrm>
            <a:prstGeom prst="rect">
              <a:avLst/>
            </a:prstGeom>
          </p:spPr>
          <p:txBody>
            <a:bodyPr wrap="square">
              <a:spAutoFit/>
            </a:bodyPr>
            <a:lstStyle/>
            <a:p>
              <a:pPr algn="just">
                <a:lnSpc>
                  <a:spcPct val="150000"/>
                </a:lnSpc>
              </a:pPr>
              <a:r>
                <a:rPr lang="nl-NL" sz="3600" dirty="0">
                  <a:latin typeface="Arial" panose="020B0604020202020204" pitchFamily="34" charset="0"/>
                  <a:cs typeface="Arial" panose="020B0604020202020204" pitchFamily="34" charset="0"/>
                </a:rPr>
                <a:t>Thưa bác sĩ! Chúng cháu rất cảm ơn bác đã đến giúp đỡ nhân dân Việt Nam!</a:t>
              </a:r>
              <a:endParaRPr lang="en-US" sz="3600" dirty="0">
                <a:latin typeface="Arial" panose="020B0604020202020204" pitchFamily="34" charset="0"/>
                <a:cs typeface="Arial" panose="020B0604020202020204" pitchFamily="34" charset="0"/>
              </a:endParaRPr>
            </a:p>
          </p:txBody>
        </p:sp>
      </p:grpSp>
      <p:pic>
        <p:nvPicPr>
          <p:cNvPr id="3074" name="Picture 2" descr="https://o.remove.bg/downloads/11a229a4-0da2-4d56-81c3-4fa02afe19f7/image-removebg-previe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188217" y="5084895"/>
            <a:ext cx="6125095" cy="460445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447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sp>
        <p:nvSpPr>
          <p:cNvPr id="3" name="Freeform 3"/>
          <p:cNvSpPr/>
          <p:nvPr/>
        </p:nvSpPr>
        <p:spPr>
          <a:xfrm>
            <a:off x="604837" y="571500"/>
            <a:ext cx="17078323" cy="9151304"/>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416CAB"/>
          </a:solidFill>
        </p:spPr>
      </p:sp>
      <p:sp>
        <p:nvSpPr>
          <p:cNvPr id="17" name="TextBox 21"/>
          <p:cNvSpPr txBox="1"/>
          <p:nvPr/>
        </p:nvSpPr>
        <p:spPr>
          <a:xfrm>
            <a:off x="0" y="1145778"/>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3. </a:t>
            </a:r>
            <a:r>
              <a:rPr lang="en-US" sz="6200" b="1" dirty="0" err="1" smtClean="0">
                <a:solidFill>
                  <a:schemeClr val="bg1"/>
                </a:solidFill>
                <a:latin typeface="Arial" panose="020B0604020202020204" pitchFamily="34" charset="0"/>
                <a:cs typeface="Arial" panose="020B0604020202020204" pitchFamily="34" charset="0"/>
              </a:rPr>
              <a:t>Luyện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lại</a:t>
            </a:r>
            <a:endParaRPr lang="en-US" sz="6200" b="1" dirty="0">
              <a:solidFill>
                <a:schemeClr val="bg1"/>
              </a:solidFill>
              <a:latin typeface="Arial" panose="020B0604020202020204" pitchFamily="34" charset="0"/>
              <a:cs typeface="Arial" panose="020B0604020202020204" pitchFamily="34" charset="0"/>
            </a:endParaRPr>
          </a:p>
        </p:txBody>
      </p:sp>
      <p:grpSp>
        <p:nvGrpSpPr>
          <p:cNvPr id="16" name="Group 25"/>
          <p:cNvGrpSpPr>
            <a:grpSpLocks noChangeAspect="1"/>
          </p:cNvGrpSpPr>
          <p:nvPr/>
        </p:nvGrpSpPr>
        <p:grpSpPr>
          <a:xfrm>
            <a:off x="-1883776" y="8403224"/>
            <a:ext cx="3767551" cy="3767551"/>
            <a:chOff x="0" y="0"/>
            <a:chExt cx="1708150" cy="1708150"/>
          </a:xfrm>
        </p:grpSpPr>
        <p:sp>
          <p:nvSpPr>
            <p:cNvPr id="18" name="Freeform 2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9" name="Group 27"/>
          <p:cNvGrpSpPr>
            <a:grpSpLocks noChangeAspect="1"/>
          </p:cNvGrpSpPr>
          <p:nvPr/>
        </p:nvGrpSpPr>
        <p:grpSpPr>
          <a:xfrm>
            <a:off x="16404224" y="-1883776"/>
            <a:ext cx="3767551" cy="3767551"/>
            <a:chOff x="0" y="0"/>
            <a:chExt cx="1708150" cy="1708150"/>
          </a:xfrm>
        </p:grpSpPr>
        <p:sp>
          <p:nvSpPr>
            <p:cNvPr id="21" name="Freeform 2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pic>
        <p:nvPicPr>
          <p:cNvPr id="3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2684364" y="3783736"/>
            <a:ext cx="4531268" cy="6019800"/>
          </a:xfrm>
          <a:prstGeom prst="rect">
            <a:avLst/>
          </a:prstGeom>
        </p:spPr>
      </p:pic>
      <p:grpSp>
        <p:nvGrpSpPr>
          <p:cNvPr id="39" name="Group 38"/>
          <p:cNvGrpSpPr/>
          <p:nvPr/>
        </p:nvGrpSpPr>
        <p:grpSpPr>
          <a:xfrm>
            <a:off x="7961098" y="2781300"/>
            <a:ext cx="7659902" cy="6182677"/>
            <a:chOff x="7961098" y="2781300"/>
            <a:chExt cx="7659902" cy="6182677"/>
          </a:xfrm>
        </p:grpSpPr>
        <p:pic>
          <p:nvPicPr>
            <p:cNvPr id="40" name="Picture 8"/>
            <p:cNvPicPr>
              <a:picLocks noChangeAspect="1"/>
            </p:cNvPicPr>
            <p:nvPr/>
          </p:nvPicPr>
          <p:blipFill>
            <a:blip r:embed="rId16"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961098" y="2781300"/>
              <a:ext cx="7659902" cy="6182677"/>
            </a:xfrm>
            <a:prstGeom prst="rect">
              <a:avLst/>
            </a:prstGeom>
            <a:effectLst>
              <a:outerShdw blurRad="50800" dist="38100" dir="2700000" algn="tl" rotWithShape="0">
                <a:prstClr val="black">
                  <a:alpha val="40000"/>
                </a:prstClr>
              </a:outerShdw>
            </a:effectLst>
          </p:spPr>
        </p:pic>
        <p:sp>
          <p:nvSpPr>
            <p:cNvPr id="41" name="Rectangle 40"/>
            <p:cNvSpPr/>
            <p:nvPr/>
          </p:nvSpPr>
          <p:spPr>
            <a:xfrm>
              <a:off x="8356270" y="4610100"/>
              <a:ext cx="6869557" cy="1938992"/>
            </a:xfrm>
            <a:prstGeom prst="rect">
              <a:avLst/>
            </a:prstGeom>
          </p:spPr>
          <p:txBody>
            <a:bodyPr wrap="square">
              <a:spAutoFit/>
            </a:bodyPr>
            <a:lstStyle/>
            <a:p>
              <a:pPr algn="ctr">
                <a:lnSpc>
                  <a:spcPct val="150000"/>
                </a:lnSpc>
              </a:pP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Luyện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đọc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diễn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cảm toàn bài </a:t>
              </a:r>
              <a:r>
                <a:rPr lang="nl-NL" sz="4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Bác sĩ Y-éc-xanh</a:t>
              </a:r>
              <a:endParaRPr lang="en-US" sz="4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34485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a:grpSpLocks noChangeAspect="1"/>
          </p:cNvGrpSpPr>
          <p:nvPr/>
        </p:nvGrpSpPr>
        <p:grpSpPr>
          <a:xfrm>
            <a:off x="15391385" y="-2896615"/>
            <a:ext cx="5793230" cy="579323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pic>
        <p:nvPicPr>
          <p:cNvPr id="31" name="Picture 4"/>
          <p:cNvPicPr>
            <a:picLocks noChangeAspect="1"/>
          </p:cNvPicPr>
          <p:nvPr/>
        </p:nvPicPr>
        <p:blipFill>
          <a:blip r:embed="rId2"/>
          <a:srcRect/>
          <a:stretch>
            <a:fillRect/>
          </a:stretch>
        </p:blipFill>
        <p:spPr>
          <a:xfrm>
            <a:off x="8229599" y="1337836"/>
            <a:ext cx="9510163" cy="8149064"/>
          </a:xfrm>
          <a:prstGeom prst="rect">
            <a:avLst/>
          </a:prstGeom>
        </p:spPr>
      </p:pic>
      <p:grpSp>
        <p:nvGrpSpPr>
          <p:cNvPr id="32" name="Group 31"/>
          <p:cNvGrpSpPr/>
          <p:nvPr/>
        </p:nvGrpSpPr>
        <p:grpSpPr>
          <a:xfrm>
            <a:off x="914400" y="4168333"/>
            <a:ext cx="5771660" cy="4960055"/>
            <a:chOff x="762825" y="4682581"/>
            <a:chExt cx="5771660" cy="4960055"/>
          </a:xfrm>
        </p:grpSpPr>
        <p:pic>
          <p:nvPicPr>
            <p:cNvPr id="33" name="Picture 3"/>
            <p:cNvPicPr>
              <a:picLocks noChangeAspect="1"/>
            </p:cNvPicPr>
            <p:nvPr/>
          </p:nvPicPr>
          <p:blipFill>
            <a:blip r:embed="rId3"/>
            <a:srcRect/>
            <a:stretch>
              <a:fillRect/>
            </a:stretch>
          </p:blipFill>
          <p:spPr>
            <a:xfrm>
              <a:off x="762825" y="5143500"/>
              <a:ext cx="2215674" cy="1379257"/>
            </a:xfrm>
            <a:prstGeom prst="rect">
              <a:avLst/>
            </a:prstGeom>
          </p:spPr>
        </p:pic>
        <p:pic>
          <p:nvPicPr>
            <p:cNvPr id="34" name="Picture 5"/>
            <p:cNvPicPr>
              <a:picLocks noChangeAspect="1"/>
            </p:cNvPicPr>
            <p:nvPr/>
          </p:nvPicPr>
          <p:blipFill>
            <a:blip r:embed="rId4"/>
            <a:srcRect/>
            <a:stretch>
              <a:fillRect/>
            </a:stretch>
          </p:blipFill>
          <p:spPr>
            <a:xfrm>
              <a:off x="1512665" y="4682581"/>
              <a:ext cx="5021820" cy="4582411"/>
            </a:xfrm>
            <a:prstGeom prst="rect">
              <a:avLst/>
            </a:prstGeom>
          </p:spPr>
        </p:pic>
        <p:pic>
          <p:nvPicPr>
            <p:cNvPr id="35" name="Picture 6"/>
            <p:cNvPicPr>
              <a:picLocks noChangeAspect="1"/>
            </p:cNvPicPr>
            <p:nvPr/>
          </p:nvPicPr>
          <p:blipFill>
            <a:blip r:embed="rId5"/>
            <a:srcRect/>
            <a:stretch>
              <a:fillRect/>
            </a:stretch>
          </p:blipFill>
          <p:spPr>
            <a:xfrm>
              <a:off x="3655074" y="8078912"/>
              <a:ext cx="2761544" cy="1563724"/>
            </a:xfrm>
            <a:prstGeom prst="rect">
              <a:avLst/>
            </a:prstGeom>
          </p:spPr>
        </p:pic>
      </p:grpSp>
      <p:sp>
        <p:nvSpPr>
          <p:cNvPr id="36" name="TextBox 35">
            <a:extLst>
              <a:ext uri="{FF2B5EF4-FFF2-40B4-BE49-F238E27FC236}">
                <a16:creationId xmlns:a16="http://schemas.microsoft.com/office/drawing/2014/main" id="{E19B1F1F-6136-4AD1-8FAA-8BF99A8856B5}"/>
              </a:ext>
            </a:extLst>
          </p:cNvPr>
          <p:cNvSpPr txBox="1"/>
          <p:nvPr/>
        </p:nvSpPr>
        <p:spPr>
          <a:xfrm>
            <a:off x="0" y="1642636"/>
            <a:ext cx="8458200" cy="1046440"/>
          </a:xfrm>
          <a:prstGeom prst="rect">
            <a:avLst/>
          </a:prstGeom>
          <a:noFill/>
        </p:spPr>
        <p:txBody>
          <a:bodyPr wrap="square" rtlCol="0">
            <a:spAutoFit/>
          </a:bodyPr>
          <a:lstStyle/>
          <a:p>
            <a:pPr algn="ctr"/>
            <a:r>
              <a:rPr lang="en-US" sz="6200" b="1" dirty="0" smtClean="0">
                <a:solidFill>
                  <a:schemeClr val="bg1"/>
                </a:solidFill>
                <a:latin typeface="Arial" panose="020B0604020202020204" pitchFamily="34" charset="0"/>
                <a:cs typeface="Arial" panose="020B0604020202020204" pitchFamily="34" charset="0"/>
              </a:rPr>
              <a:t>CỦNG CỐ, DẶN DÒ</a:t>
            </a:r>
            <a:endParaRPr lang="en-US" sz="62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8725050" y="3519542"/>
            <a:ext cx="851926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q"/>
            </a:pP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lại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Bác</a:t>
            </a:r>
            <a:r>
              <a:rPr lang="en-US" sz="4000" i="1"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sĩ</a:t>
            </a:r>
            <a:r>
              <a:rPr lang="en-US" sz="4000" i="1" dirty="0" smtClean="0">
                <a:solidFill>
                  <a:schemeClr val="bg1"/>
                </a:solidFill>
                <a:latin typeface="Arial" panose="020B0604020202020204" pitchFamily="34" charset="0"/>
                <a:cs typeface="Arial" panose="020B0604020202020204" pitchFamily="34" charset="0"/>
              </a:rPr>
              <a:t> Y-</a:t>
            </a:r>
            <a:r>
              <a:rPr lang="en-US" sz="4000" i="1" dirty="0" err="1" smtClean="0">
                <a:solidFill>
                  <a:schemeClr val="bg1"/>
                </a:solidFill>
                <a:latin typeface="Arial" panose="020B0604020202020204" pitchFamily="34" charset="0"/>
                <a:cs typeface="Arial" panose="020B0604020202020204" pitchFamily="34" charset="0"/>
              </a:rPr>
              <a:t>éc</a:t>
            </a:r>
            <a:r>
              <a:rPr lang="en-US" sz="4000" i="1" dirty="0" smtClean="0">
                <a:solidFill>
                  <a:schemeClr val="bg1"/>
                </a:solidFill>
                <a:latin typeface="Arial" panose="020B0604020202020204" pitchFamily="34" charset="0"/>
                <a:cs typeface="Arial" panose="020B0604020202020204" pitchFamily="34" charset="0"/>
              </a:rPr>
              <a:t>-</a:t>
            </a:r>
            <a:r>
              <a:rPr lang="en-US" sz="4000" i="1" dirty="0" err="1" smtClean="0">
                <a:solidFill>
                  <a:schemeClr val="bg1"/>
                </a:solidFill>
                <a:latin typeface="Arial" panose="020B0604020202020204" pitchFamily="34" charset="0"/>
                <a:cs typeface="Arial" panose="020B0604020202020204" pitchFamily="34" charset="0"/>
              </a:rPr>
              <a:t>xanh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luyện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từ</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ngữ</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q"/>
            </a:pP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xem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trước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nội</a:t>
            </a:r>
            <a:r>
              <a:rPr lang="en-US" sz="4000" dirty="0" smtClean="0">
                <a:solidFill>
                  <a:schemeClr val="bg1"/>
                </a:solidFill>
                <a:latin typeface="Arial" panose="020B0604020202020204" pitchFamily="34" charset="0"/>
                <a:cs typeface="Arial" panose="020B0604020202020204" pitchFamily="34" charset="0"/>
              </a:rPr>
              <a:t> dung </a:t>
            </a:r>
            <a:r>
              <a:rPr lang="en-US" sz="4000" i="1" dirty="0" err="1" smtClean="0">
                <a:solidFill>
                  <a:schemeClr val="bg1"/>
                </a:solidFill>
                <a:latin typeface="Arial" panose="020B0604020202020204" pitchFamily="34" charset="0"/>
                <a:cs typeface="Arial" panose="020B0604020202020204" pitchFamily="34" charset="0"/>
              </a:rPr>
              <a:t>Tiết</a:t>
            </a:r>
            <a:r>
              <a:rPr lang="en-US" sz="4000" i="1" dirty="0" smtClean="0">
                <a:solidFill>
                  <a:schemeClr val="bg1"/>
                </a:solidFill>
                <a:latin typeface="Arial" panose="020B0604020202020204" pitchFamily="34" charset="0"/>
                <a:cs typeface="Arial" panose="020B0604020202020204" pitchFamily="34" charset="0"/>
              </a:rPr>
              <a:t> 2. </a:t>
            </a:r>
            <a:r>
              <a:rPr lang="en-US" sz="4000" i="1" dirty="0" err="1" smtClean="0">
                <a:solidFill>
                  <a:schemeClr val="bg1"/>
                </a:solidFill>
                <a:latin typeface="Arial" panose="020B0604020202020204" pitchFamily="34" charset="0"/>
                <a:cs typeface="Arial" panose="020B0604020202020204" pitchFamily="34" charset="0"/>
              </a:rPr>
              <a:t>Nói</a:t>
            </a:r>
            <a:r>
              <a:rPr lang="en-US" sz="4000" i="1"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và</a:t>
            </a:r>
            <a:r>
              <a:rPr lang="en-US" sz="4000" i="1"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nghe</a:t>
            </a:r>
            <a:r>
              <a:rPr lang="en-US" sz="4000" dirty="0" smtClean="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randombar(horizontal)">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43" name="Group 42"/>
          <p:cNvGrpSpPr/>
          <p:nvPr/>
        </p:nvGrpSpPr>
        <p:grpSpPr>
          <a:xfrm>
            <a:off x="1854372" y="1129026"/>
            <a:ext cx="14579255" cy="8308793"/>
            <a:chOff x="3251545" y="978208"/>
            <a:chExt cx="11715727" cy="8479957"/>
          </a:xfrm>
        </p:grpSpPr>
        <p:grpSp>
          <p:nvGrpSpPr>
            <p:cNvPr id="44" name="Group 5"/>
            <p:cNvGrpSpPr/>
            <p:nvPr/>
          </p:nvGrpSpPr>
          <p:grpSpPr>
            <a:xfrm rot="5400000">
              <a:off x="4869430" y="-639677"/>
              <a:ext cx="8479957" cy="11715727"/>
              <a:chOff x="0" y="0"/>
              <a:chExt cx="5180262" cy="7156940"/>
            </a:xfrm>
          </p:grpSpPr>
          <p:sp>
            <p:nvSpPr>
              <p:cNvPr id="47"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45" name="Group 7"/>
            <p:cNvGrpSpPr/>
            <p:nvPr/>
          </p:nvGrpSpPr>
          <p:grpSpPr>
            <a:xfrm rot="5400000">
              <a:off x="5053001" y="-325387"/>
              <a:ext cx="8112815" cy="11087148"/>
              <a:chOff x="0" y="0"/>
              <a:chExt cx="5097098" cy="6965804"/>
            </a:xfrm>
          </p:grpSpPr>
          <p:sp>
            <p:nvSpPr>
              <p:cNvPr id="46"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48"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44091">
            <a:off x="682881" y="1230858"/>
            <a:ext cx="3024005" cy="2490680"/>
          </a:xfrm>
          <a:prstGeom prst="rect">
            <a:avLst/>
          </a:prstGeom>
        </p:spPr>
      </p:pic>
      <p:pic>
        <p:nvPicPr>
          <p:cNvPr id="49"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300383">
            <a:off x="3849697" y="1481355"/>
            <a:ext cx="490495" cy="615918"/>
          </a:xfrm>
          <a:prstGeom prst="rect">
            <a:avLst/>
          </a:prstGeom>
        </p:spPr>
      </p:pic>
      <p:pic>
        <p:nvPicPr>
          <p:cNvPr id="50" name="Picture 1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446010" flipH="1">
            <a:off x="3210710" y="877575"/>
            <a:ext cx="353025" cy="443297"/>
          </a:xfrm>
          <a:prstGeom prst="rect">
            <a:avLst/>
          </a:prstGeom>
        </p:spPr>
      </p:pic>
      <p:grpSp>
        <p:nvGrpSpPr>
          <p:cNvPr id="51" name="Group 50"/>
          <p:cNvGrpSpPr/>
          <p:nvPr/>
        </p:nvGrpSpPr>
        <p:grpSpPr>
          <a:xfrm>
            <a:off x="862959" y="6672112"/>
            <a:ext cx="3200087" cy="2344297"/>
            <a:chOff x="2130056" y="5797656"/>
            <a:chExt cx="4199955" cy="2596898"/>
          </a:xfrm>
        </p:grpSpPr>
        <p:pic>
          <p:nvPicPr>
            <p:cNvPr id="52"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18555">
              <a:off x="2754008" y="5797656"/>
              <a:ext cx="1657293" cy="2596898"/>
            </a:xfrm>
            <a:prstGeom prst="rect">
              <a:avLst/>
            </a:prstGeom>
          </p:spPr>
        </p:pic>
        <p:pic>
          <p:nvPicPr>
            <p:cNvPr id="53"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94642">
              <a:off x="4813423" y="7887593"/>
              <a:ext cx="1516588" cy="468246"/>
            </a:xfrm>
            <a:prstGeom prst="rect">
              <a:avLst/>
            </a:prstGeom>
          </p:spPr>
        </p:pic>
        <p:pic>
          <p:nvPicPr>
            <p:cNvPr id="54"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33272" t="32416"/>
            <a:stretch>
              <a:fillRect/>
            </a:stretch>
          </p:blipFill>
          <p:spPr>
            <a:xfrm rot="6630028">
              <a:off x="2116914" y="7231008"/>
              <a:ext cx="949464" cy="923180"/>
            </a:xfrm>
            <a:prstGeom prst="rect">
              <a:avLst/>
            </a:prstGeom>
          </p:spPr>
        </p:pic>
      </p:grpSp>
      <p:pic>
        <p:nvPicPr>
          <p:cNvPr id="55" name="Picture 9"/>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7269">
            <a:off x="13994006" y="6028229"/>
            <a:ext cx="3873851" cy="3895097"/>
          </a:xfrm>
          <a:prstGeom prst="rect">
            <a:avLst/>
          </a:prstGeom>
        </p:spPr>
      </p:pic>
      <p:sp>
        <p:nvSpPr>
          <p:cNvPr id="56" name="TextBox 55"/>
          <p:cNvSpPr txBox="1"/>
          <p:nvPr/>
        </p:nvSpPr>
        <p:spPr>
          <a:xfrm>
            <a:off x="2194885" y="3924300"/>
            <a:ext cx="13860527" cy="1261884"/>
          </a:xfrm>
          <a:prstGeom prst="rect">
            <a:avLst/>
          </a:prstGeom>
          <a:noFill/>
        </p:spPr>
        <p:txBody>
          <a:bodyPr wrap="square" rtlCol="0">
            <a:spAutoFit/>
          </a:bodyPr>
          <a:lstStyle/>
          <a:p>
            <a:pPr algn="ctr"/>
            <a:r>
              <a:rPr lang="en-US" sz="7600" b="1" dirty="0" smtClean="0">
                <a:solidFill>
                  <a:prstClr val="black"/>
                </a:solidFill>
                <a:latin typeface="Arial" panose="020B0604020202020204" pitchFamily="34" charset="0"/>
                <a:cs typeface="Arial" panose="020B0604020202020204" pitchFamily="34" charset="0"/>
              </a:rPr>
              <a:t>BÀI 29. BÁC SĨ Y-ÉC-XANH</a:t>
            </a:r>
          </a:p>
        </p:txBody>
      </p:sp>
      <p:sp>
        <p:nvSpPr>
          <p:cNvPr id="57" name="Rectangle 56"/>
          <p:cNvSpPr/>
          <p:nvPr/>
        </p:nvSpPr>
        <p:spPr>
          <a:xfrm>
            <a:off x="5188148" y="5731230"/>
            <a:ext cx="7872924" cy="1138773"/>
          </a:xfrm>
          <a:prstGeom prst="rect">
            <a:avLst/>
          </a:prstGeom>
        </p:spPr>
        <p:txBody>
          <a:bodyPr wrap="none">
            <a:spAutoFit/>
          </a:bodyPr>
          <a:lstStyle/>
          <a:p>
            <a:pPr algn="ctr"/>
            <a:r>
              <a:rPr lang="en-US" sz="6800" b="1" dirty="0" err="1" smtClean="0">
                <a:solidFill>
                  <a:srgbClr val="4BACC6">
                    <a:lumMod val="75000"/>
                  </a:srgbClr>
                </a:solidFill>
                <a:latin typeface="Arial" panose="020B0604020202020204" pitchFamily="34" charset="0"/>
                <a:cs typeface="Arial" panose="020B0604020202020204" pitchFamily="34" charset="0"/>
              </a:rPr>
              <a:t>Tiết</a:t>
            </a:r>
            <a:r>
              <a:rPr lang="en-US" sz="6800" b="1" dirty="0" smtClean="0">
                <a:solidFill>
                  <a:srgbClr val="4BACC6">
                    <a:lumMod val="75000"/>
                  </a:srgbClr>
                </a:solidFill>
                <a:latin typeface="Arial" panose="020B0604020202020204" pitchFamily="34" charset="0"/>
                <a:cs typeface="Arial" panose="020B0604020202020204" pitchFamily="34" charset="0"/>
              </a:rPr>
              <a:t> 2. </a:t>
            </a:r>
            <a:r>
              <a:rPr lang="en-US" sz="6800" b="1" dirty="0" err="1" smtClean="0">
                <a:solidFill>
                  <a:srgbClr val="4BACC6">
                    <a:lumMod val="75000"/>
                  </a:srgbClr>
                </a:solidFill>
                <a:latin typeface="Arial" panose="020B0604020202020204" pitchFamily="34" charset="0"/>
                <a:cs typeface="Arial" panose="020B0604020202020204" pitchFamily="34" charset="0"/>
              </a:rPr>
              <a:t>Nói</a:t>
            </a:r>
            <a:r>
              <a:rPr lang="en-US" sz="6800" b="1" dirty="0" smtClean="0">
                <a:solidFill>
                  <a:srgbClr val="4BACC6">
                    <a:lumMod val="75000"/>
                  </a:srgbClr>
                </a:solidFill>
                <a:latin typeface="Arial" panose="020B0604020202020204" pitchFamily="34" charset="0"/>
                <a:cs typeface="Arial" panose="020B0604020202020204" pitchFamily="34" charset="0"/>
              </a:rPr>
              <a:t> </a:t>
            </a:r>
            <a:r>
              <a:rPr lang="en-US" sz="6800" b="1" dirty="0" err="1" smtClean="0">
                <a:solidFill>
                  <a:srgbClr val="4BACC6">
                    <a:lumMod val="75000"/>
                  </a:srgbClr>
                </a:solidFill>
                <a:latin typeface="Arial" panose="020B0604020202020204" pitchFamily="34" charset="0"/>
                <a:cs typeface="Arial" panose="020B0604020202020204" pitchFamily="34" charset="0"/>
              </a:rPr>
              <a:t>và</a:t>
            </a:r>
            <a:r>
              <a:rPr lang="en-US" sz="6800" b="1" dirty="0" smtClean="0">
                <a:solidFill>
                  <a:srgbClr val="4BACC6">
                    <a:lumMod val="75000"/>
                  </a:srgbClr>
                </a:solidFill>
                <a:latin typeface="Arial" panose="020B0604020202020204" pitchFamily="34" charset="0"/>
                <a:cs typeface="Arial" panose="020B0604020202020204" pitchFamily="34" charset="0"/>
              </a:rPr>
              <a:t> </a:t>
            </a:r>
            <a:r>
              <a:rPr lang="en-US" sz="6800" b="1" dirty="0" err="1" smtClean="0">
                <a:solidFill>
                  <a:srgbClr val="4BACC6">
                    <a:lumMod val="75000"/>
                  </a:srgbClr>
                </a:solidFill>
                <a:latin typeface="Arial" panose="020B0604020202020204" pitchFamily="34" charset="0"/>
                <a:cs typeface="Arial" panose="020B0604020202020204" pitchFamily="34" charset="0"/>
              </a:rPr>
              <a:t>nghe</a:t>
            </a:r>
            <a:endParaRPr lang="en-US" sz="6800" b="1" dirty="0">
              <a:solidFill>
                <a:srgbClr val="4BACC6">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006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ircle(in)">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B073"/>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grpSp>
        <p:nvGrpSpPr>
          <p:cNvPr id="24" name="Group 23"/>
          <p:cNvGrpSpPr/>
          <p:nvPr/>
        </p:nvGrpSpPr>
        <p:grpSpPr>
          <a:xfrm flipH="1">
            <a:off x="15679854" y="423725"/>
            <a:ext cx="2453019" cy="3623862"/>
            <a:chOff x="13006584" y="2666405"/>
            <a:chExt cx="4915107" cy="7784835"/>
          </a:xfrm>
        </p:grpSpPr>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4990">
              <a:off x="13663166" y="2666405"/>
              <a:ext cx="4258525" cy="411480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00810">
              <a:off x="13006584" y="6336439"/>
              <a:ext cx="2762060" cy="4114801"/>
            </a:xfrm>
            <a:prstGeom prst="rect">
              <a:avLst/>
            </a:prstGeom>
          </p:spPr>
        </p:pic>
      </p:grpSp>
      <p:grpSp>
        <p:nvGrpSpPr>
          <p:cNvPr id="22" name="Group 21"/>
          <p:cNvGrpSpPr/>
          <p:nvPr/>
        </p:nvGrpSpPr>
        <p:grpSpPr>
          <a:xfrm>
            <a:off x="397151" y="7514136"/>
            <a:ext cx="4724400" cy="2445173"/>
            <a:chOff x="0" y="6768703"/>
            <a:chExt cx="7091336" cy="3182170"/>
          </a:xfrm>
        </p:grpSpPr>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0" y="6768703"/>
              <a:ext cx="2952890" cy="3092031"/>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38337">
              <a:off x="2738021" y="8565727"/>
              <a:ext cx="4353315" cy="1385146"/>
            </a:xfrm>
            <a:prstGeom prst="rect">
              <a:avLst/>
            </a:prstGeom>
          </p:spPr>
        </p:pic>
      </p:grpSp>
      <p:sp>
        <p:nvSpPr>
          <p:cNvPr id="23" name="TextBox 3">
            <a:extLst>
              <a:ext uri="{FF2B5EF4-FFF2-40B4-BE49-F238E27FC236}">
                <a16:creationId xmlns:a16="http://schemas.microsoft.com/office/drawing/2014/main" id="{65DF7566-BF95-49C9-C3A9-9541C09B846D}"/>
              </a:ext>
            </a:extLst>
          </p:cNvPr>
          <p:cNvSpPr txBox="1"/>
          <p:nvPr/>
        </p:nvSpPr>
        <p:spPr>
          <a:xfrm>
            <a:off x="1773" y="1095226"/>
            <a:ext cx="18314580" cy="1000274"/>
          </a:xfrm>
          <a:prstGeom prst="rect">
            <a:avLst/>
          </a:prstGeom>
        </p:spPr>
        <p:txBody>
          <a:bodyPr wrap="square" lIns="0" tIns="0" rIns="0" bIns="0" rtlCol="0" anchor="t">
            <a:spAutoFit/>
          </a:bodyPr>
          <a:lstStyle/>
          <a:p>
            <a:pPr algn="ctr"/>
            <a:r>
              <a:rPr lang="en-US" sz="6500" b="1" dirty="0" smtClean="0">
                <a:solidFill>
                  <a:srgbClr val="8064A2">
                    <a:lumMod val="75000"/>
                  </a:srgbClr>
                </a:solidFill>
                <a:latin typeface="Arial" panose="020B0604020202020204" pitchFamily="34" charset="0"/>
                <a:cs typeface="Arial" panose="020B0604020202020204" pitchFamily="34" charset="0"/>
              </a:rPr>
              <a:t>NỘI DUNG BÀI HỌC</a:t>
            </a:r>
            <a:endParaRPr lang="en-US" sz="6500" b="1" dirty="0">
              <a:solidFill>
                <a:srgbClr val="8064A2">
                  <a:lumMod val="75000"/>
                </a:srgbClr>
              </a:solidFill>
              <a:latin typeface="Arial" panose="020B0604020202020204" pitchFamily="34" charset="0"/>
              <a:cs typeface="Arial" panose="020B0604020202020204" pitchFamily="34" charset="0"/>
            </a:endParaRPr>
          </a:p>
        </p:txBody>
      </p:sp>
      <p:grpSp>
        <p:nvGrpSpPr>
          <p:cNvPr id="26" name="Group 25"/>
          <p:cNvGrpSpPr/>
          <p:nvPr/>
        </p:nvGrpSpPr>
        <p:grpSpPr>
          <a:xfrm>
            <a:off x="1219200" y="2609823"/>
            <a:ext cx="10583476" cy="3536090"/>
            <a:chOff x="1476445" y="2752978"/>
            <a:chExt cx="10583476" cy="3536090"/>
          </a:xfrm>
          <a:effectLst>
            <a:outerShdw blurRad="50800" dist="38100" dir="13500000" algn="br" rotWithShape="0">
              <a:prstClr val="black">
                <a:alpha val="40000"/>
              </a:prstClr>
            </a:outerShdw>
          </a:effectLst>
        </p:grpSpPr>
        <p:sp>
          <p:nvSpPr>
            <p:cNvPr id="6" name="Freeform 6"/>
            <p:cNvSpPr/>
            <p:nvPr/>
          </p:nvSpPr>
          <p:spPr>
            <a:xfrm>
              <a:off x="1476445" y="2752978"/>
              <a:ext cx="10583476" cy="3536090"/>
            </a:xfrm>
            <a:custGeom>
              <a:avLst/>
              <a:gdLst/>
              <a:ahLst/>
              <a:cxnLst/>
              <a:rect l="l" t="t" r="r" b="b"/>
              <a:pathLst>
                <a:path w="2588506" h="1071771">
                  <a:moveTo>
                    <a:pt x="72294" y="0"/>
                  </a:moveTo>
                  <a:lnTo>
                    <a:pt x="2516212" y="0"/>
                  </a:lnTo>
                  <a:cubicBezTo>
                    <a:pt x="2535385" y="0"/>
                    <a:pt x="2553774" y="7617"/>
                    <a:pt x="2567331" y="21174"/>
                  </a:cubicBezTo>
                  <a:cubicBezTo>
                    <a:pt x="2580889" y="34732"/>
                    <a:pt x="2588506" y="53120"/>
                    <a:pt x="2588506" y="72294"/>
                  </a:cubicBezTo>
                  <a:lnTo>
                    <a:pt x="2588506" y="999477"/>
                  </a:lnTo>
                  <a:cubicBezTo>
                    <a:pt x="2588506" y="1018651"/>
                    <a:pt x="2580889" y="1037039"/>
                    <a:pt x="2567331" y="1050597"/>
                  </a:cubicBezTo>
                  <a:cubicBezTo>
                    <a:pt x="2553774" y="1064154"/>
                    <a:pt x="2535385" y="1071771"/>
                    <a:pt x="2516212" y="1071771"/>
                  </a:cubicBezTo>
                  <a:lnTo>
                    <a:pt x="72294" y="1071771"/>
                  </a:lnTo>
                  <a:cubicBezTo>
                    <a:pt x="53120" y="1071771"/>
                    <a:pt x="34732" y="1064154"/>
                    <a:pt x="21174" y="1050597"/>
                  </a:cubicBezTo>
                  <a:cubicBezTo>
                    <a:pt x="7617" y="1037039"/>
                    <a:pt x="0" y="1018651"/>
                    <a:pt x="0" y="999477"/>
                  </a:cubicBezTo>
                  <a:lnTo>
                    <a:pt x="0" y="72294"/>
                  </a:lnTo>
                  <a:cubicBezTo>
                    <a:pt x="0" y="53120"/>
                    <a:pt x="7617" y="34732"/>
                    <a:pt x="21174" y="21174"/>
                  </a:cubicBezTo>
                  <a:cubicBezTo>
                    <a:pt x="34732" y="7617"/>
                    <a:pt x="53120" y="0"/>
                    <a:pt x="72294" y="0"/>
                  </a:cubicBezTo>
                  <a:close/>
                </a:path>
              </a:pathLst>
            </a:custGeom>
            <a:solidFill>
              <a:srgbClr val="FFF4A6"/>
            </a:solidFill>
            <a:effectLst>
              <a:outerShdw blurRad="50800" dist="38100" dir="2700000" algn="tl" rotWithShape="0">
                <a:prstClr val="black">
                  <a:alpha val="40000"/>
                </a:prstClr>
              </a:outerShdw>
            </a:effectLst>
          </p:spPr>
        </p:sp>
        <p:sp>
          <p:nvSpPr>
            <p:cNvPr id="25" name="Rectangle 24"/>
            <p:cNvSpPr/>
            <p:nvPr/>
          </p:nvSpPr>
          <p:spPr>
            <a:xfrm>
              <a:off x="1791405" y="3089862"/>
              <a:ext cx="9953555" cy="2862322"/>
            </a:xfrm>
            <a:prstGeom prst="rect">
              <a:avLst/>
            </a:prstGeom>
          </p:spPr>
          <p:txBody>
            <a:bodyPr wrap="square">
              <a:spAutoFit/>
            </a:bodyPr>
            <a:lstStyle/>
            <a:p>
              <a:pPr marL="742950" indent="-742950" algn="just">
                <a:lnSpc>
                  <a:spcPct val="150000"/>
                </a:lnSpc>
                <a:buFont typeface="+mj-lt"/>
                <a:buAutoNum type="arabicPeriod"/>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Nói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endParaRPr lang="en-US" sz="4000" b="1" dirty="0">
                <a:solidFill>
                  <a:prstClr val="black"/>
                </a:solidFill>
                <a:latin typeface="Arial" panose="020B0604020202020204" pitchFamily="34" charset="0"/>
                <a:cs typeface="Arial" panose="020B0604020202020204" pitchFamily="34" charset="0"/>
              </a:endParaRPr>
            </a:p>
          </p:txBody>
        </p:sp>
      </p:grpSp>
      <p:grpSp>
        <p:nvGrpSpPr>
          <p:cNvPr id="30" name="Group 29"/>
          <p:cNvGrpSpPr/>
          <p:nvPr/>
        </p:nvGrpSpPr>
        <p:grpSpPr>
          <a:xfrm>
            <a:off x="6485324" y="5600700"/>
            <a:ext cx="10583476" cy="3536090"/>
            <a:chOff x="1476445" y="2752978"/>
            <a:chExt cx="10583476" cy="3536090"/>
          </a:xfrm>
          <a:effectLst>
            <a:outerShdw blurRad="50800" dist="38100" dir="13500000" algn="br" rotWithShape="0">
              <a:prstClr val="black">
                <a:alpha val="40000"/>
              </a:prstClr>
            </a:outerShdw>
          </a:effectLst>
        </p:grpSpPr>
        <p:sp>
          <p:nvSpPr>
            <p:cNvPr id="31" name="Freeform 6"/>
            <p:cNvSpPr/>
            <p:nvPr/>
          </p:nvSpPr>
          <p:spPr>
            <a:xfrm>
              <a:off x="1476445" y="2752978"/>
              <a:ext cx="10583476" cy="3536090"/>
            </a:xfrm>
            <a:custGeom>
              <a:avLst/>
              <a:gdLst/>
              <a:ahLst/>
              <a:cxnLst/>
              <a:rect l="l" t="t" r="r" b="b"/>
              <a:pathLst>
                <a:path w="2588506" h="1071771">
                  <a:moveTo>
                    <a:pt x="72294" y="0"/>
                  </a:moveTo>
                  <a:lnTo>
                    <a:pt x="2516212" y="0"/>
                  </a:lnTo>
                  <a:cubicBezTo>
                    <a:pt x="2535385" y="0"/>
                    <a:pt x="2553774" y="7617"/>
                    <a:pt x="2567331" y="21174"/>
                  </a:cubicBezTo>
                  <a:cubicBezTo>
                    <a:pt x="2580889" y="34732"/>
                    <a:pt x="2588506" y="53120"/>
                    <a:pt x="2588506" y="72294"/>
                  </a:cubicBezTo>
                  <a:lnTo>
                    <a:pt x="2588506" y="999477"/>
                  </a:lnTo>
                  <a:cubicBezTo>
                    <a:pt x="2588506" y="1018651"/>
                    <a:pt x="2580889" y="1037039"/>
                    <a:pt x="2567331" y="1050597"/>
                  </a:cubicBezTo>
                  <a:cubicBezTo>
                    <a:pt x="2553774" y="1064154"/>
                    <a:pt x="2535385" y="1071771"/>
                    <a:pt x="2516212" y="1071771"/>
                  </a:cubicBezTo>
                  <a:lnTo>
                    <a:pt x="72294" y="1071771"/>
                  </a:lnTo>
                  <a:cubicBezTo>
                    <a:pt x="53120" y="1071771"/>
                    <a:pt x="34732" y="1064154"/>
                    <a:pt x="21174" y="1050597"/>
                  </a:cubicBezTo>
                  <a:cubicBezTo>
                    <a:pt x="7617" y="1037039"/>
                    <a:pt x="0" y="1018651"/>
                    <a:pt x="0" y="999477"/>
                  </a:cubicBezTo>
                  <a:lnTo>
                    <a:pt x="0" y="72294"/>
                  </a:lnTo>
                  <a:cubicBezTo>
                    <a:pt x="0" y="53120"/>
                    <a:pt x="7617" y="34732"/>
                    <a:pt x="21174" y="21174"/>
                  </a:cubicBezTo>
                  <a:cubicBezTo>
                    <a:pt x="34732" y="7617"/>
                    <a:pt x="53120" y="0"/>
                    <a:pt x="72294" y="0"/>
                  </a:cubicBezTo>
                  <a:close/>
                </a:path>
              </a:pathLst>
            </a:custGeom>
            <a:solidFill>
              <a:srgbClr val="FFF4A6"/>
            </a:solidFill>
            <a:effectLst>
              <a:outerShdw blurRad="50800" dist="38100" dir="2700000" algn="tl" rotWithShape="0">
                <a:prstClr val="black">
                  <a:alpha val="40000"/>
                </a:prstClr>
              </a:outerShdw>
            </a:effectLst>
          </p:spPr>
        </p:sp>
        <p:sp>
          <p:nvSpPr>
            <p:cNvPr id="32" name="Rectangle 31"/>
            <p:cNvSpPr/>
            <p:nvPr/>
          </p:nvSpPr>
          <p:spPr>
            <a:xfrm>
              <a:off x="1791405" y="3554156"/>
              <a:ext cx="9953555" cy="1938992"/>
            </a:xfrm>
            <a:prstGeom prst="rect">
              <a:avLst/>
            </a:prstGeom>
          </p:spPr>
          <p:txBody>
            <a:bodyPr wrap="square">
              <a:spAutoFit/>
            </a:bodyPr>
            <a:lstStyle/>
            <a:p>
              <a:pPr marL="742950" indent="-742950" algn="just">
                <a:lnSpc>
                  <a:spcPct val="150000"/>
                </a:lnSpc>
                <a:buFont typeface="+mj-lt"/>
                <a:buAutoNum type="arabicPeriod" startAt="2"/>
              </a:pP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tiếng</a:t>
              </a:r>
              <a:endParaRPr lang="en-US" sz="40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63355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C9372"/>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6" name="Freeform 6"/>
          <p:cNvSpPr/>
          <p:nvPr/>
        </p:nvSpPr>
        <p:spPr>
          <a:xfrm>
            <a:off x="2133599" y="2009888"/>
            <a:ext cx="14020800" cy="6267222"/>
          </a:xfrm>
          <a:custGeom>
            <a:avLst/>
            <a:gdLst/>
            <a:ahLst/>
            <a:cxnLst/>
            <a:rect l="l" t="t" r="r" b="b"/>
            <a:pathLst>
              <a:path w="2746319" h="1071771">
                <a:moveTo>
                  <a:pt x="47483" y="0"/>
                </a:moveTo>
                <a:lnTo>
                  <a:pt x="2698836" y="0"/>
                </a:lnTo>
                <a:cubicBezTo>
                  <a:pt x="2711430" y="0"/>
                  <a:pt x="2723507" y="5003"/>
                  <a:pt x="2732412" y="13907"/>
                </a:cubicBezTo>
                <a:cubicBezTo>
                  <a:pt x="2741317" y="22812"/>
                  <a:pt x="2746319" y="34890"/>
                  <a:pt x="2746319" y="47483"/>
                </a:cubicBezTo>
                <a:lnTo>
                  <a:pt x="2746319" y="1024288"/>
                </a:lnTo>
                <a:cubicBezTo>
                  <a:pt x="2746319" y="1036882"/>
                  <a:pt x="2741317" y="1048959"/>
                  <a:pt x="2732412" y="1057864"/>
                </a:cubicBezTo>
                <a:cubicBezTo>
                  <a:pt x="2723507" y="1066769"/>
                  <a:pt x="2711430" y="1071771"/>
                  <a:pt x="2698836" y="1071771"/>
                </a:cubicBezTo>
                <a:lnTo>
                  <a:pt x="47483" y="1071771"/>
                </a:lnTo>
                <a:cubicBezTo>
                  <a:pt x="21259" y="1071771"/>
                  <a:pt x="0" y="1050512"/>
                  <a:pt x="0" y="1024288"/>
                </a:cubicBezTo>
                <a:lnTo>
                  <a:pt x="0" y="47483"/>
                </a:lnTo>
                <a:cubicBezTo>
                  <a:pt x="0" y="21259"/>
                  <a:pt x="21259" y="0"/>
                  <a:pt x="47483" y="0"/>
                </a:cubicBezTo>
                <a:close/>
              </a:path>
            </a:pathLst>
          </a:custGeom>
          <a:solidFill>
            <a:srgbClr val="C2D1C4"/>
          </a:solidFill>
        </p:spPr>
      </p:sp>
      <p:sp>
        <p:nvSpPr>
          <p:cNvPr id="12" name="TextBox 11">
            <a:extLst>
              <a:ext uri="{FF2B5EF4-FFF2-40B4-BE49-F238E27FC236}">
                <a16:creationId xmlns:a16="http://schemas.microsoft.com/office/drawing/2014/main" id="{D2DA5C9B-6B70-4A37-A751-7BBBABACD815}"/>
              </a:ext>
            </a:extLst>
          </p:cNvPr>
          <p:cNvSpPr txBox="1"/>
          <p:nvPr/>
        </p:nvSpPr>
        <p:spPr>
          <a:xfrm>
            <a:off x="2739814" y="2892883"/>
            <a:ext cx="12808370" cy="45012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l-NL" sz="6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6500" b="1" dirty="0" err="1">
                <a:solidFill>
                  <a:prstClr val="black"/>
                </a:solidFill>
                <a:latin typeface="Arial" panose="020B0604020202020204" pitchFamily="34" charset="0"/>
                <a:cs typeface="Arial" panose="020B0604020202020204" pitchFamily="34" charset="0"/>
              </a:rPr>
              <a:t>Viết</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đoạn</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văn</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về</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một</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nhân</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vật</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em</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yêu</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thích</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trong</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câu</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chuyện</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đã</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đọc</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đã</a:t>
            </a:r>
            <a:r>
              <a:rPr lang="fr-FR" sz="6500" b="1" dirty="0">
                <a:solidFill>
                  <a:prstClr val="black"/>
                </a:solidFill>
                <a:latin typeface="Arial" panose="020B0604020202020204" pitchFamily="34" charset="0"/>
                <a:cs typeface="Arial" panose="020B0604020202020204" pitchFamily="34" charset="0"/>
              </a:rPr>
              <a:t> </a:t>
            </a:r>
            <a:r>
              <a:rPr lang="fr-FR" sz="6500" b="1" dirty="0" err="1">
                <a:solidFill>
                  <a:prstClr val="black"/>
                </a:solidFill>
                <a:latin typeface="Arial" panose="020B0604020202020204" pitchFamily="34" charset="0"/>
                <a:cs typeface="Arial" panose="020B0604020202020204" pitchFamily="34" charset="0"/>
              </a:rPr>
              <a:t>nghe</a:t>
            </a:r>
            <a:endParaRPr lang="fr-FR" sz="6500" b="1" dirty="0">
              <a:solidFill>
                <a:prstClr val="black"/>
              </a:solidFill>
              <a:latin typeface="Arial" panose="020B0604020202020204" pitchFamily="34" charset="0"/>
              <a:cs typeface="Arial" panose="020B0604020202020204" pitchFamily="34" charset="0"/>
            </a:endParaRPr>
          </a:p>
        </p:txBody>
      </p:sp>
      <p:pic>
        <p:nvPicPr>
          <p:cNvPr id="14"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4164">
            <a:off x="968439" y="7021186"/>
            <a:ext cx="2946694" cy="2390505"/>
          </a:xfrm>
          <a:prstGeom prst="rect">
            <a:avLst/>
          </a:prstGeom>
        </p:spPr>
      </p:pic>
      <p:pic>
        <p:nvPicPr>
          <p:cNvPr id="15"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14060236" y="-318602"/>
            <a:ext cx="1493028" cy="3158329"/>
          </a:xfrm>
          <a:prstGeom prst="rect">
            <a:avLst/>
          </a:prstGeom>
        </p:spPr>
      </p:pic>
    </p:spTree>
    <p:extLst>
      <p:ext uri="{BB962C8B-B14F-4D97-AF65-F5344CB8AC3E}">
        <p14:creationId xmlns:p14="http://schemas.microsoft.com/office/powerpoint/2010/main" val="2678591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grpSp>
        <p:nvGrpSpPr>
          <p:cNvPr id="21" name="Group 20"/>
          <p:cNvGrpSpPr/>
          <p:nvPr/>
        </p:nvGrpSpPr>
        <p:grpSpPr>
          <a:xfrm>
            <a:off x="7470934" y="3026848"/>
            <a:ext cx="9857052" cy="6079052"/>
            <a:chOff x="7470934" y="3026848"/>
            <a:chExt cx="9857052" cy="6079052"/>
          </a:xfrm>
        </p:grpSpPr>
        <p:sp>
          <p:nvSpPr>
            <p:cNvPr id="7" name="Freeform 7"/>
            <p:cNvSpPr/>
            <p:nvPr/>
          </p:nvSpPr>
          <p:spPr>
            <a:xfrm>
              <a:off x="7470934" y="3026848"/>
              <a:ext cx="9537333" cy="5629902"/>
            </a:xfrm>
            <a:custGeom>
              <a:avLst/>
              <a:gdLst/>
              <a:ahLst/>
              <a:cxnLst/>
              <a:rect l="l" t="t" r="r" b="b"/>
              <a:pathLst>
                <a:path w="2746319" h="1071771">
                  <a:moveTo>
                    <a:pt x="47483" y="0"/>
                  </a:moveTo>
                  <a:lnTo>
                    <a:pt x="2698836" y="0"/>
                  </a:lnTo>
                  <a:cubicBezTo>
                    <a:pt x="2711430" y="0"/>
                    <a:pt x="2723507" y="5003"/>
                    <a:pt x="2732412" y="13907"/>
                  </a:cubicBezTo>
                  <a:cubicBezTo>
                    <a:pt x="2741317" y="22812"/>
                    <a:pt x="2746319" y="34890"/>
                    <a:pt x="2746319" y="47483"/>
                  </a:cubicBezTo>
                  <a:lnTo>
                    <a:pt x="2746319" y="1024288"/>
                  </a:lnTo>
                  <a:cubicBezTo>
                    <a:pt x="2746319" y="1036882"/>
                    <a:pt x="2741317" y="1048959"/>
                    <a:pt x="2732412" y="1057864"/>
                  </a:cubicBezTo>
                  <a:cubicBezTo>
                    <a:pt x="2723507" y="1066769"/>
                    <a:pt x="2711430" y="1071771"/>
                    <a:pt x="2698836" y="1071771"/>
                  </a:cubicBezTo>
                  <a:lnTo>
                    <a:pt x="47483" y="1071771"/>
                  </a:lnTo>
                  <a:cubicBezTo>
                    <a:pt x="21259" y="1071771"/>
                    <a:pt x="0" y="1050512"/>
                    <a:pt x="0" y="1024288"/>
                  </a:cubicBezTo>
                  <a:lnTo>
                    <a:pt x="0" y="47483"/>
                  </a:lnTo>
                  <a:cubicBezTo>
                    <a:pt x="0" y="21259"/>
                    <a:pt x="21259" y="0"/>
                    <a:pt x="47483" y="0"/>
                  </a:cubicBezTo>
                  <a:close/>
                </a:path>
              </a:pathLst>
            </a:custGeom>
            <a:solidFill>
              <a:schemeClr val="accent4">
                <a:lumMod val="40000"/>
                <a:lumOff val="60000"/>
              </a:schemeClr>
            </a:solidFill>
          </p:spPr>
        </p:sp>
        <p:grpSp>
          <p:nvGrpSpPr>
            <p:cNvPr id="18" name="Group 17"/>
            <p:cNvGrpSpPr/>
            <p:nvPr/>
          </p:nvGrpSpPr>
          <p:grpSpPr>
            <a:xfrm>
              <a:off x="14644933" y="7169629"/>
              <a:ext cx="2683053" cy="1936271"/>
              <a:chOff x="10872189" y="3105711"/>
              <a:chExt cx="4721319" cy="3059660"/>
            </a:xfrm>
          </p:grpSpPr>
          <p:pic>
            <p:nvPicPr>
              <p:cNvPr id="19"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8113">
                <a:off x="13263454" y="3105711"/>
                <a:ext cx="2330054" cy="2099961"/>
              </a:xfrm>
              <a:prstGeom prst="rect">
                <a:avLst/>
              </a:prstGeom>
            </p:spPr>
          </p:pic>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95369">
                <a:off x="10872189" y="5386011"/>
                <a:ext cx="2524245" cy="779360"/>
              </a:xfrm>
              <a:prstGeom prst="rect">
                <a:avLst/>
              </a:prstGeom>
            </p:spPr>
          </p:pic>
        </p:grpSp>
      </p:grpSp>
      <p:sp>
        <p:nvSpPr>
          <p:cNvPr id="14" name="TextBox 3">
            <a:extLst>
              <a:ext uri="{FF2B5EF4-FFF2-40B4-BE49-F238E27FC236}">
                <a16:creationId xmlns:a16="http://schemas.microsoft.com/office/drawing/2014/main" id="{65DF7566-BF95-49C9-C3A9-9541C09B846D}"/>
              </a:ext>
            </a:extLst>
          </p:cNvPr>
          <p:cNvSpPr txBox="1"/>
          <p:nvPr/>
        </p:nvSpPr>
        <p:spPr>
          <a:xfrm>
            <a:off x="1773" y="1095226"/>
            <a:ext cx="18314580" cy="954107"/>
          </a:xfrm>
          <a:prstGeom prst="rect">
            <a:avLst/>
          </a:prstGeom>
        </p:spPr>
        <p:txBody>
          <a:bodyPr wrap="square" lIns="0" tIns="0" rIns="0" bIns="0" rtlCol="0" anchor="t">
            <a:spAutoFit/>
          </a:bodyPr>
          <a:lstStyle/>
          <a:p>
            <a:pPr algn="ctr"/>
            <a:r>
              <a:rPr lang="en-US" sz="6200" b="1" dirty="0" err="1" smtClean="0">
                <a:solidFill>
                  <a:srgbClr val="8064A2">
                    <a:lumMod val="75000"/>
                  </a:srgbClr>
                </a:solidFill>
                <a:latin typeface="Arial" panose="020B0604020202020204" pitchFamily="34" charset="0"/>
                <a:cs typeface="Arial" panose="020B0604020202020204" pitchFamily="34" charset="0"/>
              </a:rPr>
              <a:t>Ví</a:t>
            </a:r>
            <a:r>
              <a:rPr lang="en-US" sz="6200" b="1" dirty="0" smtClean="0">
                <a:solidFill>
                  <a:srgbClr val="8064A2">
                    <a:lumMod val="75000"/>
                  </a:srgbClr>
                </a:solidFill>
                <a:latin typeface="Arial" panose="020B0604020202020204" pitchFamily="34" charset="0"/>
                <a:cs typeface="Arial" panose="020B0604020202020204" pitchFamily="34" charset="0"/>
              </a:rPr>
              <a:t> </a:t>
            </a:r>
            <a:r>
              <a:rPr lang="en-US" sz="6200" b="1" dirty="0" err="1" smtClean="0">
                <a:solidFill>
                  <a:srgbClr val="8064A2">
                    <a:lumMod val="75000"/>
                  </a:srgbClr>
                </a:solidFill>
                <a:latin typeface="Arial" panose="020B0604020202020204" pitchFamily="34" charset="0"/>
                <a:cs typeface="Arial" panose="020B0604020202020204" pitchFamily="34" charset="0"/>
              </a:rPr>
              <a:t>dụ</a:t>
            </a:r>
            <a:endParaRPr lang="en-US" sz="6200" b="1" dirty="0">
              <a:solidFill>
                <a:srgbClr val="8064A2">
                  <a:lumMod val="75000"/>
                </a:srgb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stretch>
            <a:fillRect/>
          </a:stretch>
        </p:blipFill>
        <p:spPr>
          <a:xfrm>
            <a:off x="1386626" y="3684967"/>
            <a:ext cx="5337975" cy="4313661"/>
          </a:xfrm>
          <a:prstGeom prst="rect">
            <a:avLst/>
          </a:prstGeom>
          <a:ln>
            <a:noFill/>
          </a:ln>
          <a:effectLst>
            <a:outerShdw blurRad="190500" algn="tl" rotWithShape="0">
              <a:srgbClr val="000000">
                <a:alpha val="70000"/>
              </a:srgbClr>
            </a:outerShdw>
          </a:effectLst>
        </p:spPr>
      </p:pic>
      <p:sp>
        <p:nvSpPr>
          <p:cNvPr id="17" name="Rectangle 16"/>
          <p:cNvSpPr/>
          <p:nvPr/>
        </p:nvSpPr>
        <p:spPr>
          <a:xfrm>
            <a:off x="7862627" y="3579639"/>
            <a:ext cx="8753945" cy="4524315"/>
          </a:xfrm>
          <a:prstGeom prst="rect">
            <a:avLst/>
          </a:prstGeom>
        </p:spPr>
        <p:txBody>
          <a:bodyPr wrap="square">
            <a:spAutoFit/>
          </a:bodyPr>
          <a:lstStyle/>
          <a:p>
            <a:pPr algn="ctr">
              <a:lnSpc>
                <a:spcPct val="150000"/>
              </a:lnSpc>
            </a:pP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An-</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đéc</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xen</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Đan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Mạch</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Ông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vĩ</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thiếu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tiếng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i="1" dirty="0" err="1">
                <a:solidFill>
                  <a:srgbClr val="000000"/>
                </a:solidFill>
                <a:latin typeface="Arial" panose="020B0604020202020204" pitchFamily="34" charset="0"/>
                <a:ea typeface="Calibri" panose="020F0502020204030204" pitchFamily="34" charset="0"/>
                <a:cs typeface="Arial" panose="020B0604020202020204" pitchFamily="34" charset="0"/>
              </a:rPr>
              <a:t>Truyện</a:t>
            </a:r>
            <a:r>
              <a:rPr lang="fr-FR" sz="3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i="1" dirty="0" err="1">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fr-FR" sz="3800" i="1" dirty="0">
                <a:solidFill>
                  <a:srgbClr val="000000"/>
                </a:solidFill>
                <a:latin typeface="Arial" panose="020B0604020202020204" pitchFamily="34" charset="0"/>
                <a:ea typeface="Calibri" panose="020F0502020204030204" pitchFamily="34" charset="0"/>
                <a:cs typeface="Arial" panose="020B0604020202020204" pitchFamily="34" charset="0"/>
              </a:rPr>
              <a:t> An-</a:t>
            </a:r>
            <a:r>
              <a:rPr lang="fr-FR" sz="3800" i="1" dirty="0" err="1">
                <a:solidFill>
                  <a:srgbClr val="000000"/>
                </a:solidFill>
                <a:latin typeface="Arial" panose="020B0604020202020204" pitchFamily="34" charset="0"/>
                <a:ea typeface="Calibri" panose="020F0502020204030204" pitchFamily="34" charset="0"/>
                <a:cs typeface="Arial" panose="020B0604020202020204" pitchFamily="34" charset="0"/>
              </a:rPr>
              <a:t>đéc</a:t>
            </a:r>
            <a:r>
              <a:rPr lang="fr-FR" sz="3800"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3800" i="1" dirty="0" err="1">
                <a:solidFill>
                  <a:srgbClr val="000000"/>
                </a:solidFill>
                <a:latin typeface="Arial" panose="020B0604020202020204" pitchFamily="34" charset="0"/>
                <a:ea typeface="Calibri" panose="020F0502020204030204" pitchFamily="34" charset="0"/>
                <a:cs typeface="Arial" panose="020B0604020202020204" pitchFamily="34" charset="0"/>
              </a:rPr>
              <a:t>xen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8152">
            <a:off x="94719" y="656469"/>
            <a:ext cx="2339480" cy="1792627"/>
          </a:xfrm>
          <a:prstGeom prst="rect">
            <a:avLst/>
          </a:prstGeom>
        </p:spPr>
      </p:pic>
      <p:pic>
        <p:nvPicPr>
          <p:cNvPr id="24"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690028" flipH="1" flipV="1">
            <a:off x="15233078" y="293468"/>
            <a:ext cx="2865682" cy="2557622"/>
          </a:xfrm>
          <a:prstGeom prst="rect">
            <a:avLst/>
          </a:prstGeom>
        </p:spPr>
      </p:pic>
    </p:spTree>
    <p:extLst>
      <p:ext uri="{BB962C8B-B14F-4D97-AF65-F5344CB8AC3E}">
        <p14:creationId xmlns:p14="http://schemas.microsoft.com/office/powerpoint/2010/main" val="1351840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wipe(down)">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4"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7943"/>
        </a:solidFill>
        <a:effectLst/>
      </p:bgPr>
    </p:bg>
    <p:spTree>
      <p:nvGrpSpPr>
        <p:cNvPr id="1" name=""/>
        <p:cNvGrpSpPr/>
        <p:nvPr/>
      </p:nvGrpSpPr>
      <p:grpSpPr>
        <a:xfrm>
          <a:off x="0" y="0"/>
          <a:ext cx="0" cy="0"/>
          <a:chOff x="0" y="0"/>
          <a:chExt cx="0" cy="0"/>
        </a:xfrm>
      </p:grpSpPr>
      <p:grpSp>
        <p:nvGrpSpPr>
          <p:cNvPr id="2" name="Group 2"/>
          <p:cNvGrpSpPr/>
          <p:nvPr/>
        </p:nvGrpSpPr>
        <p:grpSpPr>
          <a:xfrm>
            <a:off x="-1332894" y="1028700"/>
            <a:ext cx="18592194" cy="8229600"/>
            <a:chOff x="0" y="0"/>
            <a:chExt cx="4896709" cy="2167467"/>
          </a:xfrm>
        </p:grpSpPr>
        <p:sp>
          <p:nvSpPr>
            <p:cNvPr id="3" name="Freeform 3"/>
            <p:cNvSpPr/>
            <p:nvPr/>
          </p:nvSpPr>
          <p:spPr>
            <a:xfrm>
              <a:off x="0" y="0"/>
              <a:ext cx="4896710" cy="2167467"/>
            </a:xfrm>
            <a:custGeom>
              <a:avLst/>
              <a:gdLst/>
              <a:ahLst/>
              <a:cxnLst/>
              <a:rect l="l" t="t" r="r" b="b"/>
              <a:pathLst>
                <a:path w="4896710" h="2167467">
                  <a:moveTo>
                    <a:pt x="21237" y="0"/>
                  </a:moveTo>
                  <a:lnTo>
                    <a:pt x="4875473" y="0"/>
                  </a:lnTo>
                  <a:cubicBezTo>
                    <a:pt x="4887202" y="0"/>
                    <a:pt x="4896710" y="9508"/>
                    <a:pt x="4896710" y="21237"/>
                  </a:cubicBezTo>
                  <a:lnTo>
                    <a:pt x="4896710" y="2146230"/>
                  </a:lnTo>
                  <a:cubicBezTo>
                    <a:pt x="4896710" y="2157959"/>
                    <a:pt x="4887202" y="2167467"/>
                    <a:pt x="4875473" y="2167467"/>
                  </a:cubicBezTo>
                  <a:lnTo>
                    <a:pt x="21237" y="2167467"/>
                  </a:lnTo>
                  <a:cubicBezTo>
                    <a:pt x="9508" y="2167467"/>
                    <a:pt x="0" y="2157959"/>
                    <a:pt x="0" y="2146230"/>
                  </a:cubicBezTo>
                  <a:lnTo>
                    <a:pt x="0" y="21237"/>
                  </a:lnTo>
                  <a:cubicBezTo>
                    <a:pt x="0" y="9508"/>
                    <a:pt x="9508" y="0"/>
                    <a:pt x="21237" y="0"/>
                  </a:cubicBezTo>
                  <a:close/>
                </a:path>
              </a:pathLst>
            </a:custGeom>
            <a:solidFill>
              <a:srgbClr val="DC864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a:grpSpLocks noChangeAspect="1"/>
          </p:cNvGrpSpPr>
          <p:nvPr/>
        </p:nvGrpSpPr>
        <p:grpSpPr>
          <a:xfrm>
            <a:off x="16404224" y="-1883776"/>
            <a:ext cx="3767551" cy="3767551"/>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6A069"/>
            </a:solidFill>
          </p:spPr>
        </p:sp>
      </p:grpSp>
      <p:grpSp>
        <p:nvGrpSpPr>
          <p:cNvPr id="9" name="Group 9"/>
          <p:cNvGrpSpPr/>
          <p:nvPr/>
        </p:nvGrpSpPr>
        <p:grpSpPr>
          <a:xfrm>
            <a:off x="14701312" y="1850735"/>
            <a:ext cx="335002" cy="335002"/>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7"/>
          <p:cNvSpPr txBox="1"/>
          <p:nvPr/>
        </p:nvSpPr>
        <p:spPr>
          <a:xfrm>
            <a:off x="1761684" y="3543300"/>
            <a:ext cx="14764625" cy="1292662"/>
          </a:xfrm>
          <a:prstGeom prst="rect">
            <a:avLst/>
          </a:prstGeom>
          <a:noFill/>
        </p:spPr>
        <p:txBody>
          <a:bodyPr wrap="square" rtlCol="0">
            <a:spAutoFit/>
          </a:bodyPr>
          <a:lstStyle/>
          <a:p>
            <a:pPr algn="ctr"/>
            <a:r>
              <a:rPr lang="en-US" sz="7800" b="1" dirty="0" smtClean="0">
                <a:solidFill>
                  <a:schemeClr val="bg1"/>
                </a:solidFill>
                <a:latin typeface="Arial" panose="020B0604020202020204" pitchFamily="34" charset="0"/>
                <a:cs typeface="Arial" panose="020B0604020202020204" pitchFamily="34" charset="0"/>
              </a:rPr>
              <a:t>BÀI 29. BÁC SĨ Y-ÉC-XANH</a:t>
            </a:r>
          </a:p>
        </p:txBody>
      </p:sp>
      <p:sp>
        <p:nvSpPr>
          <p:cNvPr id="19" name="Rectangle 18"/>
          <p:cNvSpPr/>
          <p:nvPr/>
        </p:nvSpPr>
        <p:spPr>
          <a:xfrm>
            <a:off x="2548495" y="5645103"/>
            <a:ext cx="13191002" cy="1138773"/>
          </a:xfrm>
          <a:prstGeom prst="rect">
            <a:avLst/>
          </a:prstGeom>
        </p:spPr>
        <p:txBody>
          <a:bodyPr wrap="square">
            <a:spAutoFit/>
          </a:bodyPr>
          <a:lstStyle/>
          <a:p>
            <a:pPr algn="ctr"/>
            <a:r>
              <a:rPr lang="en-US" sz="6800" b="1" dirty="0" err="1" smtClean="0">
                <a:solidFill>
                  <a:schemeClr val="bg1"/>
                </a:solidFill>
                <a:latin typeface="Arial" panose="020B0604020202020204" pitchFamily="34" charset="0"/>
                <a:cs typeface="Arial" panose="020B0604020202020204" pitchFamily="34" charset="0"/>
              </a:rPr>
              <a:t>Tiết</a:t>
            </a:r>
            <a:r>
              <a:rPr lang="en-US" sz="6800" b="1" dirty="0" smtClean="0">
                <a:solidFill>
                  <a:schemeClr val="bg1"/>
                </a:solidFill>
                <a:latin typeface="Arial" panose="020B0604020202020204" pitchFamily="34" charset="0"/>
                <a:cs typeface="Arial" panose="020B0604020202020204" pitchFamily="34" charset="0"/>
              </a:rPr>
              <a:t> 1. </a:t>
            </a:r>
            <a:r>
              <a:rPr lang="en-US" sz="6800" b="1" dirty="0" err="1" smtClean="0">
                <a:solidFill>
                  <a:schemeClr val="bg1"/>
                </a:solidFill>
                <a:latin typeface="Arial" panose="020B0604020202020204" pitchFamily="34" charset="0"/>
                <a:cs typeface="Arial" panose="020B0604020202020204" pitchFamily="34" charset="0"/>
              </a:rPr>
              <a:t>Đọc</a:t>
            </a:r>
            <a:endParaRPr lang="en-US" sz="6800" b="1" dirty="0">
              <a:solidFill>
                <a:schemeClr val="bg1"/>
              </a:solidFill>
              <a:latin typeface="Arial" panose="020B0604020202020204" pitchFamily="34" charset="0"/>
              <a:cs typeface="Arial" panose="020B0604020202020204" pitchFamily="34" charset="0"/>
            </a:endParaRPr>
          </a:p>
        </p:txBody>
      </p:sp>
      <p:pic>
        <p:nvPicPr>
          <p:cNvPr id="1026" name="Picture 2" descr="https://o.remove.bg/downloads/83bc1ea4-d5be-49bf-b767-e8e0bca8ae63/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650" y="5721123"/>
            <a:ext cx="5105400" cy="443865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36"/>
          <p:cNvGrpSpPr>
            <a:grpSpLocks noChangeAspect="1"/>
          </p:cNvGrpSpPr>
          <p:nvPr/>
        </p:nvGrpSpPr>
        <p:grpSpPr>
          <a:xfrm>
            <a:off x="-1883776" y="8403224"/>
            <a:ext cx="3767551" cy="3767551"/>
            <a:chOff x="0" y="0"/>
            <a:chExt cx="1708150" cy="1708150"/>
          </a:xfrm>
          <a:solidFill>
            <a:srgbClr val="325B96"/>
          </a:solidFill>
        </p:grpSpPr>
        <p:sp>
          <p:nvSpPr>
            <p:cNvPr id="23" name="Freeform 3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grpFill/>
          </p:spPr>
        </p:sp>
      </p:grpSp>
      <p:grpSp>
        <p:nvGrpSpPr>
          <p:cNvPr id="25" name="Group 24"/>
          <p:cNvGrpSpPr/>
          <p:nvPr/>
        </p:nvGrpSpPr>
        <p:grpSpPr>
          <a:xfrm>
            <a:off x="328447" y="401603"/>
            <a:ext cx="2910835" cy="2690960"/>
            <a:chOff x="1028700" y="1563663"/>
            <a:chExt cx="7065336" cy="6533700"/>
          </a:xfrm>
        </p:grpSpPr>
        <p:pic>
          <p:nvPicPr>
            <p:cNvPr id="26" name="Picture 3"/>
            <p:cNvPicPr>
              <a:picLocks noChangeAspect="1"/>
            </p:cNvPicPr>
            <p:nvPr/>
          </p:nvPicPr>
          <p:blipFill>
            <a:blip r:embed="rId3"/>
            <a:srcRect/>
            <a:stretch>
              <a:fillRect/>
            </a:stretch>
          </p:blipFill>
          <p:spPr>
            <a:xfrm>
              <a:off x="4454837" y="5212660"/>
              <a:ext cx="3639199" cy="2060696"/>
            </a:xfrm>
            <a:prstGeom prst="rect">
              <a:avLst/>
            </a:prstGeom>
          </p:spPr>
        </p:pic>
        <p:pic>
          <p:nvPicPr>
            <p:cNvPr id="27" name="Picture 4"/>
            <p:cNvPicPr>
              <a:picLocks noChangeAspect="1"/>
            </p:cNvPicPr>
            <p:nvPr/>
          </p:nvPicPr>
          <p:blipFill>
            <a:blip r:embed="rId4"/>
            <a:srcRect/>
            <a:stretch>
              <a:fillRect/>
            </a:stretch>
          </p:blipFill>
          <p:spPr>
            <a:xfrm>
              <a:off x="1724198" y="2189638"/>
              <a:ext cx="5730493" cy="5907725"/>
            </a:xfrm>
            <a:prstGeom prst="rect">
              <a:avLst/>
            </a:prstGeom>
          </p:spPr>
        </p:pic>
        <p:pic>
          <p:nvPicPr>
            <p:cNvPr id="28" name="Picture 7"/>
            <p:cNvPicPr>
              <a:picLocks noChangeAspect="1"/>
            </p:cNvPicPr>
            <p:nvPr/>
          </p:nvPicPr>
          <p:blipFill>
            <a:blip r:embed="rId5"/>
            <a:srcRect/>
            <a:stretch>
              <a:fillRect/>
            </a:stretch>
          </p:blipFill>
          <p:spPr>
            <a:xfrm>
              <a:off x="1028700" y="4590182"/>
              <a:ext cx="2765096" cy="1721272"/>
            </a:xfrm>
            <a:prstGeom prst="rect">
              <a:avLst/>
            </a:prstGeom>
          </p:spPr>
        </p:pic>
        <p:pic>
          <p:nvPicPr>
            <p:cNvPr id="29" name="Picture 8"/>
            <p:cNvPicPr>
              <a:picLocks noChangeAspect="1"/>
            </p:cNvPicPr>
            <p:nvPr/>
          </p:nvPicPr>
          <p:blipFill>
            <a:blip r:embed="rId5"/>
            <a:srcRect/>
            <a:stretch>
              <a:fillRect/>
            </a:stretch>
          </p:blipFill>
          <p:spPr>
            <a:xfrm>
              <a:off x="3918262" y="1563663"/>
              <a:ext cx="2215674" cy="137925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grpSp>
        <p:nvGrpSpPr>
          <p:cNvPr id="21" name="Group 20"/>
          <p:cNvGrpSpPr/>
          <p:nvPr/>
        </p:nvGrpSpPr>
        <p:grpSpPr>
          <a:xfrm>
            <a:off x="7470934" y="3026848"/>
            <a:ext cx="9857052" cy="6079052"/>
            <a:chOff x="7470934" y="3026848"/>
            <a:chExt cx="9857052" cy="6079052"/>
          </a:xfrm>
        </p:grpSpPr>
        <p:sp>
          <p:nvSpPr>
            <p:cNvPr id="7" name="Freeform 7"/>
            <p:cNvSpPr/>
            <p:nvPr/>
          </p:nvSpPr>
          <p:spPr>
            <a:xfrm>
              <a:off x="7470934" y="3026848"/>
              <a:ext cx="9537333" cy="5629902"/>
            </a:xfrm>
            <a:custGeom>
              <a:avLst/>
              <a:gdLst/>
              <a:ahLst/>
              <a:cxnLst/>
              <a:rect l="l" t="t" r="r" b="b"/>
              <a:pathLst>
                <a:path w="2746319" h="1071771">
                  <a:moveTo>
                    <a:pt x="47483" y="0"/>
                  </a:moveTo>
                  <a:lnTo>
                    <a:pt x="2698836" y="0"/>
                  </a:lnTo>
                  <a:cubicBezTo>
                    <a:pt x="2711430" y="0"/>
                    <a:pt x="2723507" y="5003"/>
                    <a:pt x="2732412" y="13907"/>
                  </a:cubicBezTo>
                  <a:cubicBezTo>
                    <a:pt x="2741317" y="22812"/>
                    <a:pt x="2746319" y="34890"/>
                    <a:pt x="2746319" y="47483"/>
                  </a:cubicBezTo>
                  <a:lnTo>
                    <a:pt x="2746319" y="1024288"/>
                  </a:lnTo>
                  <a:cubicBezTo>
                    <a:pt x="2746319" y="1036882"/>
                    <a:pt x="2741317" y="1048959"/>
                    <a:pt x="2732412" y="1057864"/>
                  </a:cubicBezTo>
                  <a:cubicBezTo>
                    <a:pt x="2723507" y="1066769"/>
                    <a:pt x="2711430" y="1071771"/>
                    <a:pt x="2698836" y="1071771"/>
                  </a:cubicBezTo>
                  <a:lnTo>
                    <a:pt x="47483" y="1071771"/>
                  </a:lnTo>
                  <a:cubicBezTo>
                    <a:pt x="21259" y="1071771"/>
                    <a:pt x="0" y="1050512"/>
                    <a:pt x="0" y="1024288"/>
                  </a:cubicBezTo>
                  <a:lnTo>
                    <a:pt x="0" y="47483"/>
                  </a:lnTo>
                  <a:cubicBezTo>
                    <a:pt x="0" y="21259"/>
                    <a:pt x="21259" y="0"/>
                    <a:pt x="47483" y="0"/>
                  </a:cubicBezTo>
                  <a:close/>
                </a:path>
              </a:pathLst>
            </a:custGeom>
            <a:solidFill>
              <a:schemeClr val="accent4">
                <a:lumMod val="40000"/>
                <a:lumOff val="60000"/>
              </a:schemeClr>
            </a:solidFill>
          </p:spPr>
        </p:sp>
        <p:grpSp>
          <p:nvGrpSpPr>
            <p:cNvPr id="18" name="Group 17"/>
            <p:cNvGrpSpPr/>
            <p:nvPr/>
          </p:nvGrpSpPr>
          <p:grpSpPr>
            <a:xfrm>
              <a:off x="14644933" y="7169629"/>
              <a:ext cx="2683053" cy="1936271"/>
              <a:chOff x="10872189" y="3105711"/>
              <a:chExt cx="4721319" cy="3059660"/>
            </a:xfrm>
          </p:grpSpPr>
          <p:pic>
            <p:nvPicPr>
              <p:cNvPr id="19"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8113">
                <a:off x="13263454" y="3105711"/>
                <a:ext cx="2330054" cy="2099961"/>
              </a:xfrm>
              <a:prstGeom prst="rect">
                <a:avLst/>
              </a:prstGeom>
            </p:spPr>
          </p:pic>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95369">
                <a:off x="10872189" y="5386011"/>
                <a:ext cx="2524245" cy="779360"/>
              </a:xfrm>
              <a:prstGeom prst="rect">
                <a:avLst/>
              </a:prstGeom>
            </p:spPr>
          </p:pic>
        </p:grpSp>
      </p:grpSp>
      <p:sp>
        <p:nvSpPr>
          <p:cNvPr id="14" name="TextBox 3">
            <a:extLst>
              <a:ext uri="{FF2B5EF4-FFF2-40B4-BE49-F238E27FC236}">
                <a16:creationId xmlns:a16="http://schemas.microsoft.com/office/drawing/2014/main" id="{65DF7566-BF95-49C9-C3A9-9541C09B846D}"/>
              </a:ext>
            </a:extLst>
          </p:cNvPr>
          <p:cNvSpPr txBox="1"/>
          <p:nvPr/>
        </p:nvSpPr>
        <p:spPr>
          <a:xfrm>
            <a:off x="1773" y="1095226"/>
            <a:ext cx="18314580" cy="954107"/>
          </a:xfrm>
          <a:prstGeom prst="rect">
            <a:avLst/>
          </a:prstGeom>
        </p:spPr>
        <p:txBody>
          <a:bodyPr wrap="square" lIns="0" tIns="0" rIns="0" bIns="0" rtlCol="0" anchor="t">
            <a:spAutoFit/>
          </a:bodyPr>
          <a:lstStyle/>
          <a:p>
            <a:pPr algn="ctr"/>
            <a:r>
              <a:rPr lang="en-US" sz="6200" b="1" dirty="0" err="1" smtClean="0">
                <a:solidFill>
                  <a:srgbClr val="8064A2">
                    <a:lumMod val="75000"/>
                  </a:srgbClr>
                </a:solidFill>
                <a:latin typeface="Arial" panose="020B0604020202020204" pitchFamily="34" charset="0"/>
                <a:cs typeface="Arial" panose="020B0604020202020204" pitchFamily="34" charset="0"/>
              </a:rPr>
              <a:t>Ví</a:t>
            </a:r>
            <a:r>
              <a:rPr lang="en-US" sz="6200" b="1" dirty="0" smtClean="0">
                <a:solidFill>
                  <a:srgbClr val="8064A2">
                    <a:lumMod val="75000"/>
                  </a:srgbClr>
                </a:solidFill>
                <a:latin typeface="Arial" panose="020B0604020202020204" pitchFamily="34" charset="0"/>
                <a:cs typeface="Arial" panose="020B0604020202020204" pitchFamily="34" charset="0"/>
              </a:rPr>
              <a:t> </a:t>
            </a:r>
            <a:r>
              <a:rPr lang="en-US" sz="6200" b="1" dirty="0" err="1" smtClean="0">
                <a:solidFill>
                  <a:srgbClr val="8064A2">
                    <a:lumMod val="75000"/>
                  </a:srgbClr>
                </a:solidFill>
                <a:latin typeface="Arial" panose="020B0604020202020204" pitchFamily="34" charset="0"/>
                <a:cs typeface="Arial" panose="020B0604020202020204" pitchFamily="34" charset="0"/>
              </a:rPr>
              <a:t>dụ</a:t>
            </a:r>
            <a:endParaRPr lang="en-US" sz="6200" b="1" dirty="0">
              <a:solidFill>
                <a:srgbClr val="8064A2">
                  <a:lumMod val="75000"/>
                </a:srgbClr>
              </a:solidFill>
              <a:latin typeface="Arial" panose="020B0604020202020204" pitchFamily="34" charset="0"/>
              <a:cs typeface="Arial" panose="020B0604020202020204" pitchFamily="34" charset="0"/>
            </a:endParaRPr>
          </a:p>
        </p:txBody>
      </p:sp>
      <p:sp>
        <p:nvSpPr>
          <p:cNvPr id="17" name="Rectangle 16"/>
          <p:cNvSpPr/>
          <p:nvPr/>
        </p:nvSpPr>
        <p:spPr>
          <a:xfrm>
            <a:off x="7862627" y="3263917"/>
            <a:ext cx="8753945" cy="5170646"/>
          </a:xfrm>
          <a:prstGeom prst="rect">
            <a:avLst/>
          </a:prstGeom>
        </p:spPr>
        <p:txBody>
          <a:bodyPr wrap="square">
            <a:spAutoFit/>
          </a:bodyPr>
          <a:lstStyle/>
          <a:p>
            <a:pPr algn="ctr">
              <a:lnSpc>
                <a:spcPct val="150000"/>
              </a:lnSpc>
            </a:pPr>
            <a:r>
              <a:rPr lang="en-US"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Tô</a:t>
            </a:r>
            <a:r>
              <a:rPr lang="en-US"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Hoài</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 Nam</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dirty="0" err="1">
                <a:solidFill>
                  <a:prstClr val="black"/>
                </a:solidFill>
                <a:latin typeface="Arial" panose="020B0604020202020204" pitchFamily="34" charset="0"/>
                <a:cs typeface="Arial" panose="020B0604020202020204" pitchFamily="34" charset="0"/>
              </a:rPr>
              <a:t>Ông</a:t>
            </a:r>
            <a:r>
              <a:rPr lang="fr-FR" sz="3600" dirty="0">
                <a:solidFill>
                  <a:prstClr val="black"/>
                </a:solidFill>
                <a:latin typeface="Arial" panose="020B0604020202020204" pitchFamily="34" charset="0"/>
                <a:cs typeface="Arial" panose="020B0604020202020204" pitchFamily="34" charset="0"/>
              </a:rPr>
              <a:t> là </a:t>
            </a:r>
            <a:r>
              <a:rPr lang="fr-FR" sz="3600" dirty="0" err="1">
                <a:solidFill>
                  <a:prstClr val="black"/>
                </a:solidFill>
                <a:latin typeface="Arial" panose="020B0604020202020204" pitchFamily="34" charset="0"/>
                <a:cs typeface="Arial" panose="020B0604020202020204" pitchFamily="34" charset="0"/>
              </a:rPr>
              <a:t>nhà</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văn</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nổi</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tiếng</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của</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Việt</a:t>
            </a:r>
            <a:r>
              <a:rPr lang="fr-FR" sz="3600" dirty="0">
                <a:solidFill>
                  <a:prstClr val="black"/>
                </a:solidFill>
                <a:latin typeface="Arial" panose="020B0604020202020204" pitchFamily="34" charset="0"/>
                <a:cs typeface="Arial" panose="020B0604020202020204" pitchFamily="34" charset="0"/>
              </a:rPr>
              <a:t> Nam. </a:t>
            </a:r>
            <a:r>
              <a:rPr lang="fr-FR" sz="3600" dirty="0" err="1">
                <a:solidFill>
                  <a:prstClr val="black"/>
                </a:solidFill>
                <a:latin typeface="Arial" panose="020B0604020202020204" pitchFamily="34" charset="0"/>
                <a:cs typeface="Arial" panose="020B0604020202020204" pitchFamily="34" charset="0"/>
              </a:rPr>
              <a:t>Đặc</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biệt</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ông</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đã</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viết</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hơn</a:t>
            </a:r>
            <a:r>
              <a:rPr lang="fr-FR" sz="3600" dirty="0">
                <a:solidFill>
                  <a:prstClr val="black"/>
                </a:solidFill>
                <a:latin typeface="Arial" panose="020B0604020202020204" pitchFamily="34" charset="0"/>
                <a:cs typeface="Arial" panose="020B0604020202020204" pitchFamily="34" charset="0"/>
              </a:rPr>
              <a:t> 70 </a:t>
            </a:r>
            <a:r>
              <a:rPr lang="fr-FR" sz="3600" dirty="0" err="1">
                <a:solidFill>
                  <a:prstClr val="black"/>
                </a:solidFill>
                <a:latin typeface="Arial" panose="020B0604020202020204" pitchFamily="34" charset="0"/>
                <a:cs typeface="Arial" panose="020B0604020202020204" pitchFamily="34" charset="0"/>
              </a:rPr>
              <a:t>tác</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phẩm</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cho</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thiếu</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nhi</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trong</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đó</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có</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nhiều</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tác</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phẩm</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được</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dịch</a:t>
            </a:r>
            <a:r>
              <a:rPr lang="fr-FR" sz="3600" dirty="0">
                <a:solidFill>
                  <a:prstClr val="black"/>
                </a:solidFill>
                <a:latin typeface="Arial" panose="020B0604020202020204" pitchFamily="34" charset="0"/>
                <a:cs typeface="Arial" panose="020B0604020202020204" pitchFamily="34" charset="0"/>
              </a:rPr>
              <a:t> ra </a:t>
            </a:r>
            <a:r>
              <a:rPr lang="fr-FR" sz="3600" dirty="0" err="1">
                <a:solidFill>
                  <a:prstClr val="black"/>
                </a:solidFill>
                <a:latin typeface="Arial" panose="020B0604020202020204" pitchFamily="34" charset="0"/>
                <a:cs typeface="Arial" panose="020B0604020202020204" pitchFamily="34" charset="0"/>
              </a:rPr>
              <a:t>tiếng</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nước</a:t>
            </a:r>
            <a:r>
              <a:rPr lang="fr-FR" sz="3600" dirty="0">
                <a:solidFill>
                  <a:prstClr val="black"/>
                </a:solidFill>
                <a:latin typeface="Arial" panose="020B0604020202020204" pitchFamily="34" charset="0"/>
                <a:cs typeface="Arial" panose="020B0604020202020204" pitchFamily="34" charset="0"/>
              </a:rPr>
              <a:t> </a:t>
            </a:r>
            <a:r>
              <a:rPr lang="fr-FR" sz="3600" dirty="0" err="1">
                <a:solidFill>
                  <a:prstClr val="black"/>
                </a:solidFill>
                <a:latin typeface="Arial" panose="020B0604020202020204" pitchFamily="34" charset="0"/>
                <a:cs typeface="Arial" panose="020B0604020202020204" pitchFamily="34" charset="0"/>
              </a:rPr>
              <a:t>ngoài</a:t>
            </a:r>
            <a:r>
              <a:rPr lang="fr-FR" sz="3600" dirty="0">
                <a:solidFill>
                  <a:prstClr val="black"/>
                </a:solidFill>
                <a:latin typeface="Arial" panose="020B0604020202020204" pitchFamily="34" charset="0"/>
                <a:cs typeface="Arial" panose="020B0604020202020204" pitchFamily="34" charset="0"/>
              </a:rPr>
              <a:t>.</a:t>
            </a:r>
            <a:endParaRPr lang="en-US" sz="3600" dirty="0">
              <a:solidFill>
                <a:prstClr val="black"/>
              </a:solidFill>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8152">
            <a:off x="94719" y="656469"/>
            <a:ext cx="2339480" cy="1792627"/>
          </a:xfrm>
          <a:prstGeom prst="rect">
            <a:avLst/>
          </a:prstGeom>
        </p:spPr>
      </p:pic>
      <p:pic>
        <p:nvPicPr>
          <p:cNvPr id="24"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690028" flipH="1" flipV="1">
            <a:off x="15233078" y="293468"/>
            <a:ext cx="2865682" cy="2557622"/>
          </a:xfrm>
          <a:prstGeom prst="rect">
            <a:avLst/>
          </a:prstGeom>
        </p:spPr>
      </p:pic>
      <p:pic>
        <p:nvPicPr>
          <p:cNvPr id="6" name="Picture 5"/>
          <p:cNvPicPr>
            <a:picLocks noChangeAspect="1"/>
          </p:cNvPicPr>
          <p:nvPr/>
        </p:nvPicPr>
        <p:blipFill>
          <a:blip r:embed="rId11"/>
          <a:stretch>
            <a:fillRect/>
          </a:stretch>
        </p:blipFill>
        <p:spPr>
          <a:xfrm>
            <a:off x="1774293" y="3579494"/>
            <a:ext cx="4554963" cy="45293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8550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grpSp>
        <p:nvGrpSpPr>
          <p:cNvPr id="21" name="Group 20"/>
          <p:cNvGrpSpPr/>
          <p:nvPr/>
        </p:nvGrpSpPr>
        <p:grpSpPr>
          <a:xfrm>
            <a:off x="7470934" y="3026848"/>
            <a:ext cx="9857052" cy="6079052"/>
            <a:chOff x="7470934" y="3026848"/>
            <a:chExt cx="9857052" cy="6079052"/>
          </a:xfrm>
        </p:grpSpPr>
        <p:sp>
          <p:nvSpPr>
            <p:cNvPr id="7" name="Freeform 7"/>
            <p:cNvSpPr/>
            <p:nvPr/>
          </p:nvSpPr>
          <p:spPr>
            <a:xfrm>
              <a:off x="7470934" y="3026848"/>
              <a:ext cx="9537333" cy="5629902"/>
            </a:xfrm>
            <a:custGeom>
              <a:avLst/>
              <a:gdLst/>
              <a:ahLst/>
              <a:cxnLst/>
              <a:rect l="l" t="t" r="r" b="b"/>
              <a:pathLst>
                <a:path w="2746319" h="1071771">
                  <a:moveTo>
                    <a:pt x="47483" y="0"/>
                  </a:moveTo>
                  <a:lnTo>
                    <a:pt x="2698836" y="0"/>
                  </a:lnTo>
                  <a:cubicBezTo>
                    <a:pt x="2711430" y="0"/>
                    <a:pt x="2723507" y="5003"/>
                    <a:pt x="2732412" y="13907"/>
                  </a:cubicBezTo>
                  <a:cubicBezTo>
                    <a:pt x="2741317" y="22812"/>
                    <a:pt x="2746319" y="34890"/>
                    <a:pt x="2746319" y="47483"/>
                  </a:cubicBezTo>
                  <a:lnTo>
                    <a:pt x="2746319" y="1024288"/>
                  </a:lnTo>
                  <a:cubicBezTo>
                    <a:pt x="2746319" y="1036882"/>
                    <a:pt x="2741317" y="1048959"/>
                    <a:pt x="2732412" y="1057864"/>
                  </a:cubicBezTo>
                  <a:cubicBezTo>
                    <a:pt x="2723507" y="1066769"/>
                    <a:pt x="2711430" y="1071771"/>
                    <a:pt x="2698836" y="1071771"/>
                  </a:cubicBezTo>
                  <a:lnTo>
                    <a:pt x="47483" y="1071771"/>
                  </a:lnTo>
                  <a:cubicBezTo>
                    <a:pt x="21259" y="1071771"/>
                    <a:pt x="0" y="1050512"/>
                    <a:pt x="0" y="1024288"/>
                  </a:cubicBezTo>
                  <a:lnTo>
                    <a:pt x="0" y="47483"/>
                  </a:lnTo>
                  <a:cubicBezTo>
                    <a:pt x="0" y="21259"/>
                    <a:pt x="21259" y="0"/>
                    <a:pt x="47483" y="0"/>
                  </a:cubicBezTo>
                  <a:close/>
                </a:path>
              </a:pathLst>
            </a:custGeom>
            <a:solidFill>
              <a:schemeClr val="accent4">
                <a:lumMod val="40000"/>
                <a:lumOff val="60000"/>
              </a:schemeClr>
            </a:solidFill>
          </p:spPr>
        </p:sp>
        <p:grpSp>
          <p:nvGrpSpPr>
            <p:cNvPr id="18" name="Group 17"/>
            <p:cNvGrpSpPr/>
            <p:nvPr/>
          </p:nvGrpSpPr>
          <p:grpSpPr>
            <a:xfrm>
              <a:off x="14644933" y="7169629"/>
              <a:ext cx="2683053" cy="1936271"/>
              <a:chOff x="10872189" y="3105711"/>
              <a:chExt cx="4721319" cy="3059660"/>
            </a:xfrm>
          </p:grpSpPr>
          <p:pic>
            <p:nvPicPr>
              <p:cNvPr id="19"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8113">
                <a:off x="13263454" y="3105711"/>
                <a:ext cx="2330054" cy="2099961"/>
              </a:xfrm>
              <a:prstGeom prst="rect">
                <a:avLst/>
              </a:prstGeom>
            </p:spPr>
          </p:pic>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95369">
                <a:off x="10872189" y="5386011"/>
                <a:ext cx="2524245" cy="779360"/>
              </a:xfrm>
              <a:prstGeom prst="rect">
                <a:avLst/>
              </a:prstGeom>
            </p:spPr>
          </p:pic>
        </p:grpSp>
      </p:grpSp>
      <p:sp>
        <p:nvSpPr>
          <p:cNvPr id="14" name="TextBox 3">
            <a:extLst>
              <a:ext uri="{FF2B5EF4-FFF2-40B4-BE49-F238E27FC236}">
                <a16:creationId xmlns:a16="http://schemas.microsoft.com/office/drawing/2014/main" id="{65DF7566-BF95-49C9-C3A9-9541C09B846D}"/>
              </a:ext>
            </a:extLst>
          </p:cNvPr>
          <p:cNvSpPr txBox="1"/>
          <p:nvPr/>
        </p:nvSpPr>
        <p:spPr>
          <a:xfrm>
            <a:off x="1773" y="1095226"/>
            <a:ext cx="18314580" cy="954107"/>
          </a:xfrm>
          <a:prstGeom prst="rect">
            <a:avLst/>
          </a:prstGeom>
        </p:spPr>
        <p:txBody>
          <a:bodyPr wrap="square" lIns="0" tIns="0" rIns="0" bIns="0" rtlCol="0" anchor="t">
            <a:spAutoFit/>
          </a:bodyPr>
          <a:lstStyle/>
          <a:p>
            <a:pPr algn="ctr"/>
            <a:r>
              <a:rPr lang="en-US" sz="6200" b="1" dirty="0" err="1" smtClean="0">
                <a:solidFill>
                  <a:srgbClr val="8064A2">
                    <a:lumMod val="75000"/>
                  </a:srgbClr>
                </a:solidFill>
                <a:latin typeface="Arial" panose="020B0604020202020204" pitchFamily="34" charset="0"/>
                <a:cs typeface="Arial" panose="020B0604020202020204" pitchFamily="34" charset="0"/>
              </a:rPr>
              <a:t>Ví</a:t>
            </a:r>
            <a:r>
              <a:rPr lang="en-US" sz="6200" b="1" dirty="0" smtClean="0">
                <a:solidFill>
                  <a:srgbClr val="8064A2">
                    <a:lumMod val="75000"/>
                  </a:srgbClr>
                </a:solidFill>
                <a:latin typeface="Arial" panose="020B0604020202020204" pitchFamily="34" charset="0"/>
                <a:cs typeface="Arial" panose="020B0604020202020204" pitchFamily="34" charset="0"/>
              </a:rPr>
              <a:t> </a:t>
            </a:r>
            <a:r>
              <a:rPr lang="en-US" sz="6200" b="1" dirty="0" err="1" smtClean="0">
                <a:solidFill>
                  <a:srgbClr val="8064A2">
                    <a:lumMod val="75000"/>
                  </a:srgbClr>
                </a:solidFill>
                <a:latin typeface="Arial" panose="020B0604020202020204" pitchFamily="34" charset="0"/>
                <a:cs typeface="Arial" panose="020B0604020202020204" pitchFamily="34" charset="0"/>
              </a:rPr>
              <a:t>dụ</a:t>
            </a:r>
            <a:endParaRPr lang="en-US" sz="6200" b="1" dirty="0">
              <a:solidFill>
                <a:srgbClr val="8064A2">
                  <a:lumMod val="75000"/>
                </a:srgbClr>
              </a:solidFill>
              <a:latin typeface="Arial" panose="020B0604020202020204" pitchFamily="34" charset="0"/>
              <a:cs typeface="Arial" panose="020B0604020202020204" pitchFamily="34" charset="0"/>
            </a:endParaRPr>
          </a:p>
        </p:txBody>
      </p:sp>
      <p:sp>
        <p:nvSpPr>
          <p:cNvPr id="17" name="Rectangle 16"/>
          <p:cNvSpPr/>
          <p:nvPr/>
        </p:nvSpPr>
        <p:spPr>
          <a:xfrm>
            <a:off x="7862627" y="3671971"/>
            <a:ext cx="8753945" cy="4339650"/>
          </a:xfrm>
          <a:prstGeom prst="rect">
            <a:avLst/>
          </a:prstGeom>
        </p:spPr>
        <p:txBody>
          <a:bodyPr wrap="square">
            <a:spAutoFit/>
          </a:bodyPr>
          <a:lstStyle/>
          <a:p>
            <a:pPr algn="ctr">
              <a:lnSpc>
                <a:spcPct val="150000"/>
              </a:lnSpc>
            </a:pPr>
            <a:r>
              <a:rPr lang="en-US"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Oan</a:t>
            </a:r>
            <a:r>
              <a:rPr lang="en-US"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Đi-xni</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6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Mỹ</a:t>
            </a:r>
            <a:endParaRPr lang="en-US" sz="36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dirty="0" err="1" smtClean="0">
                <a:solidFill>
                  <a:prstClr val="black"/>
                </a:solidFill>
                <a:latin typeface="Arial" panose="020B0604020202020204" pitchFamily="34" charset="0"/>
                <a:cs typeface="Arial" panose="020B0604020202020204" pitchFamily="34" charset="0"/>
              </a:rPr>
              <a:t>Ông</a:t>
            </a:r>
            <a:r>
              <a:rPr lang="fr-FR" sz="3600" dirty="0" smtClean="0">
                <a:solidFill>
                  <a:prstClr val="black"/>
                </a:solidFill>
                <a:latin typeface="Arial" panose="020B0604020202020204" pitchFamily="34" charset="0"/>
                <a:cs typeface="Arial" panose="020B0604020202020204" pitchFamily="34" charset="0"/>
              </a:rPr>
              <a:t> là </a:t>
            </a:r>
            <a:r>
              <a:rPr lang="fr-FR" sz="3600" dirty="0" err="1" smtClean="0">
                <a:solidFill>
                  <a:prstClr val="black"/>
                </a:solidFill>
                <a:latin typeface="Arial" panose="020B0604020202020204" pitchFamily="34" charset="0"/>
                <a:cs typeface="Arial" panose="020B0604020202020204" pitchFamily="34" charset="0"/>
              </a:rPr>
              <a:t>nhà</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sản</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xuất</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phim</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hoạt</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hình</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nổi</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tiếng</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với</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những</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nhân</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vật</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hoạt</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hình</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huyền</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thoại</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như</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chuột</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Mich-ki</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vịt</a:t>
            </a:r>
            <a:r>
              <a:rPr lang="fr-FR" sz="3600" dirty="0" smtClean="0">
                <a:solidFill>
                  <a:prstClr val="black"/>
                </a:solidFill>
                <a:latin typeface="Arial" panose="020B0604020202020204" pitchFamily="34" charset="0"/>
                <a:cs typeface="Arial" panose="020B0604020202020204" pitchFamily="34" charset="0"/>
              </a:rPr>
              <a:t> </a:t>
            </a:r>
            <a:r>
              <a:rPr lang="fr-FR" sz="3600" dirty="0" err="1" smtClean="0">
                <a:solidFill>
                  <a:prstClr val="black"/>
                </a:solidFill>
                <a:latin typeface="Arial" panose="020B0604020202020204" pitchFamily="34" charset="0"/>
                <a:cs typeface="Arial" panose="020B0604020202020204" pitchFamily="34" charset="0"/>
              </a:rPr>
              <a:t>Đô</a:t>
            </a:r>
            <a:r>
              <a:rPr lang="fr-FR" sz="3600" dirty="0" smtClean="0">
                <a:solidFill>
                  <a:prstClr val="black"/>
                </a:solidFill>
                <a:latin typeface="Arial" panose="020B0604020202020204" pitchFamily="34" charset="0"/>
                <a:cs typeface="Arial" panose="020B0604020202020204" pitchFamily="34" charset="0"/>
              </a:rPr>
              <a:t>-nan,…</a:t>
            </a:r>
            <a:endParaRPr lang="en-US" sz="3600" dirty="0">
              <a:solidFill>
                <a:prstClr val="black"/>
              </a:solidFill>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8152">
            <a:off x="94719" y="656469"/>
            <a:ext cx="2339480" cy="1792627"/>
          </a:xfrm>
          <a:prstGeom prst="rect">
            <a:avLst/>
          </a:prstGeom>
        </p:spPr>
      </p:pic>
      <p:pic>
        <p:nvPicPr>
          <p:cNvPr id="24"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690028" flipH="1" flipV="1">
            <a:off x="15233078" y="293468"/>
            <a:ext cx="2865682" cy="2557622"/>
          </a:xfrm>
          <a:prstGeom prst="rect">
            <a:avLst/>
          </a:prstGeom>
        </p:spPr>
      </p:pic>
      <p:pic>
        <p:nvPicPr>
          <p:cNvPr id="1028" name="Picture 4" descr="Walt Disney là ai, tiểu sử và sự thật xác ướp tái sinh của cha đẻ"/>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162" y="4092501"/>
            <a:ext cx="6044077" cy="37546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03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C9372"/>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6" name="Freeform 6"/>
          <p:cNvSpPr/>
          <p:nvPr/>
        </p:nvSpPr>
        <p:spPr>
          <a:xfrm>
            <a:off x="2133599" y="2009888"/>
            <a:ext cx="14020800" cy="6267222"/>
          </a:xfrm>
          <a:custGeom>
            <a:avLst/>
            <a:gdLst/>
            <a:ahLst/>
            <a:cxnLst/>
            <a:rect l="l" t="t" r="r" b="b"/>
            <a:pathLst>
              <a:path w="2746319" h="1071771">
                <a:moveTo>
                  <a:pt x="47483" y="0"/>
                </a:moveTo>
                <a:lnTo>
                  <a:pt x="2698836" y="0"/>
                </a:lnTo>
                <a:cubicBezTo>
                  <a:pt x="2711430" y="0"/>
                  <a:pt x="2723507" y="5003"/>
                  <a:pt x="2732412" y="13907"/>
                </a:cubicBezTo>
                <a:cubicBezTo>
                  <a:pt x="2741317" y="22812"/>
                  <a:pt x="2746319" y="34890"/>
                  <a:pt x="2746319" y="47483"/>
                </a:cubicBezTo>
                <a:lnTo>
                  <a:pt x="2746319" y="1024288"/>
                </a:lnTo>
                <a:cubicBezTo>
                  <a:pt x="2746319" y="1036882"/>
                  <a:pt x="2741317" y="1048959"/>
                  <a:pt x="2732412" y="1057864"/>
                </a:cubicBezTo>
                <a:cubicBezTo>
                  <a:pt x="2723507" y="1066769"/>
                  <a:pt x="2711430" y="1071771"/>
                  <a:pt x="2698836" y="1071771"/>
                </a:cubicBezTo>
                <a:lnTo>
                  <a:pt x="47483" y="1071771"/>
                </a:lnTo>
                <a:cubicBezTo>
                  <a:pt x="21259" y="1071771"/>
                  <a:pt x="0" y="1050512"/>
                  <a:pt x="0" y="1024288"/>
                </a:cubicBezTo>
                <a:lnTo>
                  <a:pt x="0" y="47483"/>
                </a:lnTo>
                <a:cubicBezTo>
                  <a:pt x="0" y="21259"/>
                  <a:pt x="21259" y="0"/>
                  <a:pt x="47483" y="0"/>
                </a:cubicBezTo>
                <a:close/>
              </a:path>
            </a:pathLst>
          </a:custGeom>
          <a:solidFill>
            <a:srgbClr val="C2D1C4"/>
          </a:solidFill>
        </p:spPr>
      </p:sp>
      <p:sp>
        <p:nvSpPr>
          <p:cNvPr id="12" name="TextBox 11">
            <a:extLst>
              <a:ext uri="{FF2B5EF4-FFF2-40B4-BE49-F238E27FC236}">
                <a16:creationId xmlns:a16="http://schemas.microsoft.com/office/drawing/2014/main" id="{D2DA5C9B-6B70-4A37-A751-7BBBABACD815}"/>
              </a:ext>
            </a:extLst>
          </p:cNvPr>
          <p:cNvSpPr txBox="1"/>
          <p:nvPr/>
        </p:nvSpPr>
        <p:spPr>
          <a:xfrm>
            <a:off x="2739814" y="3643088"/>
            <a:ext cx="12808370" cy="281545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l-NL" sz="6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2. </a:t>
            </a:r>
            <a:r>
              <a:rPr lang="fr-FR" sz="6500" b="1" dirty="0" err="1" smtClean="0">
                <a:solidFill>
                  <a:prstClr val="black"/>
                </a:solidFill>
                <a:latin typeface="Arial" panose="020B0604020202020204" pitchFamily="34" charset="0"/>
                <a:cs typeface="Arial" panose="020B0604020202020204" pitchFamily="34" charset="0"/>
              </a:rPr>
              <a:t>Nêu</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cảm</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nghĩ</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của</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em</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về</a:t>
            </a:r>
            <a:r>
              <a:rPr lang="fr-FR" sz="6500" b="1" dirty="0" smtClean="0">
                <a:solidFill>
                  <a:prstClr val="black"/>
                </a:solidFill>
                <a:latin typeface="Arial" panose="020B0604020202020204" pitchFamily="34" charset="0"/>
                <a:cs typeface="Arial" panose="020B0604020202020204" pitchFamily="34" charset="0"/>
              </a:rPr>
              <a:t> </a:t>
            </a:r>
          </a:p>
          <a:p>
            <a:pPr algn="ctr">
              <a:lnSpc>
                <a:spcPct val="150000"/>
              </a:lnSpc>
            </a:pPr>
            <a:r>
              <a:rPr lang="fr-FR" sz="6500" b="1" dirty="0" err="1" smtClean="0">
                <a:solidFill>
                  <a:prstClr val="black"/>
                </a:solidFill>
                <a:latin typeface="Arial" panose="020B0604020202020204" pitchFamily="34" charset="0"/>
                <a:cs typeface="Arial" panose="020B0604020202020204" pitchFamily="34" charset="0"/>
              </a:rPr>
              <a:t>một</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người</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nổi</a:t>
            </a:r>
            <a:r>
              <a:rPr lang="fr-FR" sz="6500" b="1" dirty="0" smtClean="0">
                <a:solidFill>
                  <a:prstClr val="black"/>
                </a:solidFill>
                <a:latin typeface="Arial" panose="020B0604020202020204" pitchFamily="34" charset="0"/>
                <a:cs typeface="Arial" panose="020B0604020202020204" pitchFamily="34" charset="0"/>
              </a:rPr>
              <a:t> </a:t>
            </a:r>
            <a:r>
              <a:rPr lang="fr-FR" sz="6500" b="1" dirty="0" err="1" smtClean="0">
                <a:solidFill>
                  <a:prstClr val="black"/>
                </a:solidFill>
                <a:latin typeface="Arial" panose="020B0604020202020204" pitchFamily="34" charset="0"/>
                <a:cs typeface="Arial" panose="020B0604020202020204" pitchFamily="34" charset="0"/>
              </a:rPr>
              <a:t>tiếng</a:t>
            </a:r>
            <a:endParaRPr lang="fr-FR" sz="6500" b="1" dirty="0">
              <a:solidFill>
                <a:prstClr val="black"/>
              </a:solidFill>
              <a:latin typeface="Arial" panose="020B0604020202020204" pitchFamily="34" charset="0"/>
              <a:cs typeface="Arial" panose="020B0604020202020204" pitchFamily="34" charset="0"/>
            </a:endParaRPr>
          </a:p>
        </p:txBody>
      </p:sp>
      <p:pic>
        <p:nvPicPr>
          <p:cNvPr id="9"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4164">
            <a:off x="968439" y="7021186"/>
            <a:ext cx="2946694" cy="2390505"/>
          </a:xfrm>
          <a:prstGeom prst="rect">
            <a:avLst/>
          </a:prstGeom>
        </p:spPr>
      </p:pic>
      <p:pic>
        <p:nvPicPr>
          <p:cNvPr id="10"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14060236" y="-318602"/>
            <a:ext cx="1493028" cy="3158329"/>
          </a:xfrm>
          <a:prstGeom prst="rect">
            <a:avLst/>
          </a:prstGeom>
        </p:spPr>
      </p:pic>
    </p:spTree>
    <p:extLst>
      <p:ext uri="{BB962C8B-B14F-4D97-AF65-F5344CB8AC3E}">
        <p14:creationId xmlns:p14="http://schemas.microsoft.com/office/powerpoint/2010/main" val="3858672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C9372"/>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6" name="Freeform 6"/>
          <p:cNvSpPr/>
          <p:nvPr/>
        </p:nvSpPr>
        <p:spPr>
          <a:xfrm>
            <a:off x="1600200" y="1638299"/>
            <a:ext cx="10558805" cy="5373221"/>
          </a:xfrm>
          <a:custGeom>
            <a:avLst/>
            <a:gdLst/>
            <a:ahLst/>
            <a:cxnLst/>
            <a:rect l="l" t="t" r="r" b="b"/>
            <a:pathLst>
              <a:path w="2746319" h="1071771">
                <a:moveTo>
                  <a:pt x="47483" y="0"/>
                </a:moveTo>
                <a:lnTo>
                  <a:pt x="2698836" y="0"/>
                </a:lnTo>
                <a:cubicBezTo>
                  <a:pt x="2711430" y="0"/>
                  <a:pt x="2723507" y="5003"/>
                  <a:pt x="2732412" y="13907"/>
                </a:cubicBezTo>
                <a:cubicBezTo>
                  <a:pt x="2741317" y="22812"/>
                  <a:pt x="2746319" y="34890"/>
                  <a:pt x="2746319" y="47483"/>
                </a:cubicBezTo>
                <a:lnTo>
                  <a:pt x="2746319" y="1024288"/>
                </a:lnTo>
                <a:cubicBezTo>
                  <a:pt x="2746319" y="1036882"/>
                  <a:pt x="2741317" y="1048959"/>
                  <a:pt x="2732412" y="1057864"/>
                </a:cubicBezTo>
                <a:cubicBezTo>
                  <a:pt x="2723507" y="1066769"/>
                  <a:pt x="2711430" y="1071771"/>
                  <a:pt x="2698836" y="1071771"/>
                </a:cubicBezTo>
                <a:lnTo>
                  <a:pt x="47483" y="1071771"/>
                </a:lnTo>
                <a:cubicBezTo>
                  <a:pt x="21259" y="1071771"/>
                  <a:pt x="0" y="1050512"/>
                  <a:pt x="0" y="1024288"/>
                </a:cubicBezTo>
                <a:lnTo>
                  <a:pt x="0" y="47483"/>
                </a:lnTo>
                <a:cubicBezTo>
                  <a:pt x="0" y="21259"/>
                  <a:pt x="21259" y="0"/>
                  <a:pt x="47483" y="0"/>
                </a:cubicBezTo>
                <a:close/>
              </a:path>
            </a:pathLst>
          </a:custGeom>
          <a:solidFill>
            <a:srgbClr val="C2D1C4"/>
          </a:solidFill>
        </p:spPr>
      </p:sp>
      <p:sp>
        <p:nvSpPr>
          <p:cNvPr id="13" name="Rectangle 12"/>
          <p:cNvSpPr/>
          <p:nvPr/>
        </p:nvSpPr>
        <p:spPr>
          <a:xfrm>
            <a:off x="2010475" y="2085834"/>
            <a:ext cx="9738253" cy="447814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bật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tiếng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khâm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phục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mến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mộ</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kính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yêu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2229">
            <a:off x="494644" y="7600535"/>
            <a:ext cx="2211111" cy="2396869"/>
          </a:xfrm>
          <a:prstGeom prst="rect">
            <a:avLst/>
          </a:prstGeom>
        </p:spPr>
      </p:pic>
      <p:pic>
        <p:nvPicPr>
          <p:cNvPr id="15"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4626">
            <a:off x="15212538" y="363302"/>
            <a:ext cx="2463931" cy="2549994"/>
          </a:xfrm>
          <a:prstGeom prst="rect">
            <a:avLst/>
          </a:prstGeom>
        </p:spPr>
      </p:pic>
    </p:spTree>
    <p:extLst>
      <p:ext uri="{BB962C8B-B14F-4D97-AF65-F5344CB8AC3E}">
        <p14:creationId xmlns:p14="http://schemas.microsoft.com/office/powerpoint/2010/main" val="123646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40293" y="695439"/>
            <a:ext cx="17007413" cy="8896121"/>
            <a:chOff x="0" y="0"/>
            <a:chExt cx="6095073" cy="3188169"/>
          </a:xfrm>
        </p:grpSpPr>
        <p:sp>
          <p:nvSpPr>
            <p:cNvPr id="3" name="Freeform 3"/>
            <p:cNvSpPr/>
            <p:nvPr/>
          </p:nvSpPr>
          <p:spPr>
            <a:xfrm>
              <a:off x="0" y="0"/>
              <a:ext cx="6095073" cy="3188169"/>
            </a:xfrm>
            <a:custGeom>
              <a:avLst/>
              <a:gdLst/>
              <a:ahLst/>
              <a:cxnLst/>
              <a:rect l="l" t="t" r="r" b="b"/>
              <a:pathLst>
                <a:path w="6095073" h="3188169">
                  <a:moveTo>
                    <a:pt x="21395" y="0"/>
                  </a:moveTo>
                  <a:lnTo>
                    <a:pt x="6073678" y="0"/>
                  </a:lnTo>
                  <a:cubicBezTo>
                    <a:pt x="6085494" y="0"/>
                    <a:pt x="6095073" y="9579"/>
                    <a:pt x="6095073" y="21395"/>
                  </a:cubicBezTo>
                  <a:lnTo>
                    <a:pt x="6095073" y="3166774"/>
                  </a:lnTo>
                  <a:cubicBezTo>
                    <a:pt x="6095073" y="3178590"/>
                    <a:pt x="6085494" y="3188169"/>
                    <a:pt x="6073678" y="3188169"/>
                  </a:cubicBezTo>
                  <a:lnTo>
                    <a:pt x="21395" y="3188169"/>
                  </a:lnTo>
                  <a:cubicBezTo>
                    <a:pt x="9579" y="3188169"/>
                    <a:pt x="0" y="3178590"/>
                    <a:pt x="0" y="3166774"/>
                  </a:cubicBezTo>
                  <a:lnTo>
                    <a:pt x="0" y="21395"/>
                  </a:lnTo>
                  <a:cubicBezTo>
                    <a:pt x="0" y="9579"/>
                    <a:pt x="9579" y="0"/>
                    <a:pt x="21395" y="0"/>
                  </a:cubicBezTo>
                  <a:close/>
                </a:path>
              </a:pathLst>
            </a:custGeom>
            <a:solidFill>
              <a:srgbClr val="FFFAD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grpSp>
        <p:nvGrpSpPr>
          <p:cNvPr id="5" name="Group 5"/>
          <p:cNvGrpSpPr/>
          <p:nvPr/>
        </p:nvGrpSpPr>
        <p:grpSpPr>
          <a:xfrm>
            <a:off x="8001000" y="1513327"/>
            <a:ext cx="8839200" cy="7260344"/>
            <a:chOff x="0" y="0"/>
            <a:chExt cx="2746319" cy="2418433"/>
          </a:xfrm>
        </p:grpSpPr>
        <p:sp>
          <p:nvSpPr>
            <p:cNvPr id="6" name="Freeform 6"/>
            <p:cNvSpPr/>
            <p:nvPr/>
          </p:nvSpPr>
          <p:spPr>
            <a:xfrm>
              <a:off x="0" y="0"/>
              <a:ext cx="2746319" cy="2418433"/>
            </a:xfrm>
            <a:custGeom>
              <a:avLst/>
              <a:gdLst/>
              <a:ahLst/>
              <a:cxnLst/>
              <a:rect l="l" t="t" r="r" b="b"/>
              <a:pathLst>
                <a:path w="2746319" h="2418433">
                  <a:moveTo>
                    <a:pt x="47483" y="0"/>
                  </a:moveTo>
                  <a:lnTo>
                    <a:pt x="2698836" y="0"/>
                  </a:lnTo>
                  <a:cubicBezTo>
                    <a:pt x="2711430" y="0"/>
                    <a:pt x="2723507" y="5003"/>
                    <a:pt x="2732412" y="13907"/>
                  </a:cubicBezTo>
                  <a:cubicBezTo>
                    <a:pt x="2741317" y="22812"/>
                    <a:pt x="2746319" y="34890"/>
                    <a:pt x="2746319" y="47483"/>
                  </a:cubicBezTo>
                  <a:lnTo>
                    <a:pt x="2746319" y="2370950"/>
                  </a:lnTo>
                  <a:cubicBezTo>
                    <a:pt x="2746319" y="2397174"/>
                    <a:pt x="2725060" y="2418433"/>
                    <a:pt x="2698836" y="2418433"/>
                  </a:cubicBezTo>
                  <a:lnTo>
                    <a:pt x="47483" y="2418433"/>
                  </a:lnTo>
                  <a:cubicBezTo>
                    <a:pt x="21259" y="2418433"/>
                    <a:pt x="0" y="2397174"/>
                    <a:pt x="0" y="2370950"/>
                  </a:cubicBezTo>
                  <a:lnTo>
                    <a:pt x="0" y="47483"/>
                  </a:lnTo>
                  <a:cubicBezTo>
                    <a:pt x="0" y="21259"/>
                    <a:pt x="21259" y="0"/>
                    <a:pt x="47483" y="0"/>
                  </a:cubicBezTo>
                  <a:close/>
                </a:path>
              </a:pathLst>
            </a:custGeom>
            <a:solidFill>
              <a:srgbClr val="FFF4A6"/>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1960"/>
                </a:lnSpc>
              </a:pPr>
              <a:endParaRPr>
                <a:solidFill>
                  <a:prstClr val="black"/>
                </a:solidFill>
              </a:endParaRPr>
            </a:p>
          </p:txBody>
        </p:sp>
      </p:grpSp>
      <p:grpSp>
        <p:nvGrpSpPr>
          <p:cNvPr id="36" name="Group 35"/>
          <p:cNvGrpSpPr/>
          <p:nvPr/>
        </p:nvGrpSpPr>
        <p:grpSpPr>
          <a:xfrm>
            <a:off x="661558" y="1105433"/>
            <a:ext cx="9106431" cy="2053360"/>
            <a:chOff x="8370620" y="840035"/>
            <a:chExt cx="9106431" cy="2053360"/>
          </a:xfrm>
        </p:grpSpPr>
        <p:grpSp>
          <p:nvGrpSpPr>
            <p:cNvPr id="37" name="Group 15"/>
            <p:cNvGrpSpPr/>
            <p:nvPr/>
          </p:nvGrpSpPr>
          <p:grpSpPr>
            <a:xfrm rot="5400000">
              <a:off x="11897156" y="-2686501"/>
              <a:ext cx="2053360" cy="9106431"/>
              <a:chOff x="0" y="-38100"/>
              <a:chExt cx="1197400" cy="5241277"/>
            </a:xfrm>
          </p:grpSpPr>
          <p:sp>
            <p:nvSpPr>
              <p:cNvPr id="39" name="Freeform 16"/>
              <p:cNvSpPr/>
              <p:nvPr/>
            </p:nvSpPr>
            <p:spPr>
              <a:xfrm>
                <a:off x="0" y="438014"/>
                <a:ext cx="1197400" cy="4765163"/>
              </a:xfrm>
              <a:custGeom>
                <a:avLst/>
                <a:gdLst/>
                <a:ahLst/>
                <a:cxnLst/>
                <a:rect l="l" t="t" r="r" b="b"/>
                <a:pathLst>
                  <a:path w="1197400" h="5203177">
                    <a:moveTo>
                      <a:pt x="203200" y="5203177"/>
                    </a:moveTo>
                    <a:lnTo>
                      <a:pt x="994200" y="5203177"/>
                    </a:lnTo>
                    <a:lnTo>
                      <a:pt x="1197400" y="0"/>
                    </a:lnTo>
                    <a:lnTo>
                      <a:pt x="0" y="0"/>
                    </a:lnTo>
                    <a:lnTo>
                      <a:pt x="203200" y="5203177"/>
                    </a:lnTo>
                    <a:close/>
                  </a:path>
                </a:pathLst>
              </a:custGeom>
              <a:solidFill>
                <a:srgbClr val="FFCE6D"/>
              </a:solidFill>
            </p:spPr>
          </p:sp>
          <p:sp>
            <p:nvSpPr>
              <p:cNvPr id="40" name="TextBox 17"/>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8" name="TextBox 5"/>
            <p:cNvSpPr txBox="1"/>
            <p:nvPr/>
          </p:nvSpPr>
          <p:spPr>
            <a:xfrm>
              <a:off x="8370620" y="1116509"/>
              <a:ext cx="8279210" cy="1500411"/>
            </a:xfrm>
            <a:prstGeom prst="rect">
              <a:avLst/>
            </a:prstGeom>
          </p:spPr>
          <p:txBody>
            <a:bodyPr wrap="square" lIns="0" tIns="0" rIns="0" bIns="0" rtlCol="0" anchor="t">
              <a:spAutoFit/>
            </a:bodyPr>
            <a:lstStyle/>
            <a:p>
              <a:pPr algn="ctr">
                <a:lnSpc>
                  <a:spcPct val="150000"/>
                </a:lnSpc>
                <a:spcBef>
                  <a:spcPct val="0"/>
                </a:spcBef>
              </a:pPr>
              <a:r>
                <a:rPr lang="en-US" sz="6500" b="1" dirty="0" err="1" smtClean="0">
                  <a:solidFill>
                    <a:prstClr val="black"/>
                  </a:solidFill>
                  <a:latin typeface="Arial" panose="020B0604020202020204" pitchFamily="34" charset="0"/>
                  <a:cs typeface="Arial" panose="020B0604020202020204" pitchFamily="34" charset="0"/>
                </a:rPr>
                <a:t>Củng</a:t>
              </a:r>
              <a:r>
                <a:rPr lang="en-US" sz="6500" b="1" dirty="0" smtClean="0">
                  <a:solidFill>
                    <a:prstClr val="black"/>
                  </a:solidFill>
                  <a:latin typeface="Arial" panose="020B0604020202020204" pitchFamily="34" charset="0"/>
                  <a:cs typeface="Arial" panose="020B0604020202020204" pitchFamily="34" charset="0"/>
                </a:rPr>
                <a:t> </a:t>
              </a:r>
              <a:r>
                <a:rPr lang="en-US" sz="6500" b="1" dirty="0" err="1" smtClean="0">
                  <a:solidFill>
                    <a:prstClr val="black"/>
                  </a:solidFill>
                  <a:latin typeface="Arial" panose="020B0604020202020204" pitchFamily="34" charset="0"/>
                  <a:cs typeface="Arial" panose="020B0604020202020204" pitchFamily="34" charset="0"/>
                </a:rPr>
                <a:t>cố</a:t>
              </a:r>
              <a:r>
                <a:rPr lang="en-US" sz="6500" b="1" dirty="0" smtClean="0">
                  <a:solidFill>
                    <a:prstClr val="black"/>
                  </a:solidFill>
                  <a:latin typeface="Arial" panose="020B0604020202020204" pitchFamily="34" charset="0"/>
                  <a:cs typeface="Arial" panose="020B0604020202020204" pitchFamily="34" charset="0"/>
                </a:rPr>
                <a:t>, </a:t>
              </a:r>
              <a:r>
                <a:rPr lang="en-US" sz="6500" b="1" dirty="0" err="1" smtClean="0">
                  <a:solidFill>
                    <a:prstClr val="black"/>
                  </a:solidFill>
                  <a:latin typeface="Arial" panose="020B0604020202020204" pitchFamily="34" charset="0"/>
                  <a:cs typeface="Arial" panose="020B0604020202020204" pitchFamily="34" charset="0"/>
                </a:rPr>
                <a:t>dặn</a:t>
              </a:r>
              <a:r>
                <a:rPr lang="en-US" sz="6500" b="1" dirty="0" smtClean="0">
                  <a:solidFill>
                    <a:prstClr val="black"/>
                  </a:solidFill>
                  <a:latin typeface="Arial" panose="020B0604020202020204" pitchFamily="34" charset="0"/>
                  <a:cs typeface="Arial" panose="020B0604020202020204" pitchFamily="34" charset="0"/>
                </a:rPr>
                <a:t> </a:t>
              </a:r>
              <a:r>
                <a:rPr lang="en-US" sz="6500" b="1" dirty="0" err="1" smtClean="0">
                  <a:solidFill>
                    <a:prstClr val="black"/>
                  </a:solidFill>
                  <a:latin typeface="Arial" panose="020B0604020202020204" pitchFamily="34" charset="0"/>
                  <a:cs typeface="Arial" panose="020B0604020202020204" pitchFamily="34" charset="0"/>
                </a:rPr>
                <a:t>dò</a:t>
              </a:r>
              <a:endParaRPr lang="en-US" sz="6500" b="1" dirty="0">
                <a:solidFill>
                  <a:prstClr val="black"/>
                </a:solidFill>
                <a:latin typeface="Arial" panose="020B0604020202020204" pitchFamily="34" charset="0"/>
                <a:cs typeface="Arial" panose="020B0604020202020204" pitchFamily="34" charset="0"/>
              </a:endParaRPr>
            </a:p>
          </p:txBody>
        </p:sp>
      </p:grpSp>
      <p:pic>
        <p:nvPicPr>
          <p:cNvPr id="41"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3388" flipH="1">
            <a:off x="1896958" y="4079359"/>
            <a:ext cx="5388301" cy="4614344"/>
          </a:xfrm>
          <a:prstGeom prst="rect">
            <a:avLst/>
          </a:prstGeom>
          <a:effectLst>
            <a:outerShdw blurRad="50800" dist="38100" dir="10800000" algn="r" rotWithShape="0">
              <a:prstClr val="black">
                <a:alpha val="40000"/>
              </a:prstClr>
            </a:outerShdw>
          </a:effectLst>
        </p:spPr>
      </p:pic>
      <p:sp>
        <p:nvSpPr>
          <p:cNvPr id="42" name="Rectangle 41"/>
          <p:cNvSpPr/>
          <p:nvPr/>
        </p:nvSpPr>
        <p:spPr>
          <a:xfrm>
            <a:off x="8321823" y="3435268"/>
            <a:ext cx="8197554" cy="470898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err="1" smtClean="0">
                <a:solidFill>
                  <a:prstClr val="black"/>
                </a:solidFill>
                <a:latin typeface="Arial" panose="020B0604020202020204" pitchFamily="34" charset="0"/>
                <a:cs typeface="Arial" panose="020B0604020202020204" pitchFamily="34" charset="0"/>
              </a:rPr>
              <a:t>Ôn</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tập</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các</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nội</a:t>
            </a:r>
            <a:r>
              <a:rPr lang="en-US" sz="4000" dirty="0" smtClean="0">
                <a:solidFill>
                  <a:prstClr val="black"/>
                </a:solidFill>
                <a:latin typeface="Arial" panose="020B0604020202020204" pitchFamily="34" charset="0"/>
                <a:cs typeface="Arial" panose="020B0604020202020204" pitchFamily="34" charset="0"/>
              </a:rPr>
              <a:t> dung </a:t>
            </a:r>
            <a:r>
              <a:rPr lang="en-US" sz="4000" dirty="0" err="1" smtClean="0">
                <a:solidFill>
                  <a:prstClr val="black"/>
                </a:solidFill>
                <a:latin typeface="Arial" panose="020B0604020202020204" pitchFamily="34" charset="0"/>
                <a:cs typeface="Arial" panose="020B0604020202020204" pitchFamily="34" charset="0"/>
              </a:rPr>
              <a:t>đã</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học</a:t>
            </a:r>
            <a:endParaRPr lang="en-US" sz="4000" dirty="0" smtClean="0">
              <a:solidFill>
                <a:prstClr val="black"/>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dirty="0" err="1" smtClean="0">
                <a:solidFill>
                  <a:prstClr val="black"/>
                </a:solidFill>
                <a:latin typeface="Arial" panose="020B0604020202020204" pitchFamily="34" charset="0"/>
                <a:cs typeface="Arial" panose="020B0604020202020204" pitchFamily="34" charset="0"/>
              </a:rPr>
              <a:t>Kể</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cho</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người</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thân</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nghe</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về</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một</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nhân</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vật</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nổi</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tiếng</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mà</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em</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tìm</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hiểu</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được</a:t>
            </a:r>
            <a:endParaRPr lang="en-US" sz="4000" dirty="0" smtClean="0">
              <a:solidFill>
                <a:prstClr val="black"/>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dirty="0" err="1" smtClean="0">
                <a:solidFill>
                  <a:prstClr val="black"/>
                </a:solidFill>
                <a:latin typeface="Arial" panose="020B0604020202020204" pitchFamily="34" charset="0"/>
                <a:cs typeface="Arial" panose="020B0604020202020204" pitchFamily="34" charset="0"/>
              </a:rPr>
              <a:t>Đọc</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và</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xem</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trước</a:t>
            </a:r>
            <a:r>
              <a:rPr lang="en-US" sz="4000" dirty="0" smtClean="0">
                <a:solidFill>
                  <a:prstClr val="black"/>
                </a:solidFill>
                <a:latin typeface="Arial" panose="020B0604020202020204" pitchFamily="34" charset="0"/>
                <a:cs typeface="Arial" panose="020B0604020202020204" pitchFamily="34" charset="0"/>
              </a:rPr>
              <a:t> </a:t>
            </a:r>
            <a:r>
              <a:rPr lang="en-US" sz="4000" i="1" dirty="0" err="1">
                <a:solidFill>
                  <a:prstClr val="black"/>
                </a:solidFill>
                <a:latin typeface="Arial" panose="020B0604020202020204" pitchFamily="34" charset="0"/>
                <a:cs typeface="Arial" panose="020B0604020202020204" pitchFamily="34" charset="0"/>
              </a:rPr>
              <a:t>T</a:t>
            </a:r>
            <a:r>
              <a:rPr lang="en-US" sz="4000" i="1" dirty="0" err="1" smtClean="0">
                <a:solidFill>
                  <a:prstClr val="black"/>
                </a:solidFill>
                <a:latin typeface="Arial" panose="020B0604020202020204" pitchFamily="34" charset="0"/>
                <a:cs typeface="Arial" panose="020B0604020202020204" pitchFamily="34" charset="0"/>
              </a:rPr>
              <a:t>iết</a:t>
            </a:r>
            <a:r>
              <a:rPr lang="en-US" sz="4000" i="1" dirty="0" smtClean="0">
                <a:solidFill>
                  <a:prstClr val="black"/>
                </a:solidFill>
                <a:latin typeface="Arial" panose="020B0604020202020204" pitchFamily="34" charset="0"/>
                <a:cs typeface="Arial" panose="020B0604020202020204" pitchFamily="34" charset="0"/>
              </a:rPr>
              <a:t> 3. </a:t>
            </a:r>
            <a:r>
              <a:rPr lang="en-US" sz="4000" i="1" dirty="0" err="1" smtClean="0">
                <a:solidFill>
                  <a:prstClr val="black"/>
                </a:solidFill>
                <a:latin typeface="Arial" panose="020B0604020202020204" pitchFamily="34" charset="0"/>
                <a:cs typeface="Arial" panose="020B0604020202020204" pitchFamily="34" charset="0"/>
              </a:rPr>
              <a:t>Viết</a:t>
            </a:r>
            <a:endParaRPr lang="en-US" sz="4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606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a:grpSpLocks noChangeAspect="1"/>
          </p:cNvGrpSpPr>
          <p:nvPr/>
        </p:nvGrpSpPr>
        <p:grpSpPr>
          <a:xfrm>
            <a:off x="15391385" y="-2896615"/>
            <a:ext cx="5793230" cy="579323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8" name="Group 8"/>
          <p:cNvGrpSpPr>
            <a:grpSpLocks noChangeAspect="1"/>
          </p:cNvGrpSpPr>
          <p:nvPr/>
        </p:nvGrpSpPr>
        <p:grpSpPr>
          <a:xfrm>
            <a:off x="-2896615" y="-2896615"/>
            <a:ext cx="5793230" cy="5793230"/>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p:nvPr/>
        </p:nvGrpSpPr>
        <p:grpSpPr>
          <a:xfrm>
            <a:off x="1371600" y="8942184"/>
            <a:ext cx="335002" cy="33500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7"/>
          <p:cNvGrpSpPr/>
          <p:nvPr/>
        </p:nvGrpSpPr>
        <p:grpSpPr>
          <a:xfrm>
            <a:off x="539057" y="2476500"/>
            <a:ext cx="5486400" cy="5254500"/>
            <a:chOff x="1043233" y="3880540"/>
            <a:chExt cx="5486400" cy="5254500"/>
          </a:xfrm>
        </p:grpSpPr>
        <p:pic>
          <p:nvPicPr>
            <p:cNvPr id="29" name="Picture 3"/>
            <p:cNvPicPr>
              <a:picLocks noChangeAspect="1"/>
            </p:cNvPicPr>
            <p:nvPr/>
          </p:nvPicPr>
          <p:blipFill>
            <a:blip r:embed="rId2"/>
            <a:srcRect/>
            <a:stretch>
              <a:fillRect/>
            </a:stretch>
          </p:blipFill>
          <p:spPr>
            <a:xfrm>
              <a:off x="1043233" y="4684811"/>
              <a:ext cx="5486400" cy="4450229"/>
            </a:xfrm>
            <a:prstGeom prst="rect">
              <a:avLst/>
            </a:prstGeom>
          </p:spPr>
        </p:pic>
        <p:pic>
          <p:nvPicPr>
            <p:cNvPr id="30" name="Picture 6"/>
            <p:cNvPicPr>
              <a:picLocks noChangeAspect="1"/>
            </p:cNvPicPr>
            <p:nvPr/>
          </p:nvPicPr>
          <p:blipFill>
            <a:blip r:embed="rId3"/>
            <a:srcRect/>
            <a:stretch>
              <a:fillRect/>
            </a:stretch>
          </p:blipFill>
          <p:spPr>
            <a:xfrm>
              <a:off x="3157091" y="3880540"/>
              <a:ext cx="1258683" cy="1608541"/>
            </a:xfrm>
            <a:prstGeom prst="rect">
              <a:avLst/>
            </a:prstGeom>
          </p:spPr>
        </p:pic>
      </p:grpSp>
      <p:grpSp>
        <p:nvGrpSpPr>
          <p:cNvPr id="31" name="Group 30"/>
          <p:cNvGrpSpPr/>
          <p:nvPr/>
        </p:nvGrpSpPr>
        <p:grpSpPr>
          <a:xfrm>
            <a:off x="6266756" y="4237441"/>
            <a:ext cx="5664202" cy="5254499"/>
            <a:chOff x="954331" y="3880540"/>
            <a:chExt cx="5664202" cy="5254499"/>
          </a:xfrm>
        </p:grpSpPr>
        <p:pic>
          <p:nvPicPr>
            <p:cNvPr id="32" name="Picture 3"/>
            <p:cNvPicPr>
              <a:picLocks noChangeAspect="1"/>
            </p:cNvPicPr>
            <p:nvPr/>
          </p:nvPicPr>
          <p:blipFill>
            <a:blip r:embed="rId2"/>
            <a:srcRect/>
            <a:stretch>
              <a:fillRect/>
            </a:stretch>
          </p:blipFill>
          <p:spPr>
            <a:xfrm>
              <a:off x="954331" y="4684810"/>
              <a:ext cx="5664202" cy="4450229"/>
            </a:xfrm>
            <a:prstGeom prst="rect">
              <a:avLst/>
            </a:prstGeom>
          </p:spPr>
        </p:pic>
        <p:pic>
          <p:nvPicPr>
            <p:cNvPr id="33" name="Picture 6"/>
            <p:cNvPicPr>
              <a:picLocks noChangeAspect="1"/>
            </p:cNvPicPr>
            <p:nvPr/>
          </p:nvPicPr>
          <p:blipFill>
            <a:blip r:embed="rId3"/>
            <a:srcRect/>
            <a:stretch>
              <a:fillRect/>
            </a:stretch>
          </p:blipFill>
          <p:spPr>
            <a:xfrm>
              <a:off x="3157091" y="3880540"/>
              <a:ext cx="1258683" cy="1608541"/>
            </a:xfrm>
            <a:prstGeom prst="rect">
              <a:avLst/>
            </a:prstGeom>
          </p:spPr>
        </p:pic>
      </p:grpSp>
      <p:grpSp>
        <p:nvGrpSpPr>
          <p:cNvPr id="34" name="Group 33"/>
          <p:cNvGrpSpPr/>
          <p:nvPr/>
        </p:nvGrpSpPr>
        <p:grpSpPr>
          <a:xfrm>
            <a:off x="12172258" y="2476500"/>
            <a:ext cx="5486400" cy="5254500"/>
            <a:chOff x="1043233" y="3880540"/>
            <a:chExt cx="5486400" cy="5254500"/>
          </a:xfrm>
        </p:grpSpPr>
        <p:pic>
          <p:nvPicPr>
            <p:cNvPr id="35" name="Picture 3"/>
            <p:cNvPicPr>
              <a:picLocks noChangeAspect="1"/>
            </p:cNvPicPr>
            <p:nvPr/>
          </p:nvPicPr>
          <p:blipFill>
            <a:blip r:embed="rId2"/>
            <a:srcRect/>
            <a:stretch>
              <a:fillRect/>
            </a:stretch>
          </p:blipFill>
          <p:spPr>
            <a:xfrm>
              <a:off x="1043233" y="4684811"/>
              <a:ext cx="5486400" cy="4450229"/>
            </a:xfrm>
            <a:prstGeom prst="rect">
              <a:avLst/>
            </a:prstGeom>
          </p:spPr>
        </p:pic>
        <p:pic>
          <p:nvPicPr>
            <p:cNvPr id="36" name="Picture 6"/>
            <p:cNvPicPr>
              <a:picLocks noChangeAspect="1"/>
            </p:cNvPicPr>
            <p:nvPr/>
          </p:nvPicPr>
          <p:blipFill>
            <a:blip r:embed="rId3"/>
            <a:srcRect/>
            <a:stretch>
              <a:fillRect/>
            </a:stretch>
          </p:blipFill>
          <p:spPr>
            <a:xfrm>
              <a:off x="3157091" y="3880540"/>
              <a:ext cx="1258683" cy="1608541"/>
            </a:xfrm>
            <a:prstGeom prst="rect">
              <a:avLst/>
            </a:prstGeom>
          </p:spPr>
        </p:pic>
      </p:grpSp>
      <p:sp>
        <p:nvSpPr>
          <p:cNvPr id="37" name="Rectangle 36"/>
          <p:cNvSpPr/>
          <p:nvPr/>
        </p:nvSpPr>
        <p:spPr>
          <a:xfrm>
            <a:off x="691456" y="4908450"/>
            <a:ext cx="5181600" cy="830997"/>
          </a:xfrm>
          <a:prstGeom prst="rect">
            <a:avLst/>
          </a:prstGeom>
        </p:spPr>
        <p:txBody>
          <a:bodyPr wrap="square">
            <a:spAutoFit/>
          </a:bodyPr>
          <a:lstStyle/>
          <a:p>
            <a:pPr algn="ctr"/>
            <a:r>
              <a:rPr lang="en-US" sz="4800" b="1" dirty="0">
                <a:solidFill>
                  <a:srgbClr val="FFFF00"/>
                </a:solidFill>
                <a:latin typeface="Arial" panose="020B0604020202020204" pitchFamily="34" charset="0"/>
                <a:cs typeface="Arial" panose="020B0604020202020204" pitchFamily="34" charset="0"/>
              </a:rPr>
              <a:t>1. </a:t>
            </a:r>
            <a:r>
              <a:rPr lang="en-US" sz="4800" b="1" dirty="0" err="1" smtClean="0">
                <a:solidFill>
                  <a:srgbClr val="FFFF00"/>
                </a:solidFill>
                <a:latin typeface="Arial" panose="020B0604020202020204" pitchFamily="34" charset="0"/>
                <a:cs typeface="Arial" panose="020B0604020202020204" pitchFamily="34" charset="0"/>
              </a:rPr>
              <a:t>Đọc</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văn</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bản</a:t>
            </a:r>
            <a:endParaRPr lang="en-US" sz="4800" b="1" dirty="0">
              <a:solidFill>
                <a:srgbClr val="FFFF00"/>
              </a:solidFill>
              <a:latin typeface="Arial" panose="020B0604020202020204" pitchFamily="34" charset="0"/>
              <a:cs typeface="Arial" panose="020B0604020202020204" pitchFamily="34" charset="0"/>
            </a:endParaRPr>
          </a:p>
        </p:txBody>
      </p:sp>
      <p:sp>
        <p:nvSpPr>
          <p:cNvPr id="38" name="Rectangle 37"/>
          <p:cNvSpPr/>
          <p:nvPr/>
        </p:nvSpPr>
        <p:spPr>
          <a:xfrm>
            <a:off x="6508057" y="6884131"/>
            <a:ext cx="5181600" cy="830997"/>
          </a:xfrm>
          <a:prstGeom prst="rect">
            <a:avLst/>
          </a:prstGeom>
        </p:spPr>
        <p:txBody>
          <a:bodyPr wrap="square">
            <a:spAutoFit/>
          </a:bodyPr>
          <a:lstStyle/>
          <a:p>
            <a:pPr algn="ctr"/>
            <a:r>
              <a:rPr lang="en-US" sz="4800" b="1" dirty="0" smtClean="0">
                <a:solidFill>
                  <a:srgbClr val="FFFF00"/>
                </a:solidFill>
                <a:latin typeface="Arial" panose="020B0604020202020204" pitchFamily="34" charset="0"/>
                <a:cs typeface="Arial" panose="020B0604020202020204" pitchFamily="34" charset="0"/>
              </a:rPr>
              <a:t>2. </a:t>
            </a:r>
            <a:r>
              <a:rPr lang="en-US" sz="4800" b="1" dirty="0" err="1" smtClean="0">
                <a:solidFill>
                  <a:srgbClr val="FFFF00"/>
                </a:solidFill>
                <a:latin typeface="Arial" panose="020B0604020202020204" pitchFamily="34" charset="0"/>
                <a:cs typeface="Arial" panose="020B0604020202020204" pitchFamily="34" charset="0"/>
              </a:rPr>
              <a:t>Trả</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lời</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câu</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hỏi</a:t>
            </a:r>
            <a:endParaRPr lang="en-US" sz="4800" b="1" dirty="0">
              <a:solidFill>
                <a:srgbClr val="FFFF00"/>
              </a:solidFill>
              <a:latin typeface="Arial" panose="020B0604020202020204" pitchFamily="34" charset="0"/>
              <a:cs typeface="Arial" panose="020B0604020202020204" pitchFamily="34" charset="0"/>
            </a:endParaRPr>
          </a:p>
        </p:txBody>
      </p:sp>
      <p:sp>
        <p:nvSpPr>
          <p:cNvPr id="39" name="Rectangle 38"/>
          <p:cNvSpPr/>
          <p:nvPr/>
        </p:nvSpPr>
        <p:spPr>
          <a:xfrm>
            <a:off x="12324657" y="4908449"/>
            <a:ext cx="5181600" cy="830997"/>
          </a:xfrm>
          <a:prstGeom prst="rect">
            <a:avLst/>
          </a:prstGeom>
        </p:spPr>
        <p:txBody>
          <a:bodyPr wrap="square">
            <a:spAutoFit/>
          </a:bodyPr>
          <a:lstStyle/>
          <a:p>
            <a:pPr algn="ctr"/>
            <a:r>
              <a:rPr lang="en-US" sz="4800" b="1" dirty="0" smtClean="0">
                <a:solidFill>
                  <a:srgbClr val="FFFF00"/>
                </a:solidFill>
                <a:latin typeface="Arial" panose="020B0604020202020204" pitchFamily="34" charset="0"/>
                <a:cs typeface="Arial" panose="020B0604020202020204" pitchFamily="34" charset="0"/>
              </a:rPr>
              <a:t>3. </a:t>
            </a:r>
            <a:r>
              <a:rPr lang="en-US" sz="4800" b="1" dirty="0" err="1" smtClean="0">
                <a:solidFill>
                  <a:srgbClr val="FFFF00"/>
                </a:solidFill>
                <a:latin typeface="Arial" panose="020B0604020202020204" pitchFamily="34" charset="0"/>
                <a:cs typeface="Arial" panose="020B0604020202020204" pitchFamily="34" charset="0"/>
              </a:rPr>
              <a:t>Luyện</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đọc</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lại</a:t>
            </a:r>
            <a:endParaRPr lang="en-US" sz="4800" b="1" dirty="0">
              <a:solidFill>
                <a:srgbClr val="FFFF00"/>
              </a:solidFill>
              <a:latin typeface="Arial" panose="020B0604020202020204" pitchFamily="34" charset="0"/>
              <a:cs typeface="Arial" panose="020B0604020202020204" pitchFamily="34" charset="0"/>
            </a:endParaRPr>
          </a:p>
        </p:txBody>
      </p:sp>
      <p:sp>
        <p:nvSpPr>
          <p:cNvPr id="40"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NỘI DUNG BÀI HỌC</a:t>
            </a:r>
            <a:endParaRPr lang="en-US" sz="62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1033483" y="2476500"/>
            <a:ext cx="6582251" cy="707886"/>
          </a:xfrm>
          <a:prstGeom prst="rect">
            <a:avLst/>
          </a:prstGeom>
        </p:spPr>
        <p:txBody>
          <a:bodyPr wrap="none">
            <a:spAutoFit/>
          </a:bodyPr>
          <a:lstStyle/>
          <a:p>
            <a:pPr marL="571500" indent="-571500">
              <a:buFont typeface="Wingdings" panose="05000000000000000000" pitchFamily="2" charset="2"/>
              <a:buChar char="v"/>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Một số từ dễ phát âm sai:</a:t>
            </a:r>
            <a:endParaRPr lang="en-US" sz="4000" dirty="0">
              <a:solidFill>
                <a:schemeClr val="bg1"/>
              </a:solidFill>
              <a:latin typeface="Arial" panose="020B0604020202020204" pitchFamily="34" charset="0"/>
              <a:cs typeface="Arial" panose="020B0604020202020204" pitchFamily="34" charset="0"/>
            </a:endParaRPr>
          </a:p>
        </p:txBody>
      </p:sp>
      <p:grpSp>
        <p:nvGrpSpPr>
          <p:cNvPr id="16" name="Group 15"/>
          <p:cNvGrpSpPr/>
          <p:nvPr/>
        </p:nvGrpSpPr>
        <p:grpSpPr>
          <a:xfrm>
            <a:off x="1114218" y="3826131"/>
            <a:ext cx="4753182" cy="2539633"/>
            <a:chOff x="9799826" y="607788"/>
            <a:chExt cx="6992878" cy="2878068"/>
          </a:xfrm>
        </p:grpSpPr>
        <p:grpSp>
          <p:nvGrpSpPr>
            <p:cNvPr id="17" name="Group 6"/>
            <p:cNvGrpSpPr/>
            <p:nvPr/>
          </p:nvGrpSpPr>
          <p:grpSpPr>
            <a:xfrm>
              <a:off x="9799826" y="677679"/>
              <a:ext cx="6992878" cy="2808177"/>
              <a:chOff x="15241" y="10160"/>
              <a:chExt cx="8074259" cy="3242435"/>
            </a:xfrm>
          </p:grpSpPr>
          <p:sp>
            <p:nvSpPr>
              <p:cNvPr id="19"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20"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18"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23" name="Rectangle 22"/>
          <p:cNvSpPr/>
          <p:nvPr/>
        </p:nvSpPr>
        <p:spPr>
          <a:xfrm>
            <a:off x="1623109" y="4891087"/>
            <a:ext cx="3735399" cy="707886"/>
          </a:xfrm>
          <a:prstGeom prst="rect">
            <a:avLst/>
          </a:prstGeom>
        </p:spPr>
        <p:txBody>
          <a:bodyPr wrap="square">
            <a:spAutoFit/>
          </a:bodyPr>
          <a:lstStyle/>
          <a:p>
            <a:pPr algn="ct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éc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endParaRPr lang="en-US" sz="4000" dirty="0">
              <a:latin typeface="Arial" panose="020B0604020202020204" pitchFamily="34" charset="0"/>
              <a:cs typeface="Arial" panose="020B0604020202020204" pitchFamily="34" charset="0"/>
            </a:endParaRPr>
          </a:p>
        </p:txBody>
      </p:sp>
      <p:grpSp>
        <p:nvGrpSpPr>
          <p:cNvPr id="24" name="Group 23"/>
          <p:cNvGrpSpPr/>
          <p:nvPr/>
        </p:nvGrpSpPr>
        <p:grpSpPr>
          <a:xfrm>
            <a:off x="6705600" y="3887803"/>
            <a:ext cx="4753182" cy="2539633"/>
            <a:chOff x="9799826" y="607788"/>
            <a:chExt cx="6992878" cy="2878068"/>
          </a:xfrm>
        </p:grpSpPr>
        <p:grpSp>
          <p:nvGrpSpPr>
            <p:cNvPr id="25" name="Group 6"/>
            <p:cNvGrpSpPr/>
            <p:nvPr/>
          </p:nvGrpSpPr>
          <p:grpSpPr>
            <a:xfrm>
              <a:off x="9799826" y="677679"/>
              <a:ext cx="6992878" cy="2808177"/>
              <a:chOff x="15241" y="10160"/>
              <a:chExt cx="8074259" cy="3242435"/>
            </a:xfrm>
          </p:grpSpPr>
          <p:sp>
            <p:nvSpPr>
              <p:cNvPr id="27"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28"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6"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29" name="Rectangle 28"/>
          <p:cNvSpPr/>
          <p:nvPr/>
        </p:nvSpPr>
        <p:spPr>
          <a:xfrm>
            <a:off x="7214491" y="4952759"/>
            <a:ext cx="3735399" cy="707886"/>
          </a:xfrm>
          <a:prstGeom prst="rect">
            <a:avLst/>
          </a:prstGeom>
        </p:spPr>
        <p:txBody>
          <a:bodyPr wrap="square">
            <a:spAutoFit/>
          </a:bodyPr>
          <a:lstStyle/>
          <a:p>
            <a:pPr algn="ctr"/>
            <a:r>
              <a:rPr lang="en-US" sz="4000" dirty="0" err="1" smtClean="0">
                <a:latin typeface="Arial" panose="020B0604020202020204" pitchFamily="34" charset="0"/>
                <a:cs typeface="Arial" panose="020B0604020202020204" pitchFamily="34" charset="0"/>
              </a:rPr>
              <a:t>Sờn</a:t>
            </a:r>
            <a:endParaRPr lang="en-US" sz="4000" dirty="0">
              <a:latin typeface="Arial" panose="020B0604020202020204" pitchFamily="34" charset="0"/>
              <a:cs typeface="Arial" panose="020B0604020202020204" pitchFamily="34" charset="0"/>
            </a:endParaRPr>
          </a:p>
        </p:txBody>
      </p:sp>
      <p:grpSp>
        <p:nvGrpSpPr>
          <p:cNvPr id="30" name="Group 29"/>
          <p:cNvGrpSpPr/>
          <p:nvPr/>
        </p:nvGrpSpPr>
        <p:grpSpPr>
          <a:xfrm>
            <a:off x="12460071" y="3771900"/>
            <a:ext cx="4753182" cy="2539633"/>
            <a:chOff x="9799826" y="607788"/>
            <a:chExt cx="6992878" cy="2878068"/>
          </a:xfrm>
        </p:grpSpPr>
        <p:grpSp>
          <p:nvGrpSpPr>
            <p:cNvPr id="31" name="Group 6"/>
            <p:cNvGrpSpPr/>
            <p:nvPr/>
          </p:nvGrpSpPr>
          <p:grpSpPr>
            <a:xfrm>
              <a:off x="9799826" y="677679"/>
              <a:ext cx="6992878" cy="2808177"/>
              <a:chOff x="15241" y="10160"/>
              <a:chExt cx="8074259" cy="3242435"/>
            </a:xfrm>
          </p:grpSpPr>
          <p:sp>
            <p:nvSpPr>
              <p:cNvPr id="33"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34"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32"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35" name="Rectangle 34"/>
          <p:cNvSpPr/>
          <p:nvPr/>
        </p:nvSpPr>
        <p:spPr>
          <a:xfrm>
            <a:off x="12968962" y="4836856"/>
            <a:ext cx="3735399" cy="707886"/>
          </a:xfrm>
          <a:prstGeom prst="rect">
            <a:avLst/>
          </a:prstGeom>
        </p:spPr>
        <p:txBody>
          <a:bodyPr wrap="square">
            <a:spAutoFit/>
          </a:bodyPr>
          <a:lstStyle/>
          <a:p>
            <a:pPr algn="ct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ủi</a:t>
            </a:r>
            <a:endParaRPr lang="en-US" sz="4000" dirty="0">
              <a:latin typeface="Arial" panose="020B0604020202020204" pitchFamily="34" charset="0"/>
              <a:cs typeface="Arial" panose="020B0604020202020204" pitchFamily="34" charset="0"/>
            </a:endParaRPr>
          </a:p>
        </p:txBody>
      </p:sp>
      <p:grpSp>
        <p:nvGrpSpPr>
          <p:cNvPr id="36" name="Group 35"/>
          <p:cNvGrpSpPr/>
          <p:nvPr/>
        </p:nvGrpSpPr>
        <p:grpSpPr>
          <a:xfrm>
            <a:off x="3552618" y="6947094"/>
            <a:ext cx="4753182" cy="2539633"/>
            <a:chOff x="9799826" y="607788"/>
            <a:chExt cx="6992878" cy="2878068"/>
          </a:xfrm>
        </p:grpSpPr>
        <p:grpSp>
          <p:nvGrpSpPr>
            <p:cNvPr id="37" name="Group 6"/>
            <p:cNvGrpSpPr/>
            <p:nvPr/>
          </p:nvGrpSpPr>
          <p:grpSpPr>
            <a:xfrm>
              <a:off x="9799826" y="677679"/>
              <a:ext cx="6992878" cy="2808177"/>
              <a:chOff x="15241" y="10160"/>
              <a:chExt cx="8074259" cy="3242435"/>
            </a:xfrm>
          </p:grpSpPr>
          <p:sp>
            <p:nvSpPr>
              <p:cNvPr id="39"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40"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38"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41" name="Rectangle 40"/>
          <p:cNvSpPr/>
          <p:nvPr/>
        </p:nvSpPr>
        <p:spPr>
          <a:xfrm>
            <a:off x="4061509" y="8012050"/>
            <a:ext cx="3735399" cy="707886"/>
          </a:xfrm>
          <a:prstGeom prst="rect">
            <a:avLst/>
          </a:prstGeom>
        </p:spPr>
        <p:txBody>
          <a:bodyPr wrap="square">
            <a:spAutoFit/>
          </a:bodyPr>
          <a:lstStyle/>
          <a:p>
            <a:pPr algn="ctr"/>
            <a:r>
              <a:rPr lang="en-US" sz="4000" dirty="0" err="1" smtClean="0">
                <a:solidFill>
                  <a:srgbClr val="000000"/>
                </a:solidFill>
                <a:latin typeface="Arial" panose="020B0604020202020204" pitchFamily="34" charset="0"/>
                <a:cs typeface="Arial" panose="020B0604020202020204" pitchFamily="34" charset="0"/>
              </a:rPr>
              <a:t>Đỡ</a:t>
            </a:r>
            <a:endParaRPr lang="en-US" sz="4000" dirty="0">
              <a:latin typeface="Arial" panose="020B0604020202020204" pitchFamily="34" charset="0"/>
              <a:cs typeface="Arial" panose="020B0604020202020204" pitchFamily="34" charset="0"/>
            </a:endParaRPr>
          </a:p>
        </p:txBody>
      </p:sp>
      <p:grpSp>
        <p:nvGrpSpPr>
          <p:cNvPr id="42" name="Group 41"/>
          <p:cNvGrpSpPr/>
          <p:nvPr/>
        </p:nvGrpSpPr>
        <p:grpSpPr>
          <a:xfrm>
            <a:off x="9648618" y="6947094"/>
            <a:ext cx="4753182" cy="2539633"/>
            <a:chOff x="9799826" y="607788"/>
            <a:chExt cx="6992878" cy="2878068"/>
          </a:xfrm>
        </p:grpSpPr>
        <p:grpSp>
          <p:nvGrpSpPr>
            <p:cNvPr id="43" name="Group 6"/>
            <p:cNvGrpSpPr/>
            <p:nvPr/>
          </p:nvGrpSpPr>
          <p:grpSpPr>
            <a:xfrm>
              <a:off x="9799826" y="677679"/>
              <a:ext cx="6992878" cy="2808177"/>
              <a:chOff x="15241" y="10160"/>
              <a:chExt cx="8074259" cy="3242435"/>
            </a:xfrm>
          </p:grpSpPr>
          <p:sp>
            <p:nvSpPr>
              <p:cNvPr id="45"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46"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44"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47" name="Rectangle 46"/>
          <p:cNvSpPr/>
          <p:nvPr/>
        </p:nvSpPr>
        <p:spPr>
          <a:xfrm>
            <a:off x="10157509" y="8012050"/>
            <a:ext cx="3735399" cy="707886"/>
          </a:xfrm>
          <a:prstGeom prst="rect">
            <a:avLst/>
          </a:prstGeom>
        </p:spPr>
        <p:txBody>
          <a:bodyPr wrap="square">
            <a:spAutoFit/>
          </a:bodyPr>
          <a:lstStyle/>
          <a:p>
            <a:pPr algn="ct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Lẫn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20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randombar(horizontal)">
                                      <p:cBhvr>
                                        <p:cTn id="41" dur="500"/>
                                        <p:tgtEl>
                                          <p:spTgt spid="3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horizontal)">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P spid="23" grpId="0"/>
      <p:bldP spid="29" grpId="0"/>
      <p:bldP spid="35" grpId="0"/>
      <p:bldP spid="41"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sp>
        <p:nvSpPr>
          <p:cNvPr id="59" name="Freeform 3"/>
          <p:cNvSpPr/>
          <p:nvPr/>
        </p:nvSpPr>
        <p:spPr>
          <a:xfrm>
            <a:off x="955746" y="2225779"/>
            <a:ext cx="16376505" cy="7558726"/>
          </a:xfrm>
          <a:custGeom>
            <a:avLst/>
            <a:gdLst/>
            <a:ahLst/>
            <a:cxnLst/>
            <a:rect l="l" t="t" r="r" b="b"/>
            <a:pathLst>
              <a:path w="5202077" h="2878263">
                <a:moveTo>
                  <a:pt x="52052" y="0"/>
                </a:moveTo>
                <a:lnTo>
                  <a:pt x="5150025" y="0"/>
                </a:lnTo>
                <a:cubicBezTo>
                  <a:pt x="5163830" y="0"/>
                  <a:pt x="5177069" y="5484"/>
                  <a:pt x="5186831" y="15246"/>
                </a:cubicBezTo>
                <a:cubicBezTo>
                  <a:pt x="5196592" y="25007"/>
                  <a:pt x="5202077" y="38247"/>
                  <a:pt x="5202077" y="52052"/>
                </a:cubicBezTo>
                <a:lnTo>
                  <a:pt x="5202077" y="2826212"/>
                </a:lnTo>
                <a:cubicBezTo>
                  <a:pt x="5202077" y="2854959"/>
                  <a:pt x="5178772" y="2878263"/>
                  <a:pt x="5150025" y="2878263"/>
                </a:cubicBezTo>
                <a:lnTo>
                  <a:pt x="52052" y="2878263"/>
                </a:lnTo>
                <a:cubicBezTo>
                  <a:pt x="38247" y="2878263"/>
                  <a:pt x="25007" y="2872779"/>
                  <a:pt x="15246" y="2863018"/>
                </a:cubicBezTo>
                <a:cubicBezTo>
                  <a:pt x="5484" y="2853256"/>
                  <a:pt x="0" y="2840017"/>
                  <a:pt x="0" y="2826212"/>
                </a:cubicBezTo>
                <a:lnTo>
                  <a:pt x="0" y="52052"/>
                </a:lnTo>
                <a:cubicBezTo>
                  <a:pt x="0" y="23304"/>
                  <a:pt x="23304" y="0"/>
                  <a:pt x="52052" y="0"/>
                </a:cubicBezTo>
                <a:close/>
              </a:path>
            </a:pathLst>
          </a:custGeom>
          <a:solidFill>
            <a:srgbClr val="FFFFFF"/>
          </a:solidFill>
          <a:ln>
            <a:noFill/>
          </a:ln>
        </p:spPr>
      </p:sp>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58" name="Rectangle 57"/>
          <p:cNvSpPr/>
          <p:nvPr/>
        </p:nvSpPr>
        <p:spPr>
          <a:xfrm>
            <a:off x="1450941" y="3101815"/>
            <a:ext cx="11196359" cy="5806654"/>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Ngắt giọng ở những câu dài:</a:t>
            </a:r>
          </a:p>
          <a:p>
            <a:pPr marL="571500" lvl="0" indent="-571500" algn="just">
              <a:lnSpc>
                <a:spcPct val="150000"/>
              </a:lnSpc>
              <a:buFont typeface="Arial" panose="020B0604020202020204" pitchFamily="34" charset="0"/>
              <a:buChar char="•"/>
            </a:pPr>
            <a:r>
              <a:rPr lang="nl-NL" sz="3600" i="1" dirty="0">
                <a:latin typeface="Arial" panose="020B0604020202020204" pitchFamily="34" charset="0"/>
                <a:cs typeface="Arial" panose="020B0604020202020204" pitchFamily="34" charset="0"/>
              </a:rPr>
              <a:t>Bà khách/ ao ước </a:t>
            </a:r>
            <a:r>
              <a:rPr lang="nl-NL" sz="3600" i="1" dirty="0" smtClean="0">
                <a:latin typeface="Arial" panose="020B0604020202020204" pitchFamily="34" charset="0"/>
                <a:cs typeface="Arial" panose="020B0604020202020204" pitchFamily="34" charset="0"/>
              </a:rPr>
              <a:t>được gặp </a:t>
            </a:r>
            <a:r>
              <a:rPr lang="nl-NL" sz="3600" i="1" dirty="0">
                <a:latin typeface="Arial" panose="020B0604020202020204" pitchFamily="34" charset="0"/>
                <a:cs typeface="Arial" panose="020B0604020202020204" pitchFamily="34" charset="0"/>
              </a:rPr>
              <a:t>bác sĩ Y-éc-xanh/ phần vì ngưỡng mộ người đã tìm ra vi trùng dịch hạch,/ phấn vì tò mò.//</a:t>
            </a:r>
            <a:endParaRPr lang="en-US" sz="3600" dirty="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nl-NL" sz="3600" i="1" dirty="0">
                <a:latin typeface="Arial" panose="020B0604020202020204" pitchFamily="34" charset="0"/>
                <a:cs typeface="Arial" panose="020B0604020202020204" pitchFamily="34" charset="0"/>
              </a:rPr>
              <a:t>Bà muốn biết</a:t>
            </a:r>
            <a:r>
              <a:rPr lang="nl-NL" sz="3600" dirty="0">
                <a:latin typeface="Arial" panose="020B0604020202020204" pitchFamily="34" charset="0"/>
                <a:cs typeface="Arial" panose="020B0604020202020204" pitchFamily="34" charset="0"/>
              </a:rPr>
              <a:t> điều </a:t>
            </a:r>
            <a:r>
              <a:rPr lang="nl-NL" sz="3600" i="1" dirty="0">
                <a:latin typeface="Arial" panose="020B0604020202020204" pitchFamily="34" charset="0"/>
                <a:cs typeface="Arial" panose="020B0604020202020204" pitchFamily="34" charset="0"/>
              </a:rPr>
              <a:t>gì/ khiến</a:t>
            </a:r>
            <a:r>
              <a:rPr lang="nl-NL" sz="3600" dirty="0">
                <a:latin typeface="Arial" panose="020B0604020202020204" pitchFamily="34" charset="0"/>
                <a:cs typeface="Arial" panose="020B0604020202020204" pitchFamily="34" charset="0"/>
              </a:rPr>
              <a:t> ông </a:t>
            </a:r>
            <a:r>
              <a:rPr lang="nl-NL" sz="3600" i="1" dirty="0">
                <a:latin typeface="Arial" panose="020B0604020202020204" pitchFamily="34" charset="0"/>
                <a:cs typeface="Arial" panose="020B0604020202020204" pitchFamily="34" charset="0"/>
              </a:rPr>
              <a:t>chọn cuộc sổng nơi góc bể chân trời này/ để nghiên cứu những bệnh nhiệt đới.//</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886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wipe(down)">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anim calcmode="lin" valueType="num">
                                      <p:cBhvr>
                                        <p:cTn id="13"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animEffect transition="in" filter="fade">
                                      <p:cBhvr>
                                        <p:cTn id="19" dur="500"/>
                                        <p:tgtEl>
                                          <p:spTgt spid="58">
                                            <p:txEl>
                                              <p:pRg st="2" end="2"/>
                                            </p:txEl>
                                          </p:spTgt>
                                        </p:tgtEl>
                                      </p:cBhvr>
                                    </p:animEffect>
                                    <p:anim calcmode="lin" valueType="num">
                                      <p:cBhvr>
                                        <p:cTn id="20"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2" name="Group 2"/>
          <p:cNvGrpSpPr/>
          <p:nvPr/>
        </p:nvGrpSpPr>
        <p:grpSpPr>
          <a:xfrm>
            <a:off x="990600" y="2476500"/>
            <a:ext cx="10219084" cy="7032521"/>
            <a:chOff x="0" y="0"/>
            <a:chExt cx="4274726" cy="988955"/>
          </a:xfrm>
        </p:grpSpPr>
        <p:sp>
          <p:nvSpPr>
            <p:cNvPr id="3" name="Freeform 3"/>
            <p:cNvSpPr/>
            <p:nvPr/>
          </p:nvSpPr>
          <p:spPr>
            <a:xfrm>
              <a:off x="0" y="0"/>
              <a:ext cx="4274726" cy="988955"/>
            </a:xfrm>
            <a:custGeom>
              <a:avLst/>
              <a:gdLst/>
              <a:ahLst/>
              <a:cxnLst/>
              <a:rect l="l" t="t" r="r" b="b"/>
              <a:pathLst>
                <a:path w="4274726" h="988955">
                  <a:moveTo>
                    <a:pt x="24327" y="0"/>
                  </a:moveTo>
                  <a:lnTo>
                    <a:pt x="4250399" y="0"/>
                  </a:lnTo>
                  <a:cubicBezTo>
                    <a:pt x="4263834" y="0"/>
                    <a:pt x="4274726" y="10891"/>
                    <a:pt x="4274726" y="24327"/>
                  </a:cubicBezTo>
                  <a:lnTo>
                    <a:pt x="4274726" y="964628"/>
                  </a:lnTo>
                  <a:cubicBezTo>
                    <a:pt x="4274726" y="978063"/>
                    <a:pt x="4263834" y="988955"/>
                    <a:pt x="4250399" y="988955"/>
                  </a:cubicBezTo>
                  <a:lnTo>
                    <a:pt x="24327" y="988955"/>
                  </a:lnTo>
                  <a:cubicBezTo>
                    <a:pt x="10891" y="988955"/>
                    <a:pt x="0" y="978063"/>
                    <a:pt x="0" y="964628"/>
                  </a:cubicBezTo>
                  <a:lnTo>
                    <a:pt x="0" y="24327"/>
                  </a:lnTo>
                  <a:cubicBezTo>
                    <a:pt x="0" y="10891"/>
                    <a:pt x="10891" y="0"/>
                    <a:pt x="24327" y="0"/>
                  </a:cubicBezTo>
                  <a:close/>
                </a:path>
              </a:pathLst>
            </a:custGeom>
            <a:solidFill>
              <a:srgbClr val="416CA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554095" y="2876522"/>
            <a:ext cx="9092094" cy="6232475"/>
          </a:xfrm>
          <a:prstGeom prst="rect">
            <a:avLst/>
          </a:prstGeom>
          <a:noFill/>
        </p:spPr>
        <p:txBody>
          <a:bodyPr wrap="square" rtlCol="0">
            <a:spAutoFit/>
          </a:bodyPr>
          <a:lstStyle/>
          <a:p>
            <a:pPr algn="just">
              <a:lnSpc>
                <a:spcPct val="150000"/>
              </a:lnSpc>
            </a:pPr>
            <a:r>
              <a:rPr lang="en-US" sz="3800" dirty="0" err="1" smtClean="0">
                <a:solidFill>
                  <a:schemeClr val="bg1"/>
                </a:solidFill>
                <a:latin typeface="Arial" panose="020B0604020202020204" pitchFamily="34" charset="0"/>
                <a:cs typeface="Arial" panose="020B0604020202020204" pitchFamily="34" charset="0"/>
              </a:rPr>
              <a:t>Giải</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nghĩa</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từ</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khó</a:t>
            </a:r>
            <a:r>
              <a:rPr lang="en-US" sz="3800" dirty="0" smtClean="0">
                <a:solidFill>
                  <a:schemeClr val="bg1"/>
                </a:solidFill>
                <a:latin typeface="Arial" panose="020B0604020202020204" pitchFamily="34" charset="0"/>
                <a:cs typeface="Arial" panose="020B0604020202020204" pitchFamily="34" charset="0"/>
              </a:rPr>
              <a:t>:</a:t>
            </a:r>
          </a:p>
          <a:p>
            <a:pPr marL="571500" indent="-571500" algn="just">
              <a:lnSpc>
                <a:spcPct val="150000"/>
              </a:lnSpc>
              <a:buClr>
                <a:schemeClr val="bg1"/>
              </a:buClr>
              <a:buFont typeface="Arial" panose="020B0604020202020204" pitchFamily="34" charset="0"/>
              <a:buChar char="•"/>
            </a:pPr>
            <a:r>
              <a:rPr lang="nl-NL" sz="3800" b="1" dirty="0">
                <a:solidFill>
                  <a:srgbClr val="FFFF00"/>
                </a:solidFill>
                <a:latin typeface="Arial" panose="020B0604020202020204" pitchFamily="34" charset="0"/>
                <a:cs typeface="Arial" panose="020B0604020202020204" pitchFamily="34" charset="0"/>
              </a:rPr>
              <a:t>Y-éc-xanh</a:t>
            </a:r>
            <a:r>
              <a:rPr lang="nl-NL" sz="3800" dirty="0">
                <a:solidFill>
                  <a:schemeClr val="bg1"/>
                </a:solidFill>
                <a:latin typeface="Arial" panose="020B0604020202020204" pitchFamily="34" charset="0"/>
                <a:cs typeface="Arial" panose="020B0604020202020204" pitchFamily="34" charset="0"/>
              </a:rPr>
              <a:t>: nhà khoa học người Pháp, gắn bó gần như cả đời với Việt Nam, hiệu trưởng đầu tiên của Trường Đại học Y khoa Hà Nội.</a:t>
            </a:r>
            <a:endParaRPr lang="en-US" sz="3800" dirty="0">
              <a:solidFill>
                <a:schemeClr val="bg1"/>
              </a:solidFill>
              <a:latin typeface="Arial" panose="020B0604020202020204" pitchFamily="34" charset="0"/>
              <a:cs typeface="Arial" panose="020B0604020202020204" pitchFamily="34" charset="0"/>
            </a:endParaRPr>
          </a:p>
          <a:p>
            <a:pPr marL="571500" indent="-571500" algn="just">
              <a:lnSpc>
                <a:spcPct val="150000"/>
              </a:lnSpc>
              <a:buClr>
                <a:schemeClr val="bg1"/>
              </a:buClr>
              <a:buFont typeface="Arial" panose="020B0604020202020204" pitchFamily="34" charset="0"/>
              <a:buChar char="•"/>
            </a:pPr>
            <a:r>
              <a:rPr lang="nl-NL" sz="3800" b="1" dirty="0" smtClean="0">
                <a:solidFill>
                  <a:srgbClr val="FFFF00"/>
                </a:solidFill>
                <a:latin typeface="Arial" panose="020B0604020202020204" pitchFamily="34" charset="0"/>
                <a:cs typeface="Arial" panose="020B0604020202020204" pitchFamily="34" charset="0"/>
              </a:rPr>
              <a:t>Nơi </a:t>
            </a:r>
            <a:r>
              <a:rPr lang="nl-NL" sz="3800" b="1" dirty="0">
                <a:solidFill>
                  <a:srgbClr val="FFFF00"/>
                </a:solidFill>
                <a:latin typeface="Arial" panose="020B0604020202020204" pitchFamily="34" charset="0"/>
                <a:cs typeface="Arial" panose="020B0604020202020204" pitchFamily="34" charset="0"/>
              </a:rPr>
              <a:t>góc biển chân trời</a:t>
            </a:r>
            <a:r>
              <a:rPr lang="nl-NL" sz="3800" dirty="0">
                <a:solidFill>
                  <a:schemeClr val="bg1"/>
                </a:solidFill>
                <a:latin typeface="Arial" panose="020B0604020202020204" pitchFamily="34" charset="0"/>
                <a:cs typeface="Arial" panose="020B0604020202020204" pitchFamily="34" charset="0"/>
              </a:rPr>
              <a:t>: nơi xa xôi, cách biệt</a:t>
            </a:r>
            <a:r>
              <a:rPr lang="nl-NL" sz="3800" dirty="0" smtClean="0">
                <a:solidFill>
                  <a:schemeClr val="bg1"/>
                </a:solidFill>
                <a:latin typeface="Arial" panose="020B0604020202020204" pitchFamily="34" charset="0"/>
                <a:cs typeface="Arial" panose="020B0604020202020204" pitchFamily="34" charset="0"/>
              </a:rPr>
              <a:t>.</a:t>
            </a:r>
            <a:endParaRPr lang="en-US" sz="3800" dirty="0">
              <a:solidFill>
                <a:schemeClr val="bg1"/>
              </a:solidFill>
              <a:latin typeface="Arial" panose="020B0604020202020204" pitchFamily="34" charset="0"/>
              <a:cs typeface="Arial" panose="020B0604020202020204" pitchFamily="34" charset="0"/>
            </a:endParaRPr>
          </a:p>
        </p:txBody>
      </p:sp>
      <p:pic>
        <p:nvPicPr>
          <p:cNvPr id="2050" name="Picture 2" descr="Ngày 1-3-1943: Ngày mất của Alexandre Yer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3203" y="2756937"/>
            <a:ext cx="5691957" cy="6501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anim calcmode="lin" valueType="num">
                                      <p:cBhvr>
                                        <p:cTn id="13" dur="500" fill="hold"/>
                                        <p:tgtEl>
                                          <p:spTgt spid="2050"/>
                                        </p:tgtEl>
                                        <p:attrNameLst>
                                          <p:attrName>ppt_x</p:attrName>
                                        </p:attrNameLst>
                                      </p:cBhvr>
                                      <p:tavLst>
                                        <p:tav tm="0">
                                          <p:val>
                                            <p:strVal val="#ppt_x"/>
                                          </p:val>
                                        </p:tav>
                                        <p:tav tm="100000">
                                          <p:val>
                                            <p:strVal val="#ppt_x"/>
                                          </p:val>
                                        </p:tav>
                                      </p:tavLst>
                                    </p:anim>
                                    <p:anim calcmode="lin" valueType="num">
                                      <p:cBhvr>
                                        <p:cTn id="14"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wipe(down)">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fade">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fade">
                                      <p:cBhvr>
                                        <p:cTn id="29"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2" name="Group 2"/>
          <p:cNvGrpSpPr/>
          <p:nvPr/>
        </p:nvGrpSpPr>
        <p:grpSpPr>
          <a:xfrm>
            <a:off x="990600" y="2476500"/>
            <a:ext cx="10219084" cy="7032521"/>
            <a:chOff x="0" y="0"/>
            <a:chExt cx="4274726" cy="988955"/>
          </a:xfrm>
        </p:grpSpPr>
        <p:sp>
          <p:nvSpPr>
            <p:cNvPr id="3" name="Freeform 3"/>
            <p:cNvSpPr/>
            <p:nvPr/>
          </p:nvSpPr>
          <p:spPr>
            <a:xfrm>
              <a:off x="0" y="0"/>
              <a:ext cx="4274726" cy="988955"/>
            </a:xfrm>
            <a:custGeom>
              <a:avLst/>
              <a:gdLst/>
              <a:ahLst/>
              <a:cxnLst/>
              <a:rect l="l" t="t" r="r" b="b"/>
              <a:pathLst>
                <a:path w="4274726" h="988955">
                  <a:moveTo>
                    <a:pt x="24327" y="0"/>
                  </a:moveTo>
                  <a:lnTo>
                    <a:pt x="4250399" y="0"/>
                  </a:lnTo>
                  <a:cubicBezTo>
                    <a:pt x="4263834" y="0"/>
                    <a:pt x="4274726" y="10891"/>
                    <a:pt x="4274726" y="24327"/>
                  </a:cubicBezTo>
                  <a:lnTo>
                    <a:pt x="4274726" y="964628"/>
                  </a:lnTo>
                  <a:cubicBezTo>
                    <a:pt x="4274726" y="978063"/>
                    <a:pt x="4263834" y="988955"/>
                    <a:pt x="4250399" y="988955"/>
                  </a:cubicBezTo>
                  <a:lnTo>
                    <a:pt x="24327" y="988955"/>
                  </a:lnTo>
                  <a:cubicBezTo>
                    <a:pt x="10891" y="988955"/>
                    <a:pt x="0" y="978063"/>
                    <a:pt x="0" y="964628"/>
                  </a:cubicBezTo>
                  <a:lnTo>
                    <a:pt x="0" y="24327"/>
                  </a:lnTo>
                  <a:cubicBezTo>
                    <a:pt x="0" y="10891"/>
                    <a:pt x="10891" y="0"/>
                    <a:pt x="24327" y="0"/>
                  </a:cubicBezTo>
                  <a:close/>
                </a:path>
              </a:pathLst>
            </a:custGeom>
            <a:solidFill>
              <a:srgbClr val="416CA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422098" y="3753685"/>
            <a:ext cx="9356088" cy="4478149"/>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v"/>
            </a:pPr>
            <a:r>
              <a:rPr lang="en-US" sz="3800" dirty="0" err="1" smtClean="0">
                <a:solidFill>
                  <a:schemeClr val="bg1"/>
                </a:solidFill>
                <a:latin typeface="Arial" panose="020B0604020202020204" pitchFamily="34" charset="0"/>
                <a:cs typeface="Arial" panose="020B0604020202020204" pitchFamily="34" charset="0"/>
              </a:rPr>
              <a:t>Giải</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nghĩa</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từ</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khó</a:t>
            </a:r>
            <a:r>
              <a:rPr lang="en-US" sz="3800" dirty="0" smtClean="0">
                <a:solidFill>
                  <a:schemeClr val="bg1"/>
                </a:solidFill>
                <a:latin typeface="Arial" panose="020B0604020202020204" pitchFamily="34" charset="0"/>
                <a:cs typeface="Arial" panose="020B0604020202020204" pitchFamily="34" charset="0"/>
              </a:rPr>
              <a:t>:</a:t>
            </a:r>
          </a:p>
          <a:p>
            <a:pPr marL="571500" indent="-571500" algn="just">
              <a:lnSpc>
                <a:spcPct val="150000"/>
              </a:lnSpc>
              <a:buClr>
                <a:schemeClr val="bg1"/>
              </a:buClr>
              <a:buFont typeface="Arial" panose="020B0604020202020204" pitchFamily="34" charset="0"/>
              <a:buChar char="•"/>
            </a:pPr>
            <a:r>
              <a:rPr lang="nl-NL" sz="3800" b="1" dirty="0">
                <a:solidFill>
                  <a:srgbClr val="FFFF00"/>
                </a:solidFill>
                <a:latin typeface="Arial" panose="020B0604020202020204" pitchFamily="34" charset="0"/>
                <a:cs typeface="Arial" panose="020B0604020202020204" pitchFamily="34" charset="0"/>
              </a:rPr>
              <a:t>Bệnh nhiệt đới</a:t>
            </a:r>
            <a:r>
              <a:rPr lang="nl-NL" sz="3800" dirty="0">
                <a:solidFill>
                  <a:schemeClr val="bg1"/>
                </a:solidFill>
                <a:latin typeface="Arial" panose="020B0604020202020204" pitchFamily="34" charset="0"/>
                <a:cs typeface="Arial" panose="020B0604020202020204" pitchFamily="34" charset="0"/>
              </a:rPr>
              <a:t>: bệnh xảy ra ở vùng khí hậu nóng ẩm.</a:t>
            </a:r>
            <a:endParaRPr lang="en-US" sz="3800" dirty="0">
              <a:solidFill>
                <a:schemeClr val="bg1"/>
              </a:solidFill>
              <a:latin typeface="Arial" panose="020B0604020202020204" pitchFamily="34" charset="0"/>
              <a:cs typeface="Arial" panose="020B0604020202020204" pitchFamily="34" charset="0"/>
            </a:endParaRPr>
          </a:p>
          <a:p>
            <a:pPr marL="571500" indent="-571500" algn="just">
              <a:lnSpc>
                <a:spcPct val="150000"/>
              </a:lnSpc>
              <a:buClr>
                <a:schemeClr val="bg1"/>
              </a:buClr>
              <a:buFont typeface="Arial" panose="020B0604020202020204" pitchFamily="34" charset="0"/>
              <a:buChar char="•"/>
            </a:pPr>
            <a:r>
              <a:rPr lang="nl-NL" sz="3800" b="1" dirty="0" smtClean="0">
                <a:solidFill>
                  <a:srgbClr val="FFFF00"/>
                </a:solidFill>
                <a:latin typeface="Arial" panose="020B0604020202020204" pitchFamily="34" charset="0"/>
                <a:cs typeface="Arial" panose="020B0604020202020204" pitchFamily="34" charset="0"/>
              </a:rPr>
              <a:t>Toa </a:t>
            </a:r>
            <a:r>
              <a:rPr lang="nl-NL" sz="3800" b="1" dirty="0">
                <a:solidFill>
                  <a:srgbClr val="FFFF00"/>
                </a:solidFill>
                <a:latin typeface="Arial" panose="020B0604020202020204" pitchFamily="34" charset="0"/>
                <a:cs typeface="Arial" panose="020B0604020202020204" pitchFamily="34" charset="0"/>
              </a:rPr>
              <a:t>hạng ba</a:t>
            </a:r>
            <a:r>
              <a:rPr lang="nl-NL" sz="3800" dirty="0">
                <a:solidFill>
                  <a:schemeClr val="bg1"/>
                </a:solidFill>
                <a:latin typeface="Arial" panose="020B0604020202020204" pitchFamily="34" charset="0"/>
                <a:cs typeface="Arial" panose="020B0604020202020204" pitchFamily="34" charset="0"/>
              </a:rPr>
              <a:t>: toa tàu dành cho khách bình dân.</a:t>
            </a:r>
            <a:endParaRPr lang="en-US" sz="3800" dirty="0">
              <a:solidFill>
                <a:schemeClr val="bg1"/>
              </a:solidFill>
              <a:latin typeface="Arial" panose="020B0604020202020204" pitchFamily="34" charset="0"/>
              <a:cs typeface="Arial" panose="020B0604020202020204" pitchFamily="34" charset="0"/>
            </a:endParaRPr>
          </a:p>
        </p:txBody>
      </p:sp>
      <p:pic>
        <p:nvPicPr>
          <p:cNvPr id="2050" name="Picture 2" descr="https://o.remove.bg/downloads/58634874-86c8-4ba7-9334-c639ca0e2a28/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2720301"/>
            <a:ext cx="6544916" cy="654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22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grpSp>
        <p:nvGrpSpPr>
          <p:cNvPr id="53" name="Group 52"/>
          <p:cNvGrpSpPr/>
          <p:nvPr/>
        </p:nvGrpSpPr>
        <p:grpSpPr>
          <a:xfrm>
            <a:off x="1066800" y="3907388"/>
            <a:ext cx="7889266" cy="2338269"/>
            <a:chOff x="739994" y="2758902"/>
            <a:chExt cx="9196964" cy="2338269"/>
          </a:xfrm>
        </p:grpSpPr>
        <p:grpSp>
          <p:nvGrpSpPr>
            <p:cNvPr id="54" name="Group 4"/>
            <p:cNvGrpSpPr/>
            <p:nvPr/>
          </p:nvGrpSpPr>
          <p:grpSpPr>
            <a:xfrm>
              <a:off x="739994" y="2758902"/>
              <a:ext cx="9196964" cy="2338269"/>
              <a:chOff x="0" y="0"/>
              <a:chExt cx="7531233" cy="4523159"/>
            </a:xfrm>
          </p:grpSpPr>
          <p:pic>
            <p:nvPicPr>
              <p:cNvPr id="56"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57"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55" name="Rectangle 54"/>
            <p:cNvSpPr/>
            <p:nvPr/>
          </p:nvSpPr>
          <p:spPr>
            <a:xfrm>
              <a:off x="1383110" y="2934759"/>
              <a:ext cx="7910729" cy="1846659"/>
            </a:xfrm>
            <a:prstGeom prst="rect">
              <a:avLst/>
            </a:prstGeom>
          </p:spPr>
          <p:txBody>
            <a:bodyPr wrap="square">
              <a:spAutoFit/>
            </a:bodyPr>
            <a:lstStyle/>
            <a:p>
              <a:pPr algn="ctr">
                <a:lnSpc>
                  <a:spcPct val="150000"/>
                </a:lnSpc>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1: </a:t>
              </a:r>
              <a:r>
                <a:rPr lang="nl-NL" sz="3800" dirty="0">
                  <a:solidFill>
                    <a:schemeClr val="bg1"/>
                  </a:solidFill>
                  <a:latin typeface="Arial" panose="020B0604020202020204" pitchFamily="34" charset="0"/>
                  <a:cs typeface="Arial" panose="020B0604020202020204" pitchFamily="34" charset="0"/>
                </a:rPr>
                <a:t>từ đầu đến </a:t>
              </a:r>
              <a:r>
                <a:rPr lang="nl-NL" sz="3800" i="1" dirty="0">
                  <a:solidFill>
                    <a:schemeClr val="bg1"/>
                  </a:solidFill>
                  <a:latin typeface="Arial" panose="020B0604020202020204" pitchFamily="34" charset="0"/>
                  <a:cs typeface="Arial" panose="020B0604020202020204" pitchFamily="34" charset="0"/>
                </a:rPr>
                <a:t>những bệnh nhiệt đới</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30" name="Rectangle 29"/>
          <p:cNvSpPr/>
          <p:nvPr/>
        </p:nvSpPr>
        <p:spPr>
          <a:xfrm>
            <a:off x="1033483" y="2324100"/>
            <a:ext cx="6865982" cy="707886"/>
          </a:xfrm>
          <a:prstGeom prst="rect">
            <a:avLst/>
          </a:prstGeom>
        </p:spPr>
        <p:txBody>
          <a:bodyPr wrap="none">
            <a:spAutoFit/>
          </a:bodyPr>
          <a:lstStyle/>
          <a:p>
            <a:pPr marL="571500" indent="-571500">
              <a:buFont typeface="Wingdings" panose="05000000000000000000" pitchFamily="2" charset="2"/>
              <a:buChar char="v"/>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Chia bài viết thành 4 đoạn:</a:t>
            </a:r>
            <a:endParaRPr lang="en-US" sz="4000" dirty="0">
              <a:solidFill>
                <a:schemeClr val="bg1"/>
              </a:solidFill>
              <a:latin typeface="Arial" panose="020B0604020202020204" pitchFamily="34" charset="0"/>
              <a:cs typeface="Arial" panose="020B0604020202020204" pitchFamily="34" charset="0"/>
            </a:endParaRPr>
          </a:p>
        </p:txBody>
      </p:sp>
      <p:grpSp>
        <p:nvGrpSpPr>
          <p:cNvPr id="31" name="Group 30"/>
          <p:cNvGrpSpPr/>
          <p:nvPr/>
        </p:nvGrpSpPr>
        <p:grpSpPr>
          <a:xfrm>
            <a:off x="9255734" y="3907388"/>
            <a:ext cx="7889266" cy="2338269"/>
            <a:chOff x="739994" y="2758902"/>
            <a:chExt cx="9196964" cy="2338269"/>
          </a:xfrm>
        </p:grpSpPr>
        <p:grpSp>
          <p:nvGrpSpPr>
            <p:cNvPr id="32" name="Group 4"/>
            <p:cNvGrpSpPr/>
            <p:nvPr/>
          </p:nvGrpSpPr>
          <p:grpSpPr>
            <a:xfrm>
              <a:off x="739994" y="2758902"/>
              <a:ext cx="9196964" cy="2338269"/>
              <a:chOff x="0" y="0"/>
              <a:chExt cx="7531233" cy="4523159"/>
            </a:xfrm>
          </p:grpSpPr>
          <p:pic>
            <p:nvPicPr>
              <p:cNvPr id="34"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35"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33" name="Rectangle 32"/>
            <p:cNvSpPr/>
            <p:nvPr/>
          </p:nvSpPr>
          <p:spPr>
            <a:xfrm>
              <a:off x="1383110" y="3519534"/>
              <a:ext cx="7910729" cy="677108"/>
            </a:xfrm>
            <a:prstGeom prst="rect">
              <a:avLst/>
            </a:prstGeom>
          </p:spPr>
          <p:txBody>
            <a:bodyPr wrap="square">
              <a:spAutoFit/>
            </a:bodyPr>
            <a:lstStyle/>
            <a:p>
              <a:pPr algn="ctr">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2: </a:t>
              </a:r>
              <a:r>
                <a:rPr lang="nl-NL" sz="3800" dirty="0">
                  <a:solidFill>
                    <a:schemeClr val="bg1"/>
                  </a:solidFill>
                  <a:latin typeface="Arial" panose="020B0604020202020204" pitchFamily="34" charset="0"/>
                  <a:cs typeface="Arial" panose="020B0604020202020204" pitchFamily="34" charset="0"/>
                </a:rPr>
                <a:t>tiếp đến </a:t>
              </a:r>
              <a:r>
                <a:rPr lang="nl-NL" sz="3800" i="1" dirty="0">
                  <a:solidFill>
                    <a:schemeClr val="bg1"/>
                  </a:solidFill>
                  <a:latin typeface="Arial" panose="020B0604020202020204" pitchFamily="34" charset="0"/>
                  <a:cs typeface="Arial" panose="020B0604020202020204" pitchFamily="34" charset="0"/>
                </a:rPr>
                <a:t>làm bà chú ý</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36" name="Group 35"/>
          <p:cNvGrpSpPr/>
          <p:nvPr/>
        </p:nvGrpSpPr>
        <p:grpSpPr>
          <a:xfrm>
            <a:off x="1066800" y="6935557"/>
            <a:ext cx="7889266" cy="2338269"/>
            <a:chOff x="739994" y="2758902"/>
            <a:chExt cx="9196964" cy="2338269"/>
          </a:xfrm>
        </p:grpSpPr>
        <p:grpSp>
          <p:nvGrpSpPr>
            <p:cNvPr id="37" name="Group 4"/>
            <p:cNvGrpSpPr/>
            <p:nvPr/>
          </p:nvGrpSpPr>
          <p:grpSpPr>
            <a:xfrm>
              <a:off x="739994" y="2758902"/>
              <a:ext cx="9196964" cy="2338269"/>
              <a:chOff x="0" y="0"/>
              <a:chExt cx="7531233" cy="4523159"/>
            </a:xfrm>
          </p:grpSpPr>
          <p:pic>
            <p:nvPicPr>
              <p:cNvPr id="39"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40"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38" name="Rectangle 37"/>
            <p:cNvSpPr/>
            <p:nvPr/>
          </p:nvSpPr>
          <p:spPr>
            <a:xfrm>
              <a:off x="1383110" y="2934759"/>
              <a:ext cx="7910729" cy="1846659"/>
            </a:xfrm>
            <a:prstGeom prst="rect">
              <a:avLst/>
            </a:prstGeom>
          </p:spPr>
          <p:txBody>
            <a:bodyPr wrap="square">
              <a:spAutoFit/>
            </a:bodyPr>
            <a:lstStyle/>
            <a:p>
              <a:pPr algn="ctr">
                <a:lnSpc>
                  <a:spcPct val="150000"/>
                </a:lnSpc>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3: </a:t>
              </a:r>
              <a:r>
                <a:rPr lang="nl-NL" sz="3800" dirty="0">
                  <a:solidFill>
                    <a:schemeClr val="bg1"/>
                  </a:solidFill>
                  <a:latin typeface="Arial" panose="020B0604020202020204" pitchFamily="34" charset="0"/>
                  <a:cs typeface="Arial" panose="020B0604020202020204" pitchFamily="34" charset="0"/>
                </a:rPr>
                <a:t>tiếp theo đến </a:t>
              </a:r>
              <a:r>
                <a:rPr lang="nl-NL" sz="3800" i="1" dirty="0">
                  <a:solidFill>
                    <a:schemeClr val="bg1"/>
                  </a:solidFill>
                  <a:latin typeface="Arial" panose="020B0604020202020204" pitchFamily="34" charset="0"/>
                  <a:cs typeface="Arial" panose="020B0604020202020204" pitchFamily="34" charset="0"/>
                </a:rPr>
                <a:t>không có Tổ quốc</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41" name="Group 40"/>
          <p:cNvGrpSpPr/>
          <p:nvPr/>
        </p:nvGrpSpPr>
        <p:grpSpPr>
          <a:xfrm>
            <a:off x="9255734" y="6935557"/>
            <a:ext cx="7889266" cy="2338269"/>
            <a:chOff x="739994" y="2758902"/>
            <a:chExt cx="9196964" cy="2338269"/>
          </a:xfrm>
        </p:grpSpPr>
        <p:grpSp>
          <p:nvGrpSpPr>
            <p:cNvPr id="42" name="Group 4"/>
            <p:cNvGrpSpPr/>
            <p:nvPr/>
          </p:nvGrpSpPr>
          <p:grpSpPr>
            <a:xfrm>
              <a:off x="739994" y="2758902"/>
              <a:ext cx="9196964" cy="2338269"/>
              <a:chOff x="0" y="0"/>
              <a:chExt cx="7531233" cy="4523159"/>
            </a:xfrm>
          </p:grpSpPr>
          <p:pic>
            <p:nvPicPr>
              <p:cNvPr id="44"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45"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43" name="Rectangle 42"/>
            <p:cNvSpPr/>
            <p:nvPr/>
          </p:nvSpPr>
          <p:spPr>
            <a:xfrm>
              <a:off x="1383110" y="3519534"/>
              <a:ext cx="7910729" cy="677108"/>
            </a:xfrm>
            <a:prstGeom prst="rect">
              <a:avLst/>
            </a:prstGeom>
          </p:spPr>
          <p:txBody>
            <a:bodyPr wrap="square">
              <a:spAutoFit/>
            </a:bodyPr>
            <a:lstStyle/>
            <a:p>
              <a:pPr algn="ctr">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4: </a:t>
              </a:r>
              <a:r>
                <a:rPr lang="nl-NL" sz="3800" dirty="0">
                  <a:solidFill>
                    <a:schemeClr val="bg1"/>
                  </a:solidFill>
                  <a:latin typeface="Arial" panose="020B0604020202020204" pitchFamily="34" charset="0"/>
                  <a:cs typeface="Arial" panose="020B0604020202020204" pitchFamily="34" charset="0"/>
                </a:rPr>
                <a:t>phần còn lại</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5578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20" name="Group 5"/>
          <p:cNvGrpSpPr/>
          <p:nvPr/>
        </p:nvGrpSpPr>
        <p:grpSpPr>
          <a:xfrm>
            <a:off x="2745195" y="4197230"/>
            <a:ext cx="12797603" cy="5169625"/>
            <a:chOff x="0" y="0"/>
            <a:chExt cx="13535340" cy="9359374"/>
          </a:xfrm>
          <a:solidFill>
            <a:schemeClr val="accent1">
              <a:lumMod val="20000"/>
              <a:lumOff val="80000"/>
            </a:schemeClr>
          </a:solidFill>
          <a:effectLst>
            <a:outerShdw blurRad="50800" dist="38100" dir="2700000" algn="tl" rotWithShape="0">
              <a:prstClr val="black">
                <a:alpha val="40000"/>
              </a:prstClr>
            </a:outerShdw>
          </a:effectLst>
        </p:grpSpPr>
        <p:sp>
          <p:nvSpPr>
            <p:cNvPr id="21" name="Freeform 6"/>
            <p:cNvSpPr/>
            <p:nvPr/>
          </p:nvSpPr>
          <p:spPr>
            <a:xfrm>
              <a:off x="0" y="-4262"/>
              <a:ext cx="13543087" cy="9365860"/>
            </a:xfrm>
            <a:custGeom>
              <a:avLst/>
              <a:gdLst/>
              <a:ahLst/>
              <a:cxnLst/>
              <a:rect l="l" t="t" r="r" b="b"/>
              <a:pathLst>
                <a:path w="13543087" h="9365860">
                  <a:moveTo>
                    <a:pt x="12604186" y="9354673"/>
                  </a:moveTo>
                  <a:cubicBezTo>
                    <a:pt x="12604186" y="9354673"/>
                    <a:pt x="12184434" y="9365860"/>
                    <a:pt x="11721849" y="9363239"/>
                  </a:cubicBezTo>
                  <a:cubicBezTo>
                    <a:pt x="4305108" y="9361076"/>
                    <a:pt x="1057073" y="9353251"/>
                    <a:pt x="1057073" y="9353251"/>
                  </a:cubicBezTo>
                  <a:cubicBezTo>
                    <a:pt x="812931" y="9344417"/>
                    <a:pt x="565145" y="9327436"/>
                    <a:pt x="398404" y="9269258"/>
                  </a:cubicBezTo>
                  <a:cubicBezTo>
                    <a:pt x="120505" y="9172297"/>
                    <a:pt x="0" y="8994768"/>
                    <a:pt x="0" y="2923166"/>
                  </a:cubicBezTo>
                  <a:lnTo>
                    <a:pt x="0" y="2923098"/>
                  </a:lnTo>
                  <a:cubicBezTo>
                    <a:pt x="8536" y="440430"/>
                    <a:pt x="34263" y="311302"/>
                    <a:pt x="140291" y="225758"/>
                  </a:cubicBezTo>
                  <a:cubicBezTo>
                    <a:pt x="342602" y="62530"/>
                    <a:pt x="736658" y="7673"/>
                    <a:pt x="1155311" y="7673"/>
                  </a:cubicBezTo>
                  <a:cubicBezTo>
                    <a:pt x="1155311" y="7673"/>
                    <a:pt x="1551711" y="15681"/>
                    <a:pt x="9464340" y="7673"/>
                  </a:cubicBezTo>
                  <a:cubicBezTo>
                    <a:pt x="11965508" y="0"/>
                    <a:pt x="12429434" y="7673"/>
                    <a:pt x="12429434" y="7673"/>
                  </a:cubicBezTo>
                  <a:cubicBezTo>
                    <a:pt x="12797742" y="15152"/>
                    <a:pt x="13161056" y="84484"/>
                    <a:pt x="13358795" y="207066"/>
                  </a:cubicBezTo>
                  <a:cubicBezTo>
                    <a:pt x="13509813" y="300683"/>
                    <a:pt x="13543087" y="425358"/>
                    <a:pt x="13533946" y="2923167"/>
                  </a:cubicBezTo>
                  <a:lnTo>
                    <a:pt x="13533946" y="2923235"/>
                  </a:lnTo>
                  <a:cubicBezTo>
                    <a:pt x="13533946" y="9112734"/>
                    <a:pt x="13250949" y="9326832"/>
                    <a:pt x="12604186" y="9354673"/>
                  </a:cubicBezTo>
                  <a:close/>
                </a:path>
              </a:pathLst>
            </a:custGeom>
            <a:grpFill/>
          </p:spPr>
        </p:sp>
      </p:grpSp>
      <p:pic>
        <p:nvPicPr>
          <p:cNvPr id="22" name="Picture 10"/>
          <p:cNvPicPr>
            <a:picLocks noChangeAspect="1"/>
          </p:cNvPicPr>
          <p:nvPr/>
        </p:nvPicPr>
        <p:blipFill>
          <a:blip r:embed="rId2"/>
          <a:srcRect/>
          <a:stretch>
            <a:fillRect/>
          </a:stretch>
        </p:blipFill>
        <p:spPr>
          <a:xfrm>
            <a:off x="11201400" y="8622711"/>
            <a:ext cx="2726504" cy="1168989"/>
          </a:xfrm>
          <a:prstGeom prst="rect">
            <a:avLst/>
          </a:prstGeom>
          <a:effectLst>
            <a:outerShdw blurRad="50800" dist="38100" dir="13500000" algn="br" rotWithShape="0">
              <a:prstClr val="black">
                <a:alpha val="40000"/>
              </a:prstClr>
            </a:outerShdw>
          </a:effectLst>
        </p:spPr>
      </p:pic>
      <p:sp>
        <p:nvSpPr>
          <p:cNvPr id="23"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2868652" y="1992672"/>
            <a:ext cx="12550690" cy="1846659"/>
          </a:xfrm>
          <a:prstGeom prst="rect">
            <a:avLst/>
          </a:prstGeom>
        </p:spPr>
        <p:txBody>
          <a:bodyPr wrap="square">
            <a:spAutoFit/>
          </a:bodyPr>
          <a:lstStyle/>
          <a:p>
            <a:pPr algn="just">
              <a:lnSpc>
                <a:spcPct val="150000"/>
              </a:lnSpc>
            </a:pP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1. </a:t>
            </a:r>
            <a:r>
              <a:rPr lang="en-US" sz="3800" dirty="0">
                <a:solidFill>
                  <a:schemeClr val="bg1"/>
                </a:solidFill>
                <a:latin typeface="Arial" panose="020B0604020202020204" pitchFamily="34" charset="0"/>
                <a:cs typeface="Arial" panose="020B0604020202020204" pitchFamily="34" charset="0"/>
              </a:rPr>
              <a:t>Đ</a:t>
            </a:r>
            <a:r>
              <a:rPr lang="nl-NL" sz="3800" dirty="0">
                <a:solidFill>
                  <a:schemeClr val="bg1"/>
                </a:solidFill>
                <a:latin typeface="Arial" panose="020B0604020202020204" pitchFamily="34" charset="0"/>
                <a:cs typeface="Arial" panose="020B0604020202020204" pitchFamily="34" charset="0"/>
              </a:rPr>
              <a:t>ọc đoạn 1 và cho biết Y-éc-xanh là ai. Vì sao bà khách ao ước được gặp ông?</a:t>
            </a:r>
            <a:endParaRPr lang="en-US" sz="38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3083254" y="4542405"/>
            <a:ext cx="12121486" cy="447814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nl-NL" sz="3800" dirty="0">
                <a:latin typeface="Arial" panose="020B0604020202020204" pitchFamily="34" charset="0"/>
                <a:cs typeface="Arial" panose="020B0604020202020204" pitchFamily="34" charset="0"/>
              </a:rPr>
              <a:t>Y-éc-xanh là người đã tìm ra vi trùng dịch hạch. </a:t>
            </a:r>
            <a:endParaRPr lang="nl-NL" sz="3800" dirty="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Bà </a:t>
            </a:r>
            <a:r>
              <a:rPr lang="nl-NL" sz="3800" dirty="0">
                <a:latin typeface="Arial" panose="020B0604020202020204" pitchFamily="34" charset="0"/>
                <a:cs typeface="Arial" panose="020B0604020202020204" pitchFamily="34" charset="0"/>
              </a:rPr>
              <a:t>khách ao ước gặp ông phần vì ngưỡng mộ, phần vì tò mò muốn biết điều gì khiến ông chọn cuộc sống nơi góc biển chân trời này để nghiên cứu những bệnh nhiệt đới.</a:t>
            </a:r>
            <a:endParaRPr lang="en-US" sz="3800" dirty="0">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3"/>
          <a:srcRect/>
          <a:stretch>
            <a:fillRect/>
          </a:stretch>
        </p:blipFill>
        <p:spPr>
          <a:xfrm>
            <a:off x="-301634" y="6964441"/>
            <a:ext cx="2770498" cy="33480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fade">
                                      <p:cBhvr>
                                        <p:cTn id="34"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909</Words>
  <Application>Microsoft Office PowerPoint</Application>
  <PresentationFormat>Custom</PresentationFormat>
  <Paragraphs>85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37</cp:revision>
  <dcterms:created xsi:type="dcterms:W3CDTF">2006-08-16T00:00:00Z</dcterms:created>
  <dcterms:modified xsi:type="dcterms:W3CDTF">2025-05-21T00:31:28Z</dcterms:modified>
  <dc:identifier>DAFSuRgBe48</dc:identifier>
</cp:coreProperties>
</file>