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7" r:id="rId1"/>
  </p:sldMasterIdLst>
  <p:notesMasterIdLst>
    <p:notesMasterId r:id="rId24"/>
  </p:notesMasterIdLst>
  <p:sldIdLst>
    <p:sldId id="4020" r:id="rId2"/>
    <p:sldId id="4021" r:id="rId3"/>
    <p:sldId id="1817239663" r:id="rId4"/>
    <p:sldId id="1817239664" r:id="rId5"/>
    <p:sldId id="1817239680" r:id="rId6"/>
    <p:sldId id="1817239666" r:id="rId7"/>
    <p:sldId id="1817239667" r:id="rId8"/>
    <p:sldId id="1817239681" r:id="rId9"/>
    <p:sldId id="1817239682" r:id="rId10"/>
    <p:sldId id="1817239683" r:id="rId11"/>
    <p:sldId id="1817239684" r:id="rId12"/>
    <p:sldId id="289" r:id="rId13"/>
    <p:sldId id="307" r:id="rId14"/>
    <p:sldId id="1817239669" r:id="rId15"/>
    <p:sldId id="1817239686" r:id="rId16"/>
    <p:sldId id="1817239674" r:id="rId17"/>
    <p:sldId id="297" r:id="rId18"/>
    <p:sldId id="299" r:id="rId19"/>
    <p:sldId id="302" r:id="rId20"/>
    <p:sldId id="303" r:id="rId21"/>
    <p:sldId id="1817239675"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59E525-4E82-4937-B898-EC2326EB7D28}"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34284-F321-4358-B5B8-4D8691B3A0F4}" type="slidenum">
              <a:rPr lang="en-US" smtClean="0"/>
              <a:t>‹#›</a:t>
            </a:fld>
            <a:endParaRPr lang="en-US"/>
          </a:p>
        </p:txBody>
      </p:sp>
    </p:spTree>
    <p:extLst>
      <p:ext uri="{BB962C8B-B14F-4D97-AF65-F5344CB8AC3E}">
        <p14:creationId xmlns:p14="http://schemas.microsoft.com/office/powerpoint/2010/main" val="533909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36090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41586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82697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78000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6932-B813-4E1D-8BB2-72CD142A51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90359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611002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44220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955901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1378598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07021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816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2424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53061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73350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574057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886622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1408238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83961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97204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17832"/>
      </p:ext>
    </p:extLst>
  </p:cSld>
  <p:clrMap bg1="lt1" tx1="dk1" bg2="lt2" tx2="dk2" accent1="accent1" accent2="accent2" accent3="accent3" accent4="accent4" accent5="accent5" accent6="accent6" hlink="hlink" folHlink="folHlink"/>
  <p:sldLayoutIdLst>
    <p:sldLayoutId id="2147483774"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6.jp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1.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81.sv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B1A8E4E-EA0F-AB1B-1430-AEFCE87771C5}"/>
              </a:ext>
            </a:extLst>
          </p:cNvPr>
          <p:cNvGrpSpPr/>
          <p:nvPr/>
        </p:nvGrpSpPr>
        <p:grpSpPr>
          <a:xfrm>
            <a:off x="847725" y="743560"/>
            <a:ext cx="9553575" cy="2685440"/>
            <a:chOff x="2551480" y="1534549"/>
            <a:chExt cx="6312320" cy="3347167"/>
          </a:xfrm>
        </p:grpSpPr>
        <p:pic>
          <p:nvPicPr>
            <p:cNvPr id="12" name="Picture 2">
              <a:extLst>
                <a:ext uri="{FF2B5EF4-FFF2-40B4-BE49-F238E27FC236}">
                  <a16:creationId xmlns:a16="http://schemas.microsoft.com/office/drawing/2014/main" id="{304DD1ED-D8CA-778B-E158-46746D0FF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a:extLst>
                <a:ext uri="{FF2B5EF4-FFF2-40B4-BE49-F238E27FC236}">
                  <a16:creationId xmlns:a16="http://schemas.microsoft.com/office/drawing/2014/main" id="{BA107AEE-CE49-B889-F7E8-728FAA095C69}"/>
                </a:ext>
              </a:extLst>
            </p:cNvPr>
            <p:cNvSpPr txBox="1"/>
            <p:nvPr/>
          </p:nvSpPr>
          <p:spPr>
            <a:xfrm>
              <a:off x="2914602" y="1880523"/>
              <a:ext cx="4935954" cy="25702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3200" b="0" i="0" u="none" strike="noStrike" kern="1200" cap="none" spc="0" normalizeH="0" baseline="0" noProof="0" dirty="0">
                  <a:ln>
                    <a:noFill/>
                  </a:ln>
                  <a:solidFill>
                    <a:srgbClr val="FFFF00"/>
                  </a:solidFill>
                  <a:effectLst/>
                  <a:uLnTx/>
                  <a:uFillTx/>
                  <a:latin typeface="Calibri"/>
                  <a:ea typeface="+mn-ea"/>
                  <a:cs typeface="+mn-cs"/>
                </a:rPr>
                <a:t> 1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trả</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lời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hỏi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Đặc</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điểm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nổi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bật</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về</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hình</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dạng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của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3200" b="0" i="0" u="none" strike="noStrike" kern="1200" cap="none" spc="0" normalizeH="0" baseline="0" noProof="0" dirty="0">
                  <a:ln>
                    <a:noFill/>
                  </a:ln>
                  <a:solidFill>
                    <a:srgbClr val="FFFF00"/>
                  </a:solidFill>
                  <a:effectLst/>
                  <a:uLnTx/>
                  <a:uFillTx/>
                  <a:latin typeface="Calibri"/>
                  <a:ea typeface="+mn-ea"/>
                  <a:cs typeface="+mn-cs"/>
                </a:rPr>
                <a:t> ở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Tây</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Nguyên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là</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gì</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Câu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văn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nào</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trong</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giúp</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em</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nhận</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ra</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điều</a:t>
              </a:r>
              <a:r>
                <a:rPr kumimoji="0" lang="en-US" sz="3200" b="0" i="0" u="none" strike="noStrike" kern="1200" cap="none" spc="0" normalizeH="0" baseline="0" noProof="0" dirty="0">
                  <a:ln>
                    <a:noFill/>
                  </a:ln>
                  <a:solidFill>
                    <a:srgbClr val="FFFF00"/>
                  </a:solidFill>
                  <a:effectLst/>
                  <a:uLnTx/>
                  <a:uFillTx/>
                  <a:latin typeface="Calibri"/>
                  <a:ea typeface="+mn-ea"/>
                  <a:cs typeface="+mn-cs"/>
                </a:rPr>
                <a:t> </a:t>
              </a:r>
              <a:r>
                <a:rPr kumimoji="0" lang="en-US" sz="3200" b="0" i="0" u="none" strike="noStrike" kern="1200" cap="none" spc="0" normalizeH="0" baseline="0" noProof="0" dirty="0" err="1">
                  <a:ln>
                    <a:noFill/>
                  </a:ln>
                  <a:solidFill>
                    <a:srgbClr val="FFFF00"/>
                  </a:solidFill>
                  <a:effectLst/>
                  <a:uLnTx/>
                  <a:uFillTx/>
                  <a:latin typeface="Calibri"/>
                  <a:ea typeface="+mn-ea"/>
                  <a:cs typeface="+mn-cs"/>
                </a:rPr>
                <a:t>đó</a:t>
              </a:r>
              <a:r>
                <a:rPr kumimoji="0" lang="en-US" sz="32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15" name="TextBox 14">
            <a:extLst>
              <a:ext uri="{FF2B5EF4-FFF2-40B4-BE49-F238E27FC236}">
                <a16:creationId xmlns:a16="http://schemas.microsoft.com/office/drawing/2014/main" id="{48535C05-1C2C-13B2-C214-082505E3FD60}"/>
              </a:ext>
            </a:extLst>
          </p:cNvPr>
          <p:cNvSpPr txBox="1"/>
          <p:nvPr/>
        </p:nvSpPr>
        <p:spPr>
          <a:xfrm>
            <a:off x="1828800" y="3514250"/>
            <a:ext cx="7305675" cy="2246769"/>
          </a:xfrm>
          <a:prstGeom prst="rect">
            <a:avLst/>
          </a:prstGeom>
          <a:noFill/>
        </p:spPr>
        <p:txBody>
          <a:bodyPr wrap="square" rtlCol="0">
            <a:spAutoFit/>
          </a:bodyPr>
          <a:lstStyle/>
          <a:p>
            <a:pPr lvl="0" algn="just"/>
            <a:r>
              <a:rPr lang="vi-VN" sz="2800" b="1" dirty="0">
                <a:solidFill>
                  <a:prstClr val="white"/>
                </a:solidFill>
                <a:latin typeface="Calibri"/>
              </a:rPr>
              <a:t>Đặc điểm nổi bật về hình dạng của nhà rông ở Tây Nguyên là mái nhà dựng đứng, vươn cao lên trời như một lưỡi rìu lật ngược. Câu văn cho biết điều đó là: “ Đến Tây Nguyên,  từ xa nhìn vào… như một lưỡi rìu lật ngược”</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16" name="mask1">
            <a:extLst>
              <a:ext uri="{FF2B5EF4-FFF2-40B4-BE49-F238E27FC236}">
                <a16:creationId xmlns:a16="http://schemas.microsoft.com/office/drawing/2014/main" id="{6E9D0B10-2CC9-D24F-F00D-CC43121DB89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3" presetClass="entr" presetSubtype="16" fill="hold" nodeType="withEffect">
                                  <p:stCondLst>
                                    <p:cond delay="200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496CA-D975-5223-3EC3-97810159C456}"/>
              </a:ext>
            </a:extLst>
          </p:cNvPr>
          <p:cNvPicPr>
            <a:picLocks noChangeAspect="1"/>
          </p:cNvPicPr>
          <p:nvPr/>
        </p:nvPicPr>
        <p:blipFill>
          <a:blip r:embed="rId4"/>
          <a:stretch>
            <a:fillRect/>
          </a:stretch>
        </p:blipFill>
        <p:spPr>
          <a:xfrm>
            <a:off x="3325128" y="0"/>
            <a:ext cx="5541744" cy="3700593"/>
          </a:xfrm>
          <a:prstGeom prst="rect">
            <a:avLst/>
          </a:prstGeom>
        </p:spPr>
      </p:pic>
      <p:pic>
        <p:nvPicPr>
          <p:cNvPr id="7" name="Picture 6">
            <a:extLst>
              <a:ext uri="{FF2B5EF4-FFF2-40B4-BE49-F238E27FC236}">
                <a16:creationId xmlns:a16="http://schemas.microsoft.com/office/drawing/2014/main" id="{FB3F6C7D-23B0-8CA3-BE9F-0CF4390C43C6}"/>
              </a:ext>
            </a:extLst>
          </p:cNvPr>
          <p:cNvPicPr>
            <a:picLocks noChangeAspect="1"/>
          </p:cNvPicPr>
          <p:nvPr/>
        </p:nvPicPr>
        <p:blipFill>
          <a:blip r:embed="rId5"/>
          <a:stretch>
            <a:fillRect/>
          </a:stretch>
        </p:blipFill>
        <p:spPr>
          <a:xfrm>
            <a:off x="1478680" y="1151676"/>
            <a:ext cx="8358340" cy="5401524"/>
          </a:xfrm>
          <a:prstGeom prst="rect">
            <a:avLst/>
          </a:prstGeom>
        </p:spPr>
      </p:pic>
    </p:spTree>
    <p:extLst>
      <p:ext uri="{BB962C8B-B14F-4D97-AF65-F5344CB8AC3E}">
        <p14:creationId xmlns:p14="http://schemas.microsoft.com/office/powerpoint/2010/main" val="67564256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267013042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24777-19C0-4499-8F73-8951D2C041EE}"/>
              </a:ext>
            </a:extLst>
          </p:cNvPr>
          <p:cNvPicPr>
            <a:picLocks noChangeAspect="1"/>
          </p:cNvPicPr>
          <p:nvPr/>
        </p:nvPicPr>
        <p:blipFill>
          <a:blip r:embed="rId2"/>
          <a:stretch>
            <a:fillRect/>
          </a:stretch>
        </p:blipFill>
        <p:spPr>
          <a:xfrm flipH="1">
            <a:off x="7425830" y="414821"/>
            <a:ext cx="4842370" cy="6165642"/>
          </a:xfrm>
          <a:prstGeom prst="rect">
            <a:avLst/>
          </a:prstGeom>
        </p:spPr>
      </p:pic>
      <p:grpSp>
        <p:nvGrpSpPr>
          <p:cNvPr id="11" name="Group 10">
            <a:extLst>
              <a:ext uri="{FF2B5EF4-FFF2-40B4-BE49-F238E27FC236}">
                <a16:creationId xmlns:a16="http://schemas.microsoft.com/office/drawing/2014/main" id="{B7416458-55C1-4D56-ACEF-B9E5A72D8276}"/>
              </a:ext>
            </a:extLst>
          </p:cNvPr>
          <p:cNvGrpSpPr/>
          <p:nvPr/>
        </p:nvGrpSpPr>
        <p:grpSpPr>
          <a:xfrm>
            <a:off x="-1381226" y="-2435052"/>
            <a:ext cx="4429226" cy="4423952"/>
            <a:chOff x="-1381226" y="-2435052"/>
            <a:chExt cx="4429226" cy="4423952"/>
          </a:xfrm>
        </p:grpSpPr>
        <p:grpSp>
          <p:nvGrpSpPr>
            <p:cNvPr id="12" name="Group 11">
              <a:extLst>
                <a:ext uri="{FF2B5EF4-FFF2-40B4-BE49-F238E27FC236}">
                  <a16:creationId xmlns:a16="http://schemas.microsoft.com/office/drawing/2014/main" id="{92EAB491-8E54-40EE-A985-63CEAEBFA659}"/>
                </a:ext>
              </a:extLst>
            </p:cNvPr>
            <p:cNvGrpSpPr/>
            <p:nvPr/>
          </p:nvGrpSpPr>
          <p:grpSpPr>
            <a:xfrm>
              <a:off x="-1381226" y="-2435052"/>
              <a:ext cx="4429226" cy="4423952"/>
              <a:chOff x="-1600200" y="-2819400"/>
              <a:chExt cx="4562374" cy="4556942"/>
            </a:xfrm>
          </p:grpSpPr>
          <p:pic>
            <p:nvPicPr>
              <p:cNvPr id="14" name="Picture 13">
                <a:extLst>
                  <a:ext uri="{FF2B5EF4-FFF2-40B4-BE49-F238E27FC236}">
                    <a16:creationId xmlns:a16="http://schemas.microsoft.com/office/drawing/2014/main" id="{BFC551EF-91E1-4D74-A93F-000B685E38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15" name="Freeform: Shape 14">
                <a:extLst>
                  <a:ext uri="{FF2B5EF4-FFF2-40B4-BE49-F238E27FC236}">
                    <a16:creationId xmlns:a16="http://schemas.microsoft.com/office/drawing/2014/main" id="{F9761732-AA6D-43DD-AF80-11CC81C7707F}"/>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sp>
          <p:nvSpPr>
            <p:cNvPr id="13" name="TextBox 12">
              <a:extLst>
                <a:ext uri="{FF2B5EF4-FFF2-40B4-BE49-F238E27FC236}">
                  <a16:creationId xmlns:a16="http://schemas.microsoft.com/office/drawing/2014/main" id="{519AF7E5-1954-4D82-AB10-9F96FB5FF545}"/>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BD45">
                        <a:satMod val="175000"/>
                        <a:alpha val="40000"/>
                      </a:srgbClr>
                    </a:glow>
                  </a:effectLst>
                  <a:uLnTx/>
                  <a:uFillTx/>
                  <a:latin typeface="Calibri" panose="020F0502020204030204" pitchFamily="34" charset="0"/>
                  <a:ea typeface="+mn-ea"/>
                  <a:cs typeface="Calibri" panose="020F0502020204030204" pitchFamily="34" charset="0"/>
                </a:rPr>
                <a:t>từ khó hiểu</a:t>
              </a:r>
            </a:p>
          </p:txBody>
        </p:sp>
      </p:grpSp>
      <p:sp>
        <p:nvSpPr>
          <p:cNvPr id="20" name="Speech Bubble: Rectangle with Corners Rounded 19">
            <a:extLst>
              <a:ext uri="{FF2B5EF4-FFF2-40B4-BE49-F238E27FC236}">
                <a16:creationId xmlns:a16="http://schemas.microsoft.com/office/drawing/2014/main" id="{9F7AC880-B060-45D4-B7DA-4D4EED368AD1}"/>
              </a:ext>
            </a:extLst>
          </p:cNvPr>
          <p:cNvSpPr/>
          <p:nvPr/>
        </p:nvSpPr>
        <p:spPr>
          <a:xfrm>
            <a:off x="2897892" y="1407314"/>
            <a:ext cx="4299338" cy="2743200"/>
          </a:xfrm>
          <a:prstGeom prst="wedgeRoundRectCallout">
            <a:avLst>
              <a:gd name="adj1" fmla="val 57412"/>
              <a:gd name="adj2" fmla="val 18864"/>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đọc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algn="ctr">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lang="en-US" sz="3200" b="1" dirty="0">
                <a:solidFill>
                  <a:srgbClr val="002060"/>
                </a:solidFill>
                <a:latin typeface="Calibri" panose="020F0502020204030204" pitchFamily="34" charset="0"/>
                <a:cs typeface="Calibri" panose="020F0502020204030204" pitchFamily="34" charset="0"/>
              </a:rPr>
              <a:t>SỰ TÍCH ÔNG ĐÙNG, BÀ ĐÙNG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từ</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em</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chưa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hiểu</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578937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235337" y="456999"/>
            <a:ext cx="9482047" cy="6570844"/>
            <a:chOff x="753616" y="199563"/>
            <a:chExt cx="9011292"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753616" y="4539509"/>
              <a:ext cx="9011292" cy="17801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i="0" dirty="0" err="1">
                  <a:solidFill>
                    <a:srgbClr val="FFFF00"/>
                  </a:solidFill>
                  <a:effectLst/>
                  <a:latin typeface="Calibri" panose="020F0502020204030204" pitchFamily="34" charset="0"/>
                  <a:cs typeface="Calibri" panose="020F0502020204030204" pitchFamily="34" charset="0"/>
                </a:rPr>
                <a:t>Địa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danh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thuộc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huyện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Tân</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Lạc</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tỉnh</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Hòa</a:t>
              </a:r>
              <a:r>
                <a:rPr lang="en-US" sz="5400" b="1" i="0" dirty="0">
                  <a:solidFill>
                    <a:srgbClr val="FFFF00"/>
                  </a:solidFill>
                  <a:effectLst/>
                  <a:latin typeface="Calibri" panose="020F0502020204030204" pitchFamily="34" charset="0"/>
                  <a:cs typeface="Calibri" panose="020F0502020204030204" pitchFamily="34" charset="0"/>
                </a:rPr>
                <a:t> </a:t>
              </a:r>
              <a:r>
                <a:rPr lang="en-US" sz="5400" b="1" i="0" dirty="0" err="1">
                  <a:solidFill>
                    <a:srgbClr val="FFFF00"/>
                  </a:solidFill>
                  <a:effectLst/>
                  <a:latin typeface="Calibri" panose="020F0502020204030204" pitchFamily="34" charset="0"/>
                  <a:cs typeface="Calibri" panose="020F0502020204030204" pitchFamily="34" charset="0"/>
                </a:rPr>
                <a:t>Bình</a:t>
              </a:r>
              <a:r>
                <a:rPr lang="en-US" sz="5400" b="1" i="0" dirty="0">
                  <a:solidFill>
                    <a:srgbClr val="FFFF00"/>
                  </a:solidFill>
                  <a:effectLst/>
                  <a:latin typeface="Calibri" panose="020F0502020204030204" pitchFamily="34" charset="0"/>
                  <a:cs typeface="Calibri" panose="020F0502020204030204" pitchFamily="34" charset="0"/>
                </a:rPr>
                <a:t>.</a:t>
              </a:r>
              <a:endParaRPr kumimoji="0" lang="en-US" sz="5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1D6979C4-5262-4EC0-8BBA-341139A87EA3}"/>
              </a:ext>
            </a:extLst>
          </p:cNvPr>
          <p:cNvGrpSpPr/>
          <p:nvPr/>
        </p:nvGrpSpPr>
        <p:grpSpPr>
          <a:xfrm>
            <a:off x="7624565" y="824100"/>
            <a:ext cx="3357155" cy="3847192"/>
            <a:chOff x="7751132" y="2096407"/>
            <a:chExt cx="3357155" cy="3847192"/>
          </a:xfrm>
        </p:grpSpPr>
        <p:pic>
          <p:nvPicPr>
            <p:cNvPr id="21" name="Picture 20">
              <a:extLst>
                <a:ext uri="{FF2B5EF4-FFF2-40B4-BE49-F238E27FC236}">
                  <a16:creationId xmlns:a16="http://schemas.microsoft.com/office/drawing/2014/main" id="{1F0AEB0D-2919-42EE-943C-DCC03DD4DB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7" name="Rectangle: Rounded Corners 6">
              <a:extLst>
                <a:ext uri="{FF2B5EF4-FFF2-40B4-BE49-F238E27FC236}">
                  <a16:creationId xmlns:a16="http://schemas.microsoft.com/office/drawing/2014/main" id="{8F1AF990-BC58-4EC8-91E2-CD61C8F5439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Mường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Bi</a:t>
              </a: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nghĩa</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b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khó</a:t>
              </a:r>
              <a:r>
                <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 </a:t>
              </a:r>
              <a:r>
                <a:rPr kumimoji="0" lang="en-US" sz="2800" b="1" i="0"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hiểu</a:t>
              </a:r>
              <a:endParaRPr kumimoji="0" lang="en-US" sz="2800" b="1" i="0" u="none" strike="noStrike" kern="1200" cap="none" spc="0" normalizeH="0" baseline="0" noProof="0" dirty="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endParaRPr>
            </a:p>
          </p:txBody>
        </p:sp>
      </p:grpSp>
      <p:pic>
        <p:nvPicPr>
          <p:cNvPr id="1026" name="Picture 2" descr="Mường Bi sẵn sàng đón khách">
            <a:extLst>
              <a:ext uri="{FF2B5EF4-FFF2-40B4-BE49-F238E27FC236}">
                <a16:creationId xmlns:a16="http://schemas.microsoft.com/office/drawing/2014/main" id="{B6783B12-4742-A98E-3F1C-BF15F60779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3450" y="608408"/>
            <a:ext cx="5810250" cy="3849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0174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par>
                                <p:cTn id="10" presetID="26"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90">
                                          <p:stCondLst>
                                            <p:cond delay="0"/>
                                          </p:stCondLst>
                                        </p:cTn>
                                        <p:tgtEl>
                                          <p:spTgt spid="8"/>
                                        </p:tgtEl>
                                      </p:cBhvr>
                                    </p:animEffect>
                                    <p:anim calcmode="lin" valueType="num">
                                      <p:cBhvr>
                                        <p:cTn id="13" dur="911"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332"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332" tmFilter="0, 0; 0.125,0.2665; 0.25,0.4; 0.375,0.465; 0.5,0.5;  0.625,0.535; 0.75,0.6; 0.875,0.7335; 1,1">
                                          <p:stCondLst>
                                            <p:cond delay="332"/>
                                          </p:stCondLst>
                                        </p:cTn>
                                        <p:tgtEl>
                                          <p:spTgt spid="8"/>
                                        </p:tgtEl>
                                        <p:attrNameLst>
                                          <p:attrName>ppt_y</p:attrName>
                                        </p:attrNameLst>
                                      </p:cBhvr>
                                      <p:tavLst>
                                        <p:tav tm="0" fmla="#ppt_y-sin(pi*$)/9">
                                          <p:val>
                                            <p:fltVal val="0"/>
                                          </p:val>
                                        </p:tav>
                                        <p:tav tm="100000">
                                          <p:val>
                                            <p:fltVal val="1"/>
                                          </p:val>
                                        </p:tav>
                                      </p:tavLst>
                                    </p:anim>
                                    <p:anim calcmode="lin" valueType="num">
                                      <p:cBhvr>
                                        <p:cTn id="16" dur="166" tmFilter="0, 0; 0.125,0.2665; 0.25,0.4; 0.375,0.465; 0.5,0.5;  0.625,0.535; 0.75,0.6; 0.875,0.7335; 1,1">
                                          <p:stCondLst>
                                            <p:cond delay="662"/>
                                          </p:stCondLst>
                                        </p:cTn>
                                        <p:tgtEl>
                                          <p:spTgt spid="8"/>
                                        </p:tgtEl>
                                        <p:attrNameLst>
                                          <p:attrName>ppt_y</p:attrName>
                                        </p:attrNameLst>
                                      </p:cBhvr>
                                      <p:tavLst>
                                        <p:tav tm="0" fmla="#ppt_y-sin(pi*$)/27">
                                          <p:val>
                                            <p:fltVal val="0"/>
                                          </p:val>
                                        </p:tav>
                                        <p:tav tm="100000">
                                          <p:val>
                                            <p:fltVal val="1"/>
                                          </p:val>
                                        </p:tav>
                                      </p:tavLst>
                                    </p:anim>
                                    <p:anim calcmode="lin" valueType="num">
                                      <p:cBhvr>
                                        <p:cTn id="17" dur="82" tmFilter="0, 0; 0.125,0.2665; 0.25,0.4; 0.375,0.465; 0.5,0.5;  0.625,0.535; 0.75,0.6; 0.875,0.7335; 1,1">
                                          <p:stCondLst>
                                            <p:cond delay="828"/>
                                          </p:stCondLst>
                                        </p:cTn>
                                        <p:tgtEl>
                                          <p:spTgt spid="8"/>
                                        </p:tgtEl>
                                        <p:attrNameLst>
                                          <p:attrName>ppt_y</p:attrName>
                                        </p:attrNameLst>
                                      </p:cBhvr>
                                      <p:tavLst>
                                        <p:tav tm="0" fmla="#ppt_y-sin(pi*$)/81">
                                          <p:val>
                                            <p:fltVal val="0"/>
                                          </p:val>
                                        </p:tav>
                                        <p:tav tm="100000">
                                          <p:val>
                                            <p:fltVal val="1"/>
                                          </p:val>
                                        </p:tav>
                                      </p:tavLst>
                                    </p:anim>
                                    <p:animScale>
                                      <p:cBhvr>
                                        <p:cTn id="18" dur="13">
                                          <p:stCondLst>
                                            <p:cond delay="325"/>
                                          </p:stCondLst>
                                        </p:cTn>
                                        <p:tgtEl>
                                          <p:spTgt spid="8"/>
                                        </p:tgtEl>
                                      </p:cBhvr>
                                      <p:to x="100000" y="60000"/>
                                    </p:animScale>
                                    <p:animScale>
                                      <p:cBhvr>
                                        <p:cTn id="19" dur="83" decel="50000">
                                          <p:stCondLst>
                                            <p:cond delay="338"/>
                                          </p:stCondLst>
                                        </p:cTn>
                                        <p:tgtEl>
                                          <p:spTgt spid="8"/>
                                        </p:tgtEl>
                                      </p:cBhvr>
                                      <p:to x="100000" y="100000"/>
                                    </p:animScale>
                                    <p:animScale>
                                      <p:cBhvr>
                                        <p:cTn id="20" dur="13">
                                          <p:stCondLst>
                                            <p:cond delay="656"/>
                                          </p:stCondLst>
                                        </p:cTn>
                                        <p:tgtEl>
                                          <p:spTgt spid="8"/>
                                        </p:tgtEl>
                                      </p:cBhvr>
                                      <p:to x="100000" y="80000"/>
                                    </p:animScale>
                                    <p:animScale>
                                      <p:cBhvr>
                                        <p:cTn id="21" dur="83" decel="50000">
                                          <p:stCondLst>
                                            <p:cond delay="669"/>
                                          </p:stCondLst>
                                        </p:cTn>
                                        <p:tgtEl>
                                          <p:spTgt spid="8"/>
                                        </p:tgtEl>
                                      </p:cBhvr>
                                      <p:to x="100000" y="100000"/>
                                    </p:animScale>
                                    <p:animScale>
                                      <p:cBhvr>
                                        <p:cTn id="22" dur="13">
                                          <p:stCondLst>
                                            <p:cond delay="821"/>
                                          </p:stCondLst>
                                        </p:cTn>
                                        <p:tgtEl>
                                          <p:spTgt spid="8"/>
                                        </p:tgtEl>
                                      </p:cBhvr>
                                      <p:to x="100000" y="90000"/>
                                    </p:animScale>
                                    <p:animScale>
                                      <p:cBhvr>
                                        <p:cTn id="23" dur="83" decel="50000">
                                          <p:stCondLst>
                                            <p:cond delay="834"/>
                                          </p:stCondLst>
                                        </p:cTn>
                                        <p:tgtEl>
                                          <p:spTgt spid="8"/>
                                        </p:tgtEl>
                                      </p:cBhvr>
                                      <p:to x="100000" y="100000"/>
                                    </p:animScale>
                                    <p:animScale>
                                      <p:cBhvr>
                                        <p:cTn id="24" dur="13">
                                          <p:stCondLst>
                                            <p:cond delay="904"/>
                                          </p:stCondLst>
                                        </p:cTn>
                                        <p:tgtEl>
                                          <p:spTgt spid="8"/>
                                        </p:tgtEl>
                                      </p:cBhvr>
                                      <p:to x="100000" y="95000"/>
                                    </p:animScale>
                                    <p:animScale>
                                      <p:cBhvr>
                                        <p:cTn id="25" dur="83" decel="50000">
                                          <p:stCondLst>
                                            <p:cond delay="917"/>
                                          </p:stCondLst>
                                        </p:cTn>
                                        <p:tgtEl>
                                          <p:spTgt spid="8"/>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BCDE7ED-5FF0-4093-B7A0-79A143FDB3A5}"/>
              </a:ext>
            </a:extLst>
          </p:cNvPr>
          <p:cNvGrpSpPr/>
          <p:nvPr/>
        </p:nvGrpSpPr>
        <p:grpSpPr>
          <a:xfrm>
            <a:off x="0" y="456999"/>
            <a:ext cx="9114097" cy="6570844"/>
            <a:chOff x="529963" y="199563"/>
            <a:chExt cx="8661609" cy="6667500"/>
          </a:xfrm>
        </p:grpSpPr>
        <p:pic>
          <p:nvPicPr>
            <p:cNvPr id="4" name="Graphic 3">
              <a:extLst>
                <a:ext uri="{FF2B5EF4-FFF2-40B4-BE49-F238E27FC236}">
                  <a16:creationId xmlns:a16="http://schemas.microsoft.com/office/drawing/2014/main" id="{80BB0D1C-701A-4758-9455-CFD982D1D6E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5418" y="199563"/>
              <a:ext cx="8206154" cy="6667500"/>
            </a:xfrm>
            <a:prstGeom prst="rect">
              <a:avLst/>
            </a:prstGeom>
          </p:spPr>
        </p:pic>
        <p:sp>
          <p:nvSpPr>
            <p:cNvPr id="9" name="TextBox 8">
              <a:extLst>
                <a:ext uri="{FF2B5EF4-FFF2-40B4-BE49-F238E27FC236}">
                  <a16:creationId xmlns:a16="http://schemas.microsoft.com/office/drawing/2014/main" id="{17A8A252-DA67-4606-8651-8693783AC6F1}"/>
                </a:ext>
              </a:extLst>
            </p:cNvPr>
            <p:cNvSpPr txBox="1"/>
            <p:nvPr/>
          </p:nvSpPr>
          <p:spPr>
            <a:xfrm>
              <a:off x="529963" y="4230226"/>
              <a:ext cx="7606031" cy="1467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i="0" dirty="0">
                  <a:solidFill>
                    <a:srgbClr val="FFFF00"/>
                  </a:solidFill>
                  <a:effectLst/>
                  <a:latin typeface="Calibri" panose="020F0502020204030204" pitchFamily="34" charset="0"/>
                  <a:cs typeface="Calibri" panose="020F0502020204030204" pitchFamily="34" charset="0"/>
                </a:rPr>
                <a:t>(</a:t>
              </a:r>
              <a:r>
                <a:rPr lang="en-US" sz="4400" b="1" i="0" dirty="0" err="1">
                  <a:solidFill>
                    <a:srgbClr val="FFFF00"/>
                  </a:solidFill>
                  <a:effectLst/>
                  <a:latin typeface="Calibri" panose="020F0502020204030204" pitchFamily="34" charset="0"/>
                  <a:cs typeface="Calibri" panose="020F0502020204030204" pitchFamily="34" charset="0"/>
                </a:rPr>
                <a:t>cây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cối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đan</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nhau</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dày</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đặc</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và</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không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theo</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hàng</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lối</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nhất</a:t>
              </a:r>
              <a:r>
                <a:rPr lang="en-US" sz="4400" b="1" i="0" dirty="0">
                  <a:solidFill>
                    <a:srgbClr val="FFFF00"/>
                  </a:solidFill>
                  <a:effectLst/>
                  <a:latin typeface="Calibri" panose="020F0502020204030204" pitchFamily="34" charset="0"/>
                  <a:cs typeface="Calibri" panose="020F0502020204030204" pitchFamily="34" charset="0"/>
                </a:rPr>
                <a:t> </a:t>
              </a:r>
              <a:r>
                <a:rPr lang="en-US" sz="4400" b="1" i="0" dirty="0" err="1">
                  <a:solidFill>
                    <a:srgbClr val="FFFF00"/>
                  </a:solidFill>
                  <a:effectLst/>
                  <a:latin typeface="Calibri" panose="020F0502020204030204" pitchFamily="34" charset="0"/>
                  <a:cs typeface="Calibri" panose="020F0502020204030204" pitchFamily="34" charset="0"/>
                </a:rPr>
                <a:t>định</a:t>
              </a:r>
              <a:r>
                <a:rPr lang="en-US" sz="4400" b="1" i="0" dirty="0">
                  <a:solidFill>
                    <a:srgbClr val="FFFF00"/>
                  </a:solidFill>
                  <a:effectLst/>
                  <a:latin typeface="Calibri" panose="020F0502020204030204" pitchFamily="34" charset="0"/>
                  <a:cs typeface="Calibri" panose="020F0502020204030204" pitchFamily="34" charset="0"/>
                </a:rPr>
                <a:t>.</a:t>
              </a:r>
              <a:endPar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chằng</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chịt</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pic>
        <p:nvPicPr>
          <p:cNvPr id="2050" name="Picture 2" descr="Đố biết cột điện nằm đâu? - Tuổi Trẻ Online">
            <a:extLst>
              <a:ext uri="{FF2B5EF4-FFF2-40B4-BE49-F238E27FC236}">
                <a16:creationId xmlns:a16="http://schemas.microsoft.com/office/drawing/2014/main" id="{AFF12616-B68C-8C16-5B6D-C3695B40D0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7713" y="752475"/>
            <a:ext cx="5907269" cy="331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2178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7A8A252-DA67-4606-8651-8693783AC6F1}"/>
              </a:ext>
            </a:extLst>
          </p:cNvPr>
          <p:cNvSpPr txBox="1"/>
          <p:nvPr/>
        </p:nvSpPr>
        <p:spPr>
          <a:xfrm>
            <a:off x="133350" y="838306"/>
            <a:ext cx="8003375"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FF00"/>
                </a:solidFill>
                <a:latin typeface="Calibri" panose="020F0502020204030204" pitchFamily="34" charset="0"/>
                <a:cs typeface="Calibri" panose="020F0502020204030204" pitchFamily="34" charset="0"/>
              </a:rPr>
              <a:t>D</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áng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vẻ</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cặm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cụi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làm</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việc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gì</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đó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một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cách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khó</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nhọc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kiên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cs typeface="Calibri" panose="020F0502020204030204" pitchFamily="34" charset="0"/>
              </a:rPr>
              <a:t>nhẫn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rPr>
              <a:t>.</a:t>
            </a:r>
          </a:p>
        </p:txBody>
      </p:sp>
      <p:grpSp>
        <p:nvGrpSpPr>
          <p:cNvPr id="28" name="Group 27">
            <a:extLst>
              <a:ext uri="{FF2B5EF4-FFF2-40B4-BE49-F238E27FC236}">
                <a16:creationId xmlns:a16="http://schemas.microsoft.com/office/drawing/2014/main" id="{27E4D53C-FB5F-4282-877C-B5093DFA538C}"/>
              </a:ext>
            </a:extLst>
          </p:cNvPr>
          <p:cNvGrpSpPr/>
          <p:nvPr/>
        </p:nvGrpSpPr>
        <p:grpSpPr>
          <a:xfrm flipH="1">
            <a:off x="8488576" y="-2530935"/>
            <a:ext cx="4429226" cy="4423952"/>
            <a:chOff x="-1381226" y="-2435052"/>
            <a:chExt cx="4429226" cy="4423952"/>
          </a:xfrm>
        </p:grpSpPr>
        <p:grpSp>
          <p:nvGrpSpPr>
            <p:cNvPr id="30" name="Group 29">
              <a:extLst>
                <a:ext uri="{FF2B5EF4-FFF2-40B4-BE49-F238E27FC236}">
                  <a16:creationId xmlns:a16="http://schemas.microsoft.com/office/drawing/2014/main" id="{841AFAF4-589C-4843-97A4-7F2DE4DF7A34}"/>
                </a:ext>
              </a:extLst>
            </p:cNvPr>
            <p:cNvGrpSpPr/>
            <p:nvPr/>
          </p:nvGrpSpPr>
          <p:grpSpPr>
            <a:xfrm>
              <a:off x="-1381226" y="-2435052"/>
              <a:ext cx="4429226" cy="4423952"/>
              <a:chOff x="-1600200" y="-2819400"/>
              <a:chExt cx="4562374" cy="4556942"/>
            </a:xfrm>
          </p:grpSpPr>
          <p:pic>
            <p:nvPicPr>
              <p:cNvPr id="35" name="Picture 34">
                <a:extLst>
                  <a:ext uri="{FF2B5EF4-FFF2-40B4-BE49-F238E27FC236}">
                    <a16:creationId xmlns:a16="http://schemas.microsoft.com/office/drawing/2014/main" id="{3E17E1D2-49B1-4C81-861C-B2F9AB38C85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V="1">
                <a:off x="-1600200" y="-2819400"/>
                <a:ext cx="4562374" cy="4556942"/>
              </a:xfrm>
              <a:prstGeom prst="rect">
                <a:avLst/>
              </a:prstGeom>
              <a:effectLst>
                <a:glow rad="101600">
                  <a:schemeClr val="accent4">
                    <a:satMod val="175000"/>
                    <a:alpha val="40000"/>
                  </a:schemeClr>
                </a:glow>
              </a:effectLst>
            </p:spPr>
          </p:pic>
          <p:sp>
            <p:nvSpPr>
              <p:cNvPr id="36" name="Freeform: Shape 35">
                <a:extLst>
                  <a:ext uri="{FF2B5EF4-FFF2-40B4-BE49-F238E27FC236}">
                    <a16:creationId xmlns:a16="http://schemas.microsoft.com/office/drawing/2014/main" id="{BAA20197-8701-47D3-B9C3-2AAF98D06379}"/>
                  </a:ext>
                </a:extLst>
              </p:cNvPr>
              <p:cNvSpPr/>
              <p:nvPr/>
            </p:nvSpPr>
            <p:spPr>
              <a:xfrm>
                <a:off x="-162298" y="-914400"/>
                <a:ext cx="2981698" cy="2521493"/>
              </a:xfrm>
              <a:custGeom>
                <a:avLst/>
                <a:gdLst>
                  <a:gd name="connsiteX0" fmla="*/ 0 w 2981698"/>
                  <a:gd name="connsiteY0" fmla="*/ 2351744 h 2521493"/>
                  <a:gd name="connsiteX1" fmla="*/ 971550 w 2981698"/>
                  <a:gd name="connsiteY1" fmla="*/ 2511764 h 2521493"/>
                  <a:gd name="connsiteX2" fmla="*/ 2034540 w 2981698"/>
                  <a:gd name="connsiteY2" fmla="*/ 2100284 h 2521493"/>
                  <a:gd name="connsiteX3" fmla="*/ 2868930 w 2981698"/>
                  <a:gd name="connsiteY3" fmla="*/ 1185884 h 2521493"/>
                  <a:gd name="connsiteX4" fmla="*/ 2971800 w 2981698"/>
                  <a:gd name="connsiteY4" fmla="*/ 122894 h 2521493"/>
                  <a:gd name="connsiteX5" fmla="*/ 2971800 w 2981698"/>
                  <a:gd name="connsiteY5" fmla="*/ 65744 h 252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1698" h="2521493">
                    <a:moveTo>
                      <a:pt x="0" y="2351744"/>
                    </a:moveTo>
                    <a:cubicBezTo>
                      <a:pt x="316230" y="2452709"/>
                      <a:pt x="632460" y="2553674"/>
                      <a:pt x="971550" y="2511764"/>
                    </a:cubicBezTo>
                    <a:cubicBezTo>
                      <a:pt x="1310640" y="2469854"/>
                      <a:pt x="1718310" y="2321264"/>
                      <a:pt x="2034540" y="2100284"/>
                    </a:cubicBezTo>
                    <a:cubicBezTo>
                      <a:pt x="2350770" y="1879304"/>
                      <a:pt x="2712720" y="1515449"/>
                      <a:pt x="2868930" y="1185884"/>
                    </a:cubicBezTo>
                    <a:cubicBezTo>
                      <a:pt x="3025140" y="856319"/>
                      <a:pt x="2954655" y="309584"/>
                      <a:pt x="2971800" y="122894"/>
                    </a:cubicBezTo>
                    <a:cubicBezTo>
                      <a:pt x="2988945" y="-63796"/>
                      <a:pt x="2980372" y="974"/>
                      <a:pt x="2971800" y="65744"/>
                    </a:cubicBezTo>
                  </a:path>
                </a:pathLst>
              </a:custGeom>
              <a:no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2" name="TextBox 31">
              <a:extLst>
                <a:ext uri="{FF2B5EF4-FFF2-40B4-BE49-F238E27FC236}">
                  <a16:creationId xmlns:a16="http://schemas.microsoft.com/office/drawing/2014/main" id="{B370F285-AC1C-4464-B88F-FED92B860A7D}"/>
                </a:ext>
              </a:extLst>
            </p:cNvPr>
            <p:cNvSpPr txBox="1"/>
            <p:nvPr/>
          </p:nvSpPr>
          <p:spPr>
            <a:xfrm>
              <a:off x="-293982" y="161251"/>
              <a:ext cx="289468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Giải nghĩa </a:t>
              </a:r>
              <a:b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br>
              <a:r>
                <a:rPr kumimoji="0" lang="en-US" sz="2800" b="1" i="0" u="none" strike="noStrike" kern="1200" cap="none" spc="0" normalizeH="0" baseline="0" noProof="0">
                  <a:ln>
                    <a:noFill/>
                  </a:ln>
                  <a:solidFill>
                    <a:prstClr val="black"/>
                  </a:solidFill>
                  <a:effectLst>
                    <a:glow rad="228600">
                      <a:srgbClr val="FFC000">
                        <a:satMod val="175000"/>
                        <a:alpha val="40000"/>
                      </a:srgbClr>
                    </a:glow>
                  </a:effectLst>
                  <a:uLnTx/>
                  <a:uFillTx/>
                  <a:latin typeface="Calibri" panose="020F0502020204030204" pitchFamily="34" charset="0"/>
                  <a:cs typeface="Calibri" panose="020F0502020204030204" pitchFamily="34" charset="0"/>
                </a:rPr>
                <a:t>từ khó hiểu</a:t>
              </a:r>
            </a:p>
          </p:txBody>
        </p:sp>
      </p:grpSp>
      <p:grpSp>
        <p:nvGrpSpPr>
          <p:cNvPr id="15" name="Group 14">
            <a:extLst>
              <a:ext uri="{FF2B5EF4-FFF2-40B4-BE49-F238E27FC236}">
                <a16:creationId xmlns:a16="http://schemas.microsoft.com/office/drawing/2014/main" id="{1AC66DA3-8CDE-45AB-A703-37793904085B}"/>
              </a:ext>
            </a:extLst>
          </p:cNvPr>
          <p:cNvGrpSpPr/>
          <p:nvPr/>
        </p:nvGrpSpPr>
        <p:grpSpPr>
          <a:xfrm>
            <a:off x="7346034" y="769693"/>
            <a:ext cx="3357155" cy="3847192"/>
            <a:chOff x="7751132" y="2096407"/>
            <a:chExt cx="3357155" cy="3847192"/>
          </a:xfrm>
        </p:grpSpPr>
        <p:pic>
          <p:nvPicPr>
            <p:cNvPr id="16" name="Picture 15">
              <a:extLst>
                <a:ext uri="{FF2B5EF4-FFF2-40B4-BE49-F238E27FC236}">
                  <a16:creationId xmlns:a16="http://schemas.microsoft.com/office/drawing/2014/main" id="{5B670C24-00CC-4272-8313-107140B523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03104" y="2096407"/>
              <a:ext cx="1653210" cy="2588986"/>
            </a:xfrm>
            <a:prstGeom prst="rect">
              <a:avLst/>
            </a:prstGeom>
          </p:spPr>
        </p:pic>
        <p:sp>
          <p:nvSpPr>
            <p:cNvPr id="17" name="Rectangle: Rounded Corners 16">
              <a:extLst>
                <a:ext uri="{FF2B5EF4-FFF2-40B4-BE49-F238E27FC236}">
                  <a16:creationId xmlns:a16="http://schemas.microsoft.com/office/drawing/2014/main" id="{46D83C96-BCC5-4B76-AA52-681FF142D413}"/>
                </a:ext>
              </a:extLst>
            </p:cNvPr>
            <p:cNvSpPr/>
            <p:nvPr/>
          </p:nvSpPr>
          <p:spPr>
            <a:xfrm>
              <a:off x="7751132" y="4114801"/>
              <a:ext cx="3357155" cy="1828798"/>
            </a:xfrm>
            <a:prstGeom prst="roundRect">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Hì</a:t>
              </a:r>
              <a:r>
                <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C00000"/>
                  </a:solidFill>
                  <a:effectLst/>
                  <a:uLnTx/>
                  <a:uFillTx/>
                  <a:latin typeface="Calibri" panose="020F0502020204030204" pitchFamily="34" charset="0"/>
                  <a:cs typeface="Calibri" panose="020F0502020204030204" pitchFamily="34" charset="0"/>
                </a:rPr>
                <a:t>hụi</a:t>
              </a:r>
              <a:endParaRPr kumimoji="0" lang="en-US" sz="54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0829070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6"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290">
                                          <p:stCondLst>
                                            <p:cond delay="0"/>
                                          </p:stCondLst>
                                        </p:cTn>
                                        <p:tgtEl>
                                          <p:spTgt spid="15"/>
                                        </p:tgtEl>
                                      </p:cBhvr>
                                    </p:animEffect>
                                    <p:anim calcmode="lin" valueType="num">
                                      <p:cBhvr>
                                        <p:cTn id="14"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9" dur="13">
                                          <p:stCondLst>
                                            <p:cond delay="325"/>
                                          </p:stCondLst>
                                        </p:cTn>
                                        <p:tgtEl>
                                          <p:spTgt spid="15"/>
                                        </p:tgtEl>
                                      </p:cBhvr>
                                      <p:to x="100000" y="60000"/>
                                    </p:animScale>
                                    <p:animScale>
                                      <p:cBhvr>
                                        <p:cTn id="20" dur="83" decel="50000">
                                          <p:stCondLst>
                                            <p:cond delay="338"/>
                                          </p:stCondLst>
                                        </p:cTn>
                                        <p:tgtEl>
                                          <p:spTgt spid="15"/>
                                        </p:tgtEl>
                                      </p:cBhvr>
                                      <p:to x="100000" y="100000"/>
                                    </p:animScale>
                                    <p:animScale>
                                      <p:cBhvr>
                                        <p:cTn id="21" dur="13">
                                          <p:stCondLst>
                                            <p:cond delay="656"/>
                                          </p:stCondLst>
                                        </p:cTn>
                                        <p:tgtEl>
                                          <p:spTgt spid="15"/>
                                        </p:tgtEl>
                                      </p:cBhvr>
                                      <p:to x="100000" y="80000"/>
                                    </p:animScale>
                                    <p:animScale>
                                      <p:cBhvr>
                                        <p:cTn id="22" dur="83" decel="50000">
                                          <p:stCondLst>
                                            <p:cond delay="669"/>
                                          </p:stCondLst>
                                        </p:cTn>
                                        <p:tgtEl>
                                          <p:spTgt spid="15"/>
                                        </p:tgtEl>
                                      </p:cBhvr>
                                      <p:to x="100000" y="100000"/>
                                    </p:animScale>
                                    <p:animScale>
                                      <p:cBhvr>
                                        <p:cTn id="23" dur="13">
                                          <p:stCondLst>
                                            <p:cond delay="821"/>
                                          </p:stCondLst>
                                        </p:cTn>
                                        <p:tgtEl>
                                          <p:spTgt spid="15"/>
                                        </p:tgtEl>
                                      </p:cBhvr>
                                      <p:to x="100000" y="90000"/>
                                    </p:animScale>
                                    <p:animScale>
                                      <p:cBhvr>
                                        <p:cTn id="24" dur="83" decel="50000">
                                          <p:stCondLst>
                                            <p:cond delay="834"/>
                                          </p:stCondLst>
                                        </p:cTn>
                                        <p:tgtEl>
                                          <p:spTgt spid="15"/>
                                        </p:tgtEl>
                                      </p:cBhvr>
                                      <p:to x="100000" y="100000"/>
                                    </p:animScale>
                                    <p:animScale>
                                      <p:cBhvr>
                                        <p:cTn id="25" dur="13">
                                          <p:stCondLst>
                                            <p:cond delay="904"/>
                                          </p:stCondLst>
                                        </p:cTn>
                                        <p:tgtEl>
                                          <p:spTgt spid="15"/>
                                        </p:tgtEl>
                                      </p:cBhvr>
                                      <p:to x="100000" y="95000"/>
                                    </p:animScale>
                                    <p:animScale>
                                      <p:cBhvr>
                                        <p:cTn id="26" dur="83" decel="50000">
                                          <p:stCondLst>
                                            <p:cond delay="917"/>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0">
            <a:extLst>
              <a:ext uri="{FF2B5EF4-FFF2-40B4-BE49-F238E27FC236}">
                <a16:creationId xmlns:a16="http://schemas.microsoft.com/office/drawing/2014/main" id="{92978E45-7D8D-DB61-4654-B6E5781578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59773" y="-2832410"/>
            <a:ext cx="9101821" cy="8804640"/>
          </a:xfrm>
          <a:prstGeom prst="rect">
            <a:avLst/>
          </a:prstGeom>
        </p:spPr>
      </p:pic>
      <p:pic>
        <p:nvPicPr>
          <p:cNvPr id="20" name="图片 14">
            <a:extLst>
              <a:ext uri="{FF2B5EF4-FFF2-40B4-BE49-F238E27FC236}">
                <a16:creationId xmlns:a16="http://schemas.microsoft.com/office/drawing/2014/main" id="{B3A015C5-6796-3CAB-E7A8-5FD99F2D6A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7908"/>
          <a:stretch/>
        </p:blipFill>
        <p:spPr>
          <a:xfrm flipH="1">
            <a:off x="-103025" y="23346"/>
            <a:ext cx="2192940" cy="4209752"/>
          </a:xfrm>
          <a:prstGeom prst="rect">
            <a:avLst/>
          </a:prstGeom>
        </p:spPr>
      </p:pic>
      <p:pic>
        <p:nvPicPr>
          <p:cNvPr id="21" name="图片 17">
            <a:extLst>
              <a:ext uri="{FF2B5EF4-FFF2-40B4-BE49-F238E27FC236}">
                <a16:creationId xmlns:a16="http://schemas.microsoft.com/office/drawing/2014/main" id="{663F4D88-C190-9B96-EC45-EE9208D4B5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58667" y="806898"/>
            <a:ext cx="1723598" cy="1723598"/>
          </a:xfrm>
          <a:prstGeom prst="rect">
            <a:avLst/>
          </a:prstGeom>
        </p:spPr>
      </p:pic>
      <p:pic>
        <p:nvPicPr>
          <p:cNvPr id="24" name="图片 39">
            <a:extLst>
              <a:ext uri="{FF2B5EF4-FFF2-40B4-BE49-F238E27FC236}">
                <a16:creationId xmlns:a16="http://schemas.microsoft.com/office/drawing/2014/main" id="{DDE2A63F-22BA-17FD-00BF-66036A10CC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473974" y="636470"/>
            <a:ext cx="1061854" cy="1061854"/>
          </a:xfrm>
          <a:prstGeom prst="rect">
            <a:avLst/>
          </a:prstGeom>
        </p:spPr>
      </p:pic>
      <p:pic>
        <p:nvPicPr>
          <p:cNvPr id="25" name="图片 40">
            <a:extLst>
              <a:ext uri="{FF2B5EF4-FFF2-40B4-BE49-F238E27FC236}">
                <a16:creationId xmlns:a16="http://schemas.microsoft.com/office/drawing/2014/main" id="{F5CC0742-FA28-C20E-EB02-3820EF71E9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20977" y="487426"/>
            <a:ext cx="728472" cy="728472"/>
          </a:xfrm>
          <a:prstGeom prst="rect">
            <a:avLst/>
          </a:prstGeom>
        </p:spPr>
      </p:pic>
      <p:grpSp>
        <p:nvGrpSpPr>
          <p:cNvPr id="4" name="Group 3">
            <a:extLst>
              <a:ext uri="{FF2B5EF4-FFF2-40B4-BE49-F238E27FC236}">
                <a16:creationId xmlns:a16="http://schemas.microsoft.com/office/drawing/2014/main" id="{CF90DA72-6780-2E24-3FC8-7E803587039D}"/>
              </a:ext>
            </a:extLst>
          </p:cNvPr>
          <p:cNvGrpSpPr/>
          <p:nvPr/>
        </p:nvGrpSpPr>
        <p:grpSpPr>
          <a:xfrm>
            <a:off x="1124655" y="1265570"/>
            <a:ext cx="9654026" cy="1578991"/>
            <a:chOff x="1846786" y="3077146"/>
            <a:chExt cx="9654026" cy="1578991"/>
          </a:xfrm>
        </p:grpSpPr>
        <p:sp>
          <p:nvSpPr>
            <p:cNvPr id="10" name="矩形: 圆角 9">
              <a:extLst>
                <a:ext uri="{FF2B5EF4-FFF2-40B4-BE49-F238E27FC236}">
                  <a16:creationId xmlns:a16="http://schemas.microsoft.com/office/drawing/2014/main" id="{28E5033D-0393-4F8A-B1C5-DED368A8F2D7}"/>
                </a:ext>
              </a:extLst>
            </p:cNvPr>
            <p:cNvSpPr/>
            <p:nvPr/>
          </p:nvSpPr>
          <p:spPr>
            <a:xfrm>
              <a:off x="2481741" y="3346554"/>
              <a:ext cx="9019071"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2" name="文本框 11">
              <a:extLst>
                <a:ext uri="{FF2B5EF4-FFF2-40B4-BE49-F238E27FC236}">
                  <a16:creationId xmlns:a16="http://schemas.microsoft.com/office/drawing/2014/main" id="{E2FB9AEA-7EBC-4DE6-AFA9-1B691D13DF48}"/>
                </a:ext>
              </a:extLst>
            </p:cNvPr>
            <p:cNvSpPr txBox="1"/>
            <p:nvPr/>
          </p:nvSpPr>
          <p:spPr>
            <a:xfrm>
              <a:off x="3236731" y="3471591"/>
              <a:ext cx="787793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Kể lại những việc ông bà Đùng đã làm khi chứng kiến cảnh đất hoang, nước ngập. </a:t>
              </a:r>
            </a:p>
          </p:txBody>
        </p:sp>
        <p:grpSp>
          <p:nvGrpSpPr>
            <p:cNvPr id="2" name="Group 1">
              <a:extLst>
                <a:ext uri="{FF2B5EF4-FFF2-40B4-BE49-F238E27FC236}">
                  <a16:creationId xmlns:a16="http://schemas.microsoft.com/office/drawing/2014/main" id="{37C069AF-0911-F48B-EB07-6AE67BBA3086}"/>
                </a:ext>
              </a:extLst>
            </p:cNvPr>
            <p:cNvGrpSpPr/>
            <p:nvPr/>
          </p:nvGrpSpPr>
          <p:grpSpPr>
            <a:xfrm>
              <a:off x="1846786" y="3077146"/>
              <a:ext cx="1578991" cy="1578991"/>
              <a:chOff x="1201965" y="1966440"/>
              <a:chExt cx="1578991" cy="1578991"/>
            </a:xfrm>
          </p:grpSpPr>
          <p:sp>
            <p:nvSpPr>
              <p:cNvPr id="36" name="椭圆 68">
                <a:extLst>
                  <a:ext uri="{FF2B5EF4-FFF2-40B4-BE49-F238E27FC236}">
                    <a16:creationId xmlns:a16="http://schemas.microsoft.com/office/drawing/2014/main" id="{9116AA12-0A68-5195-762F-00254C96875E}"/>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2</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38" name="图片 26">
                <a:extLst>
                  <a:ext uri="{FF2B5EF4-FFF2-40B4-BE49-F238E27FC236}">
                    <a16:creationId xmlns:a16="http://schemas.microsoft.com/office/drawing/2014/main" id="{646946B9-8C95-7421-1E72-A3DB65E23D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1965" y="1966440"/>
                <a:ext cx="1578991" cy="1578991"/>
              </a:xfrm>
              <a:prstGeom prst="rect">
                <a:avLst/>
              </a:prstGeom>
            </p:spPr>
          </p:pic>
        </p:grpSp>
      </p:grpSp>
      <p:grpSp>
        <p:nvGrpSpPr>
          <p:cNvPr id="3" name="Group 2">
            <a:extLst>
              <a:ext uri="{FF2B5EF4-FFF2-40B4-BE49-F238E27FC236}">
                <a16:creationId xmlns:a16="http://schemas.microsoft.com/office/drawing/2014/main" id="{826B096D-9101-F83E-008F-DE059B3D2905}"/>
              </a:ext>
            </a:extLst>
          </p:cNvPr>
          <p:cNvGrpSpPr/>
          <p:nvPr/>
        </p:nvGrpSpPr>
        <p:grpSpPr>
          <a:xfrm>
            <a:off x="26822" y="-82828"/>
            <a:ext cx="9754844" cy="1578991"/>
            <a:chOff x="63812" y="1822813"/>
            <a:chExt cx="9754844" cy="1578991"/>
          </a:xfrm>
        </p:grpSpPr>
        <p:sp>
          <p:nvSpPr>
            <p:cNvPr id="8" name="矩形: 圆角 7">
              <a:extLst>
                <a:ext uri="{FF2B5EF4-FFF2-40B4-BE49-F238E27FC236}">
                  <a16:creationId xmlns:a16="http://schemas.microsoft.com/office/drawing/2014/main" id="{56413898-1804-489B-AADF-5C443A48F5AC}"/>
                </a:ext>
              </a:extLst>
            </p:cNvPr>
            <p:cNvSpPr/>
            <p:nvPr/>
          </p:nvSpPr>
          <p:spPr>
            <a:xfrm>
              <a:off x="507178" y="2104150"/>
              <a:ext cx="931147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9" name="文本框 8">
              <a:extLst>
                <a:ext uri="{FF2B5EF4-FFF2-40B4-BE49-F238E27FC236}">
                  <a16:creationId xmlns:a16="http://schemas.microsoft.com/office/drawing/2014/main" id="{65516FE2-6A1B-48BD-BBCC-F0B0F5FD9763}"/>
                </a:ext>
              </a:extLst>
            </p:cNvPr>
            <p:cNvSpPr txBox="1"/>
            <p:nvPr/>
          </p:nvSpPr>
          <p:spPr>
            <a:xfrm>
              <a:off x="1461541" y="2176519"/>
              <a:ext cx="79464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Ông Đùng, bà Đùng có điểm gì khác thường về ngoại hình.  </a:t>
              </a:r>
            </a:p>
          </p:txBody>
        </p:sp>
        <p:grpSp>
          <p:nvGrpSpPr>
            <p:cNvPr id="39" name="Group 38">
              <a:extLst>
                <a:ext uri="{FF2B5EF4-FFF2-40B4-BE49-F238E27FC236}">
                  <a16:creationId xmlns:a16="http://schemas.microsoft.com/office/drawing/2014/main" id="{EA081E12-6DBB-F1FE-3F1C-20FDEFA09DE8}"/>
                </a:ext>
              </a:extLst>
            </p:cNvPr>
            <p:cNvGrpSpPr/>
            <p:nvPr/>
          </p:nvGrpSpPr>
          <p:grpSpPr>
            <a:xfrm>
              <a:off x="63812" y="1822813"/>
              <a:ext cx="1578991" cy="1578991"/>
              <a:chOff x="1223107" y="1912170"/>
              <a:chExt cx="1578991" cy="1578991"/>
            </a:xfrm>
          </p:grpSpPr>
          <p:sp>
            <p:nvSpPr>
              <p:cNvPr id="40" name="椭圆 68">
                <a:extLst>
                  <a:ext uri="{FF2B5EF4-FFF2-40B4-BE49-F238E27FC236}">
                    <a16:creationId xmlns:a16="http://schemas.microsoft.com/office/drawing/2014/main" id="{E189275A-CDF2-85B6-04AE-82237F0A9AB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1</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1" name="图片 26">
                <a:extLst>
                  <a:ext uri="{FF2B5EF4-FFF2-40B4-BE49-F238E27FC236}">
                    <a16:creationId xmlns:a16="http://schemas.microsoft.com/office/drawing/2014/main" id="{45509654-FD73-CAAB-274D-BEBE03E7923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3107" y="1912170"/>
                <a:ext cx="1578991" cy="1578991"/>
              </a:xfrm>
              <a:prstGeom prst="rect">
                <a:avLst/>
              </a:prstGeom>
            </p:spPr>
          </p:pic>
        </p:grpSp>
      </p:grpSp>
      <p:grpSp>
        <p:nvGrpSpPr>
          <p:cNvPr id="5" name="Group 4">
            <a:extLst>
              <a:ext uri="{FF2B5EF4-FFF2-40B4-BE49-F238E27FC236}">
                <a16:creationId xmlns:a16="http://schemas.microsoft.com/office/drawing/2014/main" id="{87BE08FD-6C14-D944-E1C0-E89CF878D495}"/>
              </a:ext>
            </a:extLst>
          </p:cNvPr>
          <p:cNvGrpSpPr/>
          <p:nvPr/>
        </p:nvGrpSpPr>
        <p:grpSpPr>
          <a:xfrm>
            <a:off x="470188" y="2589220"/>
            <a:ext cx="8447979" cy="1719591"/>
            <a:chOff x="137854" y="4303171"/>
            <a:chExt cx="8447979" cy="1719591"/>
          </a:xfrm>
        </p:grpSpPr>
        <p:sp>
          <p:nvSpPr>
            <p:cNvPr id="13" name="矩形: 圆角 12">
              <a:extLst>
                <a:ext uri="{FF2B5EF4-FFF2-40B4-BE49-F238E27FC236}">
                  <a16:creationId xmlns:a16="http://schemas.microsoft.com/office/drawing/2014/main" id="{DB1A5993-4C37-4861-A9C6-CA022E42CB1A}"/>
                </a:ext>
              </a:extLst>
            </p:cNvPr>
            <p:cNvSpPr/>
            <p:nvPr/>
          </p:nvSpPr>
          <p:spPr>
            <a:xfrm>
              <a:off x="137854" y="4596601"/>
              <a:ext cx="8177670"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4" name="文本框 13">
              <a:extLst>
                <a:ext uri="{FF2B5EF4-FFF2-40B4-BE49-F238E27FC236}">
                  <a16:creationId xmlns:a16="http://schemas.microsoft.com/office/drawing/2014/main" id="{5B928815-6A76-4FF0-9350-B63B4452A2AA}"/>
                </a:ext>
              </a:extLst>
            </p:cNvPr>
            <p:cNvSpPr txBox="1"/>
            <p:nvPr/>
          </p:nvSpPr>
          <p:spPr>
            <a:xfrm>
              <a:off x="330311" y="4637767"/>
              <a:ext cx="6823783"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Việc làm của ông bà Đùng đã đem lại kết quả như thế nào? </a:t>
              </a:r>
              <a:br>
                <a:rPr lang="vi-VN" sz="2800" b="1" i="0" dirty="0">
                  <a:solidFill>
                    <a:srgbClr val="000000"/>
                  </a:solidFill>
                  <a:effectLst/>
                  <a:latin typeface="Calibri" panose="020F0502020204030204" pitchFamily="34" charset="0"/>
                  <a:cs typeface="Calibri" panose="020F0502020204030204" pitchFamily="34" charset="0"/>
                </a:rPr>
              </a:br>
              <a:endParaRPr kumimoji="0" lang="en-US"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2" name="Group 41">
              <a:extLst>
                <a:ext uri="{FF2B5EF4-FFF2-40B4-BE49-F238E27FC236}">
                  <a16:creationId xmlns:a16="http://schemas.microsoft.com/office/drawing/2014/main" id="{744214B4-17D0-6AD2-4179-EDD4D05274F9}"/>
                </a:ext>
              </a:extLst>
            </p:cNvPr>
            <p:cNvGrpSpPr/>
            <p:nvPr/>
          </p:nvGrpSpPr>
          <p:grpSpPr>
            <a:xfrm>
              <a:off x="7006842" y="4303171"/>
              <a:ext cx="1578991" cy="1578991"/>
              <a:chOff x="1196124" y="1941861"/>
              <a:chExt cx="1578991" cy="1578991"/>
            </a:xfrm>
          </p:grpSpPr>
          <p:sp>
            <p:nvSpPr>
              <p:cNvPr id="43" name="椭圆 68">
                <a:extLst>
                  <a:ext uri="{FF2B5EF4-FFF2-40B4-BE49-F238E27FC236}">
                    <a16:creationId xmlns:a16="http://schemas.microsoft.com/office/drawing/2014/main" id="{5BA33061-0134-7CF7-C81A-F028E0571697}"/>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3</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4" name="图片 26">
                <a:extLst>
                  <a:ext uri="{FF2B5EF4-FFF2-40B4-BE49-F238E27FC236}">
                    <a16:creationId xmlns:a16="http://schemas.microsoft.com/office/drawing/2014/main" id="{D6083431-21A5-6259-2B08-CB034BABE8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6124" y="1941861"/>
                <a:ext cx="1578991" cy="1578991"/>
              </a:xfrm>
              <a:prstGeom prst="rect">
                <a:avLst/>
              </a:prstGeom>
            </p:spPr>
          </p:pic>
        </p:grpSp>
      </p:grpSp>
      <p:grpSp>
        <p:nvGrpSpPr>
          <p:cNvPr id="6" name="Group 5">
            <a:extLst>
              <a:ext uri="{FF2B5EF4-FFF2-40B4-BE49-F238E27FC236}">
                <a16:creationId xmlns:a16="http://schemas.microsoft.com/office/drawing/2014/main" id="{7DAA6D2B-8ED1-EC9F-B104-1BF5A16120F6}"/>
              </a:ext>
            </a:extLst>
          </p:cNvPr>
          <p:cNvGrpSpPr/>
          <p:nvPr/>
        </p:nvGrpSpPr>
        <p:grpSpPr>
          <a:xfrm>
            <a:off x="1924050" y="3705817"/>
            <a:ext cx="8085696" cy="1578991"/>
            <a:chOff x="2645704" y="5346952"/>
            <a:chExt cx="8085696" cy="1578991"/>
          </a:xfrm>
        </p:grpSpPr>
        <p:sp>
          <p:nvSpPr>
            <p:cNvPr id="15" name="矩形: 圆角 14">
              <a:extLst>
                <a:ext uri="{FF2B5EF4-FFF2-40B4-BE49-F238E27FC236}">
                  <a16:creationId xmlns:a16="http://schemas.microsoft.com/office/drawing/2014/main" id="{B43385E9-CA47-405D-A94C-E0818205C2A9}"/>
                </a:ext>
              </a:extLst>
            </p:cNvPr>
            <p:cNvSpPr/>
            <p:nvPr/>
          </p:nvSpPr>
          <p:spPr>
            <a:xfrm>
              <a:off x="2645704" y="5814893"/>
              <a:ext cx="7869075" cy="885770"/>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16" name="文本框 15">
              <a:extLst>
                <a:ext uri="{FF2B5EF4-FFF2-40B4-BE49-F238E27FC236}">
                  <a16:creationId xmlns:a16="http://schemas.microsoft.com/office/drawing/2014/main" id="{65A08102-3F5D-4CCE-9C79-E31E5D58E0BF}"/>
                </a:ext>
              </a:extLst>
            </p:cNvPr>
            <p:cNvSpPr txBox="1"/>
            <p:nvPr/>
          </p:nvSpPr>
          <p:spPr>
            <a:xfrm>
              <a:off x="2691462" y="5781659"/>
              <a:ext cx="682378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rPr>
                <a:t>Theo em, ông Đùng, bà Đùng có những phẩm chất tốt đẹp nào?  </a:t>
              </a:r>
            </a:p>
          </p:txBody>
        </p:sp>
        <p:grpSp>
          <p:nvGrpSpPr>
            <p:cNvPr id="45" name="Group 44">
              <a:extLst>
                <a:ext uri="{FF2B5EF4-FFF2-40B4-BE49-F238E27FC236}">
                  <a16:creationId xmlns:a16="http://schemas.microsoft.com/office/drawing/2014/main" id="{B406A51A-BBE3-EB92-4C57-9038872FB430}"/>
                </a:ext>
              </a:extLst>
            </p:cNvPr>
            <p:cNvGrpSpPr/>
            <p:nvPr/>
          </p:nvGrpSpPr>
          <p:grpSpPr>
            <a:xfrm>
              <a:off x="9152409" y="5346952"/>
              <a:ext cx="1578991" cy="1578991"/>
              <a:chOff x="1226179" y="1962237"/>
              <a:chExt cx="1578991" cy="1578991"/>
            </a:xfrm>
          </p:grpSpPr>
          <p:sp>
            <p:nvSpPr>
              <p:cNvPr id="46" name="椭圆 68">
                <a:extLst>
                  <a:ext uri="{FF2B5EF4-FFF2-40B4-BE49-F238E27FC236}">
                    <a16:creationId xmlns:a16="http://schemas.microsoft.com/office/drawing/2014/main" id="{502C3617-2C32-57AC-0F6C-87FD02BB509D}"/>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4</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47" name="图片 26">
                <a:extLst>
                  <a:ext uri="{FF2B5EF4-FFF2-40B4-BE49-F238E27FC236}">
                    <a16:creationId xmlns:a16="http://schemas.microsoft.com/office/drawing/2014/main" id="{30DB5205-250D-297D-012F-34C6D589D9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26179" y="1962237"/>
                <a:ext cx="1578991" cy="1578991"/>
              </a:xfrm>
              <a:prstGeom prst="rect">
                <a:avLst/>
              </a:prstGeom>
            </p:spPr>
          </p:pic>
        </p:grpSp>
      </p:grpSp>
      <p:grpSp>
        <p:nvGrpSpPr>
          <p:cNvPr id="35" name="Group 34">
            <a:extLst>
              <a:ext uri="{FF2B5EF4-FFF2-40B4-BE49-F238E27FC236}">
                <a16:creationId xmlns:a16="http://schemas.microsoft.com/office/drawing/2014/main" id="{580FFA7A-2296-4B5C-82F1-12F6236BA1A3}"/>
              </a:ext>
            </a:extLst>
          </p:cNvPr>
          <p:cNvGrpSpPr/>
          <p:nvPr/>
        </p:nvGrpSpPr>
        <p:grpSpPr>
          <a:xfrm>
            <a:off x="2684890" y="5100178"/>
            <a:ext cx="9213460" cy="1578991"/>
            <a:chOff x="1782200" y="2974777"/>
            <a:chExt cx="9213460" cy="1578991"/>
          </a:xfrm>
        </p:grpSpPr>
        <p:sp>
          <p:nvSpPr>
            <p:cNvPr id="37" name="矩形: 圆角 9">
              <a:extLst>
                <a:ext uri="{FF2B5EF4-FFF2-40B4-BE49-F238E27FC236}">
                  <a16:creationId xmlns:a16="http://schemas.microsoft.com/office/drawing/2014/main" id="{9E49D60F-EED0-4DAD-BE8A-2194C3D20431}"/>
                </a:ext>
              </a:extLst>
            </p:cNvPr>
            <p:cNvSpPr/>
            <p:nvPr/>
          </p:nvSpPr>
          <p:spPr>
            <a:xfrm>
              <a:off x="2481742" y="3346554"/>
              <a:ext cx="8513918" cy="1058222"/>
            </a:xfrm>
            <a:prstGeom prst="roundRect">
              <a:avLst>
                <a:gd name="adj" fmla="val 50000"/>
              </a:avLst>
            </a:prstGeom>
            <a:solidFill>
              <a:schemeClr val="bg1"/>
            </a:solidFill>
            <a:ln w="76200">
              <a:solidFill>
                <a:srgbClr val="EC6730"/>
              </a:solidFill>
            </a:ln>
            <a:effectLst>
              <a:outerShdw blurRad="50800" sx="101000" sy="101000" algn="ctr" rotWithShape="0">
                <a:schemeClr val="tx1">
                  <a:lumMod val="75000"/>
                  <a:lumOff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sp>
          <p:nvSpPr>
            <p:cNvPr id="48" name="文本框 11">
              <a:extLst>
                <a:ext uri="{FF2B5EF4-FFF2-40B4-BE49-F238E27FC236}">
                  <a16:creationId xmlns:a16="http://schemas.microsoft.com/office/drawing/2014/main" id="{C123853E-BEF6-49B2-96C1-89AAD9096E8D}"/>
                </a:ext>
              </a:extLst>
            </p:cNvPr>
            <p:cNvSpPr txBox="1"/>
            <p:nvPr/>
          </p:nvSpPr>
          <p:spPr>
            <a:xfrm>
              <a:off x="3221635" y="3445118"/>
              <a:ext cx="774186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err="1">
                  <a:solidFill>
                    <a:srgbClr val="000000"/>
                  </a:solidFill>
                  <a:effectLst/>
                  <a:latin typeface="Calibri" panose="020F0502020204030204" pitchFamily="34" charset="0"/>
                  <a:cs typeface="Calibri" panose="020F0502020204030204" pitchFamily="34" charset="0"/>
                </a:rPr>
                <a:t>Câu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chuyện</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đã</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giải</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thích</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điều</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gì</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về</a:t>
              </a:r>
              <a:r>
                <a:rPr lang="en-US" sz="2800" b="1" i="0" dirty="0">
                  <a:solidFill>
                    <a:srgbClr val="000000"/>
                  </a:solidFill>
                  <a:effectLst/>
                  <a:latin typeface="Calibri" panose="020F0502020204030204" pitchFamily="34" charset="0"/>
                  <a:cs typeface="Calibri" panose="020F0502020204030204" pitchFamily="34" charset="0"/>
                </a:rPr>
                <a:t> con </a:t>
              </a:r>
              <a:r>
                <a:rPr lang="en-US" sz="2800" b="1" i="0" dirty="0" err="1">
                  <a:solidFill>
                    <a:srgbClr val="000000"/>
                  </a:solidFill>
                  <a:effectLst/>
                  <a:latin typeface="Calibri" panose="020F0502020204030204" pitchFamily="34" charset="0"/>
                  <a:cs typeface="Calibri" panose="020F0502020204030204" pitchFamily="34" charset="0"/>
                </a:rPr>
                <a:t>sông</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Đà</a:t>
              </a:r>
              <a:r>
                <a:rPr lang="en-US" sz="2800" b="1" i="0" dirty="0">
                  <a:solidFill>
                    <a:srgbClr val="000000"/>
                  </a:solidFill>
                  <a:effectLst/>
                  <a:latin typeface="Calibri" panose="020F0502020204030204" pitchFamily="34" charset="0"/>
                  <a:cs typeface="Calibri" panose="020F0502020204030204" pitchFamily="34" charset="0"/>
                </a:rPr>
                <a:t> </a:t>
              </a:r>
              <a:r>
                <a:rPr lang="en-US" sz="2800" b="1" i="0" dirty="0" err="1">
                  <a:solidFill>
                    <a:srgbClr val="000000"/>
                  </a:solidFill>
                  <a:effectLst/>
                  <a:latin typeface="Calibri" panose="020F0502020204030204" pitchFamily="34" charset="0"/>
                  <a:cs typeface="Calibri" panose="020F0502020204030204" pitchFamily="34" charset="0"/>
                </a:rPr>
                <a:t>ngày</a:t>
              </a:r>
              <a:r>
                <a:rPr lang="en-US" sz="2800" b="1" i="0" dirty="0">
                  <a:solidFill>
                    <a:srgbClr val="000000"/>
                  </a:solidFill>
                  <a:effectLst/>
                  <a:latin typeface="Calibri" panose="020F0502020204030204" pitchFamily="34" charset="0"/>
                  <a:cs typeface="Calibri" panose="020F0502020204030204" pitchFamily="34" charset="0"/>
                </a:rPr>
                <a:t> nay? </a:t>
              </a:r>
              <a:endParaRPr kumimoji="0" lang="zh-CN" altLang="en-US" sz="2800" b="1" i="0" u="none" strike="noStrike" kern="1200" cap="none" spc="0" normalizeH="0" baseline="0" noProof="0" dirty="0">
                <a:ln>
                  <a:noFill/>
                </a:ln>
                <a:solidFill>
                  <a:prstClr val="black"/>
                </a:solidFill>
                <a:effectLst/>
                <a:uLnTx/>
                <a:uFillTx/>
                <a:latin typeface="Calibri" panose="020F0502020204030204" pitchFamily="34" charset="0"/>
                <a:ea typeface="字魂70号-灵悦黑体" panose="00000500000000000000" pitchFamily="2" charset="-122"/>
                <a:cs typeface="Calibri" panose="020F0502020204030204" pitchFamily="34" charset="0"/>
                <a:sym typeface="字魂105号-简雅黑" panose="00000500000000000000" pitchFamily="2" charset="-122"/>
              </a:endParaRPr>
            </a:p>
          </p:txBody>
        </p:sp>
        <p:grpSp>
          <p:nvGrpSpPr>
            <p:cNvPr id="49" name="Group 48">
              <a:extLst>
                <a:ext uri="{FF2B5EF4-FFF2-40B4-BE49-F238E27FC236}">
                  <a16:creationId xmlns:a16="http://schemas.microsoft.com/office/drawing/2014/main" id="{E597D8E0-2C8F-4954-8DD3-A1DD59493DAE}"/>
                </a:ext>
              </a:extLst>
            </p:cNvPr>
            <p:cNvGrpSpPr/>
            <p:nvPr/>
          </p:nvGrpSpPr>
          <p:grpSpPr>
            <a:xfrm>
              <a:off x="1782200" y="2974777"/>
              <a:ext cx="1578991" cy="1578991"/>
              <a:chOff x="1137379" y="1864071"/>
              <a:chExt cx="1578991" cy="1578991"/>
            </a:xfrm>
          </p:grpSpPr>
          <p:sp>
            <p:nvSpPr>
              <p:cNvPr id="50" name="椭圆 68">
                <a:extLst>
                  <a:ext uri="{FF2B5EF4-FFF2-40B4-BE49-F238E27FC236}">
                    <a16:creationId xmlns:a16="http://schemas.microsoft.com/office/drawing/2014/main" id="{B1A0E08C-D2C6-4C4C-A107-85687DF69E29}"/>
                  </a:ext>
                </a:extLst>
              </p:cNvPr>
              <p:cNvSpPr/>
              <p:nvPr/>
            </p:nvSpPr>
            <p:spPr>
              <a:xfrm>
                <a:off x="1490628" y="2248193"/>
                <a:ext cx="1086462" cy="1086462"/>
              </a:xfrm>
              <a:prstGeom prst="ellipse">
                <a:avLst/>
              </a:prstGeom>
              <a:solidFill>
                <a:schemeClr val="bg1"/>
              </a:solidFill>
              <a:ln w="76200" cap="flat" cmpd="sng" algn="ctr">
                <a:solidFill>
                  <a:srgbClr val="FF999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rPr>
                  <a:t>5</a:t>
                </a:r>
                <a:endParaRPr kumimoji="0" lang="zh-CN" altLang="en-US" sz="2800" b="1" i="0" u="none" strike="noStrike" kern="0" cap="none" spc="0" normalizeH="0" baseline="0" noProof="0">
                  <a:ln>
                    <a:noFill/>
                  </a:ln>
                  <a:solidFill>
                    <a:srgbClr val="D62618"/>
                  </a:solidFill>
                  <a:effectLst/>
                  <a:uLnTx/>
                  <a:uFillTx/>
                  <a:latin typeface="Calibri" panose="020F0502020204030204" pitchFamily="34" charset="0"/>
                  <a:ea typeface="思源宋体 SemiBold" panose="02020600000000000000" pitchFamily="18" charset="-122"/>
                  <a:cs typeface="Calibri" panose="020F0502020204030204" pitchFamily="34" charset="0"/>
                  <a:sym typeface="思源宋体 SemiBold" panose="02020600000000000000" pitchFamily="18" charset="-122"/>
                </a:endParaRPr>
              </a:p>
            </p:txBody>
          </p:sp>
          <p:pic>
            <p:nvPicPr>
              <p:cNvPr id="51" name="图片 26">
                <a:extLst>
                  <a:ext uri="{FF2B5EF4-FFF2-40B4-BE49-F238E27FC236}">
                    <a16:creationId xmlns:a16="http://schemas.microsoft.com/office/drawing/2014/main" id="{4A8901B3-B314-4FEA-95F4-EB97261342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7379" y="1864071"/>
                <a:ext cx="1578991" cy="1578991"/>
              </a:xfrm>
              <a:prstGeom prst="rect">
                <a:avLst/>
              </a:prstGeom>
            </p:spPr>
          </p:pic>
        </p:grpSp>
      </p:grpSp>
    </p:spTree>
    <p:extLst>
      <p:ext uri="{BB962C8B-B14F-4D97-AF65-F5344CB8AC3E}">
        <p14:creationId xmlns:p14="http://schemas.microsoft.com/office/powerpoint/2010/main" val="3612019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righ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wipe(right)">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E32E69-A025-48AB-9975-8E92199D318B}"/>
              </a:ext>
            </a:extLst>
          </p:cNvPr>
          <p:cNvGrpSpPr/>
          <p:nvPr/>
        </p:nvGrpSpPr>
        <p:grpSpPr>
          <a:xfrm>
            <a:off x="219075" y="574976"/>
            <a:ext cx="3906694" cy="6031899"/>
            <a:chOff x="254970" y="457200"/>
            <a:chExt cx="3047478" cy="4705278"/>
          </a:xfrm>
        </p:grpSpPr>
        <p:grpSp>
          <p:nvGrpSpPr>
            <p:cNvPr id="14" name="Group 13">
              <a:extLst>
                <a:ext uri="{FF2B5EF4-FFF2-40B4-BE49-F238E27FC236}">
                  <a16:creationId xmlns:a16="http://schemas.microsoft.com/office/drawing/2014/main" id="{D95B523F-9714-49EB-9D68-F49FB2437BFF}"/>
                </a:ext>
              </a:extLst>
            </p:cNvPr>
            <p:cNvGrpSpPr/>
            <p:nvPr/>
          </p:nvGrpSpPr>
          <p:grpSpPr>
            <a:xfrm>
              <a:off x="254970" y="457200"/>
              <a:ext cx="3047478" cy="4705278"/>
              <a:chOff x="2060812" y="593334"/>
              <a:chExt cx="3047478" cy="4705278"/>
            </a:xfrm>
          </p:grpSpPr>
          <p:pic>
            <p:nvPicPr>
              <p:cNvPr id="16" name="Picture 15">
                <a:extLst>
                  <a:ext uri="{FF2B5EF4-FFF2-40B4-BE49-F238E27FC236}">
                    <a16:creationId xmlns:a16="http://schemas.microsoft.com/office/drawing/2014/main" id="{182AFC0D-32D8-4165-94A1-85DC24E74E15}"/>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7" name="Rectangle: Rounded Corners 16">
                <a:extLst>
                  <a:ext uri="{FF2B5EF4-FFF2-40B4-BE49-F238E27FC236}">
                    <a16:creationId xmlns:a16="http://schemas.microsoft.com/office/drawing/2014/main" id="{8A59B292-8C66-412A-8DFD-29380ACB52D2}"/>
                  </a:ext>
                </a:extLst>
              </p:cNvPr>
              <p:cNvSpPr/>
              <p:nvPr/>
            </p:nvSpPr>
            <p:spPr>
              <a:xfrm>
                <a:off x="2060812" y="2477875"/>
                <a:ext cx="3047478" cy="2820737"/>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Ông Đùng, bà Đùng có điểm gì khác thường về ngoại hình. </a:t>
                </a:r>
              </a:p>
            </p:txBody>
          </p:sp>
          <p:pic>
            <p:nvPicPr>
              <p:cNvPr id="18" name="Picture 17">
                <a:extLst>
                  <a:ext uri="{FF2B5EF4-FFF2-40B4-BE49-F238E27FC236}">
                    <a16:creationId xmlns:a16="http://schemas.microsoft.com/office/drawing/2014/main" id="{257AE2CB-43DA-40E3-8232-E7C2BC1E710D}"/>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5" name="Picture 14">
              <a:extLst>
                <a:ext uri="{FF2B5EF4-FFF2-40B4-BE49-F238E27FC236}">
                  <a16:creationId xmlns:a16="http://schemas.microsoft.com/office/drawing/2014/main" id="{07698E91-B431-4318-9156-CFD3CBD87F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284" y="1828800"/>
              <a:ext cx="203554" cy="371918"/>
            </a:xfrm>
            <a:prstGeom prst="rect">
              <a:avLst/>
            </a:prstGeom>
          </p:spPr>
        </p:pic>
      </p:grpSp>
      <p:grpSp>
        <p:nvGrpSpPr>
          <p:cNvPr id="20" name="Group 19">
            <a:extLst>
              <a:ext uri="{FF2B5EF4-FFF2-40B4-BE49-F238E27FC236}">
                <a16:creationId xmlns:a16="http://schemas.microsoft.com/office/drawing/2014/main" id="{E61529DD-5E77-4CD6-A66A-C97A40DF5113}"/>
              </a:ext>
            </a:extLst>
          </p:cNvPr>
          <p:cNvGrpSpPr/>
          <p:nvPr/>
        </p:nvGrpSpPr>
        <p:grpSpPr>
          <a:xfrm>
            <a:off x="4363894" y="-169287"/>
            <a:ext cx="7218506" cy="7534154"/>
            <a:chOff x="4363894" y="-169287"/>
            <a:chExt cx="7218506" cy="7534154"/>
          </a:xfrm>
        </p:grpSpPr>
        <p:grpSp>
          <p:nvGrpSpPr>
            <p:cNvPr id="9" name="Group 8">
              <a:extLst>
                <a:ext uri="{FF2B5EF4-FFF2-40B4-BE49-F238E27FC236}">
                  <a16:creationId xmlns:a16="http://schemas.microsoft.com/office/drawing/2014/main" id="{3B1F9384-3B8E-4F3F-B3D9-0C86159B2A52}"/>
                </a:ext>
              </a:extLst>
            </p:cNvPr>
            <p:cNvGrpSpPr/>
            <p:nvPr/>
          </p:nvGrpSpPr>
          <p:grpSpPr>
            <a:xfrm>
              <a:off x="4363894" y="-169287"/>
              <a:ext cx="7218506" cy="7534154"/>
              <a:chOff x="4363894" y="-169287"/>
              <a:chExt cx="7218506" cy="7534154"/>
            </a:xfrm>
          </p:grpSpPr>
          <p:sp>
            <p:nvSpPr>
              <p:cNvPr id="7" name="Oval 6">
                <a:extLst>
                  <a:ext uri="{FF2B5EF4-FFF2-40B4-BE49-F238E27FC236}">
                    <a16:creationId xmlns:a16="http://schemas.microsoft.com/office/drawing/2014/main" id="{C19702EC-EC7C-4DB4-AFC0-080D8597A783}"/>
                  </a:ext>
                </a:extLst>
              </p:cNvPr>
              <p:cNvSpPr/>
              <p:nvPr/>
            </p:nvSpPr>
            <p:spPr>
              <a:xfrm>
                <a:off x="4363894" y="-169287"/>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9" name="图片 7">
                <a:extLst>
                  <a:ext uri="{FF2B5EF4-FFF2-40B4-BE49-F238E27FC236}">
                    <a16:creationId xmlns:a16="http://schemas.microsoft.com/office/drawing/2014/main" id="{024E1550-B195-4422-8C9E-57385B08E9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50517" y="3519607"/>
                <a:ext cx="3845260" cy="3845260"/>
              </a:xfrm>
              <a:prstGeom prst="rect">
                <a:avLst/>
              </a:prstGeom>
            </p:spPr>
          </p:pic>
        </p:grpSp>
        <p:sp>
          <p:nvSpPr>
            <p:cNvPr id="8" name="TextBox 7">
              <a:extLst>
                <a:ext uri="{FF2B5EF4-FFF2-40B4-BE49-F238E27FC236}">
                  <a16:creationId xmlns:a16="http://schemas.microsoft.com/office/drawing/2014/main" id="{A71D926A-72E7-41A9-8B42-ABD3F59D359E}"/>
                </a:ext>
              </a:extLst>
            </p:cNvPr>
            <p:cNvSpPr txBox="1"/>
            <p:nvPr/>
          </p:nvSpPr>
          <p:spPr>
            <a:xfrm>
              <a:off x="5340390" y="1362075"/>
              <a:ext cx="5327610" cy="2554545"/>
            </a:xfrm>
            <a:prstGeom prst="rect">
              <a:avLst/>
            </a:prstGeom>
            <a:noFill/>
          </p:spPr>
          <p:txBody>
            <a:bodyPr wrap="square" rtlCol="0">
              <a:spAutoFit/>
            </a:bodyPr>
            <a:lstStyle/>
            <a:p>
              <a:pPr marL="0" marR="0" algn="ctr">
                <a:spcBef>
                  <a:spcPts val="0"/>
                </a:spcBef>
                <a:spcAft>
                  <a:spcPts val="0"/>
                </a:spcAft>
              </a:pPr>
              <a:r>
                <a:rPr lang="nl-NL"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Ông Đùng, bà Đùng cao lớn khác thường. Họ đứng cao hơn năm lần đỉnh núi cao nhất.</a:t>
              </a:r>
              <a:endParaRPr lang="en-US" sz="40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73832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Scale>
                                      <p:cBhvr>
                                        <p:cTn id="7" dur="5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1"/>
                                        </p:tgtEl>
                                        <p:attrNameLst>
                                          <p:attrName>ppt_x</p:attrName>
                                          <p:attrName>ppt_y</p:attrName>
                                        </p:attrNameLst>
                                      </p:cBhvr>
                                    </p:animMotion>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heel(1)">
                                      <p:cBhvr>
                                        <p:cTn id="1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CCB1E8-78BE-455C-AC8D-1673837E86BA}"/>
              </a:ext>
            </a:extLst>
          </p:cNvPr>
          <p:cNvGrpSpPr/>
          <p:nvPr/>
        </p:nvGrpSpPr>
        <p:grpSpPr>
          <a:xfrm>
            <a:off x="0" y="380870"/>
            <a:ext cx="3448051" cy="6096260"/>
            <a:chOff x="321841" y="457200"/>
            <a:chExt cx="2750694" cy="4863314"/>
          </a:xfrm>
        </p:grpSpPr>
        <p:grpSp>
          <p:nvGrpSpPr>
            <p:cNvPr id="21" name="Group 20">
              <a:extLst>
                <a:ext uri="{FF2B5EF4-FFF2-40B4-BE49-F238E27FC236}">
                  <a16:creationId xmlns:a16="http://schemas.microsoft.com/office/drawing/2014/main" id="{047546A9-DD48-48E6-8614-9435B218E752}"/>
                </a:ext>
              </a:extLst>
            </p:cNvPr>
            <p:cNvGrpSpPr/>
            <p:nvPr/>
          </p:nvGrpSpPr>
          <p:grpSpPr>
            <a:xfrm>
              <a:off x="321841" y="457200"/>
              <a:ext cx="2750694" cy="4863314"/>
              <a:chOff x="2127683" y="593334"/>
              <a:chExt cx="2750694" cy="4863314"/>
            </a:xfrm>
          </p:grpSpPr>
          <p:pic>
            <p:nvPicPr>
              <p:cNvPr id="23" name="Picture 22">
                <a:extLst>
                  <a:ext uri="{FF2B5EF4-FFF2-40B4-BE49-F238E27FC236}">
                    <a16:creationId xmlns:a16="http://schemas.microsoft.com/office/drawing/2014/main" id="{B59CCE73-3013-4029-A6E2-8B39535F66DF}"/>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4" name="Rectangle: Rounded Corners 23">
                <a:extLst>
                  <a:ext uri="{FF2B5EF4-FFF2-40B4-BE49-F238E27FC236}">
                    <a16:creationId xmlns:a16="http://schemas.microsoft.com/office/drawing/2014/main" id="{2748534B-9BE3-4BF9-BD41-AABDD9658E49}"/>
                  </a:ext>
                </a:extLst>
              </p:cNvPr>
              <p:cNvSpPr/>
              <p:nvPr/>
            </p:nvSpPr>
            <p:spPr>
              <a:xfrm>
                <a:off x="2415441" y="2278763"/>
                <a:ext cx="2462936"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Kể lại những việc ông bà Đùng đã làm khi chứng kiến cảnh đất hoang, nước ngập. </a:t>
                </a:r>
              </a:p>
            </p:txBody>
          </p:sp>
          <p:pic>
            <p:nvPicPr>
              <p:cNvPr id="25" name="Picture 24">
                <a:extLst>
                  <a:ext uri="{FF2B5EF4-FFF2-40B4-BE49-F238E27FC236}">
                    <a16:creationId xmlns:a16="http://schemas.microsoft.com/office/drawing/2014/main" id="{7E1C1BDA-4E23-437D-A692-CABCB22A2FD2}"/>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2" name="Picture 21">
              <a:extLst>
                <a:ext uri="{FF2B5EF4-FFF2-40B4-BE49-F238E27FC236}">
                  <a16:creationId xmlns:a16="http://schemas.microsoft.com/office/drawing/2014/main" id="{CE52B9A4-DC5B-4CF8-B9CF-62327105B8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810283" y="1802669"/>
              <a:ext cx="296017" cy="393645"/>
            </a:xfrm>
            <a:prstGeom prst="rect">
              <a:avLst/>
            </a:prstGeom>
          </p:spPr>
        </p:pic>
      </p:grpSp>
      <p:grpSp>
        <p:nvGrpSpPr>
          <p:cNvPr id="2" name="Group 1">
            <a:extLst>
              <a:ext uri="{FF2B5EF4-FFF2-40B4-BE49-F238E27FC236}">
                <a16:creationId xmlns:a16="http://schemas.microsoft.com/office/drawing/2014/main" id="{5A2E5C2D-4D63-417B-AF28-A43E0F54BC66}"/>
              </a:ext>
            </a:extLst>
          </p:cNvPr>
          <p:cNvGrpSpPr/>
          <p:nvPr/>
        </p:nvGrpSpPr>
        <p:grpSpPr>
          <a:xfrm>
            <a:off x="3581400" y="-31155"/>
            <a:ext cx="7218506" cy="7186242"/>
            <a:chOff x="3581400" y="132966"/>
            <a:chExt cx="7218506" cy="7186242"/>
          </a:xfrm>
        </p:grpSpPr>
        <p:sp>
          <p:nvSpPr>
            <p:cNvPr id="7" name="Oval 6">
              <a:extLst>
                <a:ext uri="{FF2B5EF4-FFF2-40B4-BE49-F238E27FC236}">
                  <a16:creationId xmlns:a16="http://schemas.microsoft.com/office/drawing/2014/main" id="{C19702EC-EC7C-4DB4-AFC0-080D8597A783}"/>
                </a:ext>
              </a:extLst>
            </p:cNvPr>
            <p:cNvSpPr/>
            <p:nvPr/>
          </p:nvSpPr>
          <p:spPr>
            <a:xfrm>
              <a:off x="3581400" y="132966"/>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6" name="TextBox 25">
              <a:extLst>
                <a:ext uri="{FF2B5EF4-FFF2-40B4-BE49-F238E27FC236}">
                  <a16:creationId xmlns:a16="http://schemas.microsoft.com/office/drawing/2014/main" id="{905FAB0F-8844-4A36-8841-1B21D26BF2BF}"/>
                </a:ext>
              </a:extLst>
            </p:cNvPr>
            <p:cNvSpPr txBox="1"/>
            <p:nvPr/>
          </p:nvSpPr>
          <p:spPr>
            <a:xfrm>
              <a:off x="4658175" y="1968584"/>
              <a:ext cx="5579305"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đã nhổ cây, san đất.</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Tiếp đó ông Đùng lom khom dùng tay bới đất đằng trước, bà Đùng hì hục vết đất đằng sau làm một con đường dẫn nước.</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57365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5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3"/>
                                        </p:tgtEl>
                                        <p:attrNameLst>
                                          <p:attrName>ppt_x</p:attrName>
                                          <p:attrName>ppt_y</p:attrName>
                                        </p:attrNameLst>
                                      </p:cBhvr>
                                    </p:animMotion>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9711C17A-4AE6-4CDE-A149-B74A945258B1}"/>
              </a:ext>
            </a:extLst>
          </p:cNvPr>
          <p:cNvGrpSpPr/>
          <p:nvPr/>
        </p:nvGrpSpPr>
        <p:grpSpPr>
          <a:xfrm>
            <a:off x="337720" y="444661"/>
            <a:ext cx="4063076" cy="5968678"/>
            <a:chOff x="321841" y="457200"/>
            <a:chExt cx="3310616" cy="4863314"/>
          </a:xfrm>
        </p:grpSpPr>
        <p:grpSp>
          <p:nvGrpSpPr>
            <p:cNvPr id="15" name="Group 14">
              <a:extLst>
                <a:ext uri="{FF2B5EF4-FFF2-40B4-BE49-F238E27FC236}">
                  <a16:creationId xmlns:a16="http://schemas.microsoft.com/office/drawing/2014/main" id="{F1AD5B30-ECE5-4ED9-A176-7EBA23DDA435}"/>
                </a:ext>
              </a:extLst>
            </p:cNvPr>
            <p:cNvGrpSpPr/>
            <p:nvPr/>
          </p:nvGrpSpPr>
          <p:grpSpPr>
            <a:xfrm>
              <a:off x="321841" y="457200"/>
              <a:ext cx="3310616" cy="4863314"/>
              <a:chOff x="2127683" y="593334"/>
              <a:chExt cx="3310616" cy="4863314"/>
            </a:xfrm>
          </p:grpSpPr>
          <p:pic>
            <p:nvPicPr>
              <p:cNvPr id="17" name="Picture 16">
                <a:extLst>
                  <a:ext uri="{FF2B5EF4-FFF2-40B4-BE49-F238E27FC236}">
                    <a16:creationId xmlns:a16="http://schemas.microsoft.com/office/drawing/2014/main" id="{12EE472A-47D3-4108-86AE-5BAA821D8AA0}"/>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18" name="Rectangle: Rounded Corners 17">
                <a:extLst>
                  <a:ext uri="{FF2B5EF4-FFF2-40B4-BE49-F238E27FC236}">
                    <a16:creationId xmlns:a16="http://schemas.microsoft.com/office/drawing/2014/main" id="{22D26C16-BD13-4178-B1A7-584F2A65D8CF}"/>
                  </a:ext>
                </a:extLst>
              </p:cNvPr>
              <p:cNvSpPr/>
              <p:nvPr/>
            </p:nvSpPr>
            <p:spPr>
              <a:xfrm>
                <a:off x="2415440" y="2278763"/>
                <a:ext cx="3022859"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0"/>
                  </a:spcAft>
                </a:pP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Việc</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làm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ông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bà</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Đùng</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đem</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lại</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kết</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quả</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như</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thế</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4400" i="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nào</a:t>
                </a:r>
                <a:r>
                  <a:rPr lang="en-US" sz="4400" i="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p:txBody>
          </p:sp>
          <p:pic>
            <p:nvPicPr>
              <p:cNvPr id="19" name="Picture 18">
                <a:extLst>
                  <a:ext uri="{FF2B5EF4-FFF2-40B4-BE49-F238E27FC236}">
                    <a16:creationId xmlns:a16="http://schemas.microsoft.com/office/drawing/2014/main" id="{C6235669-C905-40CE-A664-7949378FEEF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16" name="Picture 15">
              <a:extLst>
                <a:ext uri="{FF2B5EF4-FFF2-40B4-BE49-F238E27FC236}">
                  <a16:creationId xmlns:a16="http://schemas.microsoft.com/office/drawing/2014/main" id="{B7FED5AC-398C-4A76-997F-A805F82F63F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46512" y="1813276"/>
              <a:ext cx="331098" cy="402964"/>
            </a:xfrm>
            <a:prstGeom prst="rect">
              <a:avLst/>
            </a:prstGeom>
          </p:spPr>
        </p:pic>
      </p:grpSp>
      <p:grpSp>
        <p:nvGrpSpPr>
          <p:cNvPr id="4" name="Group 3">
            <a:extLst>
              <a:ext uri="{FF2B5EF4-FFF2-40B4-BE49-F238E27FC236}">
                <a16:creationId xmlns:a16="http://schemas.microsoft.com/office/drawing/2014/main" id="{FD858040-5BE7-420D-BDCA-7A6E3083D173}"/>
              </a:ext>
            </a:extLst>
          </p:cNvPr>
          <p:cNvGrpSpPr/>
          <p:nvPr/>
        </p:nvGrpSpPr>
        <p:grpSpPr>
          <a:xfrm>
            <a:off x="3683490" y="-164121"/>
            <a:ext cx="7704977" cy="7186242"/>
            <a:chOff x="3683490" y="-164121"/>
            <a:chExt cx="7704977"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683490" y="889843"/>
              <a:ext cx="6576726" cy="5078313"/>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Ông bà Đùng đã làm thành cánh đồng bằng phẳng, rộng rãi, lấy chỗ cho dân ở , và cày cấy. Còn con đường ông bà đào bới, nước chảy thành dòng, vượt qua đồi núi, đổ về xuôi tạo thành con sông Đà.</a:t>
              </a:r>
            </a:p>
          </p:txBody>
        </p:sp>
      </p:grpSp>
    </p:spTree>
    <p:extLst>
      <p:ext uri="{BB962C8B-B14F-4D97-AF65-F5344CB8AC3E}">
        <p14:creationId xmlns:p14="http://schemas.microsoft.com/office/powerpoint/2010/main" val="375704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Scale>
                                      <p:cBhvr>
                                        <p:cTn id="7" dur="5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14"/>
                                        </p:tgtEl>
                                        <p:attrNameLst>
                                          <p:attrName>ppt_x</p:attrName>
                                          <p:attrName>ppt_y</p:attrName>
                                        </p:attrNameLst>
                                      </p:cBhvr>
                                    </p:animMotion>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3747"/>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6C1A7F3D-CA3E-ED8C-C602-1440D190E577}"/>
              </a:ext>
            </a:extLst>
          </p:cNvPr>
          <p:cNvGrpSpPr/>
          <p:nvPr/>
        </p:nvGrpSpPr>
        <p:grpSpPr>
          <a:xfrm>
            <a:off x="847725" y="743560"/>
            <a:ext cx="9553575" cy="2685440"/>
            <a:chOff x="2551480" y="1534549"/>
            <a:chExt cx="6312320" cy="3347167"/>
          </a:xfrm>
        </p:grpSpPr>
        <p:pic>
          <p:nvPicPr>
            <p:cNvPr id="14" name="Picture 2">
              <a:extLst>
                <a:ext uri="{FF2B5EF4-FFF2-40B4-BE49-F238E27FC236}">
                  <a16:creationId xmlns:a16="http://schemas.microsoft.com/office/drawing/2014/main" id="{720BB168-59F6-E4CB-CEEF-F4FF6C2BAD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480" y="1534549"/>
              <a:ext cx="6312320" cy="3347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a:extLst>
                <a:ext uri="{FF2B5EF4-FFF2-40B4-BE49-F238E27FC236}">
                  <a16:creationId xmlns:a16="http://schemas.microsoft.com/office/drawing/2014/main" id="{222AE947-21AD-05EC-561A-619F797526D2}"/>
                </a:ext>
              </a:extLst>
            </p:cNvPr>
            <p:cNvSpPr txBox="1"/>
            <p:nvPr/>
          </p:nvSpPr>
          <p:spPr>
            <a:xfrm>
              <a:off x="2914602" y="2022988"/>
              <a:ext cx="4935954" cy="164955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Đọc</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đoạn</a:t>
              </a:r>
              <a:r>
                <a:rPr kumimoji="0" lang="en-US" sz="4000" b="0" i="0" u="none" strike="noStrike" kern="1200" cap="none" spc="0" normalizeH="0" baseline="0" noProof="0" dirty="0">
                  <a:ln>
                    <a:noFill/>
                  </a:ln>
                  <a:solidFill>
                    <a:srgbClr val="FFFF00"/>
                  </a:solidFill>
                  <a:effectLst/>
                  <a:uLnTx/>
                  <a:uFillTx/>
                  <a:latin typeface="Calibri"/>
                  <a:ea typeface="+mn-ea"/>
                  <a:cs typeface="+mn-cs"/>
                </a:rPr>
                <a:t> 2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Nhà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rông</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và</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nêu</a:t>
              </a:r>
              <a:r>
                <a:rPr kumimoji="0" lang="en-US" sz="4000" b="0" i="0" u="none" strike="noStrike" kern="1200" cap="none" spc="0" normalizeH="0" baseline="0" noProof="0" dirty="0">
                  <a:ln>
                    <a:noFill/>
                  </a:ln>
                  <a:solidFill>
                    <a:srgbClr val="FFFF00"/>
                  </a:solidFill>
                  <a:effectLst/>
                  <a:uLnTx/>
                  <a:uFillTx/>
                  <a:latin typeface="Calibri"/>
                  <a:ea typeface="+mn-ea"/>
                  <a:cs typeface="+mn-cs"/>
                </a:rPr>
                <a:t>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nội</a:t>
              </a:r>
              <a:r>
                <a:rPr kumimoji="0" lang="en-US" sz="4000" b="0" i="0" u="none" strike="noStrike" kern="1200" cap="none" spc="0" normalizeH="0" baseline="0" noProof="0" dirty="0">
                  <a:ln>
                    <a:noFill/>
                  </a:ln>
                  <a:solidFill>
                    <a:srgbClr val="FFFF00"/>
                  </a:solidFill>
                  <a:effectLst/>
                  <a:uLnTx/>
                  <a:uFillTx/>
                  <a:latin typeface="Calibri"/>
                  <a:ea typeface="+mn-ea"/>
                  <a:cs typeface="+mn-cs"/>
                </a:rPr>
                <a:t> dung </a:t>
              </a:r>
              <a:r>
                <a:rPr kumimoji="0" lang="en-US" sz="4000" b="0" i="0" u="none" strike="noStrike" kern="1200" cap="none" spc="0" normalizeH="0" baseline="0" noProof="0" dirty="0" err="1">
                  <a:ln>
                    <a:noFill/>
                  </a:ln>
                  <a:solidFill>
                    <a:srgbClr val="FFFF00"/>
                  </a:solidFill>
                  <a:effectLst/>
                  <a:uLnTx/>
                  <a:uFillTx/>
                  <a:latin typeface="Calibri"/>
                  <a:ea typeface="+mn-ea"/>
                  <a:cs typeface="+mn-cs"/>
                </a:rPr>
                <a:t>bài</a:t>
              </a:r>
              <a:r>
                <a:rPr kumimoji="0" lang="en-US" sz="4000" b="0" i="0" u="none" strike="noStrike" kern="1200" cap="none" spc="0" normalizeH="0" baseline="0" noProof="0" dirty="0">
                  <a:ln>
                    <a:noFill/>
                  </a:ln>
                  <a:solidFill>
                    <a:srgbClr val="FFFF00"/>
                  </a:solidFill>
                  <a:effectLst/>
                  <a:uLnTx/>
                  <a:uFillTx/>
                  <a:latin typeface="Calibri"/>
                  <a:ea typeface="+mn-ea"/>
                  <a:cs typeface="+mn-cs"/>
                </a:rPr>
                <a:t>.</a:t>
              </a:r>
            </a:p>
          </p:txBody>
        </p:sp>
      </p:grpSp>
      <p:sp>
        <p:nvSpPr>
          <p:cNvPr id="21" name="TextBox 20">
            <a:extLst>
              <a:ext uri="{FF2B5EF4-FFF2-40B4-BE49-F238E27FC236}">
                <a16:creationId xmlns:a16="http://schemas.microsoft.com/office/drawing/2014/main" id="{3DA55EE1-4416-6BD2-D167-51BB2946CAFC}"/>
              </a:ext>
            </a:extLst>
          </p:cNvPr>
          <p:cNvSpPr txBox="1"/>
          <p:nvPr/>
        </p:nvSpPr>
        <p:spPr>
          <a:xfrm>
            <a:off x="1828800" y="3514250"/>
            <a:ext cx="7305675" cy="1815882"/>
          </a:xfrm>
          <a:prstGeom prst="rect">
            <a:avLst/>
          </a:prstGeom>
          <a:noFill/>
        </p:spPr>
        <p:txBody>
          <a:bodyPr wrap="square" rtlCol="0">
            <a:spAutoFit/>
          </a:bodyPr>
          <a:lstStyle/>
          <a:p>
            <a:pPr lvl="0" algn="just"/>
            <a:r>
              <a:rPr lang="vi-VN" sz="2800" b="1" dirty="0">
                <a:solidFill>
                  <a:prstClr val="white"/>
                </a:solidFill>
                <a:latin typeface="Calibri"/>
              </a:rPr>
              <a:t>Đọc và trả lời câu hỏi: Nhận biết được vẻ đẹp độc đáo của Nhà rông ở Tây Nguyên. Hiểu biết về tình cảm của người dân Tây Nguyên với mái nhà rông thân thương.</a:t>
            </a:r>
            <a:endParaRPr kumimoji="0" lang="en-US" sz="2800" b="1" i="0" u="none" strike="noStrike" kern="1200" cap="none" spc="0" normalizeH="0" baseline="0" noProof="0" dirty="0">
              <a:ln>
                <a:noFill/>
              </a:ln>
              <a:solidFill>
                <a:prstClr val="white"/>
              </a:solidFill>
              <a:effectLst/>
              <a:uLnTx/>
              <a:uFillTx/>
              <a:latin typeface="Calibri"/>
            </a:endParaRPr>
          </a:p>
        </p:txBody>
      </p:sp>
      <p:pic>
        <p:nvPicPr>
          <p:cNvPr id="23" name="mask1">
            <a:extLst>
              <a:ext uri="{FF2B5EF4-FFF2-40B4-BE49-F238E27FC236}">
                <a16:creationId xmlns:a16="http://schemas.microsoft.com/office/drawing/2014/main" id="{98AD789C-9AD6-A7AF-1C82-03F9140115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77375" y="114301"/>
            <a:ext cx="1339965" cy="1310122"/>
          </a:xfrm>
          <a:prstGeom prst="rect">
            <a:avLst/>
          </a:prstGeom>
        </p:spPr>
      </p:pic>
    </p:spTree>
    <p:extLst>
      <p:ext uri="{BB962C8B-B14F-4D97-AF65-F5344CB8AC3E}">
        <p14:creationId xmlns:p14="http://schemas.microsoft.com/office/powerpoint/2010/main" val="1959173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par>
                                <p:cTn id="13" presetID="23" presetClass="entr" presetSubtype="16" fill="hold" nodeType="withEffect">
                                  <p:stCondLst>
                                    <p:cond delay="200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fltVal val="0"/>
                                          </p:val>
                                        </p:tav>
                                        <p:tav tm="100000">
                                          <p:val>
                                            <p:strVal val="#ppt_w"/>
                                          </p:val>
                                        </p:tav>
                                      </p:tavLst>
                                    </p:anim>
                                    <p:anim calcmode="lin" valueType="num">
                                      <p:cBhvr>
                                        <p:cTn id="16" dur="500" fill="hold"/>
                                        <p:tgtEl>
                                          <p:spTgt spid="2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2" name="Tieng-yeah-tre-con-www_tiengdong_com (online-audio-converter.com).wav"/>
                                        </p:tgtEl>
                                      </p:cMediaNode>
                                    </p:audio>
                                  </p:subTnLst>
                                </p:cTn>
                              </p:par>
                              <p:par>
                                <p:cTn id="17" presetID="35" presetClass="emph" presetSubtype="0" repeatCount="10000" fill="hold" nodeType="withEffect">
                                  <p:stCondLst>
                                    <p:cond delay="2000"/>
                                  </p:stCondLst>
                                  <p:childTnLst>
                                    <p:anim calcmode="discrete" valueType="str">
                                      <p:cBhvr>
                                        <p:cTn id="18" dur="1000" fill="hold"/>
                                        <p:tgtEl>
                                          <p:spTgt spid="2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227192" y="-164121"/>
            <a:ext cx="8161275" cy="7186242"/>
            <a:chOff x="3227192" y="-164121"/>
            <a:chExt cx="8161275"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227192" y="1960275"/>
              <a:ext cx="7456942" cy="2554545"/>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FF0000"/>
                  </a:solidFill>
                  <a:latin typeface="Calibri" panose="020F0502020204030204" pitchFamily="34" charset="0"/>
                  <a:cs typeface="Calibri" panose="020F0502020204030204" pitchFamily="34" charset="0"/>
                </a:rPr>
                <a:t>C</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hăm chỉ, chịu khó, thông minh,</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không ngại khó khăn, vất vả, xả thân vì cộng đồng...</a:t>
              </a:r>
            </a:p>
          </p:txBody>
        </p:sp>
      </p:grpSp>
      <p:grpSp>
        <p:nvGrpSpPr>
          <p:cNvPr id="21" name="Group 20">
            <a:extLst>
              <a:ext uri="{FF2B5EF4-FFF2-40B4-BE49-F238E27FC236}">
                <a16:creationId xmlns:a16="http://schemas.microsoft.com/office/drawing/2014/main" id="{12B7B7B7-856C-4E2F-BC88-EF1EC51CC92A}"/>
              </a:ext>
            </a:extLst>
          </p:cNvPr>
          <p:cNvGrpSpPr/>
          <p:nvPr/>
        </p:nvGrpSpPr>
        <p:grpSpPr>
          <a:xfrm>
            <a:off x="384123" y="467209"/>
            <a:ext cx="3225852" cy="6184227"/>
            <a:chOff x="258167" y="457200"/>
            <a:chExt cx="2648453" cy="5077306"/>
          </a:xfrm>
        </p:grpSpPr>
        <p:grpSp>
          <p:nvGrpSpPr>
            <p:cNvPr id="22" name="Group 21">
              <a:extLst>
                <a:ext uri="{FF2B5EF4-FFF2-40B4-BE49-F238E27FC236}">
                  <a16:creationId xmlns:a16="http://schemas.microsoft.com/office/drawing/2014/main" id="{3409E09E-437B-420F-BAD6-3F4BD381DA32}"/>
                </a:ext>
              </a:extLst>
            </p:cNvPr>
            <p:cNvGrpSpPr/>
            <p:nvPr/>
          </p:nvGrpSpPr>
          <p:grpSpPr>
            <a:xfrm>
              <a:off x="258167" y="457200"/>
              <a:ext cx="2648453" cy="5077306"/>
              <a:chOff x="2064009" y="593334"/>
              <a:chExt cx="2648453"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648453"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Theo em, ông Đùng, bà Đùng có những phẩm chất tốt đẹp nào?</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3" name="Picture 22">
              <a:extLst>
                <a:ext uri="{FF2B5EF4-FFF2-40B4-BE49-F238E27FC236}">
                  <a16:creationId xmlns:a16="http://schemas.microsoft.com/office/drawing/2014/main" id="{7BEBC881-C0F3-4410-B292-65C4A5094836}"/>
                </a:ext>
              </a:extLst>
            </p:cNvPr>
            <p:cNvPicPr>
              <a:picLocks noChangeAspect="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p:blipFill>
          <p:spPr>
            <a:xfrm>
              <a:off x="1750231" y="1813276"/>
              <a:ext cx="323660" cy="402964"/>
            </a:xfrm>
            <a:prstGeom prst="rect">
              <a:avLst/>
            </a:prstGeom>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170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52"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5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500" decel="50000" fill="hold">
                                          <p:stCondLst>
                                            <p:cond delay="0"/>
                                          </p:stCondLst>
                                        </p:cTn>
                                        <p:tgtEl>
                                          <p:spTgt spid="21"/>
                                        </p:tgtEl>
                                        <p:attrNameLst>
                                          <p:attrName>ppt_x</p:attrName>
                                          <p:attrName>ppt_y</p:attrName>
                                        </p:attrNameLst>
                                      </p:cBhvr>
                                    </p:animMotion>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D858040-5BE7-420D-BDCA-7A6E3083D173}"/>
              </a:ext>
            </a:extLst>
          </p:cNvPr>
          <p:cNvGrpSpPr/>
          <p:nvPr/>
        </p:nvGrpSpPr>
        <p:grpSpPr>
          <a:xfrm>
            <a:off x="3039816" y="-164121"/>
            <a:ext cx="8348651" cy="7186242"/>
            <a:chOff x="3039816" y="-164121"/>
            <a:chExt cx="8348651" cy="7186242"/>
          </a:xfrm>
        </p:grpSpPr>
        <p:sp>
          <p:nvSpPr>
            <p:cNvPr id="7" name="Oval 6">
              <a:extLst>
                <a:ext uri="{FF2B5EF4-FFF2-40B4-BE49-F238E27FC236}">
                  <a16:creationId xmlns:a16="http://schemas.microsoft.com/office/drawing/2014/main" id="{C19702EC-EC7C-4DB4-AFC0-080D8597A783}"/>
                </a:ext>
              </a:extLst>
            </p:cNvPr>
            <p:cNvSpPr/>
            <p:nvPr/>
          </p:nvSpPr>
          <p:spPr>
            <a:xfrm>
              <a:off x="4169961" y="-164121"/>
              <a:ext cx="7218506" cy="7186242"/>
            </a:xfrm>
            <a:prstGeom prst="ellipse">
              <a:avLst/>
            </a:prstGeom>
            <a:solidFill>
              <a:schemeClr val="accent4">
                <a:lumMod val="40000"/>
                <a:lumOff val="6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20" name="TextBox 19">
              <a:extLst>
                <a:ext uri="{FF2B5EF4-FFF2-40B4-BE49-F238E27FC236}">
                  <a16:creationId xmlns:a16="http://schemas.microsoft.com/office/drawing/2014/main" id="{5312482E-EE1E-4F90-AE99-467D8CC596D8}"/>
                </a:ext>
              </a:extLst>
            </p:cNvPr>
            <p:cNvSpPr txBox="1"/>
            <p:nvPr/>
          </p:nvSpPr>
          <p:spPr>
            <a:xfrm>
              <a:off x="3039816" y="1443841"/>
              <a:ext cx="7730638" cy="3785652"/>
            </a:xfrm>
            <a:prstGeom prst="rect">
              <a:avLst/>
            </a:prstGeom>
            <a:noFill/>
          </p:spPr>
          <p:txBody>
            <a:bodyPr wrap="square">
              <a:spAutoFit/>
            </a:bodyPr>
            <a:lstStyle/>
            <a:p>
              <a:pPr marL="1828800" marR="0" lvl="4"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Câu chuyện đã giải thích  về đặc điểm ngoằn ngoè</a:t>
              </a:r>
              <a:r>
                <a:rPr kumimoji="0" lang="en-US"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o</a:t>
              </a:r>
              <a:r>
                <a:rPr kumimoji="0" lang="vi-VN" sz="4000" b="1" i="0" u="none" strike="noStrike" kern="120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nhiều thác ghềnh (bảy trăm mươi thác, ba trăm mươi ghềnh) của con sông Đà ngày nay.</a:t>
              </a:r>
            </a:p>
          </p:txBody>
        </p:sp>
      </p:grpSp>
      <p:grpSp>
        <p:nvGrpSpPr>
          <p:cNvPr id="22" name="Group 21">
            <a:extLst>
              <a:ext uri="{FF2B5EF4-FFF2-40B4-BE49-F238E27FC236}">
                <a16:creationId xmlns:a16="http://schemas.microsoft.com/office/drawing/2014/main" id="{3409E09E-437B-420F-BAD6-3F4BD381DA32}"/>
              </a:ext>
            </a:extLst>
          </p:cNvPr>
          <p:cNvGrpSpPr/>
          <p:nvPr/>
        </p:nvGrpSpPr>
        <p:grpSpPr>
          <a:xfrm>
            <a:off x="384123" y="467209"/>
            <a:ext cx="3321102" cy="6184227"/>
            <a:chOff x="2064009" y="593334"/>
            <a:chExt cx="2726654" cy="5077306"/>
          </a:xfrm>
        </p:grpSpPr>
        <p:pic>
          <p:nvPicPr>
            <p:cNvPr id="24" name="Picture 23">
              <a:extLst>
                <a:ext uri="{FF2B5EF4-FFF2-40B4-BE49-F238E27FC236}">
                  <a16:creationId xmlns:a16="http://schemas.microsoft.com/office/drawing/2014/main" id="{6A0D4B94-FF28-4496-BD51-A616559C8F53}"/>
                </a:ext>
              </a:extLst>
            </p:cNvPr>
            <p:cNvPicPr>
              <a:picLocks noChangeAspect="1"/>
            </p:cNvPicPr>
            <p:nvPr/>
          </p:nvPicPr>
          <p:blipFill rotWithShape="1">
            <a:blip r:embed="rId4">
              <a:extLst>
                <a:ext uri="{28A0092B-C50C-407E-A947-70E740481C1C}">
                  <a14:useLocalDpi xmlns:a14="http://schemas.microsoft.com/office/drawing/2010/main" val="0"/>
                </a:ext>
              </a:extLst>
            </a:blip>
            <a:srcRect l="43625" r="-3119"/>
            <a:stretch/>
          </p:blipFill>
          <p:spPr>
            <a:xfrm flipH="1">
              <a:off x="2127683" y="593334"/>
              <a:ext cx="1229994" cy="2281922"/>
            </a:xfrm>
            <a:prstGeom prst="rect">
              <a:avLst/>
            </a:prstGeom>
          </p:spPr>
        </p:pic>
        <p:sp>
          <p:nvSpPr>
            <p:cNvPr id="25" name="Rectangle: Rounded Corners 24">
              <a:extLst>
                <a:ext uri="{FF2B5EF4-FFF2-40B4-BE49-F238E27FC236}">
                  <a16:creationId xmlns:a16="http://schemas.microsoft.com/office/drawing/2014/main" id="{BD422FB9-7EC5-4626-BFFC-37F8AE749117}"/>
                </a:ext>
              </a:extLst>
            </p:cNvPr>
            <p:cNvSpPr/>
            <p:nvPr/>
          </p:nvSpPr>
          <p:spPr>
            <a:xfrm>
              <a:off x="2064009" y="2492755"/>
              <a:ext cx="2726654" cy="3177885"/>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Câu chuyện đã giải thích điều gì về con sông Đà ngày nay?</a:t>
              </a:r>
            </a:p>
          </p:txBody>
        </p:sp>
        <p:pic>
          <p:nvPicPr>
            <p:cNvPr id="28" name="Picture 27">
              <a:extLst>
                <a:ext uri="{FF2B5EF4-FFF2-40B4-BE49-F238E27FC236}">
                  <a16:creationId xmlns:a16="http://schemas.microsoft.com/office/drawing/2014/main" id="{417A9045-1A17-468C-8CEF-3AABD6D316BB}"/>
                </a:ext>
              </a:extLst>
            </p:cNvPr>
            <p:cNvPicPr>
              <a:picLocks noChangeAspect="1"/>
            </p:cNvPicPr>
            <p:nvPr/>
          </p:nvPicPr>
          <p:blipFill rotWithShape="1">
            <a:blip r:embed="rId4">
              <a:extLst>
                <a:ext uri="{28A0092B-C50C-407E-A947-70E740481C1C}">
                  <a14:useLocalDpi xmlns:a14="http://schemas.microsoft.com/office/drawing/2010/main" val="0"/>
                </a:ext>
              </a:extLst>
            </a:blip>
            <a:srcRect r="56376"/>
            <a:stretch/>
          </p:blipFill>
          <p:spPr>
            <a:xfrm flipH="1">
              <a:off x="3217514" y="678678"/>
              <a:ext cx="901894" cy="2281922"/>
            </a:xfrm>
            <a:prstGeom prst="rect">
              <a:avLst/>
            </a:prstGeom>
            <a:effectLst>
              <a:glow rad="101600">
                <a:schemeClr val="accent4">
                  <a:satMod val="175000"/>
                  <a:alpha val="40000"/>
                </a:schemeClr>
              </a:glow>
            </a:effectLst>
          </p:spPr>
        </p:pic>
      </p:grpSp>
      <p:pic>
        <p:nvPicPr>
          <p:cNvPr id="2050" name="Picture 2" descr="Kể về lễ hội trung thu ở quê em - Tủ sách 24h">
            <a:extLst>
              <a:ext uri="{FF2B5EF4-FFF2-40B4-BE49-F238E27FC236}">
                <a16:creationId xmlns:a16="http://schemas.microsoft.com/office/drawing/2014/main" id="{35E265F8-A306-4527-AED4-726B05BBE8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792131" y="5122871"/>
            <a:ext cx="2567680" cy="1735129"/>
          </a:xfrm>
          <a:prstGeom prst="cloud">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E5B2F0-D838-44CF-8FAE-9ABBA04C803C}"/>
              </a:ext>
            </a:extLst>
          </p:cNvPr>
          <p:cNvSpPr txBox="1"/>
          <p:nvPr/>
        </p:nvSpPr>
        <p:spPr>
          <a:xfrm>
            <a:off x="2199009" y="2037065"/>
            <a:ext cx="6016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oiny" panose="02000903060500060000" pitchFamily="2" charset="0"/>
                <a:cs typeface="+mn-cs"/>
              </a:rPr>
              <a:t>5</a:t>
            </a:r>
          </a:p>
        </p:txBody>
      </p:sp>
    </p:spTree>
    <p:extLst>
      <p:ext uri="{BB962C8B-B14F-4D97-AF65-F5344CB8AC3E}">
        <p14:creationId xmlns:p14="http://schemas.microsoft.com/office/powerpoint/2010/main" val="36824530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8AA825B-797B-4EDD-84E5-A14563615F12}"/>
              </a:ext>
            </a:extLst>
          </p:cNvPr>
          <p:cNvGrpSpPr/>
          <p:nvPr/>
        </p:nvGrpSpPr>
        <p:grpSpPr>
          <a:xfrm>
            <a:off x="1836326" y="209292"/>
            <a:ext cx="8519349" cy="1041244"/>
            <a:chOff x="1836326" y="209292"/>
            <a:chExt cx="8519349" cy="1041244"/>
          </a:xfrm>
        </p:grpSpPr>
        <p:sp>
          <p:nvSpPr>
            <p:cNvPr id="33" name="Double Wave 32">
              <a:extLst>
                <a:ext uri="{FF2B5EF4-FFF2-40B4-BE49-F238E27FC236}">
                  <a16:creationId xmlns:a16="http://schemas.microsoft.com/office/drawing/2014/main" id="{C1D6BE5B-8CA0-467E-ABB1-607AC6ACA6CD}"/>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3" name="TextBox 12">
              <a:extLst>
                <a:ext uri="{FF2B5EF4-FFF2-40B4-BE49-F238E27FC236}">
                  <a16:creationId xmlns:a16="http://schemas.microsoft.com/office/drawing/2014/main" id="{706B4CAB-2745-40ED-AC8B-1AA0B3F42D03}"/>
                </a:ext>
              </a:extLst>
            </p:cNvPr>
            <p:cNvSpPr txBox="1"/>
            <p:nvPr/>
          </p:nvSpPr>
          <p:spPr>
            <a:xfrm>
              <a:off x="1836326" y="422138"/>
              <a:ext cx="8519349"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C6E51">
                      <a:lumMod val="75000"/>
                    </a:srgbClr>
                  </a:solidFill>
                  <a:effectLst>
                    <a:glow rad="101600">
                      <a:srgbClr val="A0D468">
                        <a:satMod val="175000"/>
                        <a:alpha val="40000"/>
                      </a:srgbClr>
                    </a:glow>
                  </a:effectLst>
                  <a:uLnTx/>
                  <a:uFillTx/>
                  <a:latin typeface="Calibri" panose="020F0502020204030204" pitchFamily="34" charset="0"/>
                  <a:ea typeface="+mn-ea"/>
                  <a:cs typeface="Calibri" panose="020F0502020204030204" pitchFamily="34" charset="0"/>
                </a:rPr>
                <a:t>NỘI DUNG CHÍNH CỦA BÀI ĐỌC</a:t>
              </a:r>
            </a:p>
          </p:txBody>
        </p:sp>
      </p:grpSp>
      <p:grpSp>
        <p:nvGrpSpPr>
          <p:cNvPr id="32" name="Group 31">
            <a:extLst>
              <a:ext uri="{FF2B5EF4-FFF2-40B4-BE49-F238E27FC236}">
                <a16:creationId xmlns:a16="http://schemas.microsoft.com/office/drawing/2014/main" id="{EC02752B-E285-4A2F-BC1C-3C57D96A7A62}"/>
              </a:ext>
            </a:extLst>
          </p:cNvPr>
          <p:cNvGrpSpPr/>
          <p:nvPr/>
        </p:nvGrpSpPr>
        <p:grpSpPr>
          <a:xfrm>
            <a:off x="-170217" y="1412567"/>
            <a:ext cx="12532434" cy="5369233"/>
            <a:chOff x="-253942" y="1262764"/>
            <a:chExt cx="12532434" cy="5369233"/>
          </a:xfrm>
        </p:grpSpPr>
        <p:grpSp>
          <p:nvGrpSpPr>
            <p:cNvPr id="11" name="Group 10">
              <a:extLst>
                <a:ext uri="{FF2B5EF4-FFF2-40B4-BE49-F238E27FC236}">
                  <a16:creationId xmlns:a16="http://schemas.microsoft.com/office/drawing/2014/main" id="{2CB924A7-C4B8-45D6-B80E-2A58A20FB075}"/>
                </a:ext>
              </a:extLst>
            </p:cNvPr>
            <p:cNvGrpSpPr/>
            <p:nvPr/>
          </p:nvGrpSpPr>
          <p:grpSpPr>
            <a:xfrm>
              <a:off x="1215114" y="1262764"/>
              <a:ext cx="9525000" cy="5369233"/>
              <a:chOff x="457200" y="956486"/>
              <a:chExt cx="11201400" cy="6475063"/>
            </a:xfrm>
          </p:grpSpPr>
          <p:sp>
            <p:nvSpPr>
              <p:cNvPr id="10" name="Rectangle: Rounded Corners 9">
                <a:extLst>
                  <a:ext uri="{FF2B5EF4-FFF2-40B4-BE49-F238E27FC236}">
                    <a16:creationId xmlns:a16="http://schemas.microsoft.com/office/drawing/2014/main" id="{054E6A53-C43F-4B70-BE00-FCCDDC18B702}"/>
                  </a:ext>
                </a:extLst>
              </p:cNvPr>
              <p:cNvSpPr/>
              <p:nvPr/>
            </p:nvSpPr>
            <p:spPr>
              <a:xfrm>
                <a:off x="457200" y="956486"/>
                <a:ext cx="11201400" cy="6475063"/>
              </a:xfrm>
              <a:custGeom>
                <a:avLst/>
                <a:gdLst>
                  <a:gd name="connsiteX0" fmla="*/ 0 w 11201400"/>
                  <a:gd name="connsiteY0" fmla="*/ 1079199 h 6475063"/>
                  <a:gd name="connsiteX1" fmla="*/ 1079199 w 11201400"/>
                  <a:gd name="connsiteY1" fmla="*/ 0 h 6475063"/>
                  <a:gd name="connsiteX2" fmla="*/ 10122201 w 11201400"/>
                  <a:gd name="connsiteY2" fmla="*/ 0 h 6475063"/>
                  <a:gd name="connsiteX3" fmla="*/ 11201400 w 11201400"/>
                  <a:gd name="connsiteY3" fmla="*/ 1079199 h 6475063"/>
                  <a:gd name="connsiteX4" fmla="*/ 11201400 w 11201400"/>
                  <a:gd name="connsiteY4" fmla="*/ 5395864 h 6475063"/>
                  <a:gd name="connsiteX5" fmla="*/ 10122201 w 11201400"/>
                  <a:gd name="connsiteY5" fmla="*/ 6475063 h 6475063"/>
                  <a:gd name="connsiteX6" fmla="*/ 1079199 w 11201400"/>
                  <a:gd name="connsiteY6" fmla="*/ 6475063 h 6475063"/>
                  <a:gd name="connsiteX7" fmla="*/ 0 w 11201400"/>
                  <a:gd name="connsiteY7" fmla="*/ 5395864 h 6475063"/>
                  <a:gd name="connsiteX8" fmla="*/ 0 w 11201400"/>
                  <a:gd name="connsiteY8" fmla="*/ 1079199 h 6475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1400" h="6475063" extrusionOk="0">
                    <a:moveTo>
                      <a:pt x="0" y="1079199"/>
                    </a:moveTo>
                    <a:cubicBezTo>
                      <a:pt x="-14493" y="508602"/>
                      <a:pt x="418650" y="-26645"/>
                      <a:pt x="1079199" y="0"/>
                    </a:cubicBezTo>
                    <a:cubicBezTo>
                      <a:pt x="3687568" y="-60713"/>
                      <a:pt x="6160484" y="61072"/>
                      <a:pt x="10122201" y="0"/>
                    </a:cubicBezTo>
                    <a:cubicBezTo>
                      <a:pt x="10621685" y="32267"/>
                      <a:pt x="11193795" y="492167"/>
                      <a:pt x="11201400" y="1079199"/>
                    </a:cubicBezTo>
                    <a:cubicBezTo>
                      <a:pt x="11225852" y="2435648"/>
                      <a:pt x="11269063" y="3771922"/>
                      <a:pt x="11201400" y="5395864"/>
                    </a:cubicBezTo>
                    <a:cubicBezTo>
                      <a:pt x="11278209" y="5918885"/>
                      <a:pt x="10799715" y="6480440"/>
                      <a:pt x="10122201" y="6475063"/>
                    </a:cubicBezTo>
                    <a:cubicBezTo>
                      <a:pt x="5732470" y="6401292"/>
                      <a:pt x="3190027" y="6319180"/>
                      <a:pt x="1079199" y="6475063"/>
                    </a:cubicBezTo>
                    <a:cubicBezTo>
                      <a:pt x="560352" y="6486255"/>
                      <a:pt x="-51884" y="5968210"/>
                      <a:pt x="0" y="5395864"/>
                    </a:cubicBezTo>
                    <a:cubicBezTo>
                      <a:pt x="152408" y="3676177"/>
                      <a:pt x="73868" y="3108004"/>
                      <a:pt x="0" y="1079199"/>
                    </a:cubicBezTo>
                    <a:close/>
                  </a:path>
                </a:pathLst>
              </a:custGeom>
              <a:noFill/>
              <a:ln>
                <a:solidFill>
                  <a:srgbClr val="FFFF00"/>
                </a:solidFill>
                <a:prstDash val="dashDot"/>
                <a:extLst>
                  <a:ext uri="{C807C97D-BFC1-408E-A445-0C87EB9F89A2}">
                    <ask:lineSketchStyleProps xmlns:ask="http://schemas.microsoft.com/office/drawing/2018/sketchyshapes" xmlns="" sd="98176570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Rectangle: Rounded Corners 8">
                <a:extLst>
                  <a:ext uri="{FF2B5EF4-FFF2-40B4-BE49-F238E27FC236}">
                    <a16:creationId xmlns:a16="http://schemas.microsoft.com/office/drawing/2014/main" id="{BB68822D-0F4F-4220-9BF7-515C5A767B17}"/>
                  </a:ext>
                </a:extLst>
              </p:cNvPr>
              <p:cNvSpPr/>
              <p:nvPr/>
            </p:nvSpPr>
            <p:spPr>
              <a:xfrm>
                <a:off x="742811" y="1203323"/>
                <a:ext cx="10630176" cy="5932998"/>
              </a:xfrm>
              <a:prstGeom prst="round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Bài đọc kể về những việc ông Đùng, bà Đùng đã làm giúp dân.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đó</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t</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hể hiện suy nghĩ, tình cảm của tác giả đối với ông Đùng, bà Đùng – những người có công lao lớn đối với đất nước trong việc chinh phục tự nhiên</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sz="3600" b="0" i="1" u="none" strike="noStrike" kern="1200" cap="none" spc="0" normalizeH="0" baseline="0" noProof="0" dirty="0" err="1">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và</a:t>
                </a:r>
                <a:r>
                  <a:rPr kumimoji="0" lang="en-US"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vi-VN" sz="3600" b="0" i="1" u="none" strike="noStrike" kern="1200" cap="none" spc="0" normalizeH="0" baseline="0" noProof="0" dirty="0">
                    <a:ln>
                      <a:noFill/>
                    </a:ln>
                    <a:solidFill>
                      <a:srgbClr val="242021"/>
                    </a:solidFill>
                    <a:effectLst/>
                    <a:uLnTx/>
                    <a:uFillTx/>
                    <a:latin typeface="Calibri" panose="020F0502020204030204" pitchFamily="34" charset="0"/>
                    <a:ea typeface="等线" panose="02010600030101010101" pitchFamily="2" charset="-122"/>
                    <a:cs typeface="Calibri" panose="020F0502020204030204" pitchFamily="34" charset="0"/>
                  </a:rPr>
                  <a:t>giải thích tại sao dòng sông Đà ngoằn ngoèo và có nhiều ghềnh thác. </a:t>
                </a:r>
              </a:p>
            </p:txBody>
          </p:sp>
        </p:grpSp>
        <p:pic>
          <p:nvPicPr>
            <p:cNvPr id="27" name="Picture 26">
              <a:extLst>
                <a:ext uri="{FF2B5EF4-FFF2-40B4-BE49-F238E27FC236}">
                  <a16:creationId xmlns:a16="http://schemas.microsoft.com/office/drawing/2014/main" id="{A055CEFB-71E6-42CA-B1B1-3E0348F7A2AC}"/>
                </a:ext>
              </a:extLst>
            </p:cNvPr>
            <p:cNvPicPr>
              <a:picLocks noChangeAspect="1"/>
            </p:cNvPicPr>
            <p:nvPr/>
          </p:nvPicPr>
          <p:blipFill>
            <a:blip r:embed="rId2"/>
            <a:stretch>
              <a:fillRect/>
            </a:stretch>
          </p:blipFill>
          <p:spPr>
            <a:xfrm>
              <a:off x="5626567" y="1501062"/>
              <a:ext cx="938865" cy="902286"/>
            </a:xfrm>
            <a:prstGeom prst="rect">
              <a:avLst/>
            </a:prstGeom>
          </p:spPr>
        </p:pic>
        <p:pic>
          <p:nvPicPr>
            <p:cNvPr id="28" name="Picture 27">
              <a:extLst>
                <a:ext uri="{FF2B5EF4-FFF2-40B4-BE49-F238E27FC236}">
                  <a16:creationId xmlns:a16="http://schemas.microsoft.com/office/drawing/2014/main" id="{4E5BEF6A-CFFE-45E1-B935-8A6FBDF5FEB6}"/>
                </a:ext>
              </a:extLst>
            </p:cNvPr>
            <p:cNvPicPr>
              <a:picLocks noChangeAspect="1"/>
            </p:cNvPicPr>
            <p:nvPr/>
          </p:nvPicPr>
          <p:blipFill>
            <a:blip r:embed="rId3"/>
            <a:stretch>
              <a:fillRect/>
            </a:stretch>
          </p:blipFill>
          <p:spPr>
            <a:xfrm>
              <a:off x="9315319" y="1374039"/>
              <a:ext cx="1018120" cy="1066892"/>
            </a:xfrm>
            <a:prstGeom prst="rect">
              <a:avLst/>
            </a:prstGeom>
          </p:spPr>
        </p:pic>
        <p:pic>
          <p:nvPicPr>
            <p:cNvPr id="29" name="Picture 28">
              <a:extLst>
                <a:ext uri="{FF2B5EF4-FFF2-40B4-BE49-F238E27FC236}">
                  <a16:creationId xmlns:a16="http://schemas.microsoft.com/office/drawing/2014/main" id="{061EF3FB-6573-46C1-9035-CD9BBCA00FF4}"/>
                </a:ext>
              </a:extLst>
            </p:cNvPr>
            <p:cNvPicPr>
              <a:picLocks noChangeAspect="1"/>
            </p:cNvPicPr>
            <p:nvPr/>
          </p:nvPicPr>
          <p:blipFill>
            <a:blip r:embed="rId4"/>
            <a:stretch>
              <a:fillRect/>
            </a:stretch>
          </p:blipFill>
          <p:spPr>
            <a:xfrm>
              <a:off x="1690851" y="1367942"/>
              <a:ext cx="1018120" cy="1079086"/>
            </a:xfrm>
            <a:prstGeom prst="rect">
              <a:avLst/>
            </a:prstGeom>
          </p:spPr>
        </p:pic>
        <p:pic>
          <p:nvPicPr>
            <p:cNvPr id="30" name="Picture 29">
              <a:extLst>
                <a:ext uri="{FF2B5EF4-FFF2-40B4-BE49-F238E27FC236}">
                  <a16:creationId xmlns:a16="http://schemas.microsoft.com/office/drawing/2014/main" id="{5E7B3751-5C54-40B4-B0B6-200291917CB1}"/>
                </a:ext>
              </a:extLst>
            </p:cNvPr>
            <p:cNvPicPr>
              <a:picLocks noChangeAspect="1"/>
            </p:cNvPicPr>
            <p:nvPr/>
          </p:nvPicPr>
          <p:blipFill>
            <a:blip r:embed="rId5"/>
            <a:stretch>
              <a:fillRect/>
            </a:stretch>
          </p:blipFill>
          <p:spPr>
            <a:xfrm>
              <a:off x="-253942" y="4418158"/>
              <a:ext cx="1944793" cy="1944793"/>
            </a:xfrm>
            <a:prstGeom prst="rect">
              <a:avLst/>
            </a:prstGeom>
          </p:spPr>
        </p:pic>
        <p:pic>
          <p:nvPicPr>
            <p:cNvPr id="31" name="Picture 30">
              <a:extLst>
                <a:ext uri="{FF2B5EF4-FFF2-40B4-BE49-F238E27FC236}">
                  <a16:creationId xmlns:a16="http://schemas.microsoft.com/office/drawing/2014/main" id="{4363591B-914E-4F4B-958A-1281C12802E6}"/>
                </a:ext>
              </a:extLst>
            </p:cNvPr>
            <p:cNvPicPr>
              <a:picLocks noChangeAspect="1"/>
            </p:cNvPicPr>
            <p:nvPr/>
          </p:nvPicPr>
          <p:blipFill>
            <a:blip r:embed="rId6"/>
            <a:stretch>
              <a:fillRect/>
            </a:stretch>
          </p:blipFill>
          <p:spPr>
            <a:xfrm>
              <a:off x="9998390" y="4181374"/>
              <a:ext cx="2280102" cy="2280102"/>
            </a:xfrm>
            <a:prstGeom prst="rect">
              <a:avLst/>
            </a:prstGeom>
          </p:spPr>
        </p:pic>
      </p:grpSp>
    </p:spTree>
    <p:extLst>
      <p:ext uri="{BB962C8B-B14F-4D97-AF65-F5344CB8AC3E}">
        <p14:creationId xmlns:p14="http://schemas.microsoft.com/office/powerpoint/2010/main" val="920044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24867E0-30F7-66D4-C4BE-B55CA010B25D}"/>
              </a:ext>
            </a:extLst>
          </p:cNvPr>
          <p:cNvSpPr txBox="1"/>
          <p:nvPr/>
        </p:nvSpPr>
        <p:spPr>
          <a:xfrm>
            <a:off x="4590728" y="778071"/>
            <a:ext cx="14656290" cy="4708981"/>
          </a:xfrm>
          <a:prstGeom prst="rect">
            <a:avLst/>
          </a:prstGeom>
          <a:noFill/>
        </p:spPr>
        <p:txBody>
          <a:bodyPr wrap="square" rtlCol="0">
            <a:spAutoFit/>
          </a:bodyPr>
          <a:lstStyle/>
          <a:p>
            <a:pPr marL="0" marR="0" lvl="0" indent="0" algn="l" defTabSz="914400" rtl="0" eaLnBrk="1" fontAlgn="auto" latinLnBrk="0" hangingPunct="1">
              <a:lnSpc>
                <a:spcPct val="300000"/>
              </a:lnSpc>
              <a:spcBef>
                <a:spcPts val="0"/>
              </a:spcBef>
              <a:spcAft>
                <a:spcPts val="0"/>
              </a:spcAft>
              <a:buClrTx/>
              <a:buSzTx/>
              <a:buFontTx/>
              <a:buNone/>
              <a:tabLst/>
              <a:defRPr/>
            </a:pPr>
            <a:r>
              <a:rPr kumimoji="0" lang="en-US" sz="12000" b="1" i="0" u="none" strike="noStrike" kern="1200" cap="none" spc="0" normalizeH="0" baseline="0" noProof="0">
                <a:ln>
                  <a:noFill/>
                </a:ln>
                <a:solidFill>
                  <a:prstClr val="white">
                    <a:alpha val="19000"/>
                  </a:prstClr>
                </a:solidFill>
                <a:effectLst/>
                <a:uLnTx/>
                <a:uFillTx/>
                <a:latin typeface="UTM Scriptina KT" panose="02000500000000000000" pitchFamily="2" charset="0"/>
                <a:ea typeface="+mn-ea"/>
                <a:cs typeface="+mn-cs"/>
              </a:rPr>
              <a:t>Trung Thu</a:t>
            </a:r>
          </a:p>
        </p:txBody>
      </p:sp>
      <p:pic>
        <p:nvPicPr>
          <p:cNvPr id="25" name="图片 24">
            <a:extLst>
              <a:ext uri="{FF2B5EF4-FFF2-40B4-BE49-F238E27FC236}">
                <a16:creationId xmlns:a16="http://schemas.microsoft.com/office/drawing/2014/main" id="{83E07A2D-FFFE-45B2-8BCF-8C63F412B4F8}"/>
              </a:ext>
            </a:extLst>
          </p:cNvPr>
          <p:cNvPicPr>
            <a:picLocks noChangeAspect="1"/>
          </p:cNvPicPr>
          <p:nvPr/>
        </p:nvPicPr>
        <p:blipFill rotWithShape="1">
          <a:blip r:embed="rId4">
            <a:extLst>
              <a:ext uri="{28A0092B-C50C-407E-A947-70E740481C1C}">
                <a14:useLocalDpi xmlns:a14="http://schemas.microsoft.com/office/drawing/2010/main" val="0"/>
              </a:ext>
            </a:extLst>
          </a:blip>
          <a:srcRect l="70249" b="72899"/>
          <a:stretch/>
        </p:blipFill>
        <p:spPr>
          <a:xfrm>
            <a:off x="9020685" y="-268418"/>
            <a:ext cx="3171315" cy="3614450"/>
          </a:xfrm>
          <a:prstGeom prst="rect">
            <a:avLst/>
          </a:prstGeom>
        </p:spPr>
      </p:pic>
      <p:pic>
        <p:nvPicPr>
          <p:cNvPr id="11" name="图片 10">
            <a:extLst>
              <a:ext uri="{FF2B5EF4-FFF2-40B4-BE49-F238E27FC236}">
                <a16:creationId xmlns:a16="http://schemas.microsoft.com/office/drawing/2014/main" id="{67DE351F-A16B-4B50-94AC-CED9FDD3CF2C}"/>
              </a:ext>
            </a:extLst>
          </p:cNvPr>
          <p:cNvPicPr>
            <a:picLocks noChangeAspect="1"/>
          </p:cNvPicPr>
          <p:nvPr/>
        </p:nvPicPr>
        <p:blipFill rotWithShape="1">
          <a:blip r:embed="rId5">
            <a:extLst>
              <a:ext uri="{28A0092B-C50C-407E-A947-70E740481C1C}">
                <a14:useLocalDpi xmlns:a14="http://schemas.microsoft.com/office/drawing/2010/main" val="0"/>
              </a:ext>
            </a:extLst>
          </a:blip>
          <a:srcRect t="63360" b="3970"/>
          <a:stretch/>
        </p:blipFill>
        <p:spPr>
          <a:xfrm>
            <a:off x="0" y="689706"/>
            <a:ext cx="12192000" cy="6168294"/>
          </a:xfrm>
          <a:prstGeom prst="rect">
            <a:avLst/>
          </a:prstGeom>
        </p:spPr>
      </p:pic>
      <p:pic>
        <p:nvPicPr>
          <p:cNvPr id="12" name="图片 72">
            <a:extLst>
              <a:ext uri="{FF2B5EF4-FFF2-40B4-BE49-F238E27FC236}">
                <a16:creationId xmlns:a16="http://schemas.microsoft.com/office/drawing/2014/main" id="{08835214-482C-6A89-56F0-86D45BFB7F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0989710" y="4376862"/>
            <a:ext cx="2413191" cy="2710046"/>
          </a:xfrm>
          <a:prstGeom prst="rect">
            <a:avLst/>
          </a:prstGeom>
        </p:spPr>
      </p:pic>
      <p:pic>
        <p:nvPicPr>
          <p:cNvPr id="17" name="图片 72">
            <a:extLst>
              <a:ext uri="{FF2B5EF4-FFF2-40B4-BE49-F238E27FC236}">
                <a16:creationId xmlns:a16="http://schemas.microsoft.com/office/drawing/2014/main" id="{401144C7-1076-9B20-A811-18E727B8CFB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4252358" y="4310185"/>
            <a:ext cx="2413191" cy="2710046"/>
          </a:xfrm>
          <a:prstGeom prst="rect">
            <a:avLst/>
          </a:prstGeom>
        </p:spPr>
      </p:pic>
      <p:pic>
        <p:nvPicPr>
          <p:cNvPr id="18" name="图片 72">
            <a:extLst>
              <a:ext uri="{FF2B5EF4-FFF2-40B4-BE49-F238E27FC236}">
                <a16:creationId xmlns:a16="http://schemas.microsoft.com/office/drawing/2014/main" id="{494AB093-2236-4058-DC3A-C638B9983F8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2839994" y="4798870"/>
            <a:ext cx="2413191" cy="2710046"/>
          </a:xfrm>
          <a:prstGeom prst="rect">
            <a:avLst/>
          </a:prstGeom>
        </p:spPr>
      </p:pic>
      <p:pic>
        <p:nvPicPr>
          <p:cNvPr id="21" name="图片 72">
            <a:extLst>
              <a:ext uri="{FF2B5EF4-FFF2-40B4-BE49-F238E27FC236}">
                <a16:creationId xmlns:a16="http://schemas.microsoft.com/office/drawing/2014/main" id="{C1477FA1-E2FF-40B3-49DB-2012244E94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3966714" flipH="1">
            <a:off x="-1091038" y="4361960"/>
            <a:ext cx="2413191" cy="2710046"/>
          </a:xfrm>
          <a:prstGeom prst="rect">
            <a:avLst/>
          </a:prstGeom>
        </p:spPr>
      </p:pic>
      <p:pic>
        <p:nvPicPr>
          <p:cNvPr id="22" name="Cloud 1" descr="C:\Users\Joseph\Desktop\Cloud1.png">
            <a:extLst>
              <a:ext uri="{FF2B5EF4-FFF2-40B4-BE49-F238E27FC236}">
                <a16:creationId xmlns:a16="http://schemas.microsoft.com/office/drawing/2014/main" id="{12DEAEA5-5E84-5398-D001-BB6F72DB873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663536" y="-862177"/>
            <a:ext cx="8559519" cy="3423808"/>
          </a:xfrm>
          <a:prstGeom prst="rect">
            <a:avLst/>
          </a:prstGeom>
          <a:noFill/>
          <a:extLst>
            <a:ext uri="{909E8E84-426E-40DD-AFC4-6F175D3DCCD1}">
              <a14:hiddenFill xmlns:a14="http://schemas.microsoft.com/office/drawing/2010/main">
                <a:solidFill>
                  <a:srgbClr val="FFFFFF"/>
                </a:solidFill>
              </a14:hiddenFill>
            </a:ext>
          </a:extLst>
        </p:spPr>
      </p:pic>
      <p:pic>
        <p:nvPicPr>
          <p:cNvPr id="24" name="Cloud 1" descr="C:\Users\Joseph\Desktop\Cloud1.png">
            <a:extLst>
              <a:ext uri="{FF2B5EF4-FFF2-40B4-BE49-F238E27FC236}">
                <a16:creationId xmlns:a16="http://schemas.microsoft.com/office/drawing/2014/main" id="{C5672989-4264-E307-E08C-5687144B3D6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456544" y="-862178"/>
            <a:ext cx="8559522" cy="3423809"/>
          </a:xfrm>
          <a:prstGeom prst="rect">
            <a:avLst/>
          </a:prstGeom>
          <a:noFill/>
          <a:extLst>
            <a:ext uri="{909E8E84-426E-40DD-AFC4-6F175D3DCCD1}">
              <a14:hiddenFill xmlns:a14="http://schemas.microsoft.com/office/drawing/2010/main">
                <a:solidFill>
                  <a:srgbClr val="FFFFFF"/>
                </a:solidFill>
              </a14:hiddenFill>
            </a:ext>
          </a:extLst>
        </p:spPr>
      </p:pic>
      <p:pic>
        <p:nvPicPr>
          <p:cNvPr id="3" name="图片 14" descr="57c6eb7eef3d9dbee40ab4c123b0b47b">
            <a:extLst>
              <a:ext uri="{FF2B5EF4-FFF2-40B4-BE49-F238E27FC236}">
                <a16:creationId xmlns:a16="http://schemas.microsoft.com/office/drawing/2014/main" id="{C029C069-A2AD-C3F4-6817-25F6E021E3E8}"/>
              </a:ext>
            </a:extLst>
          </p:cNvPr>
          <p:cNvPicPr>
            <a:picLocks noChangeAspect="1"/>
          </p:cNvPicPr>
          <p:nvPr/>
        </p:nvPicPr>
        <p:blipFill>
          <a:blip r:embed="rId8"/>
          <a:stretch>
            <a:fillRect/>
          </a:stretch>
        </p:blipFill>
        <p:spPr>
          <a:xfrm rot="363524">
            <a:off x="-1010971" y="-2053105"/>
            <a:ext cx="7184505" cy="7184505"/>
          </a:xfrm>
          <a:prstGeom prst="rect">
            <a:avLst/>
          </a:prstGeom>
        </p:spPr>
      </p:pic>
      <p:pic>
        <p:nvPicPr>
          <p:cNvPr id="27" name="图片 26">
            <a:extLst>
              <a:ext uri="{FF2B5EF4-FFF2-40B4-BE49-F238E27FC236}">
                <a16:creationId xmlns:a16="http://schemas.microsoft.com/office/drawing/2014/main" id="{D789DADF-6533-4BE9-9355-D38C242622E7}"/>
              </a:ext>
            </a:extLst>
          </p:cNvPr>
          <p:cNvPicPr>
            <a:picLocks noChangeAspect="1"/>
          </p:cNvPicPr>
          <p:nvPr/>
        </p:nvPicPr>
        <p:blipFill>
          <a:blip r:embed="rId9"/>
          <a:stretch>
            <a:fillRect/>
          </a:stretch>
        </p:blipFill>
        <p:spPr>
          <a:xfrm>
            <a:off x="-608780" y="-854734"/>
            <a:ext cx="15980191" cy="3464198"/>
          </a:xfrm>
          <a:prstGeom prst="rect">
            <a:avLst/>
          </a:prstGeom>
        </p:spPr>
      </p:pic>
      <p:pic>
        <p:nvPicPr>
          <p:cNvPr id="13" name="图片 72">
            <a:extLst>
              <a:ext uri="{FF2B5EF4-FFF2-40B4-BE49-F238E27FC236}">
                <a16:creationId xmlns:a16="http://schemas.microsoft.com/office/drawing/2014/main" id="{85840E17-4D9D-D73B-1650-D81BB76AA24F}"/>
              </a:ext>
            </a:extLst>
          </p:cNvPr>
          <p:cNvPicPr>
            <a:picLocks noChangeAspect="1"/>
          </p:cNvPicPr>
          <p:nvPr/>
        </p:nvPicPr>
        <p:blipFill rotWithShape="1">
          <a:blip r:embed="rId6">
            <a:extLst>
              <a:ext uri="{28A0092B-C50C-407E-A947-70E740481C1C}">
                <a14:useLocalDpi xmlns:a14="http://schemas.microsoft.com/office/drawing/2010/main" val="0"/>
              </a:ext>
            </a:extLst>
          </a:blip>
          <a:srcRect l="70249" b="72899"/>
          <a:stretch/>
        </p:blipFill>
        <p:spPr>
          <a:xfrm rot="15260727" flipH="1">
            <a:off x="9360855" y="4958921"/>
            <a:ext cx="2520292" cy="2830322"/>
          </a:xfrm>
          <a:prstGeom prst="rect">
            <a:avLst/>
          </a:prstGeom>
        </p:spPr>
      </p:pic>
      <p:pic>
        <p:nvPicPr>
          <p:cNvPr id="14" name="图片 72">
            <a:extLst>
              <a:ext uri="{FF2B5EF4-FFF2-40B4-BE49-F238E27FC236}">
                <a16:creationId xmlns:a16="http://schemas.microsoft.com/office/drawing/2014/main" id="{96914E94-79F1-4C80-6222-DE7561CEDE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7840037" y="5168055"/>
            <a:ext cx="2413191" cy="2710046"/>
          </a:xfrm>
          <a:prstGeom prst="rect">
            <a:avLst/>
          </a:prstGeom>
        </p:spPr>
      </p:pic>
      <p:pic>
        <p:nvPicPr>
          <p:cNvPr id="15" name="图片 72">
            <a:extLst>
              <a:ext uri="{FF2B5EF4-FFF2-40B4-BE49-F238E27FC236}">
                <a16:creationId xmlns:a16="http://schemas.microsoft.com/office/drawing/2014/main" id="{05484A69-0601-7F0D-71B2-0E0667E3189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6789227" y="5086849"/>
            <a:ext cx="2413191" cy="2710046"/>
          </a:xfrm>
          <a:prstGeom prst="rect">
            <a:avLst/>
          </a:prstGeom>
        </p:spPr>
      </p:pic>
      <p:pic>
        <p:nvPicPr>
          <p:cNvPr id="16" name="图片 72">
            <a:extLst>
              <a:ext uri="{FF2B5EF4-FFF2-40B4-BE49-F238E27FC236}">
                <a16:creationId xmlns:a16="http://schemas.microsoft.com/office/drawing/2014/main" id="{5FBB03B3-FCFB-467C-0C3B-AD3EE91794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5461899" y="4675093"/>
            <a:ext cx="2413191" cy="2710046"/>
          </a:xfrm>
          <a:prstGeom prst="rect">
            <a:avLst/>
          </a:prstGeom>
        </p:spPr>
      </p:pic>
      <p:pic>
        <p:nvPicPr>
          <p:cNvPr id="19" name="图片 72">
            <a:extLst>
              <a:ext uri="{FF2B5EF4-FFF2-40B4-BE49-F238E27FC236}">
                <a16:creationId xmlns:a16="http://schemas.microsoft.com/office/drawing/2014/main" id="{344ED82D-E966-BD4F-C9BE-3C0D2536C2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27238" y="5013296"/>
            <a:ext cx="2413191" cy="2710046"/>
          </a:xfrm>
          <a:prstGeom prst="rect">
            <a:avLst/>
          </a:prstGeom>
        </p:spPr>
      </p:pic>
      <p:pic>
        <p:nvPicPr>
          <p:cNvPr id="20" name="图片 72">
            <a:extLst>
              <a:ext uri="{FF2B5EF4-FFF2-40B4-BE49-F238E27FC236}">
                <a16:creationId xmlns:a16="http://schemas.microsoft.com/office/drawing/2014/main" id="{ACB2BE32-AE51-EA5C-EC9D-9BBAC7EF7B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249" b="72899"/>
          <a:stretch/>
        </p:blipFill>
        <p:spPr>
          <a:xfrm rot="15260727" flipH="1">
            <a:off x="-154213" y="4933628"/>
            <a:ext cx="2413191" cy="2710046"/>
          </a:xfrm>
          <a:prstGeom prst="rect">
            <a:avLst/>
          </a:prstGeom>
        </p:spPr>
      </p:pic>
      <p:pic>
        <p:nvPicPr>
          <p:cNvPr id="26" name="Cloud 1" descr="C:\Users\Joseph\Desktop\Cloud1.png">
            <a:extLst>
              <a:ext uri="{FF2B5EF4-FFF2-40B4-BE49-F238E27FC236}">
                <a16:creationId xmlns:a16="http://schemas.microsoft.com/office/drawing/2014/main" id="{33F3CB2B-E85F-2738-D667-EF5D753D134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151954" y="5891848"/>
            <a:ext cx="7040237"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8" name="Cloud 1" descr="C:\Users\Joseph\Desktop\Cloud1.png">
            <a:extLst>
              <a:ext uri="{FF2B5EF4-FFF2-40B4-BE49-F238E27FC236}">
                <a16:creationId xmlns:a16="http://schemas.microsoft.com/office/drawing/2014/main" id="{269D4A9F-7818-4EA2-CD6D-4FFE7517D85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534563" y="4818569"/>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9" name="Cloud 1" descr="C:\Users\Joseph\Desktop\Cloud1.png">
            <a:extLst>
              <a:ext uri="{FF2B5EF4-FFF2-40B4-BE49-F238E27FC236}">
                <a16:creationId xmlns:a16="http://schemas.microsoft.com/office/drawing/2014/main" id="{9C323833-8E9B-7242-E1E7-EFB90058C76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798872" y="5271393"/>
            <a:ext cx="4796244" cy="28160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3712E0A-1ABD-3F2C-BE65-7389EAFFD34D}"/>
              </a:ext>
            </a:extLst>
          </p:cNvPr>
          <p:cNvPicPr>
            <a:picLocks noChangeAspect="1"/>
          </p:cNvPicPr>
          <p:nvPr/>
        </p:nvPicPr>
        <p:blipFill>
          <a:blip r:embed="rId10"/>
          <a:stretch>
            <a:fillRect/>
          </a:stretch>
        </p:blipFill>
        <p:spPr>
          <a:xfrm>
            <a:off x="5426762" y="2079017"/>
            <a:ext cx="3127519" cy="774259"/>
          </a:xfrm>
          <a:prstGeom prst="rect">
            <a:avLst/>
          </a:prstGeom>
        </p:spPr>
      </p:pic>
      <p:sp>
        <p:nvSpPr>
          <p:cNvPr id="5" name="TextBox 4">
            <a:extLst>
              <a:ext uri="{FF2B5EF4-FFF2-40B4-BE49-F238E27FC236}">
                <a16:creationId xmlns:a16="http://schemas.microsoft.com/office/drawing/2014/main" id="{98C462D6-9CBD-C304-8392-1D530127EEFE}"/>
              </a:ext>
            </a:extLst>
          </p:cNvPr>
          <p:cNvSpPr txBox="1"/>
          <p:nvPr/>
        </p:nvSpPr>
        <p:spPr>
          <a:xfrm>
            <a:off x="5054876" y="1572867"/>
            <a:ext cx="49625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6" name="Picture 5">
            <a:extLst>
              <a:ext uri="{FF2B5EF4-FFF2-40B4-BE49-F238E27FC236}">
                <a16:creationId xmlns:a16="http://schemas.microsoft.com/office/drawing/2014/main" id="{6843D92D-D465-112C-73FD-0309BD9BA5AF}"/>
              </a:ext>
            </a:extLst>
          </p:cNvPr>
          <p:cNvPicPr>
            <a:picLocks noChangeAspect="1"/>
          </p:cNvPicPr>
          <p:nvPr/>
        </p:nvPicPr>
        <p:blipFill>
          <a:blip r:embed="rId11">
            <a:duotone>
              <a:schemeClr val="accent6">
                <a:shade val="45000"/>
                <a:satMod val="135000"/>
              </a:schemeClr>
              <a:prstClr val="white"/>
            </a:duotone>
          </a:blip>
          <a:stretch>
            <a:fillRect/>
          </a:stretch>
        </p:blipFill>
        <p:spPr>
          <a:xfrm rot="20336566">
            <a:off x="1517180" y="2050274"/>
            <a:ext cx="3304318" cy="2353260"/>
          </a:xfrm>
          <a:prstGeom prst="rect">
            <a:avLst/>
          </a:prstGeom>
        </p:spPr>
      </p:pic>
      <p:pic>
        <p:nvPicPr>
          <p:cNvPr id="8" name="Picture 7">
            <a:extLst>
              <a:ext uri="{FF2B5EF4-FFF2-40B4-BE49-F238E27FC236}">
                <a16:creationId xmlns:a16="http://schemas.microsoft.com/office/drawing/2014/main" id="{202F75AE-1B68-8F05-37FD-496B6D798C6B}"/>
              </a:ext>
            </a:extLst>
          </p:cNvPr>
          <p:cNvPicPr>
            <a:picLocks noChangeAspect="1"/>
          </p:cNvPicPr>
          <p:nvPr/>
        </p:nvPicPr>
        <p:blipFill>
          <a:blip r:embed="rId12"/>
          <a:stretch>
            <a:fillRect/>
          </a:stretch>
        </p:blipFill>
        <p:spPr>
          <a:xfrm>
            <a:off x="3974587" y="2863849"/>
            <a:ext cx="6230652" cy="1786283"/>
          </a:xfrm>
          <a:prstGeom prst="rect">
            <a:avLst/>
          </a:prstGeom>
        </p:spPr>
      </p:pic>
    </p:spTree>
    <p:extLst>
      <p:ext uri="{BB962C8B-B14F-4D97-AF65-F5344CB8AC3E}">
        <p14:creationId xmlns:p14="http://schemas.microsoft.com/office/powerpoint/2010/main" val="21346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0"/>
                                        <p:tgtEl>
                                          <p:spTgt spid="22"/>
                                        </p:tgtEl>
                                      </p:cBhvr>
                                    </p:animEffect>
                                  </p:childTnLst>
                                </p:cTn>
                              </p:par>
                              <p:par>
                                <p:cTn id="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9" dur="120000" fill="hold"/>
                                        <p:tgtEl>
                                          <p:spTgt spid="22"/>
                                        </p:tgtEl>
                                        <p:attrNameLst>
                                          <p:attrName>ppt_x</p:attrName>
                                          <p:attrName>ppt_y</p:attrName>
                                        </p:attrNameLst>
                                      </p:cBhvr>
                                      <p:rCtr x="-885" y="0"/>
                                    </p:animMotion>
                                  </p:childTnLst>
                                </p:cTn>
                              </p:par>
                              <p:par>
                                <p:cTn id="10" presetID="10"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0"/>
                                        <p:tgtEl>
                                          <p:spTgt spid="24"/>
                                        </p:tgtEl>
                                      </p:cBhvr>
                                    </p:animEffect>
                                  </p:childTnLst>
                                </p:cTn>
                              </p:par>
                              <p:par>
                                <p:cTn id="13"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4" dur="120000" fill="hold"/>
                                        <p:tgtEl>
                                          <p:spTgt spid="24"/>
                                        </p:tgtEl>
                                        <p:attrNameLst>
                                          <p:attrName>ppt_x</p:attrName>
                                          <p:attrName>ppt_y</p:attrName>
                                        </p:attrNameLst>
                                      </p:cBhvr>
                                      <p:rCtr x="-885" y="0"/>
                                    </p:animMotion>
                                  </p:childTnLst>
                                </p:cTn>
                              </p:par>
                              <p:par>
                                <p:cTn id="15" presetID="10"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0"/>
                                        <p:tgtEl>
                                          <p:spTgt spid="26"/>
                                        </p:tgtEl>
                                      </p:cBhvr>
                                    </p:animEffect>
                                  </p:childTnLst>
                                </p:cTn>
                              </p:par>
                              <p:par>
                                <p:cTn id="18" presetID="0" presetClass="path" presetSubtype="0" repeatCount="indefinite" accel="50000" decel="50000" fill="hold" nodeType="withEffect">
                                  <p:stCondLst>
                                    <p:cond delay="0"/>
                                  </p:stCondLst>
                                  <p:childTnLst>
                                    <p:animMotion origin="layout" path="M -0.1776 0.00347 L 0.24948 0.00347 L -0.62227 0.00347 L -0.1776 0.00347 Z " pathEditMode="relative" rAng="0" ptsTypes="AAAA">
                                      <p:cBhvr>
                                        <p:cTn id="19" dur="120000" fill="hold"/>
                                        <p:tgtEl>
                                          <p:spTgt spid="26"/>
                                        </p:tgtEl>
                                        <p:attrNameLst>
                                          <p:attrName>ppt_x</p:attrName>
                                          <p:attrName>ppt_y</p:attrName>
                                        </p:attrNameLst>
                                      </p:cBhvr>
                                      <p:rCtr x="-872" y="0"/>
                                    </p:animMotion>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0"/>
                                        <p:tgtEl>
                                          <p:spTgt spid="28"/>
                                        </p:tgtEl>
                                      </p:cBhvr>
                                    </p:animEffect>
                                  </p:childTnLst>
                                </p:cTn>
                              </p:par>
                              <p:par>
                                <p:cTn id="23" presetID="0" presetClass="path" presetSubtype="0" repeatCount="indefinite" accel="50000" decel="50000" fill="hold" nodeType="withEffect">
                                  <p:stCondLst>
                                    <p:cond delay="0"/>
                                  </p:stCondLst>
                                  <p:childTnLst>
                                    <p:animMotion origin="layout" path="M -0.1776 0.00348 L 0.24948 0.00348 L -0.62227 0.00348 L -0.1776 0.00348 Z " pathEditMode="relative" rAng="0" ptsTypes="AAAA">
                                      <p:cBhvr>
                                        <p:cTn id="24" dur="120000" fill="hold"/>
                                        <p:tgtEl>
                                          <p:spTgt spid="28"/>
                                        </p:tgtEl>
                                        <p:attrNameLst>
                                          <p:attrName>ppt_x</p:attrName>
                                          <p:attrName>ppt_y</p:attrName>
                                        </p:attrNameLst>
                                      </p:cBhvr>
                                      <p:rCtr x="-885" y="0"/>
                                    </p:animMotion>
                                  </p:childTnLst>
                                </p:cTn>
                              </p:par>
                              <p:par>
                                <p:cTn id="25" presetID="10"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0"/>
                                        <p:tgtEl>
                                          <p:spTgt spid="29"/>
                                        </p:tgtEl>
                                      </p:cBhvr>
                                    </p:animEffect>
                                  </p:childTnLst>
                                </p:cTn>
                              </p:par>
                              <p:par>
                                <p:cTn id="28" presetID="0" presetClass="path" presetSubtype="0" repeatCount="indefinite" accel="50000" decel="50000" fill="hold" nodeType="withEffect">
                                  <p:stCondLst>
                                    <p:cond delay="0"/>
                                  </p:stCondLst>
                                  <p:childTnLst>
                                    <p:animMotion origin="layout" path="M -0.17761 0.00347 L 0.24948 0.00347 L -0.62227 0.00347 L -0.17761 0.00347 Z " pathEditMode="relative" rAng="0" ptsTypes="AAAA">
                                      <p:cBhvr>
                                        <p:cTn id="29" dur="120000" fill="hold"/>
                                        <p:tgtEl>
                                          <p:spTgt spid="29"/>
                                        </p:tgtEl>
                                        <p:attrNameLst>
                                          <p:attrName>ppt_x</p:attrName>
                                          <p:attrName>ppt_y</p:attrName>
                                        </p:attrNameLst>
                                      </p:cBhvr>
                                      <p:rCtr x="-885" y="0"/>
                                    </p:animMotion>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dow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990850" y="-600685"/>
            <a:ext cx="10433957" cy="8059370"/>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1A8D7F36-32CE-43A3-8E98-F63DE019955A}"/>
              </a:ext>
            </a:extLst>
          </p:cNvPr>
          <p:cNvSpPr/>
          <p:nvPr/>
        </p:nvSpPr>
        <p:spPr>
          <a:xfrm>
            <a:off x="3562350" y="773391"/>
            <a:ext cx="8515350" cy="5262979"/>
          </a:xfrm>
          <a:prstGeom prst="rect">
            <a:avLst/>
          </a:prstGeom>
        </p:spPr>
        <p:txBody>
          <a:bodyPr wrap="square">
            <a:spAutoFit/>
          </a:bodyPr>
          <a:lstStyle/>
          <a:p>
            <a:pPr marL="457200" lvl="0" indent="-457200" algn="just">
              <a:buFont typeface="Arial" panose="020B0604020202020204" pitchFamily="34" charset="0"/>
              <a:buChar char="•"/>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câu chuyện Sự tích ông Đùng, bà Đùng.</a:t>
            </a:r>
            <a:r>
              <a:rPr lang="en-US" sz="2800" dirty="0">
                <a:solidFill>
                  <a:prstClr val="black"/>
                </a:solidFill>
                <a:latin typeface="Calibri" panose="020F0502020204030204" pitchFamily="34" charset="0"/>
                <a:cs typeface="Calibri" panose="020F0502020204030204" pitchFamily="34" charset="0"/>
              </a:rPr>
              <a:t> </a:t>
            </a:r>
            <a:r>
              <a:rPr lang="vi-VN" sz="2800" dirty="0">
                <a:solidFill>
                  <a:prstClr val="black"/>
                </a:solidFill>
                <a:latin typeface="Calibri" panose="020F0502020204030204" pitchFamily="34" charset="0"/>
                <a:cs typeface="Calibri" panose="020F0502020204030204" pitchFamily="34" charset="0"/>
              </a:rPr>
              <a:t>Biết đọc diễn cảm lời của người kể chuyện phù hợp với ngữ điệu, biết nghỉ hơi ở chỗ có dấu câu.</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 Nhận biết được những việc ông Đùng, bà Đùng đã làm giúp dân. Hiểu suy nghĩ, tình cảm của tác giả với ông Đùng, bà Đùng là những người có công lao lớn đối với đất nước trong việc chinh phục thiên nhiên.</a:t>
            </a:r>
            <a:endParaRPr lang="en-US" sz="28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Hiểu điều tác giả muốn nói qua văn bản giải thích tại sao dòng sông Đà ngoằn ngoèo và có nhiều ghềnh thác.</a:t>
            </a:r>
          </a:p>
          <a:p>
            <a:pPr marL="457200" lvl="0" indent="-457200" algn="just">
              <a:buFont typeface="Arial" panose="020B0604020202020204" pitchFamily="34" charset="0"/>
              <a:buChar char="•"/>
              <a:defRPr/>
            </a:pPr>
            <a:r>
              <a:rPr lang="vi-VN" sz="2800" dirty="0">
                <a:solidFill>
                  <a:prstClr val="black"/>
                </a:solidFill>
                <a:latin typeface="Calibri" panose="020F0502020204030204" pitchFamily="34" charset="0"/>
                <a:cs typeface="Calibri" panose="020F0502020204030204" pitchFamily="34" charset="0"/>
              </a:rPr>
              <a:t>Bước đầu thể hiện cảm xúc qua giọng đọc.</a:t>
            </a:r>
          </a:p>
        </p:txBody>
      </p:sp>
    </p:spTree>
    <p:extLst>
      <p:ext uri="{BB962C8B-B14F-4D97-AF65-F5344CB8AC3E}">
        <p14:creationId xmlns:p14="http://schemas.microsoft.com/office/powerpoint/2010/main" val="791292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down)">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down)">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down)">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990851" y="-600685"/>
            <a:ext cx="9048750" cy="7553935"/>
          </a:xfrm>
          <a:prstGeom prst="roundRect">
            <a:avLst>
              <a:gd name="adj" fmla="val 34349"/>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14" name="Rectangle 13">
            <a:extLst>
              <a:ext uri="{FF2B5EF4-FFF2-40B4-BE49-F238E27FC236}">
                <a16:creationId xmlns:a16="http://schemas.microsoft.com/office/drawing/2014/main" id="{1A8D7F36-32CE-43A3-8E98-F63DE019955A}"/>
              </a:ext>
            </a:extLst>
          </p:cNvPr>
          <p:cNvSpPr/>
          <p:nvPr/>
        </p:nvSpPr>
        <p:spPr>
          <a:xfrm>
            <a:off x="3562350" y="1421091"/>
            <a:ext cx="8077200" cy="2062103"/>
          </a:xfrm>
          <a:prstGeom prst="rect">
            <a:avLst/>
          </a:prstGeom>
        </p:spPr>
        <p:txBody>
          <a:bodyPr wrap="square">
            <a:spAutoFit/>
          </a:bodyPr>
          <a:lstStyle/>
          <a:p>
            <a:pPr marL="457200" lvl="0" indent="-457200" algn="just">
              <a:buFont typeface="Arial" panose="020B0604020202020204" pitchFamily="34" charset="0"/>
              <a:buChar char="•"/>
              <a:defRPr/>
            </a:pPr>
            <a:r>
              <a:rPr lang="vi-VN" sz="3200" dirty="0">
                <a:solidFill>
                  <a:prstClr val="black"/>
                </a:solidFill>
                <a:latin typeface="Calibri" panose="020F0502020204030204" pitchFamily="34" charset="0"/>
                <a:cs typeface="Calibri" panose="020F0502020204030204" pitchFamily="34" charset="0"/>
              </a:rPr>
              <a:t>Đọc diễn cảm một số lời của người kể chuyện khi nói về những hành động, việc làm, kết quả đạt được của ông Đùng, bà Đùng hay nói về đặc điểm của con sông Đà</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189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C8461D9-8278-4799-8606-3ACAD46DD6D7}"/>
              </a:ext>
            </a:extLst>
          </p:cNvPr>
          <p:cNvGrpSpPr/>
          <p:nvPr/>
        </p:nvGrpSpPr>
        <p:grpSpPr>
          <a:xfrm>
            <a:off x="833387" y="2172887"/>
            <a:ext cx="10441858" cy="3330833"/>
            <a:chOff x="963564" y="1344406"/>
            <a:chExt cx="10441858" cy="3330833"/>
          </a:xfrm>
        </p:grpSpPr>
        <p:sp>
          <p:nvSpPr>
            <p:cNvPr id="11" name="Rounded Rectangle 9">
              <a:extLst>
                <a:ext uri="{FF2B5EF4-FFF2-40B4-BE49-F238E27FC236}">
                  <a16:creationId xmlns:a16="http://schemas.microsoft.com/office/drawing/2014/main" id="{16961C48-FBDA-47E3-BDD8-46103639D0AA}"/>
                </a:ext>
              </a:extLst>
            </p:cNvPr>
            <p:cNvSpPr/>
            <p:nvPr/>
          </p:nvSpPr>
          <p:spPr>
            <a:xfrm>
              <a:off x="963564" y="1344406"/>
              <a:ext cx="10441858" cy="3330833"/>
            </a:xfrm>
            <a:prstGeom prst="roundRect">
              <a:avLst/>
            </a:prstGeom>
            <a:solidFill>
              <a:srgbClr val="FF6600"/>
            </a:solidFill>
            <a:ln w="5715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ounded Rectangle 10">
              <a:extLst>
                <a:ext uri="{FF2B5EF4-FFF2-40B4-BE49-F238E27FC236}">
                  <a16:creationId xmlns:a16="http://schemas.microsoft.com/office/drawing/2014/main" id="{747DB343-0C7B-42D9-8F3D-375C02268CA2}"/>
                </a:ext>
              </a:extLst>
            </p:cNvPr>
            <p:cNvSpPr/>
            <p:nvPr/>
          </p:nvSpPr>
          <p:spPr>
            <a:xfrm>
              <a:off x="1120877" y="1354234"/>
              <a:ext cx="10102646" cy="3087615"/>
            </a:xfrm>
            <a:prstGeom prst="roundRect">
              <a:avLst/>
            </a:prstGeom>
            <a:solidFill>
              <a:schemeClr val="bg1"/>
            </a:solidFill>
            <a:ln w="76200">
              <a:solidFill>
                <a:srgbClr val="FF66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4" name="TextBox 13">
              <a:extLst>
                <a:ext uri="{FF2B5EF4-FFF2-40B4-BE49-F238E27FC236}">
                  <a16:creationId xmlns:a16="http://schemas.microsoft.com/office/drawing/2014/main" id="{F89FFD9A-7D57-4C17-88F5-CF229BAC28F7}"/>
                </a:ext>
              </a:extLst>
            </p:cNvPr>
            <p:cNvSpPr txBox="1"/>
            <p:nvPr/>
          </p:nvSpPr>
          <p:spPr>
            <a:xfrm>
              <a:off x="1502181" y="1807686"/>
              <a:ext cx="96090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Chỉ</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một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ông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đã</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nhổ</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san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đất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làm</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thành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cánh</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đồng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bằng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phẳng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lấy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dân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ở, </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cày</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cấy</a:t>
              </a:r>
              <a:r>
                <a:rPr lang="en-US" sz="4000" b="1" dirty="0">
                  <a:solidFill>
                    <a:srgbClr val="002060"/>
                  </a:solidFill>
                  <a:latin typeface="Calibri" panose="020F0502020204030204" pitchFamily="34" charset="0"/>
                  <a:cs typeface="Calibri" panose="020F0502020204030204" pitchFamily="34" charset="0"/>
                </a:rPr>
                <a:t>.</a:t>
              </a: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86712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80625"/>
            <a:ext cx="12439650" cy="6777375"/>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
              <a:cs typeface="+mn-cs"/>
            </a:endParaRPr>
          </a:p>
        </p:txBody>
      </p:sp>
      <p:sp>
        <p:nvSpPr>
          <p:cNvPr id="38" name="Rectangle: Rounded Corners 37">
            <a:extLst>
              <a:ext uri="{FF2B5EF4-FFF2-40B4-BE49-F238E27FC236}">
                <a16:creationId xmlns:a16="http://schemas.microsoft.com/office/drawing/2014/main" id="{7DFBD476-AD4E-C5FF-25AD-837642A25E98}"/>
              </a:ext>
            </a:extLst>
          </p:cNvPr>
          <p:cNvSpPr/>
          <p:nvPr/>
        </p:nvSpPr>
        <p:spPr>
          <a:xfrm>
            <a:off x="152400" y="133350"/>
            <a:ext cx="11868150" cy="6248400"/>
          </a:xfrm>
          <a:prstGeom prst="roundRect">
            <a:avLst>
              <a:gd name="adj" fmla="val 6301"/>
            </a:avLst>
          </a:prstGeom>
          <a:solidFill>
            <a:srgbClr val="FFFFFF"/>
          </a:solidFill>
          <a:ln w="12700" cap="flat" cmpd="sng" algn="ctr">
            <a:solidFill>
              <a:srgbClr val="E53238">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39" name="Rectangle: Rounded Corners 38">
            <a:extLst>
              <a:ext uri="{FF2B5EF4-FFF2-40B4-BE49-F238E27FC236}">
                <a16:creationId xmlns:a16="http://schemas.microsoft.com/office/drawing/2014/main" id="{6F546A75-1DA4-8FCB-8208-C8F5BB8BE415}"/>
              </a:ext>
            </a:extLst>
          </p:cNvPr>
          <p:cNvSpPr/>
          <p:nvPr/>
        </p:nvSpPr>
        <p:spPr>
          <a:xfrm>
            <a:off x="236477" y="787878"/>
            <a:ext cx="11519998" cy="1021872"/>
          </a:xfrm>
          <a:prstGeom prst="roundRect">
            <a:avLst/>
          </a:prstGeom>
          <a:solidFill>
            <a:srgbClr val="FEAD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0" name="Picture 39">
            <a:extLst>
              <a:ext uri="{FF2B5EF4-FFF2-40B4-BE49-F238E27FC236}">
                <a16:creationId xmlns:a16="http://schemas.microsoft.com/office/drawing/2014/main" id="{0987D3A6-5571-5F17-1579-02971C5D97D3}"/>
              </a:ext>
            </a:extLst>
          </p:cNvPr>
          <p:cNvPicPr>
            <a:picLocks noChangeAspect="1"/>
          </p:cNvPicPr>
          <p:nvPr/>
        </p:nvPicPr>
        <p:blipFill>
          <a:blip r:embed="rId5"/>
          <a:stretch>
            <a:fillRect/>
          </a:stretch>
        </p:blipFill>
        <p:spPr>
          <a:xfrm>
            <a:off x="61553" y="547881"/>
            <a:ext cx="349831" cy="720000"/>
          </a:xfrm>
          <a:prstGeom prst="rect">
            <a:avLst/>
          </a:prstGeom>
          <a:effectLst>
            <a:glow rad="38100">
              <a:srgbClr val="FFFFFF"/>
            </a:glow>
            <a:innerShdw blurRad="63500" dist="38100" dir="2700000">
              <a:srgbClr val="FFFFFF">
                <a:lumMod val="50000"/>
                <a:alpha val="50000"/>
              </a:srgbClr>
            </a:innerShdw>
          </a:effectLst>
        </p:spPr>
      </p:pic>
      <p:sp>
        <p:nvSpPr>
          <p:cNvPr id="41" name="Rectangle: Rounded Corners 40">
            <a:extLst>
              <a:ext uri="{FF2B5EF4-FFF2-40B4-BE49-F238E27FC236}">
                <a16:creationId xmlns:a16="http://schemas.microsoft.com/office/drawing/2014/main" id="{86F4472A-533F-79A8-4D4F-627EF3AFD87D}"/>
              </a:ext>
            </a:extLst>
          </p:cNvPr>
          <p:cNvSpPr/>
          <p:nvPr/>
        </p:nvSpPr>
        <p:spPr>
          <a:xfrm>
            <a:off x="255527" y="1836523"/>
            <a:ext cx="11519997" cy="1078127"/>
          </a:xfrm>
          <a:prstGeom prst="roundRect">
            <a:avLst/>
          </a:prstGeom>
          <a:solidFill>
            <a:srgbClr val="8B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2" name="Picture 41">
            <a:extLst>
              <a:ext uri="{FF2B5EF4-FFF2-40B4-BE49-F238E27FC236}">
                <a16:creationId xmlns:a16="http://schemas.microsoft.com/office/drawing/2014/main" id="{4018C97E-31BF-44F2-9BD4-3C53868AA816}"/>
              </a:ext>
            </a:extLst>
          </p:cNvPr>
          <p:cNvPicPr>
            <a:picLocks noChangeAspect="1"/>
          </p:cNvPicPr>
          <p:nvPr/>
        </p:nvPicPr>
        <p:blipFill>
          <a:blip r:embed="rId6"/>
          <a:stretch>
            <a:fillRect/>
          </a:stretch>
        </p:blipFill>
        <p:spPr>
          <a:xfrm>
            <a:off x="-87290" y="1860355"/>
            <a:ext cx="528261" cy="720000"/>
          </a:xfrm>
          <a:prstGeom prst="rect">
            <a:avLst/>
          </a:prstGeom>
          <a:effectLst>
            <a:glow rad="38100">
              <a:srgbClr val="FFFFFF"/>
            </a:glow>
            <a:innerShdw blurRad="63500" dist="38100" dir="2700000">
              <a:srgbClr val="FFFFFF">
                <a:lumMod val="50000"/>
                <a:alpha val="50000"/>
              </a:srgbClr>
            </a:innerShdw>
          </a:effectLst>
        </p:spPr>
      </p:pic>
      <p:sp>
        <p:nvSpPr>
          <p:cNvPr id="43" name="Rectangle: Rounded Corners 42">
            <a:extLst>
              <a:ext uri="{FF2B5EF4-FFF2-40B4-BE49-F238E27FC236}">
                <a16:creationId xmlns:a16="http://schemas.microsoft.com/office/drawing/2014/main" id="{712D0007-59AB-DF79-FA19-47E1191A8D00}"/>
              </a:ext>
            </a:extLst>
          </p:cNvPr>
          <p:cNvSpPr/>
          <p:nvPr/>
        </p:nvSpPr>
        <p:spPr>
          <a:xfrm>
            <a:off x="219075" y="2923954"/>
            <a:ext cx="11519996" cy="1324196"/>
          </a:xfrm>
          <a:prstGeom prst="roundRect">
            <a:avLst/>
          </a:prstGeom>
          <a:solidFill>
            <a:srgbClr val="FEFB8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4" name="Picture 43">
            <a:extLst>
              <a:ext uri="{FF2B5EF4-FFF2-40B4-BE49-F238E27FC236}">
                <a16:creationId xmlns:a16="http://schemas.microsoft.com/office/drawing/2014/main" id="{C3048A50-689F-2F12-4B75-B7BEA5C2C9EE}"/>
              </a:ext>
            </a:extLst>
          </p:cNvPr>
          <p:cNvPicPr>
            <a:picLocks noChangeAspect="1"/>
          </p:cNvPicPr>
          <p:nvPr/>
        </p:nvPicPr>
        <p:blipFill>
          <a:blip r:embed="rId7"/>
          <a:stretch>
            <a:fillRect/>
          </a:stretch>
        </p:blipFill>
        <p:spPr>
          <a:xfrm>
            <a:off x="0" y="2908908"/>
            <a:ext cx="540500" cy="720000"/>
          </a:xfrm>
          <a:prstGeom prst="rect">
            <a:avLst/>
          </a:prstGeom>
          <a:effectLst>
            <a:glow rad="38100">
              <a:srgbClr val="FFFFFF"/>
            </a:glow>
            <a:innerShdw blurRad="63500" dist="38100" dir="2700000">
              <a:srgbClr val="FFFFFF">
                <a:lumMod val="50000"/>
                <a:alpha val="50000"/>
              </a:srgbClr>
            </a:innerShdw>
          </a:effectLst>
        </p:spPr>
      </p:pic>
      <p:sp>
        <p:nvSpPr>
          <p:cNvPr id="45" name="Rectangle: Rounded Corners 44">
            <a:extLst>
              <a:ext uri="{FF2B5EF4-FFF2-40B4-BE49-F238E27FC236}">
                <a16:creationId xmlns:a16="http://schemas.microsoft.com/office/drawing/2014/main" id="{7C1B481F-B898-073D-A2A8-EC8E223BF1B6}"/>
              </a:ext>
            </a:extLst>
          </p:cNvPr>
          <p:cNvSpPr/>
          <p:nvPr/>
        </p:nvSpPr>
        <p:spPr>
          <a:xfrm>
            <a:off x="255529" y="4283600"/>
            <a:ext cx="11519996" cy="1402825"/>
          </a:xfrm>
          <a:prstGeom prst="roundRect">
            <a:avLst/>
          </a:prstGeom>
          <a:solidFill>
            <a:srgbClr val="00B0F0">
              <a:alpha val="44706"/>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46" name="Picture 45">
            <a:extLst>
              <a:ext uri="{FF2B5EF4-FFF2-40B4-BE49-F238E27FC236}">
                <a16:creationId xmlns:a16="http://schemas.microsoft.com/office/drawing/2014/main" id="{275529DB-1AA1-F549-3E32-23A4D3664674}"/>
              </a:ext>
            </a:extLst>
          </p:cNvPr>
          <p:cNvPicPr>
            <a:picLocks noChangeAspect="1"/>
          </p:cNvPicPr>
          <p:nvPr/>
        </p:nvPicPr>
        <p:blipFill>
          <a:blip r:embed="rId8"/>
          <a:stretch>
            <a:fillRect/>
          </a:stretch>
        </p:blipFill>
        <p:spPr>
          <a:xfrm>
            <a:off x="-68238" y="4499229"/>
            <a:ext cx="544000" cy="720000"/>
          </a:xfrm>
          <a:prstGeom prst="rect">
            <a:avLst/>
          </a:prstGeom>
          <a:effectLst>
            <a:glow rad="38100">
              <a:srgbClr val="FFFFFF"/>
            </a:glow>
            <a:innerShdw blurRad="63500" dist="38100" dir="2700000">
              <a:srgbClr val="FFFFFF">
                <a:lumMod val="50000"/>
                <a:alpha val="50000"/>
              </a:srgbClr>
            </a:innerShdw>
          </a:effectLst>
        </p:spPr>
      </p:pic>
      <p:sp>
        <p:nvSpPr>
          <p:cNvPr id="47" name="TextBox 46">
            <a:extLst>
              <a:ext uri="{FF2B5EF4-FFF2-40B4-BE49-F238E27FC236}">
                <a16:creationId xmlns:a16="http://schemas.microsoft.com/office/drawing/2014/main" id="{E55C12B9-2AF0-A698-9795-2EAA67FCC6FD}"/>
              </a:ext>
            </a:extLst>
          </p:cNvPr>
          <p:cNvSpPr txBox="1"/>
          <p:nvPr/>
        </p:nvSpPr>
        <p:spPr>
          <a:xfrm>
            <a:off x="346901" y="735539"/>
            <a:ext cx="11340000" cy="5375831"/>
          </a:xfrm>
          <a:prstGeom prst="rect">
            <a:avLst/>
          </a:prstGeom>
          <a:noFill/>
        </p:spPr>
        <p:txBody>
          <a:bodyPr wrap="square">
            <a:spAutoFit/>
          </a:bodyPr>
          <a:lstStyle/>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Ngày xửa ngày xưa, ở xứ Mường Bi xuất hiện một đôi vợ chồng cao lớn khác thường. Họ đứng cao hơn năm lần đỉnh núi cao nhất. Người Mường hay gọi họ là ông Đùng, bà Đùng, nghĩa là ông bà khổng lổ.</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algn="just">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algn="r">
              <a:spcBef>
                <a:spcPts val="200"/>
              </a:spcBef>
              <a:spcAft>
                <a:spcPts val="200"/>
              </a:spcAft>
              <a:defRPr/>
            </a:pPr>
            <a:r>
              <a:rPr lang="vi-VN" sz="2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endParaRPr lang="vi-VN" sz="2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9" name="Picture 48">
            <a:extLst>
              <a:ext uri="{FF2B5EF4-FFF2-40B4-BE49-F238E27FC236}">
                <a16:creationId xmlns:a16="http://schemas.microsoft.com/office/drawing/2014/main" id="{F9661A7B-B212-C34F-B383-E60978B636FB}"/>
              </a:ext>
            </a:extLst>
          </p:cNvPr>
          <p:cNvPicPr>
            <a:picLocks noChangeAspect="1"/>
          </p:cNvPicPr>
          <p:nvPr/>
        </p:nvPicPr>
        <p:blipFill rotWithShape="1">
          <a:blip r:embed="rId9"/>
          <a:srcRect r="9558" b="55141"/>
          <a:stretch/>
        </p:blipFill>
        <p:spPr>
          <a:xfrm>
            <a:off x="8587946" y="-180638"/>
            <a:ext cx="3187579" cy="1055944"/>
          </a:xfrm>
          <a:prstGeom prst="rect">
            <a:avLst/>
          </a:prstGeom>
        </p:spPr>
      </p:pic>
      <p:sp>
        <p:nvSpPr>
          <p:cNvPr id="50" name="TextBox 49">
            <a:extLst>
              <a:ext uri="{FF2B5EF4-FFF2-40B4-BE49-F238E27FC236}">
                <a16:creationId xmlns:a16="http://schemas.microsoft.com/office/drawing/2014/main" id="{7E94D36C-EC92-48A1-8BE0-F26FF5D26C1A}"/>
              </a:ext>
            </a:extLst>
          </p:cNvPr>
          <p:cNvSpPr txBox="1"/>
          <p:nvPr/>
        </p:nvSpPr>
        <p:spPr>
          <a:xfrm>
            <a:off x="2680792" y="259069"/>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3971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528"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fltVal val="0"/>
                                          </p:val>
                                        </p:tav>
                                        <p:tav tm="100000">
                                          <p:val>
                                            <p:strVal val="#ppt_w"/>
                                          </p:val>
                                        </p:tav>
                                      </p:tavLst>
                                    </p:anim>
                                    <p:anim calcmode="lin" valueType="num">
                                      <p:cBhvr>
                                        <p:cTn id="15" dur="500" fill="hold"/>
                                        <p:tgtEl>
                                          <p:spTgt spid="40"/>
                                        </p:tgtEl>
                                        <p:attrNameLst>
                                          <p:attrName>ppt_h</p:attrName>
                                        </p:attrNameLst>
                                      </p:cBhvr>
                                      <p:tavLst>
                                        <p:tav tm="0">
                                          <p:val>
                                            <p:fltVal val="0"/>
                                          </p:val>
                                        </p:tav>
                                        <p:tav tm="100000">
                                          <p:val>
                                            <p:strVal val="#ppt_h"/>
                                          </p:val>
                                        </p:tav>
                                      </p:tavLst>
                                    </p:anim>
                                    <p:animEffect transition="in" filter="fade">
                                      <p:cBhvr>
                                        <p:cTn id="16" dur="500"/>
                                        <p:tgtEl>
                                          <p:spTgt spid="40"/>
                                        </p:tgtEl>
                                      </p:cBhvr>
                                    </p:animEffect>
                                    <p:anim calcmode="lin" valueType="num">
                                      <p:cBhvr>
                                        <p:cTn id="17" dur="500" fill="hold"/>
                                        <p:tgtEl>
                                          <p:spTgt spid="40"/>
                                        </p:tgtEl>
                                        <p:attrNameLst>
                                          <p:attrName>ppt_x</p:attrName>
                                        </p:attrNameLst>
                                      </p:cBhvr>
                                      <p:tavLst>
                                        <p:tav tm="0">
                                          <p:val>
                                            <p:fltVal val="0.5"/>
                                          </p:val>
                                        </p:tav>
                                        <p:tav tm="100000">
                                          <p:val>
                                            <p:strVal val="#ppt_x"/>
                                          </p:val>
                                        </p:tav>
                                      </p:tavLst>
                                    </p:anim>
                                    <p:anim calcmode="lin" valueType="num">
                                      <p:cBhvr>
                                        <p:cTn id="18" dur="500" fill="hold"/>
                                        <p:tgtEl>
                                          <p:spTgt spid="40"/>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750"/>
                                        <p:tgtEl>
                                          <p:spTgt spid="39"/>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53" presetClass="entr" presetSubtype="52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500" fill="hold"/>
                                        <p:tgtEl>
                                          <p:spTgt spid="42"/>
                                        </p:tgtEl>
                                        <p:attrNameLst>
                                          <p:attrName>ppt_w</p:attrName>
                                        </p:attrNameLst>
                                      </p:cBhvr>
                                      <p:tavLst>
                                        <p:tav tm="0">
                                          <p:val>
                                            <p:fltVal val="0"/>
                                          </p:val>
                                        </p:tav>
                                        <p:tav tm="100000">
                                          <p:val>
                                            <p:strVal val="#ppt_w"/>
                                          </p:val>
                                        </p:tav>
                                      </p:tavLst>
                                    </p:anim>
                                    <p:anim calcmode="lin" valueType="num">
                                      <p:cBhvr>
                                        <p:cTn id="28" dur="500" fill="hold"/>
                                        <p:tgtEl>
                                          <p:spTgt spid="42"/>
                                        </p:tgtEl>
                                        <p:attrNameLst>
                                          <p:attrName>ppt_h</p:attrName>
                                        </p:attrNameLst>
                                      </p:cBhvr>
                                      <p:tavLst>
                                        <p:tav tm="0">
                                          <p:val>
                                            <p:fltVal val="0"/>
                                          </p:val>
                                        </p:tav>
                                        <p:tav tm="100000">
                                          <p:val>
                                            <p:strVal val="#ppt_h"/>
                                          </p:val>
                                        </p:tav>
                                      </p:tavLst>
                                    </p:anim>
                                    <p:animEffect transition="in" filter="fade">
                                      <p:cBhvr>
                                        <p:cTn id="29" dur="500"/>
                                        <p:tgtEl>
                                          <p:spTgt spid="42"/>
                                        </p:tgtEl>
                                      </p:cBhvr>
                                    </p:animEffect>
                                    <p:anim calcmode="lin" valueType="num">
                                      <p:cBhvr>
                                        <p:cTn id="30" dur="500" fill="hold"/>
                                        <p:tgtEl>
                                          <p:spTgt spid="42"/>
                                        </p:tgtEl>
                                        <p:attrNameLst>
                                          <p:attrName>ppt_x</p:attrName>
                                        </p:attrNameLst>
                                      </p:cBhvr>
                                      <p:tavLst>
                                        <p:tav tm="0">
                                          <p:val>
                                            <p:fltVal val="0.5"/>
                                          </p:val>
                                        </p:tav>
                                        <p:tav tm="100000">
                                          <p:val>
                                            <p:strVal val="#ppt_x"/>
                                          </p:val>
                                        </p:tav>
                                      </p:tavLst>
                                    </p:anim>
                                    <p:anim calcmode="lin" valueType="num">
                                      <p:cBhvr>
                                        <p:cTn id="31" dur="500" fill="hold"/>
                                        <p:tgtEl>
                                          <p:spTgt spid="42"/>
                                        </p:tgtEl>
                                        <p:attrNameLst>
                                          <p:attrName>ppt_y</p:attrName>
                                        </p:attrNameLst>
                                      </p:cBhvr>
                                      <p:tavLst>
                                        <p:tav tm="0">
                                          <p:val>
                                            <p:fltVal val="0.5"/>
                                          </p:val>
                                        </p:tav>
                                        <p:tav tm="100000">
                                          <p:val>
                                            <p:strVal val="#ppt_y"/>
                                          </p:val>
                                        </p:tav>
                                      </p:tavLst>
                                    </p:anim>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750"/>
                                        <p:tgtEl>
                                          <p:spTgt spid="41"/>
                                        </p:tgtEl>
                                      </p:cBhvr>
                                    </p:animEffect>
                                  </p:childTnLst>
                                  <p:subTnLst>
                                    <p:audio>
                                      <p:cMediaNode>
                                        <p:cTn display="0" masterRel="sameClick">
                                          <p:stCondLst>
                                            <p:cond evt="begin" delay="0">
                                              <p:tn val="33"/>
                                            </p:cond>
                                          </p:stCondLst>
                                          <p:endCondLst>
                                            <p:cond evt="onStopAudio" delay="0">
                                              <p:tgtEl>
                                                <p:sldTgt/>
                                              </p:tgtEl>
                                            </p:cond>
                                          </p:endCondLst>
                                        </p:cTn>
                                        <p:tgtEl>
                                          <p:sndTgt r:embed="rId3" name="tiếng-flash-trò-chơi.wav"/>
                                        </p:tgtEl>
                                      </p:cMediaNode>
                                    </p:audio>
                                  </p:subTnLst>
                                </p:cTn>
                              </p:par>
                            </p:childTnLst>
                          </p:cTn>
                        </p:par>
                      </p:childTnLst>
                    </p:cTn>
                  </p:par>
                  <p:par>
                    <p:cTn id="36" fill="hold">
                      <p:stCondLst>
                        <p:cond delay="indefinite"/>
                      </p:stCondLst>
                      <p:childTnLst>
                        <p:par>
                          <p:cTn id="37" fill="hold">
                            <p:stCondLst>
                              <p:cond delay="0"/>
                            </p:stCondLst>
                            <p:childTnLst>
                              <p:par>
                                <p:cTn id="38" presetID="53" presetClass="entr" presetSubtype="528"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500" fill="hold"/>
                                        <p:tgtEl>
                                          <p:spTgt spid="44"/>
                                        </p:tgtEl>
                                        <p:attrNameLst>
                                          <p:attrName>ppt_w</p:attrName>
                                        </p:attrNameLst>
                                      </p:cBhvr>
                                      <p:tavLst>
                                        <p:tav tm="0">
                                          <p:val>
                                            <p:fltVal val="0"/>
                                          </p:val>
                                        </p:tav>
                                        <p:tav tm="100000">
                                          <p:val>
                                            <p:strVal val="#ppt_w"/>
                                          </p:val>
                                        </p:tav>
                                      </p:tavLst>
                                    </p:anim>
                                    <p:anim calcmode="lin" valueType="num">
                                      <p:cBhvr>
                                        <p:cTn id="41" dur="500" fill="hold"/>
                                        <p:tgtEl>
                                          <p:spTgt spid="44"/>
                                        </p:tgtEl>
                                        <p:attrNameLst>
                                          <p:attrName>ppt_h</p:attrName>
                                        </p:attrNameLst>
                                      </p:cBhvr>
                                      <p:tavLst>
                                        <p:tav tm="0">
                                          <p:val>
                                            <p:fltVal val="0"/>
                                          </p:val>
                                        </p:tav>
                                        <p:tav tm="100000">
                                          <p:val>
                                            <p:strVal val="#ppt_h"/>
                                          </p:val>
                                        </p:tav>
                                      </p:tavLst>
                                    </p:anim>
                                    <p:animEffect transition="in" filter="fade">
                                      <p:cBhvr>
                                        <p:cTn id="42" dur="500"/>
                                        <p:tgtEl>
                                          <p:spTgt spid="44"/>
                                        </p:tgtEl>
                                      </p:cBhvr>
                                    </p:animEffect>
                                    <p:anim calcmode="lin" valueType="num">
                                      <p:cBhvr>
                                        <p:cTn id="43" dur="500" fill="hold"/>
                                        <p:tgtEl>
                                          <p:spTgt spid="44"/>
                                        </p:tgtEl>
                                        <p:attrNameLst>
                                          <p:attrName>ppt_x</p:attrName>
                                        </p:attrNameLst>
                                      </p:cBhvr>
                                      <p:tavLst>
                                        <p:tav tm="0">
                                          <p:val>
                                            <p:fltVal val="0.5"/>
                                          </p:val>
                                        </p:tav>
                                        <p:tav tm="100000">
                                          <p:val>
                                            <p:strVal val="#ppt_x"/>
                                          </p:val>
                                        </p:tav>
                                      </p:tavLst>
                                    </p:anim>
                                    <p:anim calcmode="lin" valueType="num">
                                      <p:cBhvr>
                                        <p:cTn id="44" dur="500" fill="hold"/>
                                        <p:tgtEl>
                                          <p:spTgt spid="44"/>
                                        </p:tgtEl>
                                        <p:attrNameLst>
                                          <p:attrName>ppt_y</p:attrName>
                                        </p:attrNameLst>
                                      </p:cBhvr>
                                      <p:tavLst>
                                        <p:tav tm="0">
                                          <p:val>
                                            <p:fltVal val="0.5"/>
                                          </p:val>
                                        </p:tav>
                                        <p:tav tm="100000">
                                          <p:val>
                                            <p:strVal val="#ppt_y"/>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wipe(left)">
                                      <p:cBhvr>
                                        <p:cTn id="48" dur="750"/>
                                        <p:tgtEl>
                                          <p:spTgt spid="43"/>
                                        </p:tgtEl>
                                      </p:cBhvr>
                                    </p:animEffect>
                                  </p:childTnLst>
                                  <p:subTnLst>
                                    <p:audio>
                                      <p:cMediaNode>
                                        <p:cTn display="0" masterRel="sameClick">
                                          <p:stCondLst>
                                            <p:cond evt="begin" delay="0">
                                              <p:tn val="46"/>
                                            </p:cond>
                                          </p:stCondLst>
                                          <p:endCondLst>
                                            <p:cond evt="onStopAudio" delay="0">
                                              <p:tgtEl>
                                                <p:sldTgt/>
                                              </p:tgtEl>
                                            </p:cond>
                                          </p:endCondLst>
                                        </p:cTn>
                                        <p:tgtEl>
                                          <p:sndTgt r:embed="rId3" name="tiếng-flash-trò-chơi.wav"/>
                                        </p:tgtEl>
                                      </p:cMediaNode>
                                    </p:audio>
                                  </p:subTnLst>
                                </p:cTn>
                              </p:par>
                            </p:childTnLst>
                          </p:cTn>
                        </p:par>
                      </p:childTnLst>
                    </p:cTn>
                  </p:par>
                  <p:par>
                    <p:cTn id="49" fill="hold">
                      <p:stCondLst>
                        <p:cond delay="indefinite"/>
                      </p:stCondLst>
                      <p:childTnLst>
                        <p:par>
                          <p:cTn id="50" fill="hold">
                            <p:stCondLst>
                              <p:cond delay="0"/>
                            </p:stCondLst>
                            <p:childTnLst>
                              <p:par>
                                <p:cTn id="51" presetID="53" presetClass="entr" presetSubtype="528" fill="hold" nodeType="clickEffect">
                                  <p:stCondLst>
                                    <p:cond delay="0"/>
                                  </p:stCondLst>
                                  <p:childTnLst>
                                    <p:set>
                                      <p:cBhvr>
                                        <p:cTn id="52" dur="1" fill="hold">
                                          <p:stCondLst>
                                            <p:cond delay="0"/>
                                          </p:stCondLst>
                                        </p:cTn>
                                        <p:tgtEl>
                                          <p:spTgt spid="46"/>
                                        </p:tgtEl>
                                        <p:attrNameLst>
                                          <p:attrName>style.visibility</p:attrName>
                                        </p:attrNameLst>
                                      </p:cBhvr>
                                      <p:to>
                                        <p:strVal val="visible"/>
                                      </p:to>
                                    </p:set>
                                    <p:anim calcmode="lin" valueType="num">
                                      <p:cBhvr>
                                        <p:cTn id="53" dur="500" fill="hold"/>
                                        <p:tgtEl>
                                          <p:spTgt spid="46"/>
                                        </p:tgtEl>
                                        <p:attrNameLst>
                                          <p:attrName>ppt_w</p:attrName>
                                        </p:attrNameLst>
                                      </p:cBhvr>
                                      <p:tavLst>
                                        <p:tav tm="0">
                                          <p:val>
                                            <p:fltVal val="0"/>
                                          </p:val>
                                        </p:tav>
                                        <p:tav tm="100000">
                                          <p:val>
                                            <p:strVal val="#ppt_w"/>
                                          </p:val>
                                        </p:tav>
                                      </p:tavLst>
                                    </p:anim>
                                    <p:anim calcmode="lin" valueType="num">
                                      <p:cBhvr>
                                        <p:cTn id="54" dur="500" fill="hold"/>
                                        <p:tgtEl>
                                          <p:spTgt spid="46"/>
                                        </p:tgtEl>
                                        <p:attrNameLst>
                                          <p:attrName>ppt_h</p:attrName>
                                        </p:attrNameLst>
                                      </p:cBhvr>
                                      <p:tavLst>
                                        <p:tav tm="0">
                                          <p:val>
                                            <p:fltVal val="0"/>
                                          </p:val>
                                        </p:tav>
                                        <p:tav tm="100000">
                                          <p:val>
                                            <p:strVal val="#ppt_h"/>
                                          </p:val>
                                        </p:tav>
                                      </p:tavLst>
                                    </p:anim>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fltVal val="0.5"/>
                                          </p:val>
                                        </p:tav>
                                        <p:tav tm="100000">
                                          <p:val>
                                            <p:strVal val="#ppt_x"/>
                                          </p:val>
                                        </p:tav>
                                      </p:tavLst>
                                    </p:anim>
                                    <p:anim calcmode="lin" valueType="num">
                                      <p:cBhvr>
                                        <p:cTn id="57" dur="500" fill="hold"/>
                                        <p:tgtEl>
                                          <p:spTgt spid="46"/>
                                        </p:tgtEl>
                                        <p:attrNameLst>
                                          <p:attrName>ppt_y</p:attrName>
                                        </p:attrNameLst>
                                      </p:cBhvr>
                                      <p:tavLst>
                                        <p:tav tm="0">
                                          <p:val>
                                            <p:fltVal val="0.5"/>
                                          </p:val>
                                        </p:tav>
                                        <p:tav tm="100000">
                                          <p:val>
                                            <p:strVal val="#ppt_y"/>
                                          </p:val>
                                        </p:tav>
                                      </p:tavLst>
                                    </p:anim>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left)">
                                      <p:cBhvr>
                                        <p:cTn id="61" dur="750"/>
                                        <p:tgtEl>
                                          <p:spTgt spid="45"/>
                                        </p:tgtEl>
                                      </p:cBhvr>
                                    </p:animEffect>
                                  </p:childTnLst>
                                  <p:subTnLst>
                                    <p:audio>
                                      <p:cMediaNode>
                                        <p:cTn display="0" masterRel="sameClick">
                                          <p:stCondLst>
                                            <p:cond evt="begin" delay="0">
                                              <p:tn val="59"/>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08EB16-F008-0ED7-178F-00307A4A0C02}"/>
              </a:ext>
            </a:extLst>
          </p:cNvPr>
          <p:cNvPicPr>
            <a:picLocks noChangeAspect="1"/>
          </p:cNvPicPr>
          <p:nvPr/>
        </p:nvPicPr>
        <p:blipFill>
          <a:blip r:embed="rId4"/>
          <a:stretch>
            <a:fillRect/>
          </a:stretch>
        </p:blipFill>
        <p:spPr>
          <a:xfrm>
            <a:off x="5360357" y="2498982"/>
            <a:ext cx="6736664" cy="4359018"/>
          </a:xfrm>
          <a:prstGeom prst="rect">
            <a:avLst/>
          </a:prstGeom>
        </p:spPr>
      </p:pic>
      <p:pic>
        <p:nvPicPr>
          <p:cNvPr id="3" name="Picture 2">
            <a:extLst>
              <a:ext uri="{FF2B5EF4-FFF2-40B4-BE49-F238E27FC236}">
                <a16:creationId xmlns:a16="http://schemas.microsoft.com/office/drawing/2014/main" id="{01920FA0-6A56-91FC-4554-9E2AB2AE627A}"/>
              </a:ext>
            </a:extLst>
          </p:cNvPr>
          <p:cNvPicPr>
            <a:picLocks noChangeAspect="1"/>
          </p:cNvPicPr>
          <p:nvPr/>
        </p:nvPicPr>
        <p:blipFill>
          <a:blip r:embed="rId5"/>
          <a:stretch>
            <a:fillRect/>
          </a:stretch>
        </p:blipFill>
        <p:spPr>
          <a:xfrm>
            <a:off x="-161518" y="1288403"/>
            <a:ext cx="6078239" cy="3926164"/>
          </a:xfrm>
          <a:prstGeom prst="rect">
            <a:avLst/>
          </a:prstGeom>
        </p:spPr>
      </p:pic>
      <p:pic>
        <p:nvPicPr>
          <p:cNvPr id="4" name="Picture 3">
            <a:extLst>
              <a:ext uri="{FF2B5EF4-FFF2-40B4-BE49-F238E27FC236}">
                <a16:creationId xmlns:a16="http://schemas.microsoft.com/office/drawing/2014/main" id="{2580061E-0493-1DE1-1C74-D79EBC7D4E0F}"/>
              </a:ext>
            </a:extLst>
          </p:cNvPr>
          <p:cNvPicPr>
            <a:picLocks noChangeAspect="1"/>
          </p:cNvPicPr>
          <p:nvPr/>
        </p:nvPicPr>
        <p:blipFill>
          <a:blip r:embed="rId6"/>
          <a:stretch>
            <a:fillRect/>
          </a:stretch>
        </p:blipFill>
        <p:spPr>
          <a:xfrm>
            <a:off x="2971529" y="-76260"/>
            <a:ext cx="6248942" cy="4163929"/>
          </a:xfrm>
          <a:prstGeom prst="rect">
            <a:avLst/>
          </a:prstGeom>
        </p:spPr>
      </p:pic>
    </p:spTree>
    <p:extLst>
      <p:ext uri="{BB962C8B-B14F-4D97-AF65-F5344CB8AC3E}">
        <p14:creationId xmlns:p14="http://schemas.microsoft.com/office/powerpoint/2010/main" val="322955149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C626E6D-648D-4E70-9F7C-217F78955C6F}"/>
              </a:ext>
            </a:extLst>
          </p:cNvPr>
          <p:cNvSpPr/>
          <p:nvPr/>
        </p:nvSpPr>
        <p:spPr>
          <a:xfrm>
            <a:off x="-247650" y="76201"/>
            <a:ext cx="12439650" cy="6781800"/>
          </a:xfrm>
          <a:prstGeom prst="roundRect">
            <a:avLst>
              <a:gd name="adj" fmla="val 25300"/>
            </a:avLst>
          </a:prstGeom>
          <a:solidFill>
            <a:schemeClr val="bg1"/>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DBEE53BA-06AD-EB12-1EB3-4940F933D5C6}"/>
              </a:ext>
            </a:extLst>
          </p:cNvPr>
          <p:cNvSpPr txBox="1"/>
          <p:nvPr/>
        </p:nvSpPr>
        <p:spPr>
          <a:xfrm>
            <a:off x="2909392" y="573394"/>
            <a:ext cx="6008091" cy="49244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SỰ TÍCH ÔNG ĐÙNG, BÀ ĐÙNG</a:t>
            </a:r>
            <a:endPar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B9086572-377E-B45D-EE78-74A28B544644}"/>
              </a:ext>
            </a:extLst>
          </p:cNvPr>
          <p:cNvSpPr txBox="1"/>
          <p:nvPr/>
        </p:nvSpPr>
        <p:spPr>
          <a:xfrm>
            <a:off x="397565" y="1031679"/>
            <a:ext cx="11277599" cy="5078313"/>
          </a:xfrm>
          <a:prstGeom prst="rect">
            <a:avLst/>
          </a:prstGeom>
          <a:noFill/>
        </p:spPr>
        <p:txBody>
          <a:bodyPr wrap="square" lIns="0" tIns="0" rIns="0" bIns="0" rtlCol="0">
            <a:spAutoFit/>
          </a:bodyPr>
          <a:lstStyle/>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xửa ngày xưa, ở xứ Mường Bi xuất hiện một đôi vợ chồng cao lớn khác thường. Họ đứng cao hơn năm lần đỉnh núi cao nhất. Người Mường hay gọi họ là ông Đùng, bà Đùng, nghĩa là ông bà khổng lổ.</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Hồi ấy, đất thì cao thấp, lồi lõm. Cây cối hoang dại mọc chằng chịt. Nước thì chảy từ lòng đất, ngập lênh láng khắp nơi. Thấy vậy, ông Đùng, bà Đùng liền ra tay. Chỉ một ngày, ông bà đã nhổ cây, san đất, làm thành cánh đồng bằng phẳng, rộng rãi, lấy chỗ cho dân ở và cày cấy.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Ông Đùng bàn với vợ làm một con đường dẫn nước đi, tránh để nước tràn lênh láng. Ông Đùng lom khom dùng tay bới đất đằng trước, bà Đùng hì hụi vét đất đằng sau. Họ làm việc suốt ngày đêm, cùng trò chuyện vui vẻ. Thế rồi, theo con đường ông bà Đùng đào bới, nước đã chảy thành dòng, vượt qua đồi núi, đổ về xuôi. Đó chính là sông Đà ngày nay.</a:t>
            </a:r>
          </a:p>
          <a:p>
            <a:pPr marL="457200" marR="0" lvl="1"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Xong mọi việc, ông bà Đùng ngẩng đầu nhìn lại mới biết: Do vét đất ban đêm, không nhìn rõ, dòng sông đã không thẳng. Nơi chưa được vét, đất đá cản trở dòng chảy và tạo thành thác ghềnh. Vì thế, sông Đà mới ngoằn ngoèo, có tới “trăm bày nươi tác, trăm ba mươi ghềnh” như bây giờ.</a:t>
            </a:r>
          </a:p>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dân tộc Mường)</a:t>
            </a:r>
          </a:p>
        </p:txBody>
      </p:sp>
    </p:spTree>
    <p:extLst>
      <p:ext uri="{BB962C8B-B14F-4D97-AF65-F5344CB8AC3E}">
        <p14:creationId xmlns:p14="http://schemas.microsoft.com/office/powerpoint/2010/main" val="3025269560"/>
      </p:ext>
    </p:extLst>
  </p:cSld>
  <p:clrMapOvr>
    <a:masterClrMapping/>
  </p:clrMapOvr>
  <p:transition>
    <p:fade/>
  </p:transition>
</p:sld>
</file>

<file path=ppt/theme/theme1.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TotalTime>
  <Words>1784</Words>
  <Application>Microsoft Office PowerPoint</Application>
  <PresentationFormat>Widescreen</PresentationFormat>
  <Paragraphs>84</Paragraphs>
  <Slides>22</Slides>
  <Notes>18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微软雅黑</vt:lpstr>
      <vt:lpstr>#9Slide02 Noi dung dai</vt:lpstr>
      <vt:lpstr>Arial</vt:lpstr>
      <vt:lpstr>Arial-Rounded</vt:lpstr>
      <vt:lpstr>Calibri</vt:lpstr>
      <vt:lpstr>Coiny</vt:lpstr>
      <vt:lpstr>等线</vt:lpstr>
      <vt:lpstr>Times New Roman</vt:lpstr>
      <vt:lpstr>UTM Scriptina KT</vt:lpstr>
      <vt:lpstr>字魂105号-简雅黑</vt:lpstr>
      <vt:lpstr>字魂70号-灵悦黑体</vt:lpstr>
      <vt:lpstr>思源宋体 SemiBold</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45</cp:revision>
  <dcterms:created xsi:type="dcterms:W3CDTF">2023-01-30T12:09:15Z</dcterms:created>
  <dcterms:modified xsi:type="dcterms:W3CDTF">2025-04-12T03:19:11Z</dcterms:modified>
</cp:coreProperties>
</file>