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257" r:id="rId2"/>
    <p:sldId id="258" r:id="rId3"/>
    <p:sldId id="297" r:id="rId4"/>
    <p:sldId id="298" r:id="rId5"/>
    <p:sldId id="299" r:id="rId6"/>
    <p:sldId id="300" r:id="rId7"/>
    <p:sldId id="302" r:id="rId8"/>
    <p:sldId id="303" r:id="rId9"/>
    <p:sldId id="304" r:id="rId10"/>
    <p:sldId id="305" r:id="rId11"/>
    <p:sldId id="320" r:id="rId12"/>
    <p:sldId id="2738" r:id="rId13"/>
    <p:sldId id="2739" r:id="rId14"/>
    <p:sldId id="308" r:id="rId15"/>
    <p:sldId id="274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CC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6CA16-6CC2-473F-BC0B-9DA88F0E0AB5}"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DEFAE-D717-4AD3-90F6-EA7A3D282E58}" type="slidenum">
              <a:rPr lang="en-US" smtClean="0"/>
              <a:t>‹#›</a:t>
            </a:fld>
            <a:endParaRPr lang="en-US"/>
          </a:p>
        </p:txBody>
      </p:sp>
    </p:spTree>
    <p:extLst>
      <p:ext uri="{BB962C8B-B14F-4D97-AF65-F5344CB8AC3E}">
        <p14:creationId xmlns:p14="http://schemas.microsoft.com/office/powerpoint/2010/main" val="74789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49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80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3E9FDAE6-80D3-44B1-BE00-003D1082C34F}" type="datetimeFigureOut">
              <a:rPr lang="zh-CN" altLang="en-US" smtClean="0"/>
              <a:t>2025/4/1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25231342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75690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767"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9" name="Picture 8">
            <a:extLst>
              <a:ext uri="{FF2B5EF4-FFF2-40B4-BE49-F238E27FC236}">
                <a16:creationId xmlns:a16="http://schemas.microsoft.com/office/drawing/2014/main" id="{7BCB27EE-5AD6-480C-9AFE-18521530FA6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9563" y="4095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E3BD86A-228F-4499-A2BA-316C9E8AA61E}"/>
              </a:ext>
            </a:extLst>
          </p:cNvPr>
          <p:cNvPicPr>
            <a:picLocks noChangeAspect="1"/>
          </p:cNvPicPr>
          <p:nvPr/>
        </p:nvPicPr>
        <p:blipFill>
          <a:blip r:embed="rId6"/>
          <a:stretch>
            <a:fillRect/>
          </a:stretch>
        </p:blipFill>
        <p:spPr>
          <a:xfrm>
            <a:off x="4281916" y="804570"/>
            <a:ext cx="3304318" cy="2353260"/>
          </a:xfrm>
          <a:prstGeom prst="rect">
            <a:avLst/>
          </a:prstGeom>
        </p:spPr>
      </p:pic>
      <p:pic>
        <p:nvPicPr>
          <p:cNvPr id="13" name="Picture 12">
            <a:extLst>
              <a:ext uri="{FF2B5EF4-FFF2-40B4-BE49-F238E27FC236}">
                <a16:creationId xmlns:a16="http://schemas.microsoft.com/office/drawing/2014/main" id="{5701BE0F-E640-4AC0-A1FC-EB74C43066A8}"/>
              </a:ext>
            </a:extLst>
          </p:cNvPr>
          <p:cNvPicPr>
            <a:picLocks noChangeAspect="1"/>
          </p:cNvPicPr>
          <p:nvPr/>
        </p:nvPicPr>
        <p:blipFill>
          <a:blip r:embed="rId7"/>
          <a:stretch>
            <a:fillRect/>
          </a:stretch>
        </p:blipFill>
        <p:spPr>
          <a:xfrm>
            <a:off x="1224874" y="2526740"/>
            <a:ext cx="9742252" cy="11949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32" presetClass="emph" presetSubtype="0" fill="hold" nodeType="withEffect">
                                  <p:stCondLst>
                                    <p:cond delay="0"/>
                                  </p:stCondLst>
                                  <p:childTnLst>
                                    <p:animRot by="120000">
                                      <p:cBhvr>
                                        <p:cTn id="31" dur="100" fill="hold">
                                          <p:stCondLst>
                                            <p:cond delay="0"/>
                                          </p:stCondLst>
                                        </p:cTn>
                                        <p:tgtEl>
                                          <p:spTgt spid="13"/>
                                        </p:tgtEl>
                                        <p:attrNameLst>
                                          <p:attrName>r</p:attrName>
                                        </p:attrNameLst>
                                      </p:cBhvr>
                                    </p:animRot>
                                    <p:animRot by="-240000">
                                      <p:cBhvr>
                                        <p:cTn id="32" dur="200" fill="hold">
                                          <p:stCondLst>
                                            <p:cond delay="200"/>
                                          </p:stCondLst>
                                        </p:cTn>
                                        <p:tgtEl>
                                          <p:spTgt spid="13"/>
                                        </p:tgtEl>
                                        <p:attrNameLst>
                                          <p:attrName>r</p:attrName>
                                        </p:attrNameLst>
                                      </p:cBhvr>
                                    </p:animRot>
                                    <p:animRot by="240000">
                                      <p:cBhvr>
                                        <p:cTn id="33" dur="200" fill="hold">
                                          <p:stCondLst>
                                            <p:cond delay="400"/>
                                          </p:stCondLst>
                                        </p:cTn>
                                        <p:tgtEl>
                                          <p:spTgt spid="13"/>
                                        </p:tgtEl>
                                        <p:attrNameLst>
                                          <p:attrName>r</p:attrName>
                                        </p:attrNameLst>
                                      </p:cBhvr>
                                    </p:animRot>
                                    <p:animRot by="-240000">
                                      <p:cBhvr>
                                        <p:cTn id="34" dur="200" fill="hold">
                                          <p:stCondLst>
                                            <p:cond delay="600"/>
                                          </p:stCondLst>
                                        </p:cTn>
                                        <p:tgtEl>
                                          <p:spTgt spid="13"/>
                                        </p:tgtEl>
                                        <p:attrNameLst>
                                          <p:attrName>r</p:attrName>
                                        </p:attrNameLst>
                                      </p:cBhvr>
                                    </p:animRot>
                                    <p:animRot by="120000">
                                      <p:cBhvr>
                                        <p:cTn id="35"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vừa trang giấy?</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cờ Tổ quốc?</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(Huỳnh Mai Liên)</a:t>
            </a:r>
          </a:p>
        </p:txBody>
      </p:sp>
    </p:spTree>
    <p:extLst>
      <p:ext uri="{BB962C8B-B14F-4D97-AF65-F5344CB8AC3E}">
        <p14:creationId xmlns:p14="http://schemas.microsoft.com/office/powerpoint/2010/main" val="203683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Ở 2 khổ thơ đầu, bạn nhỏ hỏi những điều gì về đất nước?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2554545"/>
          </a:xfrm>
          <a:prstGeom prst="rect">
            <a:avLst/>
          </a:prstGeom>
          <a:noFill/>
        </p:spPr>
        <p:txBody>
          <a:bodyPr wrap="square">
            <a:spAutoFit/>
          </a:bodyPr>
          <a:lstStyle/>
          <a:p>
            <a:pPr lvl="0" algn="just">
              <a:defRPr/>
            </a:pPr>
            <a:r>
              <a:rPr lang="vi-VN" sz="4000" b="1" dirty="0">
                <a:solidFill>
                  <a:srgbClr val="000000"/>
                </a:solidFill>
                <a:latin typeface="Cambria" panose="02040503050406030204" pitchFamily="18" charset="0"/>
              </a:rPr>
              <a:t>- Đất nước là gì / Vẽ bằng bút chì / Có vừa trang giấy?</a:t>
            </a:r>
          </a:p>
          <a:p>
            <a:pPr lvl="0" algn="just">
              <a:defRPr/>
            </a:pPr>
            <a:r>
              <a:rPr lang="vi-VN" sz="4000" b="1" dirty="0">
                <a:solidFill>
                  <a:srgbClr val="000000"/>
                </a:solidFill>
                <a:latin typeface="Cambria" panose="02040503050406030204" pitchFamily="18" charset="0"/>
              </a:rPr>
              <a:t>- Làm sao để thấy / Núi cao thế nào / Biển rộng là bao / Cách nào đo nhỉ? </a:t>
            </a: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00406" y="1182149"/>
            <a:ext cx="2847079" cy="1536325"/>
          </a:xfrm>
          <a:prstGeom prst="rect">
            <a:avLst/>
          </a:prstGeom>
        </p:spPr>
      </p:pic>
    </p:spTree>
    <p:extLst>
      <p:ext uri="{BB962C8B-B14F-4D97-AF65-F5344CB8AC3E}">
        <p14:creationId xmlns:p14="http://schemas.microsoft.com/office/powerpoint/2010/main" val="92842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747346"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Hai câu thơ cuối bài cho thấy bạn nhỏ đã nhận ra điều gì?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1754326"/>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Bạn nhỏ nhận ra rằng tất cả những gì xung quanh ta, từ những gì giản đơn, nhỏ bé nhất đều góp phần tạo thành đất nước. </a:t>
            </a:r>
          </a:p>
        </p:txBody>
      </p:sp>
      <p:pic>
        <p:nvPicPr>
          <p:cNvPr id="12" name="Picture 11">
            <a:extLst>
              <a:ext uri="{FF2B5EF4-FFF2-40B4-BE49-F238E27FC236}">
                <a16:creationId xmlns:a16="http://schemas.microsoft.com/office/drawing/2014/main" id="{8A721BA4-5571-7CCE-33F8-A0440B427DCB}"/>
              </a:ext>
            </a:extLst>
          </p:cNvPr>
          <p:cNvPicPr>
            <a:picLocks noChangeAspect="1"/>
          </p:cNvPicPr>
          <p:nvPr/>
        </p:nvPicPr>
        <p:blipFill>
          <a:blip r:embed="rId2"/>
          <a:stretch>
            <a:fillRect/>
          </a:stretch>
        </p:blipFill>
        <p:spPr>
          <a:xfrm>
            <a:off x="489586" y="1185214"/>
            <a:ext cx="2731007" cy="1410274"/>
          </a:xfrm>
          <a:prstGeom prst="rect">
            <a:avLst/>
          </a:prstGeom>
        </p:spPr>
      </p:pic>
    </p:spTree>
    <p:extLst>
      <p:ext uri="{BB962C8B-B14F-4D97-AF65-F5344CB8AC3E}">
        <p14:creationId xmlns:p14="http://schemas.microsoft.com/office/powerpoint/2010/main" val="289734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431827"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Em có đồng ý với suy nghĩ của bạn nhỏ về đ</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ấ</a:t>
              </a: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t nước không? Vì sao?</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292775" y="2923418"/>
            <a:ext cx="9680447" cy="2862322"/>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Em đồng ý với suy nghĩ của bạn nhỏ về đất nước. Vì đất nước là những gì gần gũi nhất đối với ta, là thiên nhiên, là con người. Mỗi một điều giản dị nhỏ bé ở trong đất nước, đều tạo thành đất nước. </a:t>
            </a:r>
          </a:p>
        </p:txBody>
      </p:sp>
      <p:pic>
        <p:nvPicPr>
          <p:cNvPr id="2" name="Picture 1">
            <a:extLst>
              <a:ext uri="{FF2B5EF4-FFF2-40B4-BE49-F238E27FC236}">
                <a16:creationId xmlns:a16="http://schemas.microsoft.com/office/drawing/2014/main" id="{CEF8EB47-F5E4-1558-0893-0573D7DE2ADF}"/>
              </a:ext>
            </a:extLst>
          </p:cNvPr>
          <p:cNvPicPr>
            <a:picLocks noChangeAspect="1"/>
          </p:cNvPicPr>
          <p:nvPr/>
        </p:nvPicPr>
        <p:blipFill>
          <a:blip r:embed="rId2"/>
          <a:stretch>
            <a:fillRect/>
          </a:stretch>
        </p:blipFill>
        <p:spPr>
          <a:xfrm>
            <a:off x="825878" y="1337863"/>
            <a:ext cx="2323475" cy="1187659"/>
          </a:xfrm>
          <a:prstGeom prst="rect">
            <a:avLst/>
          </a:prstGeom>
        </p:spPr>
      </p:pic>
    </p:spTree>
    <p:extLst>
      <p:ext uri="{BB962C8B-B14F-4D97-AF65-F5344CB8AC3E}">
        <p14:creationId xmlns:p14="http://schemas.microsoft.com/office/powerpoint/2010/main" val="3209029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893808-E977-CA95-3E59-FC87A4A825CB}"/>
              </a:ext>
            </a:extLst>
          </p:cNvPr>
          <p:cNvGrpSpPr/>
          <p:nvPr/>
        </p:nvGrpSpPr>
        <p:grpSpPr>
          <a:xfrm>
            <a:off x="2876550" y="381000"/>
            <a:ext cx="8343598" cy="6104860"/>
            <a:chOff x="2484475" y="970150"/>
            <a:chExt cx="7800008" cy="5887850"/>
          </a:xfrm>
        </p:grpSpPr>
        <p:pic>
          <p:nvPicPr>
            <p:cNvPr id="2" name="图片 2">
              <a:extLst>
                <a:ext uri="{FF2B5EF4-FFF2-40B4-BE49-F238E27FC236}">
                  <a16:creationId xmlns:a16="http://schemas.microsoft.com/office/drawing/2014/main" id="{60CD73A0-C556-A15E-F6FB-51963F18A4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4" name="TextBox 3">
              <a:extLst>
                <a:ext uri="{FF2B5EF4-FFF2-40B4-BE49-F238E27FC236}">
                  <a16:creationId xmlns:a16="http://schemas.microsoft.com/office/drawing/2014/main" id="{140FD2DF-B36B-9ED0-B943-D6B739C8822A}"/>
                </a:ext>
              </a:extLst>
            </p:cNvPr>
            <p:cNvSpPr txBox="1"/>
            <p:nvPr/>
          </p:nvSpPr>
          <p:spPr>
            <a:xfrm>
              <a:off x="3668766" y="2418852"/>
              <a:ext cx="6065473" cy="34136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Bài</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thơ</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thể</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hiện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dòng</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suy</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nghĩ</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nhận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thức</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của</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một</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bạn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nhỏ</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về</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hỏi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là</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gì</a:t>
              </a:r>
              <a:r>
                <a:rPr lang="en-US" sz="3200" b="1" dirty="0">
                  <a:solidFill>
                    <a:srgbClr val="753E21"/>
                  </a:solidFill>
                  <a:latin typeface="Cambria" panose="02040503050406030204" pitchFamily="18" charset="0"/>
                  <a:ea typeface="思源黑体 CN"/>
                </a:rPr>
                <a:t>”. Qua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của</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bạn</a:t>
              </a:r>
              <a:r>
                <a:rPr lang="en-US" sz="3200" b="1" dirty="0">
                  <a:solidFill>
                    <a:srgbClr val="753E21"/>
                  </a:solidFill>
                  <a:latin typeface="Cambria" panose="02040503050406030204" pitchFamily="18" charset="0"/>
                  <a:ea typeface="思源黑体 CN"/>
                </a:rPr>
                <a:t>, ta </a:t>
              </a:r>
              <a:r>
                <a:rPr lang="en-US" sz="3200" b="1" dirty="0" err="1">
                  <a:solidFill>
                    <a:srgbClr val="753E21"/>
                  </a:solidFill>
                  <a:latin typeface="Cambria" panose="02040503050406030204" pitchFamily="18" charset="0"/>
                  <a:ea typeface="思源黑体 CN"/>
                </a:rPr>
                <a:t>hiểu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thêm</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rằng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trong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thứ</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người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vật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sống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trên</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ở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a:t>
              </a:r>
              <a:endParaRPr kumimoji="0" lang="vi-VN"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endParaRPr>
            </a:p>
          </p:txBody>
        </p:sp>
      </p:grpSp>
      <p:pic>
        <p:nvPicPr>
          <p:cNvPr id="3" name="Picture 2">
            <a:extLst>
              <a:ext uri="{FF2B5EF4-FFF2-40B4-BE49-F238E27FC236}">
                <a16:creationId xmlns:a16="http://schemas.microsoft.com/office/drawing/2014/main" id="{13FCD078-F6FC-53D1-6D96-5F27839EC1A4}"/>
              </a:ext>
            </a:extLst>
          </p:cNvPr>
          <p:cNvPicPr>
            <a:picLocks noChangeAspect="1"/>
          </p:cNvPicPr>
          <p:nvPr/>
        </p:nvPicPr>
        <p:blipFill>
          <a:blip r:embed="rId3"/>
          <a:stretch>
            <a:fillRect/>
          </a:stretch>
        </p:blipFill>
        <p:spPr>
          <a:xfrm>
            <a:off x="0" y="2114550"/>
            <a:ext cx="3697717" cy="3005716"/>
          </a:xfrm>
          <a:prstGeom prst="rect">
            <a:avLst/>
          </a:prstGeom>
        </p:spPr>
      </p:pic>
    </p:spTree>
    <p:extLst>
      <p:ext uri="{BB962C8B-B14F-4D97-AF65-F5344CB8AC3E}">
        <p14:creationId xmlns:p14="http://schemas.microsoft.com/office/powerpoint/2010/main" val="212928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vừa trang giấy?</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cờ Tổ quốc?</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(Huỳnh Mai Liên)</a:t>
            </a:r>
          </a:p>
        </p:txBody>
      </p:sp>
    </p:spTree>
    <p:extLst>
      <p:ext uri="{BB962C8B-B14F-4D97-AF65-F5344CB8AC3E}">
        <p14:creationId xmlns:p14="http://schemas.microsoft.com/office/powerpoint/2010/main" val="811567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18"/>
          <p:cNvSpPr/>
          <p:nvPr/>
        </p:nvSpPr>
        <p:spPr>
          <a:xfrm>
            <a:off x="537498" y="2224372"/>
            <a:ext cx="2254711" cy="36239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pitchFamily="18" charset="-122"/>
              <a:cs typeface="Times New Roman" panose="02020603050405020304" pitchFamily="18" charset="0"/>
            </a:endParaRPr>
          </a:p>
        </p:txBody>
      </p:sp>
      <p:sp>
        <p:nvSpPr>
          <p:cNvPr id="20" name="矩形: 圆角 19"/>
          <p:cNvSpPr/>
          <p:nvPr/>
        </p:nvSpPr>
        <p:spPr>
          <a:xfrm>
            <a:off x="3506404" y="2224372"/>
            <a:ext cx="2254711" cy="35858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pitchFamily="18" charset="-122"/>
              <a:cs typeface="Times New Roman" panose="02020603050405020304" pitchFamily="18" charset="0"/>
            </a:endParaRPr>
          </a:p>
        </p:txBody>
      </p:sp>
      <p:sp>
        <p:nvSpPr>
          <p:cNvPr id="21" name="矩形: 圆角 20"/>
          <p:cNvSpPr/>
          <p:nvPr/>
        </p:nvSpPr>
        <p:spPr>
          <a:xfrm>
            <a:off x="6475310" y="2224372"/>
            <a:ext cx="2254711" cy="356682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pitchFamily="18" charset="-122"/>
              <a:cs typeface="Times New Roman" panose="02020603050405020304" pitchFamily="18" charset="0"/>
            </a:endParaRPr>
          </a:p>
        </p:txBody>
      </p:sp>
      <p:sp>
        <p:nvSpPr>
          <p:cNvPr id="22" name="矩形: 圆角 21"/>
          <p:cNvSpPr/>
          <p:nvPr/>
        </p:nvSpPr>
        <p:spPr>
          <a:xfrm>
            <a:off x="9444217" y="2224371"/>
            <a:ext cx="2254711" cy="3500153"/>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pitchFamily="18" charset="-122"/>
              <a:cs typeface="Times New Roman" panose="02020603050405020304" pitchFamily="18" charset="0"/>
            </a:endParaRPr>
          </a:p>
        </p:txBody>
      </p:sp>
      <p:sp>
        <p:nvSpPr>
          <p:cNvPr id="7" name="文本框 6"/>
          <p:cNvSpPr txBox="1"/>
          <p:nvPr/>
        </p:nvSpPr>
        <p:spPr>
          <a:xfrm>
            <a:off x="598448" y="2420301"/>
            <a:ext cx="2182852" cy="2862322"/>
          </a:xfrm>
          <a:prstGeom prst="rect">
            <a:avLst/>
          </a:prstGeom>
          <a:noFill/>
        </p:spPr>
        <p:txBody>
          <a:bodyPr wrap="square" rtlCol="0">
            <a:spAutoFit/>
          </a:bodyPr>
          <a:lstStyle/>
          <a:p>
            <a:pPr lvl="0" algn="ctr">
              <a:defRPr/>
            </a:pP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Đ</a:t>
            </a: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ọc đúng và rõ ràng bài thơ Đất nước là gì? </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文本框 7"/>
          <p:cNvSpPr txBox="1"/>
          <p:nvPr/>
        </p:nvSpPr>
        <p:spPr>
          <a:xfrm>
            <a:off x="3357523" y="2286951"/>
            <a:ext cx="2462252"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Biết nghỉ hơi ở chỗ ngắt nhịp thơ và giữa các dòng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文本框 8"/>
          <p:cNvSpPr txBox="1"/>
          <p:nvPr/>
        </p:nvSpPr>
        <p:spPr>
          <a:xfrm>
            <a:off x="6592848" y="2353626"/>
            <a:ext cx="2236828"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Bước đầu thể hiện cảm xúc của bạn nhỏ </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qua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giọng</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文本框 9"/>
          <p:cNvSpPr txBox="1"/>
          <p:nvPr/>
        </p:nvSpPr>
        <p:spPr>
          <a:xfrm>
            <a:off x="9647198" y="2620326"/>
            <a:ext cx="2154278" cy="2862322"/>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Hiểu điều tác giả muốn nói qua bài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BF3A755B-2C18-46FC-B3FF-24CCE38C3ED4}"/>
              </a:ext>
            </a:extLst>
          </p:cNvPr>
          <p:cNvPicPr>
            <a:picLocks noChangeAspect="1"/>
          </p:cNvPicPr>
          <p:nvPr/>
        </p:nvPicPr>
        <p:blipFill>
          <a:blip r:embed="rId2"/>
          <a:stretch>
            <a:fillRect/>
          </a:stretch>
        </p:blipFill>
        <p:spPr>
          <a:xfrm>
            <a:off x="2903680" y="343207"/>
            <a:ext cx="6956139" cy="169483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7" grpId="0"/>
      <p:bldP spid="7" grpId="1"/>
      <p:bldP spid="8" grpId="0"/>
      <p:bldP spid="8" grpId="1"/>
      <p:bldP spid="9" grpId="0"/>
      <p:bldP spid="9" grpId="1"/>
      <p:bldP spid="10" grpId="0"/>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Cho con hỏi nhé</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Đất nước là gì</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Vẽ bằng bút chì</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Có vừa trang giấy?</a:t>
            </a:r>
            <a:endParaRPr lang="en-US" sz="2200" dirty="0">
              <a:latin typeface="Times New Roman" panose="02020603050405020304" pitchFamily="18" charset="0"/>
              <a:ea typeface="Arial-Rounded" panose="020B0500000000000000" pitchFamily="34" charset="0"/>
              <a:cs typeface="Times New Roman" panose="02020603050405020304" pitchFamily="18" charset="0"/>
            </a:endParaRPr>
          </a:p>
          <a:p>
            <a:pPr algn="just"/>
            <a:endParaRPr lang="en-US" sz="2200" dirty="0">
              <a:latin typeface="Times New Roman" panose="02020603050405020304" pitchFamily="18" charset="0"/>
              <a:ea typeface="Arial-Rounded" panose="020B0500000000000000" pitchFamily="34" charset="0"/>
              <a:cs typeface="Times New Roman" panose="02020603050405020304" pitchFamily="18" charset="0"/>
            </a:endParaRP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Làm sao để thấy</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Núi cao thế nào</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Biển rộng là bao</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algn="ctr">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Đất</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Hay là con nghĩ</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Đất nước trong nhà</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Là mẹ là cha</a:t>
            </a:r>
          </a:p>
          <a:p>
            <a:pPr algn="just"/>
            <a:r>
              <a:rPr lang="vi-VN" sz="2200" dirty="0">
                <a:latin typeface="Times New Roman" panose="02020603050405020304" pitchFamily="18" charset="0"/>
                <a:ea typeface="Arial-Rounded" panose="020B0500000000000000" pitchFamily="34" charset="0"/>
                <a:cs typeface="Times New Roman" panose="02020603050405020304" pitchFamily="18" charset="0"/>
              </a:rPr>
              <a:t>Là cờ Tổ quốc?</a:t>
            </a:r>
            <a:endParaRPr lang="en-US" sz="2200" dirty="0">
              <a:latin typeface="Times New Roman" panose="02020603050405020304" pitchFamily="18" charset="0"/>
              <a:ea typeface="Arial-Rounded" panose="020B0500000000000000" pitchFamily="34" charset="0"/>
              <a:cs typeface="Times New Roman" panose="02020603050405020304" pitchFamily="18" charset="0"/>
            </a:endParaRPr>
          </a:p>
          <a:p>
            <a:pPr algn="just"/>
            <a:endParaRPr lang="en-US" sz="2200" dirty="0">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Vần thơ con thuộc</a:t>
            </a:r>
          </a:p>
          <a:p>
            <a:pPr algn="l"/>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 văn con làm</a:t>
            </a:r>
          </a:p>
          <a:p>
            <a:pPr algn="l"/>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Tiếng Việt dịu dàng</a:t>
            </a:r>
          </a:p>
          <a:p>
            <a:pPr algn="l"/>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Là đường con bước</a:t>
            </a:r>
          </a:p>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Là sông con bơi</a:t>
            </a:r>
          </a:p>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Là cánh chim trời</a:t>
            </a:r>
          </a:p>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Là vầng mây trắng?</a:t>
            </a:r>
          </a:p>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p>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Mặt trời khoe nắng</a:t>
            </a:r>
          </a:p>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Cho ngày đẹp hơn</a:t>
            </a:r>
          </a:p>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Mọi điều giản đơn</a:t>
            </a:r>
          </a:p>
          <a:p>
            <a:pPr algn="l"/>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Cộng thành đất nước.  </a:t>
            </a:r>
          </a:p>
          <a:p>
            <a:pPr algn="r"/>
            <a:r>
              <a:rPr lang="vi-VN" sz="2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(Huỳnh Mai Liên)</a:t>
            </a:r>
          </a:p>
        </p:txBody>
      </p:sp>
    </p:spTree>
    <p:extLst>
      <p:ext uri="{BB962C8B-B14F-4D97-AF65-F5344CB8AC3E}">
        <p14:creationId xmlns:p14="http://schemas.microsoft.com/office/powerpoint/2010/main" val="933182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41"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47">
            <a:extLst>
              <a:ext uri="{FF2B5EF4-FFF2-40B4-BE49-F238E27FC236}">
                <a16:creationId xmlns:a16="http://schemas.microsoft.com/office/drawing/2014/main" id="{51510DB0-90EA-4DC0-9A4B-4541B9AC66E9}"/>
              </a:ext>
            </a:extLst>
          </p:cNvPr>
          <p:cNvGrpSpPr/>
          <p:nvPr/>
        </p:nvGrpSpPr>
        <p:grpSpPr>
          <a:xfrm>
            <a:off x="1762126" y="2216790"/>
            <a:ext cx="4146306" cy="1144268"/>
            <a:chOff x="3151567" y="4106353"/>
            <a:chExt cx="4182027" cy="1023787"/>
          </a:xfrm>
        </p:grpSpPr>
        <p:grpSp>
          <p:nvGrpSpPr>
            <p:cNvPr id="19" name="组合 31">
              <a:extLst>
                <a:ext uri="{FF2B5EF4-FFF2-40B4-BE49-F238E27FC236}">
                  <a16:creationId xmlns:a16="http://schemas.microsoft.com/office/drawing/2014/main" id="{E301755E-BC27-4FD6-B6B6-1964A9841FD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CD747901-A2B2-4076-A0DB-8F4FCBB182E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7" name="圆角矩形 33">
                <a:extLst>
                  <a:ext uri="{FF2B5EF4-FFF2-40B4-BE49-F238E27FC236}">
                    <a16:creationId xmlns:a16="http://schemas.microsoft.com/office/drawing/2014/main" id="{E8187299-0FF1-44EF-B251-B140D842019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1" name="文本框 41">
              <a:extLst>
                <a:ext uri="{FF2B5EF4-FFF2-40B4-BE49-F238E27FC236}">
                  <a16:creationId xmlns:a16="http://schemas.microsoft.com/office/drawing/2014/main" id="{3A7829E7-6E3E-4141-AC47-734EEB51C06E}"/>
                </a:ext>
              </a:extLst>
            </p:cNvPr>
            <p:cNvSpPr txBox="1"/>
            <p:nvPr/>
          </p:nvSpPr>
          <p:spPr>
            <a:xfrm>
              <a:off x="3555276" y="4338604"/>
              <a:ext cx="337461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Đất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nước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gì</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8" name="组合 47">
            <a:extLst>
              <a:ext uri="{FF2B5EF4-FFF2-40B4-BE49-F238E27FC236}">
                <a16:creationId xmlns:a16="http://schemas.microsoft.com/office/drawing/2014/main" id="{B68E0ABE-B6C4-4E63-AC94-62449E817E96}"/>
              </a:ext>
            </a:extLst>
          </p:cNvPr>
          <p:cNvGrpSpPr/>
          <p:nvPr/>
        </p:nvGrpSpPr>
        <p:grpSpPr>
          <a:xfrm>
            <a:off x="7137990" y="2300699"/>
            <a:ext cx="4158659" cy="997675"/>
            <a:chOff x="3151568" y="4106352"/>
            <a:chExt cx="2774950" cy="892629"/>
          </a:xfrm>
        </p:grpSpPr>
        <p:grpSp>
          <p:nvGrpSpPr>
            <p:cNvPr id="29" name="组合 31">
              <a:extLst>
                <a:ext uri="{FF2B5EF4-FFF2-40B4-BE49-F238E27FC236}">
                  <a16:creationId xmlns:a16="http://schemas.microsoft.com/office/drawing/2014/main" id="{94ACF9BD-FB10-41DD-97CF-BFAFB30F43A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F7BF960F-BB3E-4CF4-815E-62567EFAF4F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2" name="圆角矩形 33">
                <a:extLst>
                  <a:ext uri="{FF2B5EF4-FFF2-40B4-BE49-F238E27FC236}">
                    <a16:creationId xmlns:a16="http://schemas.microsoft.com/office/drawing/2014/main" id="{C9106B26-B7E0-4911-8AD3-FD84170DB8C0}"/>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0" name="文本框 41">
              <a:extLst>
                <a:ext uri="{FF2B5EF4-FFF2-40B4-BE49-F238E27FC236}">
                  <a16:creationId xmlns:a16="http://schemas.microsoft.com/office/drawing/2014/main" id="{57457466-B798-4F81-BB0A-4DF3CD44A8E1}"/>
                </a:ext>
              </a:extLst>
            </p:cNvPr>
            <p:cNvSpPr txBox="1"/>
            <p:nvPr/>
          </p:nvSpPr>
          <p:spPr>
            <a:xfrm>
              <a:off x="3427240" y="4258601"/>
              <a:ext cx="2265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úi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thế</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này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7">
            <a:extLst>
              <a:ext uri="{FF2B5EF4-FFF2-40B4-BE49-F238E27FC236}">
                <a16:creationId xmlns:a16="http://schemas.microsoft.com/office/drawing/2014/main" id="{78024382-D7FC-4EB4-84A7-BBCDD4DE076F}"/>
              </a:ext>
            </a:extLst>
          </p:cNvPr>
          <p:cNvGrpSpPr/>
          <p:nvPr/>
        </p:nvGrpSpPr>
        <p:grpSpPr>
          <a:xfrm>
            <a:off x="7065855" y="4262171"/>
            <a:ext cx="4373670" cy="997675"/>
            <a:chOff x="3151568" y="4106352"/>
            <a:chExt cx="2774950" cy="892629"/>
          </a:xfrm>
        </p:grpSpPr>
        <p:grpSp>
          <p:nvGrpSpPr>
            <p:cNvPr id="34" name="组合 31">
              <a:extLst>
                <a:ext uri="{FF2B5EF4-FFF2-40B4-BE49-F238E27FC236}">
                  <a16:creationId xmlns:a16="http://schemas.microsoft.com/office/drawing/2014/main" id="{2D02B851-6FBE-4B20-A1C1-025DF2561A6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BEC23803-1D42-44E6-B25D-486E17900E17}"/>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D37585A-9ED2-4B21-AAC0-5A8B80D1A45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D568EDB-7943-4F03-BBC7-EC878022FA12}"/>
                </a:ext>
              </a:extLst>
            </p:cNvPr>
            <p:cNvSpPr txBox="1"/>
            <p:nvPr/>
          </p:nvSpPr>
          <p:spPr>
            <a:xfrm>
              <a:off x="3460976" y="4237060"/>
              <a:ext cx="230077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iển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rộng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bao</a:t>
              </a:r>
            </a:p>
          </p:txBody>
        </p:sp>
      </p:grpSp>
      <p:grpSp>
        <p:nvGrpSpPr>
          <p:cNvPr id="38" name="组合 47">
            <a:extLst>
              <a:ext uri="{FF2B5EF4-FFF2-40B4-BE49-F238E27FC236}">
                <a16:creationId xmlns:a16="http://schemas.microsoft.com/office/drawing/2014/main" id="{FA593910-061F-4EBD-92B4-EBA2AE6B58D5}"/>
              </a:ext>
            </a:extLst>
          </p:cNvPr>
          <p:cNvGrpSpPr/>
          <p:nvPr/>
        </p:nvGrpSpPr>
        <p:grpSpPr>
          <a:xfrm>
            <a:off x="1790700" y="4244129"/>
            <a:ext cx="3911304" cy="997675"/>
            <a:chOff x="3151568" y="4106352"/>
            <a:chExt cx="2774950" cy="892629"/>
          </a:xfrm>
        </p:grpSpPr>
        <p:grpSp>
          <p:nvGrpSpPr>
            <p:cNvPr id="39" name="组合 31">
              <a:extLst>
                <a:ext uri="{FF2B5EF4-FFF2-40B4-BE49-F238E27FC236}">
                  <a16:creationId xmlns:a16="http://schemas.microsoft.com/office/drawing/2014/main" id="{6B5B564B-6793-49DF-8BA8-20EE8F471B5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0A98652B-5E3F-4F63-BE0E-57A2CDAA925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4" name="圆角矩形 33">
                <a:extLst>
                  <a:ext uri="{FF2B5EF4-FFF2-40B4-BE49-F238E27FC236}">
                    <a16:creationId xmlns:a16="http://schemas.microsoft.com/office/drawing/2014/main" id="{86365D2E-B747-4F07-8535-10C3BAB0A92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BED49BE7-347B-4325-ABCF-22761BA771B0}"/>
                </a:ext>
              </a:extLst>
            </p:cNvPr>
            <p:cNvSpPr txBox="1"/>
            <p:nvPr/>
          </p:nvSpPr>
          <p:spPr>
            <a:xfrm>
              <a:off x="3274732" y="4279671"/>
              <a:ext cx="252822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àm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để</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thấy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5" name="Picture 44">
            <a:extLst>
              <a:ext uri="{FF2B5EF4-FFF2-40B4-BE49-F238E27FC236}">
                <a16:creationId xmlns:a16="http://schemas.microsoft.com/office/drawing/2014/main" id="{99D004AA-9144-4C01-A486-6CCAF764D164}"/>
              </a:ext>
            </a:extLst>
          </p:cNvPr>
          <p:cNvPicPr>
            <a:picLocks noChangeAspect="1"/>
          </p:cNvPicPr>
          <p:nvPr/>
        </p:nvPicPr>
        <p:blipFill>
          <a:blip r:embed="rId2"/>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35315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80">
                                          <p:stCondLst>
                                            <p:cond delay="0"/>
                                          </p:stCondLst>
                                        </p:cTn>
                                        <p:tgtEl>
                                          <p:spTgt spid="38"/>
                                        </p:tgtEl>
                                      </p:cBhvr>
                                    </p:animEffect>
                                    <p:anim calcmode="lin" valueType="num">
                                      <p:cBhvr>
                                        <p:cTn id="31"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36" dur="26">
                                          <p:stCondLst>
                                            <p:cond delay="650"/>
                                          </p:stCondLst>
                                        </p:cTn>
                                        <p:tgtEl>
                                          <p:spTgt spid="38"/>
                                        </p:tgtEl>
                                      </p:cBhvr>
                                      <p:to x="100000" y="60000"/>
                                    </p:animScale>
                                    <p:animScale>
                                      <p:cBhvr>
                                        <p:cTn id="37" dur="166" decel="50000">
                                          <p:stCondLst>
                                            <p:cond delay="676"/>
                                          </p:stCondLst>
                                        </p:cTn>
                                        <p:tgtEl>
                                          <p:spTgt spid="38"/>
                                        </p:tgtEl>
                                      </p:cBhvr>
                                      <p:to x="100000" y="100000"/>
                                    </p:animScale>
                                    <p:animScale>
                                      <p:cBhvr>
                                        <p:cTn id="38" dur="26">
                                          <p:stCondLst>
                                            <p:cond delay="1312"/>
                                          </p:stCondLst>
                                        </p:cTn>
                                        <p:tgtEl>
                                          <p:spTgt spid="38"/>
                                        </p:tgtEl>
                                      </p:cBhvr>
                                      <p:to x="100000" y="80000"/>
                                    </p:animScale>
                                    <p:animScale>
                                      <p:cBhvr>
                                        <p:cTn id="39" dur="166" decel="50000">
                                          <p:stCondLst>
                                            <p:cond delay="1338"/>
                                          </p:stCondLst>
                                        </p:cTn>
                                        <p:tgtEl>
                                          <p:spTgt spid="38"/>
                                        </p:tgtEl>
                                      </p:cBhvr>
                                      <p:to x="100000" y="100000"/>
                                    </p:animScale>
                                    <p:animScale>
                                      <p:cBhvr>
                                        <p:cTn id="40" dur="26">
                                          <p:stCondLst>
                                            <p:cond delay="1642"/>
                                          </p:stCondLst>
                                        </p:cTn>
                                        <p:tgtEl>
                                          <p:spTgt spid="38"/>
                                        </p:tgtEl>
                                      </p:cBhvr>
                                      <p:to x="100000" y="90000"/>
                                    </p:animScale>
                                    <p:animScale>
                                      <p:cBhvr>
                                        <p:cTn id="41" dur="166" decel="50000">
                                          <p:stCondLst>
                                            <p:cond delay="1668"/>
                                          </p:stCondLst>
                                        </p:cTn>
                                        <p:tgtEl>
                                          <p:spTgt spid="38"/>
                                        </p:tgtEl>
                                      </p:cBhvr>
                                      <p:to x="100000" y="100000"/>
                                    </p:animScale>
                                    <p:animScale>
                                      <p:cBhvr>
                                        <p:cTn id="42" dur="26">
                                          <p:stCondLst>
                                            <p:cond delay="1808"/>
                                          </p:stCondLst>
                                        </p:cTn>
                                        <p:tgtEl>
                                          <p:spTgt spid="38"/>
                                        </p:tgtEl>
                                      </p:cBhvr>
                                      <p:to x="100000" y="95000"/>
                                    </p:animScale>
                                    <p:animScale>
                                      <p:cBhvr>
                                        <p:cTn id="43" dur="166" decel="50000">
                                          <p:stCondLst>
                                            <p:cond delay="1834"/>
                                          </p:stCondLst>
                                        </p:cTn>
                                        <p:tgtEl>
                                          <p:spTgt spid="3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80">
                                          <p:stCondLst>
                                            <p:cond delay="0"/>
                                          </p:stCondLst>
                                        </p:cTn>
                                        <p:tgtEl>
                                          <p:spTgt spid="28"/>
                                        </p:tgtEl>
                                      </p:cBhvr>
                                    </p:animEffect>
                                    <p:anim calcmode="lin" valueType="num">
                                      <p:cBhvr>
                                        <p:cTn id="4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4" dur="26">
                                          <p:stCondLst>
                                            <p:cond delay="650"/>
                                          </p:stCondLst>
                                        </p:cTn>
                                        <p:tgtEl>
                                          <p:spTgt spid="28"/>
                                        </p:tgtEl>
                                      </p:cBhvr>
                                      <p:to x="100000" y="60000"/>
                                    </p:animScale>
                                    <p:animScale>
                                      <p:cBhvr>
                                        <p:cTn id="55" dur="166" decel="50000">
                                          <p:stCondLst>
                                            <p:cond delay="676"/>
                                          </p:stCondLst>
                                        </p:cTn>
                                        <p:tgtEl>
                                          <p:spTgt spid="28"/>
                                        </p:tgtEl>
                                      </p:cBhvr>
                                      <p:to x="100000" y="100000"/>
                                    </p:animScale>
                                    <p:animScale>
                                      <p:cBhvr>
                                        <p:cTn id="56" dur="26">
                                          <p:stCondLst>
                                            <p:cond delay="1312"/>
                                          </p:stCondLst>
                                        </p:cTn>
                                        <p:tgtEl>
                                          <p:spTgt spid="28"/>
                                        </p:tgtEl>
                                      </p:cBhvr>
                                      <p:to x="100000" y="80000"/>
                                    </p:animScale>
                                    <p:animScale>
                                      <p:cBhvr>
                                        <p:cTn id="57" dur="166" decel="50000">
                                          <p:stCondLst>
                                            <p:cond delay="1338"/>
                                          </p:stCondLst>
                                        </p:cTn>
                                        <p:tgtEl>
                                          <p:spTgt spid="28"/>
                                        </p:tgtEl>
                                      </p:cBhvr>
                                      <p:to x="100000" y="100000"/>
                                    </p:animScale>
                                    <p:animScale>
                                      <p:cBhvr>
                                        <p:cTn id="58" dur="26">
                                          <p:stCondLst>
                                            <p:cond delay="1642"/>
                                          </p:stCondLst>
                                        </p:cTn>
                                        <p:tgtEl>
                                          <p:spTgt spid="28"/>
                                        </p:tgtEl>
                                      </p:cBhvr>
                                      <p:to x="100000" y="90000"/>
                                    </p:animScale>
                                    <p:animScale>
                                      <p:cBhvr>
                                        <p:cTn id="59" dur="166" decel="50000">
                                          <p:stCondLst>
                                            <p:cond delay="1668"/>
                                          </p:stCondLst>
                                        </p:cTn>
                                        <p:tgtEl>
                                          <p:spTgt spid="28"/>
                                        </p:tgtEl>
                                      </p:cBhvr>
                                      <p:to x="100000" y="100000"/>
                                    </p:animScale>
                                    <p:animScale>
                                      <p:cBhvr>
                                        <p:cTn id="60" dur="26">
                                          <p:stCondLst>
                                            <p:cond delay="1808"/>
                                          </p:stCondLst>
                                        </p:cTn>
                                        <p:tgtEl>
                                          <p:spTgt spid="28"/>
                                        </p:tgtEl>
                                      </p:cBhvr>
                                      <p:to x="100000" y="95000"/>
                                    </p:animScale>
                                    <p:animScale>
                                      <p:cBhvr>
                                        <p:cTn id="61" dur="166" decel="50000">
                                          <p:stCondLst>
                                            <p:cond delay="1834"/>
                                          </p:stCondLst>
                                        </p:cTn>
                                        <p:tgtEl>
                                          <p:spTgt spid="2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down)">
                                      <p:cBhvr>
                                        <p:cTn id="66" dur="580">
                                          <p:stCondLst>
                                            <p:cond delay="0"/>
                                          </p:stCondLst>
                                        </p:cTn>
                                        <p:tgtEl>
                                          <p:spTgt spid="33"/>
                                        </p:tgtEl>
                                      </p:cBhvr>
                                    </p:animEffect>
                                    <p:anim calcmode="lin" valueType="num">
                                      <p:cBhvr>
                                        <p:cTn id="67"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2" dur="26">
                                          <p:stCondLst>
                                            <p:cond delay="650"/>
                                          </p:stCondLst>
                                        </p:cTn>
                                        <p:tgtEl>
                                          <p:spTgt spid="33"/>
                                        </p:tgtEl>
                                      </p:cBhvr>
                                      <p:to x="100000" y="60000"/>
                                    </p:animScale>
                                    <p:animScale>
                                      <p:cBhvr>
                                        <p:cTn id="73" dur="166" decel="50000">
                                          <p:stCondLst>
                                            <p:cond delay="676"/>
                                          </p:stCondLst>
                                        </p:cTn>
                                        <p:tgtEl>
                                          <p:spTgt spid="33"/>
                                        </p:tgtEl>
                                      </p:cBhvr>
                                      <p:to x="100000" y="100000"/>
                                    </p:animScale>
                                    <p:animScale>
                                      <p:cBhvr>
                                        <p:cTn id="74" dur="26">
                                          <p:stCondLst>
                                            <p:cond delay="1312"/>
                                          </p:stCondLst>
                                        </p:cTn>
                                        <p:tgtEl>
                                          <p:spTgt spid="33"/>
                                        </p:tgtEl>
                                      </p:cBhvr>
                                      <p:to x="100000" y="80000"/>
                                    </p:animScale>
                                    <p:animScale>
                                      <p:cBhvr>
                                        <p:cTn id="75" dur="166" decel="50000">
                                          <p:stCondLst>
                                            <p:cond delay="1338"/>
                                          </p:stCondLst>
                                        </p:cTn>
                                        <p:tgtEl>
                                          <p:spTgt spid="33"/>
                                        </p:tgtEl>
                                      </p:cBhvr>
                                      <p:to x="100000" y="100000"/>
                                    </p:animScale>
                                    <p:animScale>
                                      <p:cBhvr>
                                        <p:cTn id="76" dur="26">
                                          <p:stCondLst>
                                            <p:cond delay="1642"/>
                                          </p:stCondLst>
                                        </p:cTn>
                                        <p:tgtEl>
                                          <p:spTgt spid="33"/>
                                        </p:tgtEl>
                                      </p:cBhvr>
                                      <p:to x="100000" y="90000"/>
                                    </p:animScale>
                                    <p:animScale>
                                      <p:cBhvr>
                                        <p:cTn id="77" dur="166" decel="50000">
                                          <p:stCondLst>
                                            <p:cond delay="1668"/>
                                          </p:stCondLst>
                                        </p:cTn>
                                        <p:tgtEl>
                                          <p:spTgt spid="33"/>
                                        </p:tgtEl>
                                      </p:cBhvr>
                                      <p:to x="100000" y="100000"/>
                                    </p:animScale>
                                    <p:animScale>
                                      <p:cBhvr>
                                        <p:cTn id="78" dur="26">
                                          <p:stCondLst>
                                            <p:cond delay="1808"/>
                                          </p:stCondLst>
                                        </p:cTn>
                                        <p:tgtEl>
                                          <p:spTgt spid="33"/>
                                        </p:tgtEl>
                                      </p:cBhvr>
                                      <p:to x="100000" y="95000"/>
                                    </p:animScale>
                                    <p:animScale>
                                      <p:cBhvr>
                                        <p:cTn id="79"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42" name="Rectangle 41">
            <a:extLst>
              <a:ext uri="{FF2B5EF4-FFF2-40B4-BE49-F238E27FC236}">
                <a16:creationId xmlns:a16="http://schemas.microsoft.com/office/drawing/2014/main" id="{41445104-84A6-4F80-9129-B8F359240A55}"/>
              </a:ext>
            </a:extLst>
          </p:cNvPr>
          <p:cNvSpPr/>
          <p:nvPr/>
        </p:nvSpPr>
        <p:spPr>
          <a:xfrm>
            <a:off x="3733800" y="1708291"/>
            <a:ext cx="5365110" cy="3108543"/>
          </a:xfrm>
          <a:prstGeom prst="rect">
            <a:avLst/>
          </a:prstGeom>
        </p:spPr>
        <p:txBody>
          <a:bodyPr wrap="square">
            <a:spAutoFit/>
          </a:bodyPr>
          <a:lstStyle/>
          <a:p>
            <a:pPr algn="just">
              <a:spcAft>
                <a:spcPts val="800"/>
              </a:spcAft>
            </a:pPr>
            <a:r>
              <a:rPr lang="vi-VN"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Hay là con nghĩ</a:t>
            </a:r>
            <a:r>
              <a:rPr lang="vi-VN"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spcAft>
                <a:spcPts val="800"/>
              </a:spcAft>
            </a:pPr>
            <a:r>
              <a:rPr lang="vi-VN"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Đất nước trong nhà</a:t>
            </a:r>
            <a:r>
              <a:rPr lang="vi-VN"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spcAft>
                <a:spcPts val="800"/>
              </a:spcAft>
            </a:pPr>
            <a:r>
              <a:rPr lang="vi-VN"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Là mẹ</a:t>
            </a:r>
            <a:r>
              <a:rPr lang="vi-VN"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là cha</a:t>
            </a:r>
            <a:r>
              <a:rPr lang="vi-VN"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spcAft>
                <a:spcPts val="800"/>
              </a:spcAft>
            </a:pPr>
            <a:r>
              <a:rPr lang="vi-VN"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á</a:t>
            </a:r>
            <a:r>
              <a:rPr lang="vi-VN"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cờ Tổ quốc?</a:t>
            </a:r>
            <a:r>
              <a:rPr lang="vi-VN"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5537C81-51B2-4075-A171-452BCBB9AAE9}"/>
              </a:ext>
            </a:extLst>
          </p:cNvPr>
          <p:cNvPicPr>
            <a:picLocks noChangeAspect="1"/>
          </p:cNvPicPr>
          <p:nvPr/>
        </p:nvPicPr>
        <p:blipFill>
          <a:blip r:embed="rId2"/>
          <a:stretch>
            <a:fillRect/>
          </a:stretch>
        </p:blipFill>
        <p:spPr>
          <a:xfrm>
            <a:off x="2985249" y="332155"/>
            <a:ext cx="6145301" cy="1774090"/>
          </a:xfrm>
          <a:prstGeom prst="rect">
            <a:avLst/>
          </a:prstGeom>
        </p:spPr>
      </p:pic>
    </p:spTree>
    <p:extLst>
      <p:ext uri="{BB962C8B-B14F-4D97-AF65-F5344CB8AC3E}">
        <p14:creationId xmlns:p14="http://schemas.microsoft.com/office/powerpoint/2010/main" val="483120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vừa trang giấy?</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cờ Tổ quốc?</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(Huỳnh Mai Liên)</a:t>
            </a:r>
          </a:p>
        </p:txBody>
      </p:sp>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6</a:t>
              </a:r>
            </a:p>
          </p:txBody>
        </p:sp>
      </p:grpSp>
    </p:spTree>
    <p:extLst>
      <p:ext uri="{BB962C8B-B14F-4D97-AF65-F5344CB8AC3E}">
        <p14:creationId xmlns:p14="http://schemas.microsoft.com/office/powerpoint/2010/main" val="3121228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862A5E08-5A6A-4017-9860-EBE5CC0B425B}"/>
              </a:ext>
            </a:extLst>
          </p:cNvPr>
          <p:cNvGrpSpPr/>
          <p:nvPr/>
        </p:nvGrpSpPr>
        <p:grpSpPr>
          <a:xfrm>
            <a:off x="486607" y="1059138"/>
            <a:ext cx="5790252" cy="3036949"/>
            <a:chOff x="2975205" y="1255651"/>
            <a:chExt cx="5432196" cy="3036949"/>
          </a:xfrm>
        </p:grpSpPr>
        <p:sp>
          <p:nvSpPr>
            <p:cNvPr id="46" name="Rectangle: Rounded Corners 21">
              <a:extLst>
                <a:ext uri="{FF2B5EF4-FFF2-40B4-BE49-F238E27FC236}">
                  <a16:creationId xmlns:a16="http://schemas.microsoft.com/office/drawing/2014/main" id="{B9220BCD-93D3-48BC-97C0-DC652644503F}"/>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7" name="Rectangle: Rounded Corners 46">
              <a:extLst>
                <a:ext uri="{FF2B5EF4-FFF2-40B4-BE49-F238E27FC236}">
                  <a16:creationId xmlns:a16="http://schemas.microsoft.com/office/drawing/2014/main" id="{F5D312D7-F0D0-47D9-B4B9-C0A54A8FCE21}"/>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48" name="Picture 47">
              <a:extLst>
                <a:ext uri="{FF2B5EF4-FFF2-40B4-BE49-F238E27FC236}">
                  <a16:creationId xmlns:a16="http://schemas.microsoft.com/office/drawing/2014/main" id="{432DFF53-0A62-4310-A928-165246D58360}"/>
                </a:ext>
              </a:extLst>
            </p:cNvPr>
            <p:cNvPicPr>
              <a:picLocks noChangeAspect="1"/>
            </p:cNvPicPr>
            <p:nvPr/>
          </p:nvPicPr>
          <p:blipFill>
            <a:blip r:embed="rId2"/>
            <a:stretch>
              <a:fillRect/>
            </a:stretch>
          </p:blipFill>
          <p:spPr>
            <a:xfrm flipH="1">
              <a:off x="3075433" y="2052486"/>
              <a:ext cx="609091" cy="609091"/>
            </a:xfrm>
            <a:prstGeom prst="rect">
              <a:avLst/>
            </a:prstGeom>
          </p:spPr>
        </p:pic>
        <p:pic>
          <p:nvPicPr>
            <p:cNvPr id="49" name="Picture 48">
              <a:extLst>
                <a:ext uri="{FF2B5EF4-FFF2-40B4-BE49-F238E27FC236}">
                  <a16:creationId xmlns:a16="http://schemas.microsoft.com/office/drawing/2014/main" id="{5550541E-9E0C-4392-A875-9BED69158DB7}"/>
                </a:ext>
              </a:extLst>
            </p:cNvPr>
            <p:cNvPicPr>
              <a:picLocks noChangeAspect="1"/>
            </p:cNvPicPr>
            <p:nvPr/>
          </p:nvPicPr>
          <p:blipFill>
            <a:blip r:embed="rId2"/>
            <a:stretch>
              <a:fillRect/>
            </a:stretch>
          </p:blipFill>
          <p:spPr>
            <a:xfrm flipH="1">
              <a:off x="3075433" y="2703903"/>
              <a:ext cx="609091" cy="609091"/>
            </a:xfrm>
            <a:prstGeom prst="rect">
              <a:avLst/>
            </a:prstGeom>
          </p:spPr>
        </p:pic>
        <p:pic>
          <p:nvPicPr>
            <p:cNvPr id="50" name="Picture 49">
              <a:extLst>
                <a:ext uri="{FF2B5EF4-FFF2-40B4-BE49-F238E27FC236}">
                  <a16:creationId xmlns:a16="http://schemas.microsoft.com/office/drawing/2014/main" id="{36996AB6-9649-4AFB-973D-6375CC103748}"/>
                </a:ext>
              </a:extLst>
            </p:cNvPr>
            <p:cNvPicPr>
              <a:picLocks noChangeAspect="1"/>
            </p:cNvPicPr>
            <p:nvPr/>
          </p:nvPicPr>
          <p:blipFill>
            <a:blip r:embed="rId2"/>
            <a:stretch>
              <a:fillRect/>
            </a:stretch>
          </p:blipFill>
          <p:spPr>
            <a:xfrm flipH="1">
              <a:off x="3075433" y="3393938"/>
              <a:ext cx="609091" cy="609091"/>
            </a:xfrm>
            <a:prstGeom prst="rect">
              <a:avLst/>
            </a:prstGeom>
          </p:spPr>
        </p:pic>
      </p:grpSp>
      <p:grpSp>
        <p:nvGrpSpPr>
          <p:cNvPr id="51" name="Group 50">
            <a:extLst>
              <a:ext uri="{FF2B5EF4-FFF2-40B4-BE49-F238E27FC236}">
                <a16:creationId xmlns:a16="http://schemas.microsoft.com/office/drawing/2014/main" id="{A00C5CBF-7AEB-4E06-A50E-85ED35CCFF3E}"/>
              </a:ext>
            </a:extLst>
          </p:cNvPr>
          <p:cNvGrpSpPr/>
          <p:nvPr/>
        </p:nvGrpSpPr>
        <p:grpSpPr>
          <a:xfrm>
            <a:off x="5050654" y="3936004"/>
            <a:ext cx="7073839" cy="2800488"/>
            <a:chOff x="4841104" y="3859804"/>
            <a:chExt cx="7073839" cy="2800488"/>
          </a:xfrm>
        </p:grpSpPr>
        <p:grpSp>
          <p:nvGrpSpPr>
            <p:cNvPr id="52" name="Group 51">
              <a:extLst>
                <a:ext uri="{FF2B5EF4-FFF2-40B4-BE49-F238E27FC236}">
                  <a16:creationId xmlns:a16="http://schemas.microsoft.com/office/drawing/2014/main" id="{1F820625-9794-46E5-B1D2-D74A45D53B11}"/>
                </a:ext>
              </a:extLst>
            </p:cNvPr>
            <p:cNvGrpSpPr/>
            <p:nvPr/>
          </p:nvGrpSpPr>
          <p:grpSpPr>
            <a:xfrm>
              <a:off x="4841104" y="3859804"/>
              <a:ext cx="7073839" cy="2800488"/>
              <a:chOff x="2975204" y="1297855"/>
              <a:chExt cx="7073839" cy="2800488"/>
            </a:xfrm>
          </p:grpSpPr>
          <p:sp>
            <p:nvSpPr>
              <p:cNvPr id="62" name="Rectangle: Rounded Corners 61">
                <a:extLst>
                  <a:ext uri="{FF2B5EF4-FFF2-40B4-BE49-F238E27FC236}">
                    <a16:creationId xmlns:a16="http://schemas.microsoft.com/office/drawing/2014/main" id="{545DDC35-A71E-40EA-A5B7-1E5EB3C7857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63" name="Rectangle: Rounded Corners 62">
                <a:extLst>
                  <a:ext uri="{FF2B5EF4-FFF2-40B4-BE49-F238E27FC236}">
                    <a16:creationId xmlns:a16="http://schemas.microsoft.com/office/drawing/2014/main" id="{F5F4A9C4-5495-4F93-BB7B-C92CF13AF78D}"/>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53" name="Picture 52">
              <a:extLst>
                <a:ext uri="{FF2B5EF4-FFF2-40B4-BE49-F238E27FC236}">
                  <a16:creationId xmlns:a16="http://schemas.microsoft.com/office/drawing/2014/main" id="{7EE4F054-DC93-414D-AE58-3EFAECF7E0D1}"/>
                </a:ext>
              </a:extLst>
            </p:cNvPr>
            <p:cNvPicPr>
              <a:picLocks noChangeAspect="1"/>
            </p:cNvPicPr>
            <p:nvPr/>
          </p:nvPicPr>
          <p:blipFill>
            <a:blip r:embed="rId3"/>
            <a:stretch>
              <a:fillRect/>
            </a:stretch>
          </p:blipFill>
          <p:spPr>
            <a:xfrm>
              <a:off x="7938655" y="4744733"/>
              <a:ext cx="469963" cy="469963"/>
            </a:xfrm>
            <a:prstGeom prst="rect">
              <a:avLst/>
            </a:prstGeom>
          </p:spPr>
        </p:pic>
        <p:pic>
          <p:nvPicPr>
            <p:cNvPr id="54" name="Picture 53">
              <a:extLst>
                <a:ext uri="{FF2B5EF4-FFF2-40B4-BE49-F238E27FC236}">
                  <a16:creationId xmlns:a16="http://schemas.microsoft.com/office/drawing/2014/main" id="{78CBBAC7-D159-4AE9-9614-E6C4B0D3ED9B}"/>
                </a:ext>
              </a:extLst>
            </p:cNvPr>
            <p:cNvPicPr>
              <a:picLocks noChangeAspect="1"/>
            </p:cNvPicPr>
            <p:nvPr/>
          </p:nvPicPr>
          <p:blipFill>
            <a:blip r:embed="rId4"/>
            <a:stretch>
              <a:fillRect/>
            </a:stretch>
          </p:blipFill>
          <p:spPr>
            <a:xfrm>
              <a:off x="7381981" y="4744733"/>
              <a:ext cx="469963" cy="469963"/>
            </a:xfrm>
            <a:prstGeom prst="rect">
              <a:avLst/>
            </a:prstGeom>
          </p:spPr>
        </p:pic>
        <p:pic>
          <p:nvPicPr>
            <p:cNvPr id="55" name="Picture 54">
              <a:extLst>
                <a:ext uri="{FF2B5EF4-FFF2-40B4-BE49-F238E27FC236}">
                  <a16:creationId xmlns:a16="http://schemas.microsoft.com/office/drawing/2014/main" id="{B81A52A9-F40D-4B5F-B1AC-2CD70AF0FC93}"/>
                </a:ext>
              </a:extLst>
            </p:cNvPr>
            <p:cNvPicPr>
              <a:picLocks noChangeAspect="1"/>
            </p:cNvPicPr>
            <p:nvPr/>
          </p:nvPicPr>
          <p:blipFill>
            <a:blip r:embed="rId5"/>
            <a:stretch>
              <a:fillRect/>
            </a:stretch>
          </p:blipFill>
          <p:spPr>
            <a:xfrm>
              <a:off x="8495329" y="4744733"/>
              <a:ext cx="469963" cy="469963"/>
            </a:xfrm>
            <a:prstGeom prst="rect">
              <a:avLst/>
            </a:prstGeom>
          </p:spPr>
        </p:pic>
        <p:pic>
          <p:nvPicPr>
            <p:cNvPr id="56" name="Picture 55">
              <a:extLst>
                <a:ext uri="{FF2B5EF4-FFF2-40B4-BE49-F238E27FC236}">
                  <a16:creationId xmlns:a16="http://schemas.microsoft.com/office/drawing/2014/main" id="{6B47001C-5023-4BEC-93E0-E5C5F6183870}"/>
                </a:ext>
              </a:extLst>
            </p:cNvPr>
            <p:cNvPicPr>
              <a:picLocks noChangeAspect="1"/>
            </p:cNvPicPr>
            <p:nvPr/>
          </p:nvPicPr>
          <p:blipFill>
            <a:blip r:embed="rId3"/>
            <a:stretch>
              <a:fillRect/>
            </a:stretch>
          </p:blipFill>
          <p:spPr>
            <a:xfrm>
              <a:off x="8011711" y="5354495"/>
              <a:ext cx="469963" cy="469963"/>
            </a:xfrm>
            <a:prstGeom prst="rect">
              <a:avLst/>
            </a:prstGeom>
          </p:spPr>
        </p:pic>
        <p:pic>
          <p:nvPicPr>
            <p:cNvPr id="57" name="Picture 56">
              <a:extLst>
                <a:ext uri="{FF2B5EF4-FFF2-40B4-BE49-F238E27FC236}">
                  <a16:creationId xmlns:a16="http://schemas.microsoft.com/office/drawing/2014/main" id="{AC523FB5-7483-4167-9D15-E42AE1ADBDB2}"/>
                </a:ext>
              </a:extLst>
            </p:cNvPr>
            <p:cNvPicPr>
              <a:picLocks noChangeAspect="1"/>
            </p:cNvPicPr>
            <p:nvPr/>
          </p:nvPicPr>
          <p:blipFill>
            <a:blip r:embed="rId4"/>
            <a:stretch>
              <a:fillRect/>
            </a:stretch>
          </p:blipFill>
          <p:spPr>
            <a:xfrm>
              <a:off x="7455037" y="5354495"/>
              <a:ext cx="469963" cy="469963"/>
            </a:xfrm>
            <a:prstGeom prst="rect">
              <a:avLst/>
            </a:prstGeom>
          </p:spPr>
        </p:pic>
        <p:pic>
          <p:nvPicPr>
            <p:cNvPr id="58" name="Picture 57">
              <a:extLst>
                <a:ext uri="{FF2B5EF4-FFF2-40B4-BE49-F238E27FC236}">
                  <a16:creationId xmlns:a16="http://schemas.microsoft.com/office/drawing/2014/main" id="{F82F4F78-AB5D-4EC3-B73F-CEF2A826DB9F}"/>
                </a:ext>
              </a:extLst>
            </p:cNvPr>
            <p:cNvPicPr>
              <a:picLocks noChangeAspect="1"/>
            </p:cNvPicPr>
            <p:nvPr/>
          </p:nvPicPr>
          <p:blipFill>
            <a:blip r:embed="rId5"/>
            <a:stretch>
              <a:fillRect/>
            </a:stretch>
          </p:blipFill>
          <p:spPr>
            <a:xfrm>
              <a:off x="8568385" y="5354495"/>
              <a:ext cx="469963" cy="469963"/>
            </a:xfrm>
            <a:prstGeom prst="rect">
              <a:avLst/>
            </a:prstGeom>
          </p:spPr>
        </p:pic>
        <p:pic>
          <p:nvPicPr>
            <p:cNvPr id="59" name="Picture 58">
              <a:extLst>
                <a:ext uri="{FF2B5EF4-FFF2-40B4-BE49-F238E27FC236}">
                  <a16:creationId xmlns:a16="http://schemas.microsoft.com/office/drawing/2014/main" id="{CA3D4A89-9E41-4CE2-B6EA-016A68801115}"/>
                </a:ext>
              </a:extLst>
            </p:cNvPr>
            <p:cNvPicPr>
              <a:picLocks noChangeAspect="1"/>
            </p:cNvPicPr>
            <p:nvPr/>
          </p:nvPicPr>
          <p:blipFill>
            <a:blip r:embed="rId3"/>
            <a:stretch>
              <a:fillRect/>
            </a:stretch>
          </p:blipFill>
          <p:spPr>
            <a:xfrm>
              <a:off x="10637510" y="5928927"/>
              <a:ext cx="469963" cy="469963"/>
            </a:xfrm>
            <a:prstGeom prst="rect">
              <a:avLst/>
            </a:prstGeom>
          </p:spPr>
        </p:pic>
        <p:pic>
          <p:nvPicPr>
            <p:cNvPr id="60" name="Picture 59">
              <a:extLst>
                <a:ext uri="{FF2B5EF4-FFF2-40B4-BE49-F238E27FC236}">
                  <a16:creationId xmlns:a16="http://schemas.microsoft.com/office/drawing/2014/main" id="{96949F11-2FB2-42AE-A486-CAD17B11D4C4}"/>
                </a:ext>
              </a:extLst>
            </p:cNvPr>
            <p:cNvPicPr>
              <a:picLocks noChangeAspect="1"/>
            </p:cNvPicPr>
            <p:nvPr/>
          </p:nvPicPr>
          <p:blipFill>
            <a:blip r:embed="rId4"/>
            <a:stretch>
              <a:fillRect/>
            </a:stretch>
          </p:blipFill>
          <p:spPr>
            <a:xfrm>
              <a:off x="10080836" y="5928927"/>
              <a:ext cx="469963" cy="469963"/>
            </a:xfrm>
            <a:prstGeom prst="rect">
              <a:avLst/>
            </a:prstGeom>
          </p:spPr>
        </p:pic>
        <p:pic>
          <p:nvPicPr>
            <p:cNvPr id="61" name="Picture 60">
              <a:extLst>
                <a:ext uri="{FF2B5EF4-FFF2-40B4-BE49-F238E27FC236}">
                  <a16:creationId xmlns:a16="http://schemas.microsoft.com/office/drawing/2014/main" id="{A084CB48-7D59-4ACA-8D50-69104F665EEC}"/>
                </a:ext>
              </a:extLst>
            </p:cNvPr>
            <p:cNvPicPr>
              <a:picLocks noChangeAspect="1"/>
            </p:cNvPicPr>
            <p:nvPr/>
          </p:nvPicPr>
          <p:blipFill>
            <a:blip r:embed="rId5"/>
            <a:stretch>
              <a:fillRect/>
            </a:stretch>
          </p:blipFill>
          <p:spPr>
            <a:xfrm>
              <a:off x="11194184" y="5928927"/>
              <a:ext cx="469963" cy="469963"/>
            </a:xfrm>
            <a:prstGeom prst="rect">
              <a:avLst/>
            </a:prstGeom>
          </p:spPr>
        </p:pic>
      </p:grpSp>
      <p:pic>
        <p:nvPicPr>
          <p:cNvPr id="2" name="Picture 1">
            <a:extLst>
              <a:ext uri="{FF2B5EF4-FFF2-40B4-BE49-F238E27FC236}">
                <a16:creationId xmlns:a16="http://schemas.microsoft.com/office/drawing/2014/main" id="{3AB1A9C2-2EE5-4029-B7C1-5C98193A4E3F}"/>
              </a:ext>
            </a:extLst>
          </p:cNvPr>
          <p:cNvPicPr>
            <a:picLocks noChangeAspect="1"/>
          </p:cNvPicPr>
          <p:nvPr/>
        </p:nvPicPr>
        <p:blipFill>
          <a:blip r:embed="rId6"/>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4709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66000">
                                          <p:cBhvr additive="base">
                                            <p:cTn id="7" dur="1000" fill="hold"/>
                                            <p:tgtEl>
                                              <p:spTgt spid="4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14:bounceEnd="66000">
                                          <p:cBhvr additive="base">
                                            <p:cTn id="12" dur="1000" fill="hold"/>
                                            <p:tgtEl>
                                              <p:spTgt spid="5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000" fill="hold"/>
                                            <p:tgtEl>
                                              <p:spTgt spid="51"/>
                                            </p:tgtEl>
                                            <p:attrNameLst>
                                              <p:attrName>ppt_x</p:attrName>
                                            </p:attrNameLst>
                                          </p:cBhvr>
                                          <p:tavLst>
                                            <p:tav tm="0">
                                              <p:val>
                                                <p:strVal val="#ppt_x"/>
                                              </p:val>
                                            </p:tav>
                                            <p:tav tm="100000">
                                              <p:val>
                                                <p:strVal val="#ppt_x"/>
                                              </p:val>
                                            </p:tav>
                                          </p:tavLst>
                                        </p:anim>
                                        <p:anim calcmode="lin" valueType="num">
                                          <p:cBhvr additive="base">
                                            <p:cTn id="13" dur="10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vừa trang giấy?</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cờ Tổ quốc?</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(Huỳnh Mai Liên)</a:t>
            </a:r>
          </a:p>
        </p:txBody>
      </p:sp>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6</a:t>
              </a:r>
            </a:p>
          </p:txBody>
        </p:sp>
      </p:grpSp>
    </p:spTree>
    <p:extLst>
      <p:ext uri="{BB962C8B-B14F-4D97-AF65-F5344CB8AC3E}">
        <p14:creationId xmlns:p14="http://schemas.microsoft.com/office/powerpoint/2010/main" val="1123486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8DF90663-415B-4642-A846-6E75EC3B7E26}"/>
              </a:ext>
            </a:extLst>
          </p:cNvPr>
          <p:cNvPicPr>
            <a:picLocks noChangeAspect="1"/>
          </p:cNvPicPr>
          <p:nvPr/>
        </p:nvPicPr>
        <p:blipFill>
          <a:blip r:embed="rId7"/>
          <a:stretch>
            <a:fillRect/>
          </a:stretch>
        </p:blipFill>
        <p:spPr>
          <a:xfrm>
            <a:off x="2284896" y="692237"/>
            <a:ext cx="7888908" cy="920576"/>
          </a:xfrm>
          <a:prstGeom prst="rect">
            <a:avLst/>
          </a:prstGeom>
        </p:spPr>
      </p:pic>
      <p:pic>
        <p:nvPicPr>
          <p:cNvPr id="4" name="Picture 3">
            <a:extLst>
              <a:ext uri="{FF2B5EF4-FFF2-40B4-BE49-F238E27FC236}">
                <a16:creationId xmlns:a16="http://schemas.microsoft.com/office/drawing/2014/main" id="{93B37C79-479F-43C1-89D3-CB12C5171636}"/>
              </a:ext>
            </a:extLst>
          </p:cNvPr>
          <p:cNvPicPr>
            <a:picLocks noChangeAspect="1"/>
          </p:cNvPicPr>
          <p:nvPr/>
        </p:nvPicPr>
        <p:blipFill>
          <a:blip r:embed="rId8"/>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67357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TotalTime>
  <Words>822</Words>
  <Application>Microsoft Office PowerPoint</Application>
  <PresentationFormat>Widescreen</PresentationFormat>
  <Paragraphs>185</Paragraphs>
  <Slides>15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Arial</vt:lpstr>
      <vt:lpstr>Arial-Rounded</vt:lpstr>
      <vt:lpstr>Calibri</vt:lpstr>
      <vt:lpstr>Cambria</vt:lpstr>
      <vt:lpstr>等线</vt:lpstr>
      <vt:lpstr>Times New Roman</vt:lpstr>
      <vt:lpstr>UVN Banh Mi</vt:lpstr>
      <vt:lpstr>字魂131号-酷乐潮玩体</vt:lpstr>
      <vt:lpstr>思源宋体 CN Light</vt:lpstr>
      <vt:lpstr>思源黑体 CN</vt:lpstr>
      <vt:lpstr>思源黑体 CN Medium</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55</cp:revision>
  <dcterms:created xsi:type="dcterms:W3CDTF">2023-01-04T02:21:36Z</dcterms:created>
  <dcterms:modified xsi:type="dcterms:W3CDTF">2025-04-01T10:20:10Z</dcterms:modified>
</cp:coreProperties>
</file>