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8803" r:id="rId3"/>
    <p:sldId id="8733" r:id="rId4"/>
    <p:sldId id="8730" r:id="rId5"/>
    <p:sldId id="8779" r:id="rId6"/>
    <p:sldId id="8780" r:id="rId7"/>
    <p:sldId id="8781" r:id="rId8"/>
    <p:sldId id="8789" r:id="rId9"/>
    <p:sldId id="8790" r:id="rId10"/>
    <p:sldId id="8791" r:id="rId11"/>
    <p:sldId id="8807" r:id="rId12"/>
    <p:sldId id="8786" r:id="rId13"/>
    <p:sldId id="8808" r:id="rId14"/>
    <p:sldId id="8799" r:id="rId15"/>
    <p:sldId id="8809" r:id="rId16"/>
    <p:sldId id="8810" r:id="rId17"/>
    <p:sldId id="8811" r:id="rId18"/>
    <p:sldId id="8812" r:id="rId19"/>
    <p:sldId id="8813" r:id="rId20"/>
    <p:sldId id="87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p:scale>
          <a:sx n="50" d="100"/>
          <a:sy n="50" d="100"/>
        </p:scale>
        <p:origin x="-1488"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39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586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70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437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61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xmlns=""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ask="http://schemas.microsoft.com/office/drawing/2018/sketchyshapes" xmln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xmlns=""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3" name="页脚占位符 2">
            <a:extLst>
              <a:ext uri="{FF2B5EF4-FFF2-40B4-BE49-F238E27FC236}">
                <a16:creationId xmlns:a16="http://schemas.microsoft.com/office/drawing/2014/main" xmlns=""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6" name="页脚占位符 5">
            <a:extLst>
              <a:ext uri="{FF2B5EF4-FFF2-40B4-BE49-F238E27FC236}">
                <a16:creationId xmlns:a16="http://schemas.microsoft.com/office/drawing/2014/main" xmlns=""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slide" Target="slide10.xml"/><Relationship Id="rId5" Type="http://schemas.openxmlformats.org/officeDocument/2006/relationships/image" Target="../media/image14.png"/><Relationship Id="rId10" Type="http://schemas.openxmlformats.org/officeDocument/2006/relationships/slide" Target="slide9.xml"/><Relationship Id="rId4" Type="http://schemas.openxmlformats.org/officeDocument/2006/relationships/image" Target="../media/image13.png"/><Relationship Id="rId9" Type="http://schemas.openxmlformats.org/officeDocument/2006/relationships/slide" Target="slide8.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xmlns="" id="{09897162-4DBA-4CD7-AADD-8765ADE73B22}"/>
              </a:ext>
            </a:extLst>
          </p:cNvPr>
          <p:cNvSpPr txBox="1"/>
          <p:nvPr/>
        </p:nvSpPr>
        <p:spPr>
          <a:xfrm>
            <a:off x="3148580" y="841973"/>
            <a:ext cx="58948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xmlns=""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a16="http://schemas.microsoft.com/office/drawing/2014/main" xmlns=""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xmlns=""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a16="http://schemas.microsoft.com/office/drawing/2014/main" xmlns="" id="{230E7F2B-7D86-4F55-ADDD-CC84B02B2861}"/>
              </a:ext>
            </a:extLst>
          </p:cNvPr>
          <p:cNvPicPr>
            <a:picLocks noChangeAspect="1"/>
          </p:cNvPicPr>
          <p:nvPr/>
        </p:nvPicPr>
        <p:blipFill>
          <a:blip r:embed="rId4"/>
          <a:stretch>
            <a:fillRect/>
          </a:stretch>
        </p:blipFill>
        <p:spPr>
          <a:xfrm>
            <a:off x="974162" y="2236381"/>
            <a:ext cx="10053175" cy="2042337"/>
          </a:xfrm>
          <a:prstGeom prst="rect">
            <a:avLst/>
          </a:prstGeom>
        </p:spPr>
      </p:pic>
      <p:sp>
        <p:nvSpPr>
          <p:cNvPr id="4" name="TextBox 3">
            <a:extLst>
              <a:ext uri="{FF2B5EF4-FFF2-40B4-BE49-F238E27FC236}">
                <a16:creationId xmlns:a16="http://schemas.microsoft.com/office/drawing/2014/main" xmlns=""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1 + 2)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2100"/>
                            </p:stCondLst>
                            <p:childTnLst>
                              <p:par>
                                <p:cTn id="9" presetID="47"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xmlns=""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xmlns=""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a16="http://schemas.microsoft.com/office/drawing/2014/main" xmlns=""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xmlns=""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a16="http://schemas.microsoft.com/office/drawing/2014/main" xmlns=""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a16="http://schemas.microsoft.com/office/drawing/2014/main" xmlns=""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xmlns=""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a16="http://schemas.microsoft.com/office/drawing/2014/main" xmlns=""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7ABFB84-48C2-4434-91A1-58A9440A1CFD}"/>
              </a:ext>
            </a:extLst>
          </p:cNvPr>
          <p:cNvSpPr txBox="1"/>
          <p:nvPr/>
        </p:nvSpPr>
        <p:spPr>
          <a:xfrm>
            <a:off x="612107" y="725560"/>
            <a:ext cx="11341768" cy="646331"/>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2. </a:t>
            </a:r>
            <a:r>
              <a:rPr lang="en-US" sz="3600" b="1" dirty="0" err="1">
                <a:solidFill>
                  <a:srgbClr val="FF3300"/>
                </a:solidFill>
                <a:latin typeface="Calibri" panose="020F0502020204030204" pitchFamily="34" charset="0"/>
                <a:cs typeface="Calibri" panose="020F0502020204030204" pitchFamily="34" charset="0"/>
              </a:rPr>
              <a:t>Đọc</a:t>
            </a:r>
            <a:r>
              <a:rPr lang="en-US" sz="3600" b="1" dirty="0">
                <a:solidFill>
                  <a:srgbClr val="FF3300"/>
                </a:solidFill>
                <a:latin typeface="Calibri" panose="020F0502020204030204" pitchFamily="34" charset="0"/>
                <a:cs typeface="Calibri" panose="020F0502020204030204" pitchFamily="34" charset="0"/>
              </a:rPr>
              <a:t> 1 </a:t>
            </a:r>
            <a:r>
              <a:rPr lang="en-US" sz="3600" b="1" dirty="0" err="1">
                <a:solidFill>
                  <a:srgbClr val="FF3300"/>
                </a:solidFill>
                <a:latin typeface="Calibri" panose="020F0502020204030204" pitchFamily="34" charset="0"/>
                <a:cs typeface="Calibri" panose="020F0502020204030204" pitchFamily="34" charset="0"/>
              </a:rPr>
              <a:t>trong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những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bài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thơ</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trên</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và</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trả</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lời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câu</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hỏi</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2F9ECEE9-EDE2-4C78-B679-A0A110C62757}"/>
              </a:ext>
            </a:extLst>
          </p:cNvPr>
          <p:cNvPicPr>
            <a:picLocks noChangeAspect="1"/>
          </p:cNvPicPr>
          <p:nvPr/>
        </p:nvPicPr>
        <p:blipFill>
          <a:blip r:embed="rId3"/>
          <a:stretch>
            <a:fillRect/>
          </a:stretch>
        </p:blipFill>
        <p:spPr>
          <a:xfrm>
            <a:off x="6335309" y="1828800"/>
            <a:ext cx="4999441" cy="3657600"/>
          </a:xfrm>
          <a:prstGeom prst="rect">
            <a:avLst/>
          </a:prstGeom>
        </p:spPr>
      </p:pic>
      <p:sp>
        <p:nvSpPr>
          <p:cNvPr id="5" name="TextBox 4">
            <a:extLst>
              <a:ext uri="{FF2B5EF4-FFF2-40B4-BE49-F238E27FC236}">
                <a16:creationId xmlns:a16="http://schemas.microsoft.com/office/drawing/2014/main" xmlns="" id="{822FEFD7-7ECD-41A1-AF10-56FF17EFC584}"/>
              </a:ext>
            </a:extLst>
          </p:cNvPr>
          <p:cNvSpPr txBox="1"/>
          <p:nvPr/>
        </p:nvSpPr>
        <p:spPr>
          <a:xfrm>
            <a:off x="561975" y="1828800"/>
            <a:ext cx="5657850" cy="2246769"/>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a. </a:t>
            </a:r>
            <a:r>
              <a:rPr lang="vi-VN" sz="2800" b="1" dirty="0">
                <a:latin typeface="Calibri" panose="020F0502020204030204" pitchFamily="34" charset="0"/>
                <a:cs typeface="Calibri" panose="020F0502020204030204" pitchFamily="34" charset="0"/>
              </a:rPr>
              <a:t>Bài đọc viết về ai hoặc viết về sự vật gì?</a:t>
            </a:r>
          </a:p>
          <a:p>
            <a:pPr algn="just"/>
            <a:r>
              <a:rPr lang="en-US" sz="2800" b="1" dirty="0">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 Em nhớ nhất chi tiết nào trong bài đọc?</a:t>
            </a:r>
          </a:p>
          <a:p>
            <a:pPr algn="just"/>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 Em học được điều gì từ bài đọc?</a:t>
            </a:r>
          </a:p>
        </p:txBody>
      </p:sp>
    </p:spTree>
    <p:extLst>
      <p:ext uri="{BB962C8B-B14F-4D97-AF65-F5344CB8AC3E}">
        <p14:creationId xmlns:p14="http://schemas.microsoft.com/office/powerpoint/2010/main" val="15374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674E436-FF91-41E6-9079-2210D277A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38100" dir="5400000" algn="t" rotWithShape="0">
              <a:prstClr val="black">
                <a:alpha val="40000"/>
              </a:prstClr>
            </a:outerShdw>
          </a:effectLst>
        </p:spPr>
      </p:pic>
      <p:pic>
        <p:nvPicPr>
          <p:cNvPr id="4098" name="Picture 2" descr="즐거움 사진, 이미지, 일러스트, 캘리그라피 - 크라우드픽">
            <a:extLst>
              <a:ext uri="{FF2B5EF4-FFF2-40B4-BE49-F238E27FC236}">
                <a16:creationId xmlns:a16="http://schemas.microsoft.com/office/drawing/2014/main" xmlns="" id="{0DB790CC-1034-4CC7-AF30-BBC86F4D3E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618"/>
          <a:stretch/>
        </p:blipFill>
        <p:spPr bwMode="auto">
          <a:xfrm>
            <a:off x="3124200" y="1664366"/>
            <a:ext cx="5943600" cy="519363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89DEA66A-E40F-4FB2-9B1E-1DB6B4EBF91F}"/>
              </a:ext>
            </a:extLst>
          </p:cNvPr>
          <p:cNvGrpSpPr/>
          <p:nvPr/>
        </p:nvGrpSpPr>
        <p:grpSpPr>
          <a:xfrm>
            <a:off x="1295400" y="575888"/>
            <a:ext cx="3657600" cy="3657600"/>
            <a:chOff x="1295400" y="575888"/>
            <a:chExt cx="3657600" cy="3657600"/>
          </a:xfrm>
        </p:grpSpPr>
        <p:pic>
          <p:nvPicPr>
            <p:cNvPr id="18" name="Picture 17">
              <a:extLst>
                <a:ext uri="{FF2B5EF4-FFF2-40B4-BE49-F238E27FC236}">
                  <a16:creationId xmlns:a16="http://schemas.microsoft.com/office/drawing/2014/main" xmlns="" id="{1571FE89-A310-4EFA-A3CC-FD269B86DBF3}"/>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flipH="1">
              <a:off x="1295400" y="575888"/>
              <a:ext cx="3657600" cy="36576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xmlns="" id="{442BF613-DD4D-44D8-A46E-90DEBB589F69}"/>
                </a:ext>
              </a:extLst>
            </p:cNvPr>
            <p:cNvSpPr txBox="1"/>
            <p:nvPr/>
          </p:nvSpPr>
          <p:spPr>
            <a:xfrm>
              <a:off x="1917034" y="1946622"/>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Trình</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bày</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grpSp>
        <p:nvGrpSpPr>
          <p:cNvPr id="9" name="Group 8">
            <a:extLst>
              <a:ext uri="{FF2B5EF4-FFF2-40B4-BE49-F238E27FC236}">
                <a16:creationId xmlns:a16="http://schemas.microsoft.com/office/drawing/2014/main" xmlns="" id="{C0B8CEC8-73BC-4112-ADB1-92E59FCDA70C}"/>
              </a:ext>
            </a:extLst>
          </p:cNvPr>
          <p:cNvGrpSpPr/>
          <p:nvPr/>
        </p:nvGrpSpPr>
        <p:grpSpPr>
          <a:xfrm>
            <a:off x="7239002" y="575888"/>
            <a:ext cx="3657600" cy="3657600"/>
            <a:chOff x="7239002" y="575888"/>
            <a:chExt cx="3657600" cy="3657600"/>
          </a:xfrm>
        </p:grpSpPr>
        <p:pic>
          <p:nvPicPr>
            <p:cNvPr id="6" name="Picture 5">
              <a:extLst>
                <a:ext uri="{FF2B5EF4-FFF2-40B4-BE49-F238E27FC236}">
                  <a16:creationId xmlns:a16="http://schemas.microsoft.com/office/drawing/2014/main" xmlns="" id="{1827612C-98E3-46AA-B712-68A4335487A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239002" y="575888"/>
              <a:ext cx="3657600" cy="3657600"/>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xmlns="" id="{28003C64-9983-4A56-BABF-3DF904CEA440}"/>
                </a:ext>
              </a:extLst>
            </p:cNvPr>
            <p:cNvSpPr txBox="1"/>
            <p:nvPr/>
          </p:nvSpPr>
          <p:spPr>
            <a:xfrm>
              <a:off x="8077200" y="1946621"/>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Nhận</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xét</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sp>
        <p:nvSpPr>
          <p:cNvPr id="31" name="TextBox 30">
            <a:extLst>
              <a:ext uri="{FF2B5EF4-FFF2-40B4-BE49-F238E27FC236}">
                <a16:creationId xmlns:a16="http://schemas.microsoft.com/office/drawing/2014/main" xmlns="" id="{B09B3A96-38A3-46FF-A2DF-03B3A8A948CB}"/>
              </a:ext>
            </a:extLst>
          </p:cNvPr>
          <p:cNvSpPr txBox="1"/>
          <p:nvPr/>
        </p:nvSpPr>
        <p:spPr>
          <a:xfrm>
            <a:off x="4377493" y="750482"/>
            <a:ext cx="34370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0"/>
                <a:solidFill>
                  <a:srgbClr val="FF3300"/>
                </a:solidFill>
                <a:effectLst>
                  <a:glow rad="165100">
                    <a:prstClr val="white"/>
                  </a:glow>
                  <a:outerShdw blurRad="38100" dist="19050" dir="2700000" algn="tl" rotWithShape="0">
                    <a:prstClr val="black">
                      <a:alpha val="40000"/>
                    </a:prstClr>
                  </a:outerShdw>
                </a:effectLst>
                <a:uLnTx/>
                <a:uFillTx/>
                <a:latin typeface="LNTH-Purrfect" panose="02000503000000000000" pitchFamily="2" charset="0"/>
                <a:ea typeface="White Xmas PERSONAL USE" pitchFamily="50" charset="0"/>
                <a:cs typeface="+mn-cs"/>
              </a:rPr>
              <a:t>CHIA SẺ</a:t>
            </a:r>
          </a:p>
        </p:txBody>
      </p:sp>
    </p:spTree>
    <p:extLst>
      <p:ext uri="{BB962C8B-B14F-4D97-AF65-F5344CB8AC3E}">
        <p14:creationId xmlns:p14="http://schemas.microsoft.com/office/powerpoint/2010/main" val="1996601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40000">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14:bounceEnd="40000">
                                          <p:cBhvr additive="base">
                                            <p:cTn id="15" dur="750" fill="hold"/>
                                            <p:tgtEl>
                                              <p:spTgt spid="409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750" fill="hold"/>
                                            <p:tgtEl>
                                              <p:spTgt spid="4098"/>
                                            </p:tgtEl>
                                            <p:attrNameLst>
                                              <p:attrName>ppt_x</p:attrName>
                                            </p:attrNameLst>
                                          </p:cBhvr>
                                          <p:tavLst>
                                            <p:tav tm="0">
                                              <p:val>
                                                <p:strVal val="#ppt_x"/>
                                              </p:val>
                                            </p:tav>
                                            <p:tav tm="100000">
                                              <p:val>
                                                <p:strVal val="#ppt_x"/>
                                              </p:val>
                                            </p:tav>
                                          </p:tavLst>
                                        </p:anim>
                                        <p:anim calcmode="lin" valueType="num">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7ABFB84-48C2-4434-91A1-58A9440A1CFD}"/>
              </a:ext>
            </a:extLst>
          </p:cNvPr>
          <p:cNvSpPr txBox="1"/>
          <p:nvPr/>
        </p:nvSpPr>
        <p:spPr>
          <a:xfrm>
            <a:off x="488282" y="563635"/>
            <a:ext cx="11341768" cy="646331"/>
          </a:xfrm>
          <a:prstGeom prst="rect">
            <a:avLst/>
          </a:prstGeom>
          <a:noFill/>
        </p:spPr>
        <p:txBody>
          <a:bodyPr wrap="square">
            <a:spAutoFit/>
          </a:bodyPr>
          <a:lstStyle/>
          <a:p>
            <a:pPr lvl="0" algn="ctr"/>
            <a:r>
              <a:rPr lang="vi-VN" sz="3600" b="1" dirty="0">
                <a:solidFill>
                  <a:srgbClr val="FF3300"/>
                </a:solidFill>
                <a:latin typeface="Calibri" panose="020F0502020204030204" pitchFamily="34" charset="0"/>
                <a:cs typeface="Calibri" panose="020F0502020204030204" pitchFamily="34" charset="0"/>
              </a:rPr>
              <a:t>3</a:t>
            </a:r>
            <a:r>
              <a:rPr lang="en-US" sz="3600" b="1" dirty="0">
                <a:solidFill>
                  <a:srgbClr val="FF3300"/>
                </a:solidFill>
                <a:latin typeface="Calibri" panose="020F0502020204030204" pitchFamily="34" charset="0"/>
                <a:cs typeface="Calibri" panose="020F0502020204030204" pitchFamily="34" charset="0"/>
              </a:rPr>
              <a:t>.</a:t>
            </a:r>
            <a:r>
              <a:rPr lang="vi-VN" sz="3600" b="1" dirty="0">
                <a:solidFill>
                  <a:srgbClr val="FF3300"/>
                </a:solidFill>
                <a:latin typeface="Calibri" panose="020F0502020204030204" pitchFamily="34" charset="0"/>
                <a:cs typeface="Calibri" panose="020F0502020204030204" pitchFamily="34" charset="0"/>
              </a:rPr>
              <a:t>  Đọc bài thơ </a:t>
            </a:r>
            <a:r>
              <a:rPr lang="en-US" sz="3600" b="1" dirty="0" err="1">
                <a:solidFill>
                  <a:srgbClr val="FF3300"/>
                </a:solidFill>
                <a:latin typeface="Calibri" panose="020F0502020204030204" pitchFamily="34" charset="0"/>
                <a:cs typeface="Calibri" panose="020F0502020204030204" pitchFamily="34" charset="0"/>
              </a:rPr>
              <a:t>dưới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đây</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và trả lời câu hỏi.</a:t>
            </a:r>
          </a:p>
        </p:txBody>
      </p:sp>
      <p:sp>
        <p:nvSpPr>
          <p:cNvPr id="2" name="TextBox 1">
            <a:extLst>
              <a:ext uri="{FF2B5EF4-FFF2-40B4-BE49-F238E27FC236}">
                <a16:creationId xmlns:a16="http://schemas.microsoft.com/office/drawing/2014/main" xmlns="" id="{024ADCA5-695E-4EE2-ABE0-7823A058F49E}"/>
              </a:ext>
            </a:extLst>
          </p:cNvPr>
          <p:cNvSpPr txBox="1"/>
          <p:nvPr/>
        </p:nvSpPr>
        <p:spPr>
          <a:xfrm>
            <a:off x="1476375" y="2012692"/>
            <a:ext cx="5000625" cy="5016758"/>
          </a:xfrm>
          <a:prstGeom prst="rect">
            <a:avLst/>
          </a:prstGeom>
          <a:noFill/>
        </p:spPr>
        <p:txBody>
          <a:bodyPr wrap="square" rtlCol="0">
            <a:spAutoFit/>
          </a:bodyPr>
          <a:lstStyle/>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từ cánh rừng xa</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hồng như quả chín</a:t>
            </a:r>
          </a:p>
          <a:p>
            <a:pPr rtl="0" latinLnBrk="0"/>
            <a:r>
              <a:rPr lang="vi-VN" sz="3200" b="1" i="0" dirty="0">
                <a:solidFill>
                  <a:srgbClr val="000000"/>
                </a:solidFill>
                <a:effectLst/>
                <a:latin typeface="Calibri" panose="020F0502020204030204" pitchFamily="34" charset="0"/>
                <a:cs typeface="Calibri" panose="020F0502020204030204" pitchFamily="34" charset="0"/>
              </a:rPr>
              <a:t>Lửng lơ lên trước nhà. </a:t>
            </a:r>
            <a:br>
              <a:rPr lang="vi-VN" sz="3200" b="1" i="0" dirty="0">
                <a:solidFill>
                  <a:srgbClr val="000000"/>
                </a:solidFill>
                <a:effectLst/>
                <a:latin typeface="Calibri" panose="020F0502020204030204" pitchFamily="34" charset="0"/>
                <a:cs typeface="Calibri" panose="020F0502020204030204" pitchFamily="34" charset="0"/>
              </a:rPr>
            </a:br>
            <a:endParaRPr lang="vi-VN" sz="3200" b="1" i="0" dirty="0">
              <a:solidFill>
                <a:srgbClr val="000000"/>
              </a:solidFill>
              <a:effectLst/>
              <a:latin typeface="Calibri" panose="020F0502020204030204" pitchFamily="34" charset="0"/>
              <a:cs typeface="Calibri" panose="020F0502020204030204" pitchFamily="34" charset="0"/>
            </a:endParaRPr>
          </a:p>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biển xanh diệu kì</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tròn như mắt cá</a:t>
            </a:r>
          </a:p>
          <a:p>
            <a:pPr rtl="0" latinLnBrk="0"/>
            <a:r>
              <a:rPr lang="vi-VN" sz="3200" b="1" i="0" dirty="0">
                <a:solidFill>
                  <a:srgbClr val="000000"/>
                </a:solidFill>
                <a:effectLst/>
                <a:latin typeface="Calibri" panose="020F0502020204030204" pitchFamily="34" charset="0"/>
                <a:cs typeface="Calibri" panose="020F0502020204030204" pitchFamily="34" charset="0"/>
              </a:rPr>
              <a:t>Chẳng bao giờ chớp mi.</a:t>
            </a:r>
          </a:p>
          <a:p>
            <a:pPr algn="just"/>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8D8DCDA7-0849-432A-B649-00375EC86CC8}"/>
              </a:ext>
            </a:extLst>
          </p:cNvPr>
          <p:cNvSpPr txBox="1"/>
          <p:nvPr/>
        </p:nvSpPr>
        <p:spPr>
          <a:xfrm>
            <a:off x="6800850" y="2133600"/>
            <a:ext cx="5000625" cy="2554545"/>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Hay từ một sân chơi</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bay như quả bóng</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Bạn nào đá lên trời.</a:t>
            </a:r>
            <a:endParaRPr lang="en-US" sz="3200" b="1" i="0" dirty="0">
              <a:solidFill>
                <a:srgbClr val="000000"/>
              </a:solidFill>
              <a:effectLst/>
              <a:latin typeface="Calibri" panose="020F0502020204030204" pitchFamily="34" charset="0"/>
              <a:cs typeface="Calibri" panose="020F0502020204030204" pitchFamily="34" charset="0"/>
            </a:endParaRPr>
          </a:p>
          <a:p>
            <a:pPr algn="r" rtl="0" latinLnBrk="0"/>
            <a:r>
              <a:rPr lang="en-US" sz="3200" b="1" dirty="0">
                <a:solidFill>
                  <a:srgbClr val="000000"/>
                </a:solidFill>
                <a:latin typeface="Calibri" panose="020F0502020204030204" pitchFamily="34" charset="0"/>
                <a:cs typeface="Calibri" panose="020F0502020204030204" pitchFamily="34" charset="0"/>
              </a:rPr>
              <a:t>(</a:t>
            </a:r>
            <a:r>
              <a:rPr lang="en-US" sz="3200" b="1" dirty="0" err="1">
                <a:solidFill>
                  <a:srgbClr val="000000"/>
                </a:solidFill>
                <a:latin typeface="Calibri" panose="020F0502020204030204" pitchFamily="34" charset="0"/>
                <a:cs typeface="Calibri" panose="020F0502020204030204" pitchFamily="34" charset="0"/>
              </a:rPr>
              <a:t>Trần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Đăng</a:t>
            </a:r>
            <a:r>
              <a:rPr lang="en-US" sz="3200" b="1" dirty="0">
                <a:solidFill>
                  <a:srgbClr val="000000"/>
                </a:solidFill>
                <a:latin typeface="Calibri" panose="020F0502020204030204" pitchFamily="34" charset="0"/>
                <a:cs typeface="Calibri" panose="020F0502020204030204" pitchFamily="34" charset="0"/>
              </a:rPr>
              <a:t> Khoa)</a:t>
            </a:r>
            <a:r>
              <a:rPr lang="vi-VN" sz="3200" b="1" i="0" dirty="0">
                <a:solidFill>
                  <a:srgbClr val="000000"/>
                </a:solidFill>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xmlns="" id="{858F3A90-F24B-4CBC-822C-7F9436089BA4}"/>
              </a:ext>
            </a:extLst>
          </p:cNvPr>
          <p:cNvSpPr txBox="1"/>
          <p:nvPr/>
        </p:nvSpPr>
        <p:spPr>
          <a:xfrm>
            <a:off x="4457700" y="1114425"/>
            <a:ext cx="4067175" cy="1077218"/>
          </a:xfrm>
          <a:prstGeom prst="rect">
            <a:avLst/>
          </a:prstGeom>
          <a:noFill/>
        </p:spPr>
        <p:txBody>
          <a:bodyPr wrap="square" rtlCol="0">
            <a:spAutoFit/>
          </a:bodyPr>
          <a:lstStyle/>
          <a:p>
            <a:pPr algn="ctr" rtl="0" latinLnBrk="0"/>
            <a:r>
              <a:rPr lang="vi-VN" sz="3200" b="1" i="0" dirty="0">
                <a:solidFill>
                  <a:srgbClr val="00B050"/>
                </a:solidFill>
                <a:effectLst/>
                <a:latin typeface="Calibri" panose="020F0502020204030204" pitchFamily="34" charset="0"/>
                <a:cs typeface="Calibri" panose="020F0502020204030204" pitchFamily="34" charset="0"/>
              </a:rPr>
              <a:t>Trăng ơi... từ đâu đến?</a:t>
            </a:r>
          </a:p>
          <a:p>
            <a:pPr algn="ctr" rtl="0" latinLnBrk="0"/>
            <a:r>
              <a:rPr lang="vi-VN" sz="3200" b="1" i="0" dirty="0">
                <a:solidFill>
                  <a:srgbClr val="00B050"/>
                </a:solidFill>
                <a:effectLst/>
                <a:latin typeface="Calibri" panose="020F0502020204030204" pitchFamily="34" charset="0"/>
                <a:cs typeface="Calibri" panose="020F0502020204030204" pitchFamily="34" charset="0"/>
              </a:rPr>
              <a:t>(Trích)</a:t>
            </a:r>
          </a:p>
        </p:txBody>
      </p:sp>
    </p:spTree>
    <p:extLst>
      <p:ext uri="{BB962C8B-B14F-4D97-AF65-F5344CB8AC3E}">
        <p14:creationId xmlns:p14="http://schemas.microsoft.com/office/powerpoint/2010/main" val="391345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xmlns=""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xmlns=""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xmlns=""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202;p63">
                <a:extLst>
                  <a:ext uri="{FF2B5EF4-FFF2-40B4-BE49-F238E27FC236}">
                    <a16:creationId xmlns:a16="http://schemas.microsoft.com/office/drawing/2014/main" xmlns=""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203;p63">
                <a:extLst>
                  <a:ext uri="{FF2B5EF4-FFF2-40B4-BE49-F238E27FC236}">
                    <a16:creationId xmlns:a16="http://schemas.microsoft.com/office/drawing/2014/main" xmlns=""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204;p63">
                <a:extLst>
                  <a:ext uri="{FF2B5EF4-FFF2-40B4-BE49-F238E27FC236}">
                    <a16:creationId xmlns:a16="http://schemas.microsoft.com/office/drawing/2014/main" xmlns=""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205;p63">
                <a:extLst>
                  <a:ext uri="{FF2B5EF4-FFF2-40B4-BE49-F238E27FC236}">
                    <a16:creationId xmlns:a16="http://schemas.microsoft.com/office/drawing/2014/main" xmlns=""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206;p63">
                <a:extLst>
                  <a:ext uri="{FF2B5EF4-FFF2-40B4-BE49-F238E27FC236}">
                    <a16:creationId xmlns:a16="http://schemas.microsoft.com/office/drawing/2014/main" xmlns=""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207;p63">
                <a:extLst>
                  <a:ext uri="{FF2B5EF4-FFF2-40B4-BE49-F238E27FC236}">
                    <a16:creationId xmlns:a16="http://schemas.microsoft.com/office/drawing/2014/main" xmlns=""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208;p63">
                <a:extLst>
                  <a:ext uri="{FF2B5EF4-FFF2-40B4-BE49-F238E27FC236}">
                    <a16:creationId xmlns:a16="http://schemas.microsoft.com/office/drawing/2014/main" xmlns=""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209;p63">
                <a:extLst>
                  <a:ext uri="{FF2B5EF4-FFF2-40B4-BE49-F238E27FC236}">
                    <a16:creationId xmlns:a16="http://schemas.microsoft.com/office/drawing/2014/main" xmlns=""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210;p63">
                <a:extLst>
                  <a:ext uri="{FF2B5EF4-FFF2-40B4-BE49-F238E27FC236}">
                    <a16:creationId xmlns:a16="http://schemas.microsoft.com/office/drawing/2014/main" xmlns=""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211;p63">
                <a:extLst>
                  <a:ext uri="{FF2B5EF4-FFF2-40B4-BE49-F238E27FC236}">
                    <a16:creationId xmlns:a16="http://schemas.microsoft.com/office/drawing/2014/main" xmlns=""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212;p63">
                <a:extLst>
                  <a:ext uri="{FF2B5EF4-FFF2-40B4-BE49-F238E27FC236}">
                    <a16:creationId xmlns:a16="http://schemas.microsoft.com/office/drawing/2014/main" xmlns=""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213;p63">
                <a:extLst>
                  <a:ext uri="{FF2B5EF4-FFF2-40B4-BE49-F238E27FC236}">
                    <a16:creationId xmlns:a16="http://schemas.microsoft.com/office/drawing/2014/main" xmlns=""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214;p63">
                <a:extLst>
                  <a:ext uri="{FF2B5EF4-FFF2-40B4-BE49-F238E27FC236}">
                    <a16:creationId xmlns:a16="http://schemas.microsoft.com/office/drawing/2014/main" xmlns=""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215;p63">
                <a:extLst>
                  <a:ext uri="{FF2B5EF4-FFF2-40B4-BE49-F238E27FC236}">
                    <a16:creationId xmlns:a16="http://schemas.microsoft.com/office/drawing/2014/main" xmlns=""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7" name="Google Shape;3216;p63">
              <a:extLst>
                <a:ext uri="{FF2B5EF4-FFF2-40B4-BE49-F238E27FC236}">
                  <a16:creationId xmlns:a16="http://schemas.microsoft.com/office/drawing/2014/main" xmlns=""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217;p63">
              <a:extLst>
                <a:ext uri="{FF2B5EF4-FFF2-40B4-BE49-F238E27FC236}">
                  <a16:creationId xmlns:a16="http://schemas.microsoft.com/office/drawing/2014/main" xmlns=""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218;p63">
              <a:extLst>
                <a:ext uri="{FF2B5EF4-FFF2-40B4-BE49-F238E27FC236}">
                  <a16:creationId xmlns:a16="http://schemas.microsoft.com/office/drawing/2014/main" xmlns=""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219;p63">
              <a:extLst>
                <a:ext uri="{FF2B5EF4-FFF2-40B4-BE49-F238E27FC236}">
                  <a16:creationId xmlns:a16="http://schemas.microsoft.com/office/drawing/2014/main" xmlns=""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220;p63">
              <a:extLst>
                <a:ext uri="{FF2B5EF4-FFF2-40B4-BE49-F238E27FC236}">
                  <a16:creationId xmlns:a16="http://schemas.microsoft.com/office/drawing/2014/main" xmlns=""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221;p63">
              <a:extLst>
                <a:ext uri="{FF2B5EF4-FFF2-40B4-BE49-F238E27FC236}">
                  <a16:creationId xmlns:a16="http://schemas.microsoft.com/office/drawing/2014/main" xmlns=""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222;p63">
              <a:extLst>
                <a:ext uri="{FF2B5EF4-FFF2-40B4-BE49-F238E27FC236}">
                  <a16:creationId xmlns:a16="http://schemas.microsoft.com/office/drawing/2014/main" xmlns=""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223;p63">
              <a:extLst>
                <a:ext uri="{FF2B5EF4-FFF2-40B4-BE49-F238E27FC236}">
                  <a16:creationId xmlns:a16="http://schemas.microsoft.com/office/drawing/2014/main" xmlns=""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224;p63">
              <a:extLst>
                <a:ext uri="{FF2B5EF4-FFF2-40B4-BE49-F238E27FC236}">
                  <a16:creationId xmlns:a16="http://schemas.microsoft.com/office/drawing/2014/main" xmlns=""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225;p63">
              <a:extLst>
                <a:ext uri="{FF2B5EF4-FFF2-40B4-BE49-F238E27FC236}">
                  <a16:creationId xmlns:a16="http://schemas.microsoft.com/office/drawing/2014/main" xmlns=""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226;p63">
              <a:extLst>
                <a:ext uri="{FF2B5EF4-FFF2-40B4-BE49-F238E27FC236}">
                  <a16:creationId xmlns:a16="http://schemas.microsoft.com/office/drawing/2014/main" xmlns=""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227;p63">
              <a:extLst>
                <a:ext uri="{FF2B5EF4-FFF2-40B4-BE49-F238E27FC236}">
                  <a16:creationId xmlns:a16="http://schemas.microsoft.com/office/drawing/2014/main" xmlns=""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228;p63">
              <a:extLst>
                <a:ext uri="{FF2B5EF4-FFF2-40B4-BE49-F238E27FC236}">
                  <a16:creationId xmlns:a16="http://schemas.microsoft.com/office/drawing/2014/main" xmlns=""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229;p63">
              <a:extLst>
                <a:ext uri="{FF2B5EF4-FFF2-40B4-BE49-F238E27FC236}">
                  <a16:creationId xmlns:a16="http://schemas.microsoft.com/office/drawing/2014/main" xmlns=""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230;p63">
              <a:extLst>
                <a:ext uri="{FF2B5EF4-FFF2-40B4-BE49-F238E27FC236}">
                  <a16:creationId xmlns:a16="http://schemas.microsoft.com/office/drawing/2014/main" xmlns=""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 name="TextBox 118">
            <a:extLst>
              <a:ext uri="{FF2B5EF4-FFF2-40B4-BE49-F238E27FC236}">
                <a16:creationId xmlns:a16="http://schemas.microsoft.com/office/drawing/2014/main" xmlns="" id="{2FABA88A-25EF-4D2E-9C9F-4C7231F222F9}"/>
              </a:ext>
            </a:extLst>
          </p:cNvPr>
          <p:cNvSpPr txBox="1"/>
          <p:nvPr/>
        </p:nvSpPr>
        <p:spPr>
          <a:xfrm>
            <a:off x="1276351" y="882812"/>
            <a:ext cx="9810750" cy="1077218"/>
          </a:xfrm>
          <a:prstGeom prst="rect">
            <a:avLst/>
          </a:prstGeom>
          <a:noFill/>
        </p:spPr>
        <p:txBody>
          <a:bodyPr wrap="square" rtlCol="0">
            <a:spAutoFit/>
          </a:bodyPr>
          <a:lstStyle/>
          <a:p>
            <a:pPr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a. Tìm các từ ngữ chỉ sự vật và từ ngữ chỉ đặc điểm trong bài thơ.  </a:t>
            </a:r>
            <a:endParaRPr lang="en-US" sz="3200" b="1" kern="0" dirty="0">
              <a:solidFill>
                <a:srgbClr val="002060"/>
              </a:solidFill>
              <a:latin typeface="Calibri" panose="020F0502020204030204" pitchFamily="34" charset="0"/>
              <a:cs typeface="Calibri" panose="020F0502020204030204" pitchFamily="34" charset="0"/>
              <a:sym typeface="Arial"/>
            </a:endParaRPr>
          </a:p>
        </p:txBody>
      </p:sp>
      <p:grpSp>
        <p:nvGrpSpPr>
          <p:cNvPr id="125" name="Google Shape;3171;p63">
            <a:extLst>
              <a:ext uri="{FF2B5EF4-FFF2-40B4-BE49-F238E27FC236}">
                <a16:creationId xmlns:a16="http://schemas.microsoft.com/office/drawing/2014/main" xmlns=""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xmlns=""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xmlns=""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174;p63">
                <a:extLst>
                  <a:ext uri="{FF2B5EF4-FFF2-40B4-BE49-F238E27FC236}">
                    <a16:creationId xmlns:a16="http://schemas.microsoft.com/office/drawing/2014/main" xmlns=""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175;p63">
                <a:extLst>
                  <a:ext uri="{FF2B5EF4-FFF2-40B4-BE49-F238E27FC236}">
                    <a16:creationId xmlns:a16="http://schemas.microsoft.com/office/drawing/2014/main" xmlns=""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176;p63">
                <a:extLst>
                  <a:ext uri="{FF2B5EF4-FFF2-40B4-BE49-F238E27FC236}">
                    <a16:creationId xmlns:a16="http://schemas.microsoft.com/office/drawing/2014/main" xmlns=""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3177;p63">
                <a:extLst>
                  <a:ext uri="{FF2B5EF4-FFF2-40B4-BE49-F238E27FC236}">
                    <a16:creationId xmlns:a16="http://schemas.microsoft.com/office/drawing/2014/main" xmlns=""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3178;p63">
                <a:extLst>
                  <a:ext uri="{FF2B5EF4-FFF2-40B4-BE49-F238E27FC236}">
                    <a16:creationId xmlns:a16="http://schemas.microsoft.com/office/drawing/2014/main" xmlns=""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3179;p63">
                <a:extLst>
                  <a:ext uri="{FF2B5EF4-FFF2-40B4-BE49-F238E27FC236}">
                    <a16:creationId xmlns:a16="http://schemas.microsoft.com/office/drawing/2014/main" xmlns=""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3180;p63">
                <a:extLst>
                  <a:ext uri="{FF2B5EF4-FFF2-40B4-BE49-F238E27FC236}">
                    <a16:creationId xmlns:a16="http://schemas.microsoft.com/office/drawing/2014/main" xmlns=""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3181;p63">
                <a:extLst>
                  <a:ext uri="{FF2B5EF4-FFF2-40B4-BE49-F238E27FC236}">
                    <a16:creationId xmlns:a16="http://schemas.microsoft.com/office/drawing/2014/main" xmlns=""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3182;p63">
                <a:extLst>
                  <a:ext uri="{FF2B5EF4-FFF2-40B4-BE49-F238E27FC236}">
                    <a16:creationId xmlns:a16="http://schemas.microsoft.com/office/drawing/2014/main" xmlns=""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3183;p63">
                <a:extLst>
                  <a:ext uri="{FF2B5EF4-FFF2-40B4-BE49-F238E27FC236}">
                    <a16:creationId xmlns:a16="http://schemas.microsoft.com/office/drawing/2014/main" xmlns=""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3184;p63">
                <a:extLst>
                  <a:ext uri="{FF2B5EF4-FFF2-40B4-BE49-F238E27FC236}">
                    <a16:creationId xmlns:a16="http://schemas.microsoft.com/office/drawing/2014/main" xmlns=""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3185;p63">
                <a:extLst>
                  <a:ext uri="{FF2B5EF4-FFF2-40B4-BE49-F238E27FC236}">
                    <a16:creationId xmlns:a16="http://schemas.microsoft.com/office/drawing/2014/main" xmlns=""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7" name="Google Shape;3186;p63">
              <a:extLst>
                <a:ext uri="{FF2B5EF4-FFF2-40B4-BE49-F238E27FC236}">
                  <a16:creationId xmlns:a16="http://schemas.microsoft.com/office/drawing/2014/main" xmlns=""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187;p63">
              <a:extLst>
                <a:ext uri="{FF2B5EF4-FFF2-40B4-BE49-F238E27FC236}">
                  <a16:creationId xmlns:a16="http://schemas.microsoft.com/office/drawing/2014/main" xmlns=""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188;p63">
              <a:extLst>
                <a:ext uri="{FF2B5EF4-FFF2-40B4-BE49-F238E27FC236}">
                  <a16:creationId xmlns:a16="http://schemas.microsoft.com/office/drawing/2014/main" xmlns=""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189;p63">
              <a:extLst>
                <a:ext uri="{FF2B5EF4-FFF2-40B4-BE49-F238E27FC236}">
                  <a16:creationId xmlns:a16="http://schemas.microsoft.com/office/drawing/2014/main" xmlns=""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190;p63">
              <a:extLst>
                <a:ext uri="{FF2B5EF4-FFF2-40B4-BE49-F238E27FC236}">
                  <a16:creationId xmlns:a16="http://schemas.microsoft.com/office/drawing/2014/main" xmlns=""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191;p63">
              <a:extLst>
                <a:ext uri="{FF2B5EF4-FFF2-40B4-BE49-F238E27FC236}">
                  <a16:creationId xmlns:a16="http://schemas.microsoft.com/office/drawing/2014/main" xmlns=""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192;p63">
              <a:extLst>
                <a:ext uri="{FF2B5EF4-FFF2-40B4-BE49-F238E27FC236}">
                  <a16:creationId xmlns:a16="http://schemas.microsoft.com/office/drawing/2014/main" xmlns=""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193;p63">
              <a:extLst>
                <a:ext uri="{FF2B5EF4-FFF2-40B4-BE49-F238E27FC236}">
                  <a16:creationId xmlns:a16="http://schemas.microsoft.com/office/drawing/2014/main" xmlns=""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194;p63">
              <a:extLst>
                <a:ext uri="{FF2B5EF4-FFF2-40B4-BE49-F238E27FC236}">
                  <a16:creationId xmlns:a16="http://schemas.microsoft.com/office/drawing/2014/main" xmlns=""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195;p63">
              <a:extLst>
                <a:ext uri="{FF2B5EF4-FFF2-40B4-BE49-F238E27FC236}">
                  <a16:creationId xmlns:a16="http://schemas.microsoft.com/office/drawing/2014/main" xmlns=""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196;p63">
              <a:extLst>
                <a:ext uri="{FF2B5EF4-FFF2-40B4-BE49-F238E27FC236}">
                  <a16:creationId xmlns:a16="http://schemas.microsoft.com/office/drawing/2014/main" xmlns=""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197;p63">
              <a:extLst>
                <a:ext uri="{FF2B5EF4-FFF2-40B4-BE49-F238E27FC236}">
                  <a16:creationId xmlns:a16="http://schemas.microsoft.com/office/drawing/2014/main" xmlns=""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198;p63">
              <a:extLst>
                <a:ext uri="{FF2B5EF4-FFF2-40B4-BE49-F238E27FC236}">
                  <a16:creationId xmlns:a16="http://schemas.microsoft.com/office/drawing/2014/main" xmlns=""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3" name="Rectangle: Rounded Corners 33">
            <a:extLst>
              <a:ext uri="{FF2B5EF4-FFF2-40B4-BE49-F238E27FC236}">
                <a16:creationId xmlns:a16="http://schemas.microsoft.com/office/drawing/2014/main" xmlns="" id="{B68D912C-107F-4A7C-94F4-41347A487C73}"/>
              </a:ext>
            </a:extLst>
          </p:cNvPr>
          <p:cNvSpPr/>
          <p:nvPr/>
        </p:nvSpPr>
        <p:spPr>
          <a:xfrm>
            <a:off x="1605460" y="3318527"/>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sự vật: Trăng, cánh rừng, quả, nhà, biển, mắt cá, sân chơi, quả bóng, trời.  </a:t>
            </a:r>
          </a:p>
        </p:txBody>
      </p:sp>
      <p:sp>
        <p:nvSpPr>
          <p:cNvPr id="154" name="Rectangle: Rounded Corners 33">
            <a:extLst>
              <a:ext uri="{FF2B5EF4-FFF2-40B4-BE49-F238E27FC236}">
                <a16:creationId xmlns:a16="http://schemas.microsoft.com/office/drawing/2014/main" xmlns="" id="{BF87FFA0-2660-44C4-9924-040EE1B15485}"/>
              </a:ext>
            </a:extLst>
          </p:cNvPr>
          <p:cNvSpPr/>
          <p:nvPr/>
        </p:nvSpPr>
        <p:spPr>
          <a:xfrm>
            <a:off x="1472110" y="4813952"/>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đặc điểm: hồng, xanh,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xa</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tròn,...</a:t>
            </a:r>
          </a:p>
        </p:txBody>
      </p:sp>
    </p:spTree>
    <p:extLst>
      <p:ext uri="{BB962C8B-B14F-4D97-AF65-F5344CB8AC3E}">
        <p14:creationId xmlns:p14="http://schemas.microsoft.com/office/powerpoint/2010/main" val="154744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P spid="1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xmlns=""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xmlns=""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xmlns=""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xmlns=""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xmlns=""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xmlns=""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xmlns=""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xmlns=""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xmlns=""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xmlns=""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xmlns=""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xmlns=""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xmlns=""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xmlns=""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xmlns=""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xmlns=""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xmlns=""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xmlns=""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xmlns=""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xmlns=""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xmlns=""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xmlns=""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xmlns=""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xmlns=""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xmlns=""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xmlns=""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xmlns=""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xmlns=""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xmlns=""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xmlns=""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xmlns=""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xmlns=""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xmlns="" id="{2FABA88A-25EF-4D2E-9C9F-4C7231F222F9}"/>
              </a:ext>
            </a:extLst>
          </p:cNvPr>
          <p:cNvSpPr txBox="1"/>
          <p:nvPr/>
        </p:nvSpPr>
        <p:spPr>
          <a:xfrm>
            <a:off x="1276351" y="882812"/>
            <a:ext cx="9810750" cy="1077218"/>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b. Trong bài thơ, trăng được so sánh với quả chín, mắt cá, quả bóng. </a:t>
            </a:r>
          </a:p>
        </p:txBody>
      </p:sp>
      <p:grpSp>
        <p:nvGrpSpPr>
          <p:cNvPr id="125" name="Google Shape;3171;p63">
            <a:extLst>
              <a:ext uri="{FF2B5EF4-FFF2-40B4-BE49-F238E27FC236}">
                <a16:creationId xmlns:a16="http://schemas.microsoft.com/office/drawing/2014/main" xmlns=""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xmlns=""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xmlns=""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xmlns=""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xmlns=""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xmlns=""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xmlns=""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xmlns=""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xmlns=""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xmlns=""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xmlns=""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xmlns=""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xmlns=""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xmlns=""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xmlns=""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xmlns=""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xmlns=""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xmlns=""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xmlns=""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xmlns=""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xmlns=""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xmlns=""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xmlns=""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xmlns=""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xmlns=""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xmlns=""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xmlns=""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xmlns=""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xmlns=""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lvl="0" algn="ctr" defTabSz="1219170"/>
            <a:r>
              <a:rPr lang="en-US" sz="3200" b="1" kern="0" dirty="0">
                <a:solidFill>
                  <a:srgbClr val="CA1E49">
                    <a:lumMod val="75000"/>
                  </a:srgbClr>
                </a:solidFill>
                <a:latin typeface="Calibri" panose="020F0502020204030204" pitchFamily="34" charset="0"/>
                <a:cs typeface="Calibri" panose="020F0502020204030204" pitchFamily="34" charset="0"/>
                <a:sym typeface="Arial"/>
              </a:rPr>
              <a:t>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răng - hồng như quả chín</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tròn như mắt cá</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bay như quả bóng</a:t>
            </a:r>
          </a:p>
        </p:txBody>
      </p:sp>
    </p:spTree>
    <p:extLst>
      <p:ext uri="{BB962C8B-B14F-4D97-AF65-F5344CB8AC3E}">
        <p14:creationId xmlns:p14="http://schemas.microsoft.com/office/powerpoint/2010/main" val="13999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xmlns=""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xmlns=""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xmlns=""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xmlns=""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xmlns=""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xmlns=""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xmlns=""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xmlns=""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xmlns=""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xmlns=""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xmlns=""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xmlns=""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xmlns=""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xmlns=""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xmlns=""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xmlns=""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xmlns=""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xmlns=""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xmlns=""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xmlns=""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xmlns=""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xmlns=""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xmlns=""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xmlns=""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xmlns=""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xmlns=""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xmlns=""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xmlns=""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xmlns=""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xmlns=""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xmlns=""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xmlns=""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xmlns="" id="{2FABA88A-25EF-4D2E-9C9F-4C7231F222F9}"/>
              </a:ext>
            </a:extLst>
          </p:cNvPr>
          <p:cNvSpPr txBox="1"/>
          <p:nvPr/>
        </p:nvSpPr>
        <p:spPr>
          <a:xfrm>
            <a:off x="1276351" y="882812"/>
            <a:ext cx="9810750" cy="584775"/>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c. Em thích hình ảnh so sánh nào nhất? Vì sao? </a:t>
            </a:r>
          </a:p>
        </p:txBody>
      </p:sp>
      <p:grpSp>
        <p:nvGrpSpPr>
          <p:cNvPr id="125" name="Google Shape;3171;p63">
            <a:extLst>
              <a:ext uri="{FF2B5EF4-FFF2-40B4-BE49-F238E27FC236}">
                <a16:creationId xmlns:a16="http://schemas.microsoft.com/office/drawing/2014/main" xmlns=""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xmlns=""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xmlns=""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xmlns=""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xmlns=""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xmlns=""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xmlns=""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xmlns=""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xmlns=""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xmlns=""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xmlns=""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xmlns=""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xmlns=""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xmlns=""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xmlns=""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xmlns=""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xmlns=""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xmlns=""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xmlns=""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xmlns=""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xmlns=""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xmlns=""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xmlns=""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xmlns=""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xmlns=""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xmlns=""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xmlns=""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xmlns=""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xmlns=""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a:effectLst/>
        </p:spPr>
        <p:txBody>
          <a:bodyPr rtlCol="0" anchor="ctr"/>
          <a:lstStyle/>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Em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thích</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hình ảnh so sánh “Trăng hồng như quả chín” nhất. Vì hình ảnh giúp em hình dung trăng mới mọc sắc hồng, được so sánh với trái chín, đúng về màu sắc và còn gợi lên cảm giác ngọt mát.</a:t>
            </a:r>
          </a:p>
        </p:txBody>
      </p:sp>
    </p:spTree>
    <p:extLst>
      <p:ext uri="{BB962C8B-B14F-4D97-AF65-F5344CB8AC3E}">
        <p14:creationId xmlns:p14="http://schemas.microsoft.com/office/powerpoint/2010/main" val="75988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a16="http://schemas.microsoft.com/office/drawing/2014/main" xmlns=""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a16="http://schemas.microsoft.com/office/drawing/2014/main" xmlns=""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a16="http://schemas.microsoft.com/office/drawing/2014/main" xmlns=""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a16="http://schemas.microsoft.com/office/drawing/2014/main" xmlns=""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a16="http://schemas.microsoft.com/office/drawing/2014/main" xmlns=""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a16="http://schemas.microsoft.com/office/drawing/2014/main" xmlns=""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a16="http://schemas.microsoft.com/office/drawing/2014/main" xmlns=""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a16="http://schemas.microsoft.com/office/drawing/2014/main" xmlns=""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a16="http://schemas.microsoft.com/office/drawing/2014/main" xmlns=""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pic>
        <p:nvPicPr>
          <p:cNvPr id="72" name="Picture 71">
            <a:extLst>
              <a:ext uri="{FF2B5EF4-FFF2-40B4-BE49-F238E27FC236}">
                <a16:creationId xmlns:a16="http://schemas.microsoft.com/office/drawing/2014/main" xmlns="" id="{FC4BCC8A-D1C9-436A-85C8-96F385DA27DC}"/>
              </a:ext>
            </a:extLst>
          </p:cNvPr>
          <p:cNvPicPr>
            <a:picLocks noChangeAspect="1"/>
          </p:cNvPicPr>
          <p:nvPr/>
        </p:nvPicPr>
        <p:blipFill>
          <a:blip r:embed="rId3"/>
          <a:stretch>
            <a:fillRect/>
          </a:stretch>
        </p:blipFill>
        <p:spPr>
          <a:xfrm>
            <a:off x="8978257" y="4048124"/>
            <a:ext cx="2698298" cy="2370065"/>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6DFF322-1446-41D3-91A9-70DC25075E1D}"/>
              </a:ext>
            </a:extLst>
          </p:cNvPr>
          <p:cNvGraphicFramePr>
            <a:graphicFrameLocks noGrp="1"/>
          </p:cNvGraphicFramePr>
          <p:nvPr>
            <p:extLst>
              <p:ext uri="{D42A27DB-BD31-4B8C-83A1-F6EECF244321}">
                <p14:modId xmlns:p14="http://schemas.microsoft.com/office/powerpoint/2010/main" val="3880930790"/>
              </p:ext>
            </p:extLst>
          </p:nvPr>
        </p:nvGraphicFramePr>
        <p:xfrm>
          <a:off x="962025" y="1371600"/>
          <a:ext cx="10591801" cy="3234020"/>
        </p:xfrm>
        <a:graphic>
          <a:graphicData uri="http://schemas.openxmlformats.org/drawingml/2006/table">
            <a:tbl>
              <a:tblPr firstRow="1" firstCol="1" bandRow="1">
                <a:tableStyleId>{5C22544A-7EE6-4342-B048-85BDC9FD1C3A}</a:tableStyleId>
              </a:tblPr>
              <a:tblGrid>
                <a:gridCol w="2648595">
                  <a:extLst>
                    <a:ext uri="{9D8B030D-6E8A-4147-A177-3AD203B41FA5}">
                      <a16:colId xmlns:a16="http://schemas.microsoft.com/office/drawing/2014/main" xmlns="" val="1262479032"/>
                    </a:ext>
                  </a:extLst>
                </a:gridCol>
                <a:gridCol w="2651178">
                  <a:extLst>
                    <a:ext uri="{9D8B030D-6E8A-4147-A177-3AD203B41FA5}">
                      <a16:colId xmlns:a16="http://schemas.microsoft.com/office/drawing/2014/main" xmlns="" val="56683371"/>
                    </a:ext>
                  </a:extLst>
                </a:gridCol>
                <a:gridCol w="2643433">
                  <a:extLst>
                    <a:ext uri="{9D8B030D-6E8A-4147-A177-3AD203B41FA5}">
                      <a16:colId xmlns:a16="http://schemas.microsoft.com/office/drawing/2014/main" xmlns="" val="2126061121"/>
                    </a:ext>
                  </a:extLst>
                </a:gridCol>
                <a:gridCol w="2648595">
                  <a:extLst>
                    <a:ext uri="{9D8B030D-6E8A-4147-A177-3AD203B41FA5}">
                      <a16:colId xmlns:a16="http://schemas.microsoft.com/office/drawing/2014/main" xmlns="" val="3884143523"/>
                    </a:ext>
                  </a:extLst>
                </a:gridCol>
              </a:tblGrid>
              <a:tr h="742950">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1</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3600" dirty="0" err="1" smtClean="0">
                          <a:effectLst/>
                          <a:latin typeface="Calibri" panose="020F0502020204030204" pitchFamily="34" charset="0"/>
                          <a:ea typeface="+mn-ea"/>
                          <a:cs typeface="Calibri" panose="020F0502020204030204" pitchFamily="34" charset="0"/>
                        </a:rPr>
                        <a:t>Đặc</a:t>
                      </a:r>
                      <a:r>
                        <a:rPr lang="en-US" sz="3600" baseline="0" dirty="0" smtClean="0">
                          <a:effectLst/>
                          <a:latin typeface="Calibri" panose="020F0502020204030204" pitchFamily="34" charset="0"/>
                          <a:ea typeface="+mn-ea"/>
                          <a:cs typeface="Calibri" panose="020F0502020204030204" pitchFamily="34" charset="0"/>
                        </a:rPr>
                        <a:t> </a:t>
                      </a:r>
                      <a:r>
                        <a:rPr lang="en-US" sz="3600" baseline="0" dirty="0" err="1" smtClean="0">
                          <a:effectLst/>
                          <a:latin typeface="Calibri" panose="020F0502020204030204" pitchFamily="34" charset="0"/>
                          <a:ea typeface="+mn-ea"/>
                          <a:cs typeface="Calibri" panose="020F0502020204030204" pitchFamily="34" charset="0"/>
                        </a:rPr>
                        <a:t>điêm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so sánh</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smtClean="0">
                          <a:effectLst/>
                          <a:latin typeface="Calibri" panose="020F0502020204030204" pitchFamily="34" charset="0"/>
                          <a:cs typeface="Calibri" panose="020F0502020204030204" pitchFamily="34" charset="0"/>
                        </a:rPr>
                        <a:t>Sự vật 2</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xmlns="" val="2458255678"/>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khoai</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trong suốt</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như</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3600" b="1" dirty="0" err="1" smtClean="0">
                          <a:solidFill>
                            <a:srgbClr val="002060"/>
                          </a:solidFill>
                          <a:effectLst/>
                          <a:latin typeface="Calibri" panose="020F0502020204030204" pitchFamily="34" charset="0"/>
                          <a:cs typeface="Calibri" panose="020F0502020204030204" pitchFamily="34" charset="0"/>
                        </a:rPr>
                        <a:t>Miếng</a:t>
                      </a:r>
                      <a:r>
                        <a:rPr lang="en-US" sz="3600" b="1" dirty="0" smtClean="0">
                          <a:solidFill>
                            <a:srgbClr val="002060"/>
                          </a:solidFill>
                          <a:effectLst/>
                          <a:latin typeface="Calibri" panose="020F0502020204030204" pitchFamily="34" charset="0"/>
                          <a:cs typeface="Calibri" panose="020F0502020204030204" pitchFamily="34" charset="0"/>
                        </a:rPr>
                        <a:t> </a:t>
                      </a:r>
                      <a:r>
                        <a:rPr lang="en-US" sz="3600" b="1" dirty="0" err="1" smtClean="0">
                          <a:solidFill>
                            <a:srgbClr val="002060"/>
                          </a:solidFill>
                          <a:effectLst/>
                          <a:latin typeface="Calibri" panose="020F0502020204030204" pitchFamily="34" charset="0"/>
                          <a:cs typeface="Calibri" panose="020F0502020204030204" pitchFamily="34" charset="0"/>
                        </a:rPr>
                        <a:t>nước</a:t>
                      </a:r>
                      <a:r>
                        <a:rPr lang="en-US" sz="3600" b="1" baseline="0" dirty="0" smtClean="0">
                          <a:solidFill>
                            <a:srgbClr val="002060"/>
                          </a:solidFill>
                          <a:effectLst/>
                          <a:latin typeface="Calibri" panose="020F0502020204030204" pitchFamily="34" charset="0"/>
                          <a:cs typeface="Calibri" panose="020F0502020204030204" pitchFamily="34" charset="0"/>
                        </a:rPr>
                        <a:t> </a:t>
                      </a:r>
                      <a:r>
                        <a:rPr lang="en-US" sz="3600" b="1" baseline="0" dirty="0" err="1" smtClean="0">
                          <a:solidFill>
                            <a:srgbClr val="002060"/>
                          </a:solidFill>
                          <a:effectLst/>
                          <a:latin typeface="Calibri" panose="020F0502020204030204" pitchFamily="34" charset="0"/>
                          <a:cs typeface="Calibri" panose="020F0502020204030204" pitchFamily="34" charset="0"/>
                        </a:rPr>
                        <a:t>đá</a:t>
                      </a:r>
                      <a:endParaRPr lang="en-US" sz="3600" b="1" baseline="0" dirty="0" smtClean="0">
                        <a:solidFill>
                          <a:srgbClr val="002060"/>
                        </a:solidFill>
                        <a:effectLst/>
                        <a:latin typeface="Calibri" panose="020F0502020204030204" pitchFamily="34" charset="0"/>
                        <a:cs typeface="Calibri" panose="020F0502020204030204" pitchFamily="34" charset="0"/>
                      </a:endParaRPr>
                    </a:p>
                    <a:p>
                      <a:pPr marL="0" marR="0" algn="ctr">
                        <a:spcBef>
                          <a:spcPts val="0"/>
                        </a:spcBef>
                        <a:spcAft>
                          <a:spcPts val="0"/>
                        </a:spcAft>
                      </a:pP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3555971863"/>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hồng</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đỏ</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như</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lửa</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xmlns="" val="2656577404"/>
                  </a:ext>
                </a:extLst>
              </a:tr>
            </a:tbl>
          </a:graphicData>
        </a:graphic>
      </p:graphicFrame>
    </p:spTree>
    <p:extLst>
      <p:ext uri="{BB962C8B-B14F-4D97-AF65-F5344CB8AC3E}">
        <p14:creationId xmlns:p14="http://schemas.microsoft.com/office/powerpoint/2010/main" val="411923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7ABFB84-48C2-4434-91A1-58A9440A1CFD}"/>
              </a:ext>
            </a:extLst>
          </p:cNvPr>
          <p:cNvSpPr txBox="1"/>
          <p:nvPr/>
        </p:nvSpPr>
        <p:spPr>
          <a:xfrm>
            <a:off x="4171811" y="833559"/>
            <a:ext cx="563337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YÊU CẦU CẦN ĐẠT</a:t>
            </a:r>
            <a:endParaRPr kumimoji="0" lang="vi-VN"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3499630E-C1D3-47A7-8F86-DC3B5284A41C}"/>
              </a:ext>
            </a:extLst>
          </p:cNvPr>
          <p:cNvSpPr txBox="1"/>
          <p:nvPr/>
        </p:nvSpPr>
        <p:spPr>
          <a:xfrm>
            <a:off x="722580" y="1738523"/>
            <a:ext cx="10803988" cy="3757567"/>
          </a:xfrm>
          <a:prstGeom prst="rect">
            <a:avLst/>
          </a:prstGeom>
          <a:noFill/>
        </p:spPr>
        <p:txBody>
          <a:bodyPr wrap="square">
            <a:spAutoFit/>
          </a:bodyPr>
          <a:lstStyle/>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Đ</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ọc đúng các từ, câu, đọc to rõ ràng câu chuyện, bài thơ, bài văn đã học (từ tuần 19 đến tuần 26), </a:t>
            </a:r>
          </a:p>
          <a:p>
            <a:pPr marL="228600" marR="0" lvl="0" indent="45720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diễn cảm lời của nhân vật trong bài học; biết nghỉ hơi ở chỗ có dấu câu h</a:t>
            </a: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o</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ặc chỗ ngắt nhịp thơ.</a:t>
            </a:r>
          </a:p>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theo ngữ điệu phù hợp với vai được phân trong những đoạn đối thoại có hai hoặc ba nhân vật. Thuộc được 1 số đoạn thơ đã học.</a:t>
            </a:r>
          </a:p>
        </p:txBody>
      </p:sp>
    </p:spTree>
    <p:extLst>
      <p:ext uri="{BB962C8B-B14F-4D97-AF65-F5344CB8AC3E}">
        <p14:creationId xmlns:p14="http://schemas.microsoft.com/office/powerpoint/2010/main" val="193857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xmlns="" id="{568A5A67-C3E9-4373-A356-7D024019D68B}"/>
              </a:ext>
            </a:extLst>
          </p:cNvPr>
          <p:cNvSpPr txBox="1"/>
          <p:nvPr/>
        </p:nvSpPr>
        <p:spPr>
          <a:xfrm>
            <a:off x="2510867" y="1651681"/>
            <a:ext cx="71702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90817"/>
                </a:solidFill>
                <a:effectLst>
                  <a:glow rad="152400">
                    <a:srgbClr val="FFFFFF"/>
                  </a:glow>
                </a:effectLst>
                <a:uLnTx/>
                <a:uFillTx/>
                <a:latin typeface="Calibri" panose="020F0502020204030204" pitchFamily="34" charset="0"/>
                <a:ea typeface="White Xmas PERSONAL USE" pitchFamily="50" charset="0"/>
                <a:cs typeface="Calibri" panose="020F0502020204030204" pitchFamily="34" charset="0"/>
              </a:rPr>
              <a:t>TẠM BIỆT VÀ HẸN GẶP LẠI</a:t>
            </a:r>
          </a:p>
        </p:txBody>
      </p:sp>
    </p:spTree>
    <p:extLst>
      <p:ext uri="{BB962C8B-B14F-4D97-AF65-F5344CB8AC3E}">
        <p14:creationId xmlns:p14="http://schemas.microsoft.com/office/powerpoint/2010/main" val="197635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Scale>
                                      <p:cBhvr>
                                        <p:cTn id="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7"/>
                                        </p:tgtEl>
                                        <p:attrNameLst>
                                          <p:attrName>ppt_x</p:attrName>
                                          <p:attrName>ppt_y</p:attrName>
                                        </p:attrNameLst>
                                      </p:cBhvr>
                                    </p:animMotion>
                                    <p:animEffect transition="in" filter="fade">
                                      <p:cBhvr>
                                        <p:cTn id="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4E1EBD4-A1A8-447F-A961-63FD53A903AF}"/>
              </a:ext>
            </a:extLst>
          </p:cNvPr>
          <p:cNvPicPr>
            <a:picLocks noChangeAspect="1"/>
          </p:cNvPicPr>
          <p:nvPr/>
        </p:nvPicPr>
        <p:blipFill rotWithShape="1">
          <a:blip r:embed="rId3">
            <a:extLst>
              <a:ext uri="{28A0092B-C50C-407E-A947-70E740481C1C}">
                <a14:useLocalDpi xmlns:a14="http://schemas.microsoft.com/office/drawing/2010/main" val="0"/>
              </a:ext>
            </a:extLst>
          </a:blip>
          <a:srcRect b="33502"/>
          <a:stretch/>
        </p:blipFill>
        <p:spPr>
          <a:xfrm>
            <a:off x="0" y="0"/>
            <a:ext cx="12192000" cy="4560424"/>
          </a:xfrm>
          <a:prstGeom prst="rect">
            <a:avLst/>
          </a:prstGeom>
          <a:effectLst>
            <a:outerShdw blurRad="50800" dist="38100" dir="5400000" algn="t" rotWithShape="0">
              <a:prstClr val="black">
                <a:alpha val="40000"/>
              </a:prstClr>
            </a:outerShdw>
          </a:effectLst>
        </p:spPr>
      </p:pic>
      <p:pic>
        <p:nvPicPr>
          <p:cNvPr id="3" name="图片 2">
            <a:extLst>
              <a:ext uri="{FF2B5EF4-FFF2-40B4-BE49-F238E27FC236}">
                <a16:creationId xmlns:a16="http://schemas.microsoft.com/office/drawing/2014/main" xmlns="" id="{68743C49-40B0-4CCD-889D-9898BF022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05"/>
          <a:stretch/>
        </p:blipFill>
        <p:spPr>
          <a:xfrm>
            <a:off x="1" y="3022215"/>
            <a:ext cx="12191999" cy="3835784"/>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xmlns="" id="{1EB07B28-963A-4E6F-B748-8FF91A2980A0}"/>
              </a:ext>
            </a:extLst>
          </p:cNvPr>
          <p:cNvPicPr>
            <a:picLocks noChangeAspect="1"/>
          </p:cNvPicPr>
          <p:nvPr/>
        </p:nvPicPr>
        <p:blipFill>
          <a:blip r:embed="rId5"/>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pic>
        <p:nvPicPr>
          <p:cNvPr id="10" name="Picture 9">
            <a:extLst>
              <a:ext uri="{FF2B5EF4-FFF2-40B4-BE49-F238E27FC236}">
                <a16:creationId xmlns:a16="http://schemas.microsoft.com/office/drawing/2014/main" xmlns="" id="{6DD431BB-4154-4183-9A8E-2B3CC3201263}"/>
              </a:ext>
            </a:extLst>
          </p:cNvPr>
          <p:cNvPicPr>
            <a:picLocks noChangeAspect="1"/>
          </p:cNvPicPr>
          <p:nvPr/>
        </p:nvPicPr>
        <p:blipFill>
          <a:blip r:embed="rId4"/>
          <a:stretch>
            <a:fillRect/>
          </a:stretch>
        </p:blipFill>
        <p:spPr>
          <a:xfrm>
            <a:off x="7702910" y="2293865"/>
            <a:ext cx="416414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37"/>
          <p:cNvPicPr>
            <a:picLocks noChangeAspect="1"/>
          </p:cNvPicPr>
          <p:nvPr/>
        </p:nvPicPr>
        <p:blipFill>
          <a:blip r:embed="rId3"/>
          <a:stretch>
            <a:fillRect/>
          </a:stretch>
        </p:blipFill>
        <p:spPr>
          <a:xfrm>
            <a:off x="7918543" y="3892781"/>
            <a:ext cx="551250" cy="2621250"/>
          </a:xfrm>
          <a:prstGeom prst="rect">
            <a:avLst/>
          </a:prstGeom>
        </p:spPr>
      </p:pic>
      <p:pic>
        <p:nvPicPr>
          <p:cNvPr id="14" name="Picture 13"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69" y="352029"/>
            <a:ext cx="1659681" cy="1698133"/>
          </a:xfrm>
          <a:prstGeom prst="rect">
            <a:avLst/>
          </a:prstGeom>
        </p:spPr>
      </p:pic>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grpSp>
        <p:nvGrpSpPr>
          <p:cNvPr id="42" name="Group 41"/>
          <p:cNvGrpSpPr/>
          <p:nvPr/>
        </p:nvGrpSpPr>
        <p:grpSpPr>
          <a:xfrm>
            <a:off x="6943251" y="5525018"/>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6" name="图片 38"/>
          <p:cNvPicPr>
            <a:picLocks noChangeAspect="1"/>
          </p:cNvPicPr>
          <p:nvPr/>
        </p:nvPicPr>
        <p:blipFill>
          <a:blip r:embed="rId5"/>
          <a:stretch>
            <a:fillRect/>
          </a:stretch>
        </p:blipFill>
        <p:spPr>
          <a:xfrm rot="19747431">
            <a:off x="7750758" y="4479418"/>
            <a:ext cx="618750" cy="2610000"/>
          </a:xfrm>
          <a:prstGeom prst="rect">
            <a:avLst/>
          </a:prstGeom>
        </p:spPr>
      </p:pic>
      <p:pic>
        <p:nvPicPr>
          <p:cNvPr id="47"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6577" y="1660287"/>
            <a:ext cx="1232334" cy="867581"/>
          </a:xfrm>
          <a:prstGeom prst="rect">
            <a:avLst/>
          </a:prstGeom>
        </p:spPr>
      </p:pic>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14:presetBounceEnd="52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2000">
                                          <p:cBhvr additive="base">
                                            <p:cTn id="21"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14:presetBounceEnd="52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52000">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750" fill="hold"/>
                                            <p:tgtEl>
                                              <p:spTgt spid="46"/>
                                            </p:tgtEl>
                                            <p:attrNameLst>
                                              <p:attrName>ppt_x</p:attrName>
                                            </p:attrNameLst>
                                          </p:cBhvr>
                                          <p:tavLst>
                                            <p:tav tm="0">
                                              <p:val>
                                                <p:strVal val="#ppt_x"/>
                                              </p:val>
                                            </p:tav>
                                            <p:tav tm="100000">
                                              <p:val>
                                                <p:strVal val="#ppt_x"/>
                                              </p:val>
                                            </p:tav>
                                          </p:tavLst>
                                        </p:anim>
                                        <p:anim calcmode="lin" valueType="num">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a16="http://schemas.microsoft.com/office/drawing/2014/main" xmlns=""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a16="http://schemas.microsoft.com/office/drawing/2014/main" xmlns=""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xmlns=""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a16="http://schemas.microsoft.com/office/drawing/2014/main" xmlns=""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a16="http://schemas.microsoft.com/office/drawing/2014/main" xmlns=""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a16="http://schemas.microsoft.com/office/drawing/2014/main" xmlns=""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a16="http://schemas.microsoft.com/office/drawing/2014/main" xmlns=""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a16="http://schemas.microsoft.com/office/drawing/2014/main" xmlns=""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a16="http://schemas.microsoft.com/office/drawing/2014/main" xmlns=""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a16="http://schemas.microsoft.com/office/drawing/2014/main" xmlns=""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a16="http://schemas.microsoft.com/office/drawing/2014/main" xmlns=""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xmlns=""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xmlns=""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xmlns=""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a16="http://schemas.microsoft.com/office/drawing/2014/main" xmlns=""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xmlns=""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xmlns=""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a16="http://schemas.microsoft.com/office/drawing/2014/main" xmlns=""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xmlns=""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xmlns=""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xmlns=""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xmlns=""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a16="http://schemas.microsoft.com/office/drawing/2014/main" xmlns=""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xmlns=""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xmlns=""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787</Words>
  <Application>Microsoft Office PowerPoint</Application>
  <PresentationFormat>Custom</PresentationFormat>
  <Paragraphs>77</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37</cp:revision>
  <dcterms:created xsi:type="dcterms:W3CDTF">2022-12-31T09:50:38Z</dcterms:created>
  <dcterms:modified xsi:type="dcterms:W3CDTF">2025-03-24T07:27:18Z</dcterms:modified>
</cp:coreProperties>
</file>