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</p:sldMasterIdLst>
  <p:notesMasterIdLst>
    <p:notesMasterId r:id="rId19"/>
  </p:notesMasterIdLst>
  <p:sldIdLst>
    <p:sldId id="260" r:id="rId3"/>
    <p:sldId id="307" r:id="rId4"/>
    <p:sldId id="298" r:id="rId5"/>
    <p:sldId id="310" r:id="rId6"/>
    <p:sldId id="309" r:id="rId7"/>
    <p:sldId id="312" r:id="rId8"/>
    <p:sldId id="290" r:id="rId9"/>
    <p:sldId id="308" r:id="rId10"/>
    <p:sldId id="291" r:id="rId11"/>
    <p:sldId id="311" r:id="rId12"/>
    <p:sldId id="313" r:id="rId13"/>
    <p:sldId id="292" r:id="rId14"/>
    <p:sldId id="404" r:id="rId15"/>
    <p:sldId id="293" r:id="rId16"/>
    <p:sldId id="405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F60D3-97DD-431C-A702-2CFF2E88F5E8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C3221-3C5D-4873-B6E5-B40D97A1F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83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 dirty="0"/>
              <a:t>Slide</a:t>
            </a:r>
            <a:r>
              <a:rPr lang="en-US" baseline="0" dirty="0"/>
              <a:t> HS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bày</a:t>
            </a:r>
            <a:r>
              <a:rPr lang="en-US" baseline="0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5970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516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8157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5934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3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43"/>
          <p:cNvSpPr txBox="1">
            <a:spLocks noGrp="1"/>
          </p:cNvSpPr>
          <p:nvPr>
            <p:ph type="body" idx="1"/>
          </p:nvPr>
        </p:nvSpPr>
        <p:spPr>
          <a:xfrm>
            <a:off x="415601" y="1536634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4279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126" lvl="1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189" lvl="2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251" lvl="3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5314" lvl="4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2377" lvl="5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199440" lvl="6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6503" lvl="7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3566" lvl="8" indent="-317405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3" name="Google Shape;363;p4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77553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24"/>
          <p:cNvSpPr txBox="1">
            <a:spLocks noGrp="1"/>
          </p:cNvSpPr>
          <p:nvPr>
            <p:ph type="ctrTitle"/>
          </p:nvPr>
        </p:nvSpPr>
        <p:spPr>
          <a:xfrm>
            <a:off x="415612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9pPr>
          </a:lstStyle>
          <a:p>
            <a:endParaRPr/>
          </a:p>
        </p:txBody>
      </p:sp>
      <p:sp>
        <p:nvSpPr>
          <p:cNvPr id="366" name="Google Shape;366;p124"/>
          <p:cNvSpPr txBox="1">
            <a:spLocks noGrp="1"/>
          </p:cNvSpPr>
          <p:nvPr>
            <p:ph type="subTitle" idx="1"/>
          </p:nvPr>
        </p:nvSpPr>
        <p:spPr>
          <a:xfrm>
            <a:off x="415601" y="3778834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9pPr>
          </a:lstStyle>
          <a:p>
            <a:endParaRPr/>
          </a:p>
        </p:txBody>
      </p:sp>
      <p:sp>
        <p:nvSpPr>
          <p:cNvPr id="367" name="Google Shape;367;p1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575562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25"/>
          <p:cNvSpPr txBox="1">
            <a:spLocks noGrp="1"/>
          </p:cNvSpPr>
          <p:nvPr>
            <p:ph type="title"/>
          </p:nvPr>
        </p:nvSpPr>
        <p:spPr>
          <a:xfrm>
            <a:off x="415601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9pPr>
          </a:lstStyle>
          <a:p>
            <a:endParaRPr/>
          </a:p>
        </p:txBody>
      </p:sp>
      <p:sp>
        <p:nvSpPr>
          <p:cNvPr id="370" name="Google Shape;370;p1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920068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26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26"/>
          <p:cNvSpPr txBox="1">
            <a:spLocks noGrp="1"/>
          </p:cNvSpPr>
          <p:nvPr>
            <p:ph type="body" idx="1"/>
          </p:nvPr>
        </p:nvSpPr>
        <p:spPr>
          <a:xfrm>
            <a:off x="415601" y="1536634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4279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126" lvl="1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189" lvl="2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251" lvl="3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5314" lvl="4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2377" lvl="5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199440" lvl="6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6503" lvl="7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3566" lvl="8" indent="-317405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4" name="Google Shape;374;p1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347870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27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27"/>
          <p:cNvSpPr txBox="1">
            <a:spLocks noGrp="1"/>
          </p:cNvSpPr>
          <p:nvPr>
            <p:ph type="body" idx="1"/>
          </p:nvPr>
        </p:nvSpPr>
        <p:spPr>
          <a:xfrm>
            <a:off x="415600" y="1536634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1740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126" lvl="1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189" lvl="2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251" lvl="3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5314" lvl="4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2377" lvl="5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199440" lvl="6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6503" lvl="7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3566" lvl="8" indent="-304709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8" name="Google Shape;378;p127"/>
          <p:cNvSpPr txBox="1">
            <a:spLocks noGrp="1"/>
          </p:cNvSpPr>
          <p:nvPr>
            <p:ph type="body" idx="2"/>
          </p:nvPr>
        </p:nvSpPr>
        <p:spPr>
          <a:xfrm>
            <a:off x="6443200" y="1536634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1740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126" lvl="1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189" lvl="2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251" lvl="3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5314" lvl="4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2377" lvl="5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199440" lvl="6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6503" lvl="7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3566" lvl="8" indent="-304709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9" name="Google Shape;379;p1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101296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28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910897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29"/>
          <p:cNvSpPr txBox="1">
            <a:spLocks noGrp="1"/>
          </p:cNvSpPr>
          <p:nvPr>
            <p:ph type="title"/>
          </p:nvPr>
        </p:nvSpPr>
        <p:spPr>
          <a:xfrm>
            <a:off x="415601" y="740801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9pPr>
          </a:lstStyle>
          <a:p>
            <a:endParaRPr/>
          </a:p>
        </p:txBody>
      </p:sp>
      <p:sp>
        <p:nvSpPr>
          <p:cNvPr id="385" name="Google Shape;385;p129"/>
          <p:cNvSpPr txBox="1">
            <a:spLocks noGrp="1"/>
          </p:cNvSpPr>
          <p:nvPr>
            <p:ph type="body" idx="1"/>
          </p:nvPr>
        </p:nvSpPr>
        <p:spPr>
          <a:xfrm>
            <a:off x="415601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0470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126" lvl="1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189" lvl="2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251" lvl="3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5314" lvl="4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2377" lvl="5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199440" lvl="6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6503" lvl="7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3566" lvl="8" indent="-304709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6" name="Google Shape;386;p1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156205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30"/>
          <p:cNvSpPr txBox="1">
            <a:spLocks noGrp="1"/>
          </p:cNvSpPr>
          <p:nvPr>
            <p:ph type="title"/>
          </p:nvPr>
        </p:nvSpPr>
        <p:spPr>
          <a:xfrm>
            <a:off x="653668" y="600201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9pPr>
          </a:lstStyle>
          <a:p>
            <a:endParaRPr/>
          </a:p>
        </p:txBody>
      </p:sp>
      <p:sp>
        <p:nvSpPr>
          <p:cNvPr id="389" name="Google Shape;389;p13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822775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96192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31"/>
          <p:cNvSpPr/>
          <p:nvPr/>
        </p:nvSpPr>
        <p:spPr>
          <a:xfrm>
            <a:off x="6096000" y="-167"/>
            <a:ext cx="6096001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3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9pPr>
          </a:lstStyle>
          <a:p>
            <a:endParaRPr/>
          </a:p>
        </p:txBody>
      </p:sp>
      <p:sp>
        <p:nvSpPr>
          <p:cNvPr id="393" name="Google Shape;393;p131"/>
          <p:cNvSpPr txBox="1">
            <a:spLocks noGrp="1"/>
          </p:cNvSpPr>
          <p:nvPr>
            <p:ph type="subTitle" idx="1"/>
          </p:nvPr>
        </p:nvSpPr>
        <p:spPr>
          <a:xfrm>
            <a:off x="354000" y="3737434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9pPr>
          </a:lstStyle>
          <a:p>
            <a:endParaRPr/>
          </a:p>
        </p:txBody>
      </p:sp>
      <p:sp>
        <p:nvSpPr>
          <p:cNvPr id="394" name="Google Shape;394;p13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063" lvl="0" indent="-34279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126" lvl="1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189" lvl="2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251" lvl="3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5314" lvl="4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2377" lvl="5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199440" lvl="6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6503" lvl="7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3566" lvl="8" indent="-317405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5" name="Google Shape;395;p1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710839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32"/>
          <p:cNvSpPr txBox="1">
            <a:spLocks noGrp="1"/>
          </p:cNvSpPr>
          <p:nvPr>
            <p:ph type="body" idx="1"/>
          </p:nvPr>
        </p:nvSpPr>
        <p:spPr>
          <a:xfrm>
            <a:off x="415601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063" lvl="0" indent="-22853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126" lvl="1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189" lvl="2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251" lvl="3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314" lvl="4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2377" lvl="5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199440" lvl="6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6503" lvl="7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3566" lvl="8" indent="-317405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8" name="Google Shape;398;p13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0743588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33"/>
          <p:cNvSpPr txBox="1">
            <a:spLocks noGrp="1"/>
          </p:cNvSpPr>
          <p:nvPr>
            <p:ph type="title"/>
          </p:nvPr>
        </p:nvSpPr>
        <p:spPr>
          <a:xfrm>
            <a:off x="415601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9pPr>
          </a:lstStyle>
          <a:p>
            <a:endParaRPr/>
          </a:p>
        </p:txBody>
      </p:sp>
      <p:sp>
        <p:nvSpPr>
          <p:cNvPr id="401" name="Google Shape;401;p133"/>
          <p:cNvSpPr txBox="1">
            <a:spLocks noGrp="1"/>
          </p:cNvSpPr>
          <p:nvPr>
            <p:ph type="body" idx="1"/>
          </p:nvPr>
        </p:nvSpPr>
        <p:spPr>
          <a:xfrm>
            <a:off x="415601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4279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126" lvl="1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189" lvl="2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251" lvl="3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5314" lvl="4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2377" lvl="5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199440" lvl="6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6503" lvl="7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3566" lvl="8" indent="-317405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2" name="Google Shape;402;p13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1210101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3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524782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117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322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4683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3DE8D2-B29D-49BB-AA12-29E0A1E32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9517" y="-471924"/>
            <a:ext cx="1674098" cy="167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81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1801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6060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727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432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2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8" name="Google Shape;358;p42"/>
          <p:cNvSpPr txBox="1">
            <a:spLocks noGrp="1"/>
          </p:cNvSpPr>
          <p:nvPr>
            <p:ph type="body" idx="1"/>
          </p:nvPr>
        </p:nvSpPr>
        <p:spPr>
          <a:xfrm>
            <a:off x="415601" y="1536634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9" name="Google Shape;359;p4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6143875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jpg"/><Relationship Id="rId1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5" Type="http://schemas.openxmlformats.org/officeDocument/2006/relationships/image" Target="../media/image49.sv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image" Target="../media/image17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7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17.svg"/><Relationship Id="rId5" Type="http://schemas.openxmlformats.org/officeDocument/2006/relationships/image" Target="../media/image8.png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EF8CF07-18C2-444F-BC21-83E31D5D69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4564" y="1479385"/>
            <a:ext cx="7966807" cy="469934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3E92656-C40E-4A6F-B001-FFDBC18E4FCB}"/>
              </a:ext>
            </a:extLst>
          </p:cNvPr>
          <p:cNvSpPr txBox="1"/>
          <p:nvPr/>
        </p:nvSpPr>
        <p:spPr>
          <a:xfrm>
            <a:off x="4355053" y="2114794"/>
            <a:ext cx="7445828" cy="262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dirty="0" err="1">
                <a:solidFill>
                  <a:prstClr val="black"/>
                </a:solidFill>
                <a:latin typeface="Coiny" panose="02000903060500060000" pitchFamily="2" charset="0"/>
              </a:rPr>
              <a:t>Tự</a:t>
            </a:r>
            <a:r>
              <a:rPr lang="en-US" sz="3400" dirty="0">
                <a:solidFill>
                  <a:prstClr val="black"/>
                </a:solidFill>
                <a:latin typeface="Coiny" panose="02000903060500060000" pitchFamily="2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Coiny" panose="02000903060500060000" pitchFamily="2" charset="0"/>
              </a:rPr>
              <a:t>nhiên</a:t>
            </a:r>
            <a:r>
              <a:rPr lang="en-US" sz="3400" dirty="0">
                <a:solidFill>
                  <a:prstClr val="black"/>
                </a:solidFill>
                <a:latin typeface="Coiny" panose="02000903060500060000" pitchFamily="2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Coiny" panose="02000903060500060000" pitchFamily="2" charset="0"/>
              </a:rPr>
              <a:t>xã</a:t>
            </a:r>
            <a:r>
              <a:rPr lang="en-US" sz="3400" dirty="0">
                <a:solidFill>
                  <a:prstClr val="black"/>
                </a:solidFill>
                <a:latin typeface="Coiny" panose="02000903060500060000" pitchFamily="2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Coiny" panose="02000903060500060000" pitchFamily="2" charset="0"/>
              </a:rPr>
              <a:t>hội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  <a:p>
            <a:pPr lvl="0" algn="ctr">
              <a:lnSpc>
                <a:spcPct val="150000"/>
              </a:lnSpc>
            </a:pPr>
            <a:r>
              <a:rPr lang="en-US" sz="4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61C749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oiny" panose="02000903060500060000" pitchFamily="2" charset="0"/>
              </a:rPr>
              <a:t>Bài</a:t>
            </a:r>
            <a:r>
              <a:rPr lang="en-U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61C749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oiny" panose="02000903060500060000" pitchFamily="2" charset="0"/>
              </a:rPr>
              <a:t> 02: PHÒNG TRÁNH HỎA HOẠN KHI Ở NHÀ (T1)</a:t>
            </a:r>
            <a:endParaRPr kumimoji="0" lang="en-US" sz="4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61C749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pic>
        <p:nvPicPr>
          <p:cNvPr id="13" name="图片 2">
            <a:extLst>
              <a:ext uri="{FF2B5EF4-FFF2-40B4-BE49-F238E27FC236}">
                <a16:creationId xmlns:a16="http://schemas.microsoft.com/office/drawing/2014/main" id="{6E816148-96ED-45C9-81B5-3D31959106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9771" y="5093875"/>
            <a:ext cx="3595022" cy="1836710"/>
          </a:xfrm>
          <a:prstGeom prst="rect">
            <a:avLst/>
          </a:prstGeom>
        </p:spPr>
      </p:pic>
      <p:pic>
        <p:nvPicPr>
          <p:cNvPr id="14" name="Picture 4" descr="C:\Users\HP\Desktop\38376747.jpg">
            <a:extLst>
              <a:ext uri="{FF2B5EF4-FFF2-40B4-BE49-F238E27FC236}">
                <a16:creationId xmlns:a16="http://schemas.microsoft.com/office/drawing/2014/main" id="{76F56EE1-EFCA-443B-BBF0-B8EE81461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26" b="90000" l="82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723" y="4162320"/>
            <a:ext cx="2854793" cy="308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14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xit" presetSubtype="2" ac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39A21-9DDF-4350-88BB-9B2E03B36CDE}"/>
              </a:ext>
            </a:extLst>
          </p:cNvPr>
          <p:cNvSpPr/>
          <p:nvPr/>
        </p:nvSpPr>
        <p:spPr>
          <a:xfrm>
            <a:off x="496387" y="378823"/>
            <a:ext cx="11220995" cy="6126480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椭圆 9">
            <a:extLst>
              <a:ext uri="{FF2B5EF4-FFF2-40B4-BE49-F238E27FC236}">
                <a16:creationId xmlns:a16="http://schemas.microsoft.com/office/drawing/2014/main" id="{BA8F7D7A-CC97-4781-974E-95837FCE7284}"/>
              </a:ext>
            </a:extLst>
          </p:cNvPr>
          <p:cNvSpPr/>
          <p:nvPr/>
        </p:nvSpPr>
        <p:spPr bwMode="auto">
          <a:xfrm>
            <a:off x="762000" y="1245268"/>
            <a:ext cx="4182977" cy="436746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7B1AC0-CD64-4180-ACB9-E43D210157DE}"/>
              </a:ext>
            </a:extLst>
          </p:cNvPr>
          <p:cNvSpPr txBox="1"/>
          <p:nvPr/>
        </p:nvSpPr>
        <p:spPr>
          <a:xfrm>
            <a:off x="1206321" y="2610993"/>
            <a:ext cx="3188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4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phòng tránh cháy: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等腰三角形 14">
            <a:extLst>
              <a:ext uri="{FF2B5EF4-FFF2-40B4-BE49-F238E27FC236}">
                <a16:creationId xmlns:a16="http://schemas.microsoft.com/office/drawing/2014/main" id="{1EA7D6C1-B1EA-4539-ACCC-D5C496204E85}"/>
              </a:ext>
            </a:extLst>
          </p:cNvPr>
          <p:cNvSpPr/>
          <p:nvPr/>
        </p:nvSpPr>
        <p:spPr>
          <a:xfrm rot="3975024" flipH="1">
            <a:off x="4818562" y="1665468"/>
            <a:ext cx="442229" cy="627451"/>
          </a:xfrm>
          <a:prstGeom prst="triangl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D09B6A-2566-4F7C-96FC-F705B579FFD0}"/>
              </a:ext>
            </a:extLst>
          </p:cNvPr>
          <p:cNvSpPr txBox="1"/>
          <p:nvPr/>
        </p:nvSpPr>
        <p:spPr>
          <a:xfrm>
            <a:off x="5592605" y="1230716"/>
            <a:ext cx="60592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>
                <a:solidFill>
                  <a:srgbClr val="002060"/>
                </a:solidFill>
                <a:cs typeface="Arial" panose="020B0604020202020204" pitchFamily="34" charset="0"/>
              </a:rPr>
              <a:t>Không để vật dễ cháy nơi đun nấu;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0A5012-ABFD-4F6C-AB55-4E0096D18F2E}"/>
              </a:ext>
            </a:extLst>
          </p:cNvPr>
          <p:cNvSpPr txBox="1"/>
          <p:nvPr/>
        </p:nvSpPr>
        <p:spPr>
          <a:xfrm>
            <a:off x="5592605" y="2790791"/>
            <a:ext cx="5918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>
                <a:solidFill>
                  <a:srgbClr val="002060"/>
                </a:solidFill>
                <a:cs typeface="Arial" panose="020B0604020202020204" pitchFamily="34" charset="0"/>
              </a:rPr>
              <a:t>Hệ thống điện phải lắp Aptomat tự ngắt toàn nhà;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等腰三角形 14">
            <a:extLst>
              <a:ext uri="{FF2B5EF4-FFF2-40B4-BE49-F238E27FC236}">
                <a16:creationId xmlns:a16="http://schemas.microsoft.com/office/drawing/2014/main" id="{5C019BB7-63FC-4297-B7DF-9BC374BE1AB6}"/>
              </a:ext>
            </a:extLst>
          </p:cNvPr>
          <p:cNvSpPr/>
          <p:nvPr/>
        </p:nvSpPr>
        <p:spPr>
          <a:xfrm rot="6220156" flipH="1">
            <a:off x="4981266" y="2976847"/>
            <a:ext cx="442229" cy="627451"/>
          </a:xfrm>
          <a:prstGeom prst="triangl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F66D32-2F0A-47C6-9C9E-8518CB498070}"/>
              </a:ext>
            </a:extLst>
          </p:cNvPr>
          <p:cNvSpPr txBox="1"/>
          <p:nvPr/>
        </p:nvSpPr>
        <p:spPr>
          <a:xfrm>
            <a:off x="5388406" y="4135193"/>
            <a:ext cx="5918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>
                <a:solidFill>
                  <a:srgbClr val="002060"/>
                </a:solidFill>
                <a:cs typeface="Arial" panose="020B0604020202020204" pitchFamily="34" charset="0"/>
              </a:rPr>
              <a:t>Đun bếp phải trông coi,...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等腰三角形 14">
            <a:extLst>
              <a:ext uri="{FF2B5EF4-FFF2-40B4-BE49-F238E27FC236}">
                <a16:creationId xmlns:a16="http://schemas.microsoft.com/office/drawing/2014/main" id="{5E428716-5826-42C2-8500-071FAA1EC9DC}"/>
              </a:ext>
            </a:extLst>
          </p:cNvPr>
          <p:cNvSpPr/>
          <p:nvPr/>
        </p:nvSpPr>
        <p:spPr>
          <a:xfrm rot="6220156" flipH="1">
            <a:off x="4777067" y="4321249"/>
            <a:ext cx="442229" cy="627451"/>
          </a:xfrm>
          <a:prstGeom prst="triangl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0015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3" grpId="0"/>
      <p:bldP spid="14" grpId="0" animBg="1"/>
      <p:bldP spid="15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39A21-9DDF-4350-88BB-9B2E03B36CDE}"/>
              </a:ext>
            </a:extLst>
          </p:cNvPr>
          <p:cNvSpPr/>
          <p:nvPr/>
        </p:nvSpPr>
        <p:spPr>
          <a:xfrm>
            <a:off x="496387" y="378823"/>
            <a:ext cx="11220995" cy="6126480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3C40E-0244-471E-823F-7EB81463036A}"/>
              </a:ext>
            </a:extLst>
          </p:cNvPr>
          <p:cNvSpPr txBox="1"/>
          <p:nvPr/>
        </p:nvSpPr>
        <p:spPr>
          <a:xfrm>
            <a:off x="3149364" y="2102196"/>
            <a:ext cx="7885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Baloo 2" panose="03080502040302020200" pitchFamily="66" charset="0"/>
              </a:rPr>
              <a:t>4. Cách xử lí khi có cháy </a:t>
            </a:r>
            <a:endParaRPr kumimoji="0" lang="en-US" sz="4800" b="1" i="0" u="none" strike="noStrike" kern="1200" cap="none" spc="0" normalizeH="0" baseline="0" noProof="0" dirty="0">
              <a:ln>
                <a:solidFill>
                  <a:srgbClr val="108539"/>
                </a:solidFill>
              </a:ln>
              <a:solidFill>
                <a:srgbClr val="03C400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Baloo 2" panose="03080502040302020200" pitchFamily="66" charset="0"/>
            </a:endParaRPr>
          </a:p>
        </p:txBody>
      </p:sp>
      <p:pic>
        <p:nvPicPr>
          <p:cNvPr id="9" name="Picture 2" descr="Education School Image Transparent Teacher Cute Teacher - Girl Teacher  Cartoon Png, Png Download - 900x900(#2789483) - PngFind">
            <a:extLst>
              <a:ext uri="{FF2B5EF4-FFF2-40B4-BE49-F238E27FC236}">
                <a16:creationId xmlns:a16="http://schemas.microsoft.com/office/drawing/2014/main" id="{D79F7B7E-ED16-430D-8A7B-B017F746D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73" b="97159" l="10000" r="90000">
                        <a14:foregroundMark x1="35595" y1="31705" x2="41310" y2="33864"/>
                        <a14:foregroundMark x1="41310" y1="31023" x2="45833" y2="34432"/>
                        <a14:foregroundMark x1="38571" y1="34773" x2="50357" y2="37500"/>
                        <a14:foregroundMark x1="72619" y1="49545" x2="83929" y2="20455"/>
                        <a14:backgroundMark x1="71190" y1="54545" x2="70714" y2="55568"/>
                        <a14:backgroundMark x1="64762" y1="49318" x2="65476" y2="52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04" y="1986358"/>
            <a:ext cx="4481872" cy="469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8981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39A21-9DDF-4350-88BB-9B2E03B36CDE}"/>
              </a:ext>
            </a:extLst>
          </p:cNvPr>
          <p:cNvSpPr/>
          <p:nvPr/>
        </p:nvSpPr>
        <p:spPr>
          <a:xfrm>
            <a:off x="496387" y="378823"/>
            <a:ext cx="11220995" cy="6367418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972AB8-7DD0-413D-8100-288BD17219C3}"/>
              </a:ext>
            </a:extLst>
          </p:cNvPr>
          <p:cNvSpPr txBox="1"/>
          <p:nvPr/>
        </p:nvSpPr>
        <p:spPr>
          <a:xfrm>
            <a:off x="1468120" y="452313"/>
            <a:ext cx="9255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effectLst/>
                <a:uLnTx/>
                <a:uFillTx/>
                <a:ea typeface="+mn-ea"/>
                <a:cs typeface="Baloo 2" panose="03080502040302020200" pitchFamily="66" charset="0"/>
              </a:rPr>
              <a:t>3. Mọi người trong hình đang làm gì? Nêu nhận xét của em về các cách ứng xử đó.</a:t>
            </a:r>
            <a:endParaRPr kumimoji="0" lang="en-US" sz="3000" b="1" i="0" u="none" strike="noStrike" kern="1200" cap="none" spc="0" normalizeH="0" baseline="0" noProof="0" dirty="0">
              <a:ln>
                <a:solidFill>
                  <a:srgbClr val="108539"/>
                </a:solidFill>
              </a:ln>
              <a:solidFill>
                <a:srgbClr val="03C400"/>
              </a:solidFill>
              <a:effectLst/>
              <a:uLnTx/>
              <a:uFillTx/>
              <a:ea typeface="+mn-ea"/>
              <a:cs typeface="Baloo 2" panose="03080502040302020200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6C2067-FF08-47CD-9580-3FA33CAF3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8427" y="1558031"/>
            <a:ext cx="2928604" cy="2487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628BEC-902D-463B-AAF8-78564F3802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1649" y="1541466"/>
            <a:ext cx="2928604" cy="2597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C738DC-F14E-4865-B8EB-ED52837AF6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5299" y="4157529"/>
            <a:ext cx="3044770" cy="2570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87A8B0D-AD4A-4529-9540-6C852A7F3E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1649" y="4194711"/>
            <a:ext cx="3044770" cy="2608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9" name="Google Shape;1023;p13">
            <a:extLst>
              <a:ext uri="{FF2B5EF4-FFF2-40B4-BE49-F238E27FC236}">
                <a16:creationId xmlns:a16="http://schemas.microsoft.com/office/drawing/2014/main" id="{D0A78D7C-38A3-40AD-9CDE-07C0BC2DA618}"/>
              </a:ext>
            </a:extLst>
          </p:cNvPr>
          <p:cNvGrpSpPr/>
          <p:nvPr/>
        </p:nvGrpSpPr>
        <p:grpSpPr>
          <a:xfrm>
            <a:off x="233803" y="3878858"/>
            <a:ext cx="4484624" cy="2528919"/>
            <a:chOff x="5876916" y="975793"/>
            <a:chExt cx="4684259" cy="2641495"/>
          </a:xfrm>
        </p:grpSpPr>
        <p:grpSp>
          <p:nvGrpSpPr>
            <p:cNvPr id="20" name="Google Shape;1024;p13">
              <a:extLst>
                <a:ext uri="{FF2B5EF4-FFF2-40B4-BE49-F238E27FC236}">
                  <a16:creationId xmlns:a16="http://schemas.microsoft.com/office/drawing/2014/main" id="{58758FC8-65D8-4862-8B94-70A06BB65541}"/>
                </a:ext>
              </a:extLst>
            </p:cNvPr>
            <p:cNvGrpSpPr/>
            <p:nvPr/>
          </p:nvGrpSpPr>
          <p:grpSpPr>
            <a:xfrm>
              <a:off x="5876916" y="975793"/>
              <a:ext cx="4684259" cy="2113916"/>
              <a:chOff x="2387762" y="551055"/>
              <a:chExt cx="7051289" cy="3182111"/>
            </a:xfrm>
          </p:grpSpPr>
          <p:pic>
            <p:nvPicPr>
              <p:cNvPr id="22" name="Google Shape;1025;p13" descr="2">
                <a:extLst>
                  <a:ext uri="{FF2B5EF4-FFF2-40B4-BE49-F238E27FC236}">
                    <a16:creationId xmlns:a16="http://schemas.microsoft.com/office/drawing/2014/main" id="{A75CACC5-72D6-4AF8-89F2-E8E947A9ECA0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4238307" y="551055"/>
                <a:ext cx="3689350" cy="31273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" name="Google Shape;1026;p13" descr="1">
                <a:extLst>
                  <a:ext uri="{FF2B5EF4-FFF2-40B4-BE49-F238E27FC236}">
                    <a16:creationId xmlns:a16="http://schemas.microsoft.com/office/drawing/2014/main" id="{7CEBF5BF-1712-4963-AB9A-1217DBA99984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5999058" y="790165"/>
                <a:ext cx="3439993" cy="291563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" name="Google Shape;1027;p13" descr="3">
                <a:extLst>
                  <a:ext uri="{FF2B5EF4-FFF2-40B4-BE49-F238E27FC236}">
                    <a16:creationId xmlns:a16="http://schemas.microsoft.com/office/drawing/2014/main" id="{FABA99B1-4EE2-47A9-934A-70B658A564C6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 flipH="1">
                <a:off x="2387762" y="872971"/>
                <a:ext cx="3374585" cy="286019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1" name="Google Shape;1028;p13">
              <a:extLst>
                <a:ext uri="{FF2B5EF4-FFF2-40B4-BE49-F238E27FC236}">
                  <a16:creationId xmlns:a16="http://schemas.microsoft.com/office/drawing/2014/main" id="{BE508EF8-228D-4E0F-B90A-7BA6C7F82EC8}"/>
                </a:ext>
              </a:extLst>
            </p:cNvPr>
            <p:cNvSpPr/>
            <p:nvPr/>
          </p:nvSpPr>
          <p:spPr>
            <a:xfrm>
              <a:off x="6714251" y="2510908"/>
              <a:ext cx="3495263" cy="110638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Thảo</a:t>
              </a:r>
              <a:r>
                <a:rPr lang="en-US" sz="3200" b="1" dirty="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luận</a:t>
              </a:r>
              <a:endParaRPr lang="en-US" sz="3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nhóm</a:t>
              </a:r>
              <a:r>
                <a:rPr lang="en-US" sz="3200" b="1" dirty="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 4</a:t>
              </a:r>
              <a:endParaRPr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51067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4080" y="2642482"/>
            <a:ext cx="893944" cy="1191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5" y="-72023"/>
            <a:ext cx="12187592" cy="685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3526" y="1055944"/>
            <a:ext cx="2116202" cy="2315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87963" y="1242"/>
            <a:ext cx="2761769" cy="103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31756" y="1242"/>
            <a:ext cx="2761769" cy="103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8309" y="1242"/>
            <a:ext cx="2761769" cy="103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28028" y="1242"/>
            <a:ext cx="2761769" cy="103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84159" y="-98805"/>
            <a:ext cx="1333516" cy="1333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2738" y="3705867"/>
            <a:ext cx="2329891" cy="2329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58624" y="1114984"/>
            <a:ext cx="6369404" cy="3789858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13"/>
          <p:cNvSpPr txBox="1"/>
          <p:nvPr/>
        </p:nvSpPr>
        <p:spPr>
          <a:xfrm>
            <a:off x="3332565" y="1348689"/>
            <a:ext cx="5854016" cy="32352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56" tIns="121856" rIns="121856" bIns="121856" anchor="t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67"/>
              <a:buFontTx/>
              <a:buNone/>
              <a:tabLst/>
              <a:defRPr/>
            </a:pPr>
            <a:endParaRPr kumimoji="0" sz="4666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18" name="Google Shape;1018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682363" y="2754404"/>
            <a:ext cx="2224348" cy="2397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9" name="Google Shape;1019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420713">
            <a:off x="8209774" y="2763837"/>
            <a:ext cx="1325665" cy="297131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020" name="Google Shape;1020;p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957665" y="3691449"/>
            <a:ext cx="1857601" cy="274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383B872-B9A7-4240-AE74-6719200D223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74870" y="2156291"/>
            <a:ext cx="6369404" cy="1449297"/>
          </a:xfrm>
          <a:prstGeom prst="rect">
            <a:avLst/>
          </a:prstGeom>
        </p:spPr>
      </p:pic>
      <p:pic>
        <p:nvPicPr>
          <p:cNvPr id="23" name="Picture 22" descr="Shape&#10;&#10;Description automatically generated with medium confidence">
            <a:extLst>
              <a:ext uri="{FF2B5EF4-FFF2-40B4-BE49-F238E27FC236}">
                <a16:creationId xmlns:a16="http://schemas.microsoft.com/office/drawing/2014/main" id="{6B4905FA-6E7C-484E-9DCB-CA077387B3F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852" y="-48413"/>
            <a:ext cx="1650945" cy="165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3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39A21-9DDF-4350-88BB-9B2E03B36CDE}"/>
              </a:ext>
            </a:extLst>
          </p:cNvPr>
          <p:cNvSpPr/>
          <p:nvPr/>
        </p:nvSpPr>
        <p:spPr>
          <a:xfrm>
            <a:off x="496387" y="378823"/>
            <a:ext cx="11220995" cy="6126480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8E261B-0444-4DAB-BE44-8F3CA23592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226" y="521223"/>
            <a:ext cx="4313813" cy="3664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圆角矩形 13">
            <a:extLst>
              <a:ext uri="{FF2B5EF4-FFF2-40B4-BE49-F238E27FC236}">
                <a16:creationId xmlns:a16="http://schemas.microsoft.com/office/drawing/2014/main" id="{CD137087-C49F-40CA-9443-CAD44585C2EE}"/>
              </a:ext>
            </a:extLst>
          </p:cNvPr>
          <p:cNvSpPr/>
          <p:nvPr/>
        </p:nvSpPr>
        <p:spPr>
          <a:xfrm>
            <a:off x="679416" y="4504566"/>
            <a:ext cx="4847623" cy="1510154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altLang="zh-CN" sz="2800" b="1" dirty="0">
                <a:solidFill>
                  <a:srgbClr val="00B050"/>
                </a:solidFill>
                <a:cs typeface="Arial" panose="020B0604020202020204" pitchFamily="34" charset="0"/>
              </a:rPr>
              <a:t>Mọi người thoát khỏi đám cháy bằng cách bò thoát bằng cầu thang bộ.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25274C-CD51-492D-986A-068AD32FAA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2448" y="698186"/>
            <a:ext cx="3684271" cy="3267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圆角矩形 13">
            <a:extLst>
              <a:ext uri="{FF2B5EF4-FFF2-40B4-BE49-F238E27FC236}">
                <a16:creationId xmlns:a16="http://schemas.microsoft.com/office/drawing/2014/main" id="{AF366453-7B19-4C3D-86E5-7CFC26EBAA29}"/>
              </a:ext>
            </a:extLst>
          </p:cNvPr>
          <p:cNvSpPr/>
          <p:nvPr/>
        </p:nvSpPr>
        <p:spPr>
          <a:xfrm>
            <a:off x="6664961" y="4504566"/>
            <a:ext cx="4847623" cy="1510154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altLang="zh-CN" sz="2800" b="1">
                <a:solidFill>
                  <a:srgbClr val="00B050"/>
                </a:solidFill>
                <a:cs typeface="Arial" panose="020B0604020202020204" pitchFamily="34" charset="0"/>
              </a:rPr>
              <a:t>Bế em bé chạy ra ngoài đám cháy và kêu cứu.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0367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39A21-9DDF-4350-88BB-9B2E03B36CDE}"/>
              </a:ext>
            </a:extLst>
          </p:cNvPr>
          <p:cNvSpPr/>
          <p:nvPr/>
        </p:nvSpPr>
        <p:spPr>
          <a:xfrm>
            <a:off x="496387" y="378823"/>
            <a:ext cx="11220995" cy="6126480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圆角矩形 13">
            <a:extLst>
              <a:ext uri="{FF2B5EF4-FFF2-40B4-BE49-F238E27FC236}">
                <a16:creationId xmlns:a16="http://schemas.microsoft.com/office/drawing/2014/main" id="{CD137087-C49F-40CA-9443-CAD44585C2EE}"/>
              </a:ext>
            </a:extLst>
          </p:cNvPr>
          <p:cNvSpPr/>
          <p:nvPr/>
        </p:nvSpPr>
        <p:spPr>
          <a:xfrm>
            <a:off x="679416" y="4504566"/>
            <a:ext cx="4847623" cy="1510154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Ra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kí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hiệu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giúp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đỡ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và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gọi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cứu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hỏa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圆角矩形 13">
            <a:extLst>
              <a:ext uri="{FF2B5EF4-FFF2-40B4-BE49-F238E27FC236}">
                <a16:creationId xmlns:a16="http://schemas.microsoft.com/office/drawing/2014/main" id="{AF366453-7B19-4C3D-86E5-7CFC26EBAA29}"/>
              </a:ext>
            </a:extLst>
          </p:cNvPr>
          <p:cNvSpPr/>
          <p:nvPr/>
        </p:nvSpPr>
        <p:spPr>
          <a:xfrm>
            <a:off x="6664961" y="4504566"/>
            <a:ext cx="4847623" cy="1510154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Dùng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khăn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bịt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mũi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và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chạy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ngay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ra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khỏi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đám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cháy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4410E3-E0E4-4849-97B9-3B6C98F85E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898" y="698186"/>
            <a:ext cx="3928001" cy="3315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69AB25-06B9-4C8A-8EE6-669BBC1B9A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9914" y="670793"/>
            <a:ext cx="3928001" cy="3365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537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Calendar&#10;&#10;Description automatically generated with low confidence">
            <a:extLst>
              <a:ext uri="{FF2B5EF4-FFF2-40B4-BE49-F238E27FC236}">
                <a16:creationId xmlns:a16="http://schemas.microsoft.com/office/drawing/2014/main" id="{6257088F-ED0E-4B7B-AA52-A551E07F8C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1"/>
            <a:ext cx="12192000" cy="68580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A56F12B-2C98-4D02-97C0-E236E913C623}"/>
              </a:ext>
            </a:extLst>
          </p:cNvPr>
          <p:cNvSpPr txBox="1"/>
          <p:nvPr/>
        </p:nvSpPr>
        <p:spPr>
          <a:xfrm>
            <a:off x="4101736" y="888274"/>
            <a:ext cx="6871063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50" normalizeH="0" baseline="0" noProof="0" dirty="0">
                <a:ln w="0"/>
                <a:solidFill>
                  <a:srgbClr val="61C74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CHÀO TẠM BIỆT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50" normalizeH="0" baseline="0" noProof="0" dirty="0">
                <a:ln w="0"/>
                <a:solidFill>
                  <a:srgbClr val="61C74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VÀ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50" normalizeH="0" baseline="0" noProof="0" dirty="0">
                <a:ln w="0"/>
                <a:solidFill>
                  <a:srgbClr val="61C74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HẸN GẶP LẠI</a:t>
            </a: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0A99DA87-D58B-4CEC-9853-3A5758CC61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1435910" flipH="1">
            <a:off x="1959428" y="1292113"/>
            <a:ext cx="2630821" cy="491029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58325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39A21-9DDF-4350-88BB-9B2E03B36CDE}"/>
              </a:ext>
            </a:extLst>
          </p:cNvPr>
          <p:cNvSpPr/>
          <p:nvPr/>
        </p:nvSpPr>
        <p:spPr>
          <a:xfrm>
            <a:off x="496387" y="378823"/>
            <a:ext cx="11220995" cy="6126480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3C40E-0244-471E-823F-7EB81463036A}"/>
              </a:ext>
            </a:extLst>
          </p:cNvPr>
          <p:cNvSpPr txBox="1"/>
          <p:nvPr/>
        </p:nvSpPr>
        <p:spPr>
          <a:xfrm>
            <a:off x="3240804" y="1411316"/>
            <a:ext cx="78854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Baloo 2" panose="03080502040302020200" pitchFamily="66" charset="0"/>
              </a:rPr>
              <a:t>2. Những nguyên nhân khác gây cháy và cách phòng tránh cháy. </a:t>
            </a:r>
            <a:endParaRPr kumimoji="0" lang="en-US" sz="4800" b="1" i="0" u="none" strike="noStrike" kern="1200" cap="none" spc="0" normalizeH="0" baseline="0" noProof="0" dirty="0">
              <a:ln>
                <a:solidFill>
                  <a:srgbClr val="108539"/>
                </a:solidFill>
              </a:ln>
              <a:solidFill>
                <a:srgbClr val="03C400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Baloo 2" panose="03080502040302020200" pitchFamily="66" charset="0"/>
            </a:endParaRPr>
          </a:p>
        </p:txBody>
      </p:sp>
      <p:pic>
        <p:nvPicPr>
          <p:cNvPr id="9" name="Picture 2" descr="Education School Image Transparent Teacher Cute Teacher - Girl Teacher  Cartoon Png, Png Download - 900x900(#2789483) - PngFind">
            <a:extLst>
              <a:ext uri="{FF2B5EF4-FFF2-40B4-BE49-F238E27FC236}">
                <a16:creationId xmlns:a16="http://schemas.microsoft.com/office/drawing/2014/main" id="{D79F7B7E-ED16-430D-8A7B-B017F746D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73" b="97159" l="10000" r="90000">
                        <a14:foregroundMark x1="35595" y1="31705" x2="41310" y2="33864"/>
                        <a14:foregroundMark x1="41310" y1="31023" x2="45833" y2="34432"/>
                        <a14:foregroundMark x1="38571" y1="34773" x2="50357" y2="37500"/>
                        <a14:foregroundMark x1="72619" y1="49545" x2="83929" y2="20455"/>
                        <a14:backgroundMark x1="71190" y1="54545" x2="70714" y2="55568"/>
                        <a14:backgroundMark x1="64762" y1="49318" x2="65476" y2="52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04" y="1986358"/>
            <a:ext cx="4481872" cy="469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3988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39A21-9DDF-4350-88BB-9B2E03B36CDE}"/>
              </a:ext>
            </a:extLst>
          </p:cNvPr>
          <p:cNvSpPr/>
          <p:nvPr/>
        </p:nvSpPr>
        <p:spPr>
          <a:xfrm>
            <a:off x="496387" y="378823"/>
            <a:ext cx="11220995" cy="6126480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3C40E-0244-471E-823F-7EB81463036A}"/>
              </a:ext>
            </a:extLst>
          </p:cNvPr>
          <p:cNvSpPr txBox="1"/>
          <p:nvPr/>
        </p:nvSpPr>
        <p:spPr>
          <a:xfrm>
            <a:off x="2370232" y="629920"/>
            <a:ext cx="9255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Baloo 2" panose="03080502040302020200" pitchFamily="66" charset="0"/>
                <a:ea typeface="+mn-ea"/>
                <a:cs typeface="Baloo 2" panose="03080502040302020200" pitchFamily="66" charset="0"/>
              </a:rPr>
              <a:t>Những nguy cơ dẫn đến cháy nhà: </a:t>
            </a:r>
            <a:endParaRPr kumimoji="0" lang="en-US" sz="4000" b="1" i="0" u="none" strike="noStrike" kern="1200" cap="none" spc="0" normalizeH="0" baseline="0" noProof="0" dirty="0">
              <a:ln>
                <a:solidFill>
                  <a:srgbClr val="108539"/>
                </a:solidFill>
              </a:ln>
              <a:solidFill>
                <a:srgbClr val="03C400"/>
              </a:solidFill>
              <a:effectLst/>
              <a:uLnTx/>
              <a:uFillTx/>
              <a:latin typeface="Baloo 2" panose="03080502040302020200" pitchFamily="66" charset="0"/>
              <a:ea typeface="+mn-ea"/>
              <a:cs typeface="Baloo 2" panose="03080502040302020200" pitchFamily="66" charset="0"/>
            </a:endParaRPr>
          </a:p>
        </p:txBody>
      </p:sp>
      <p:grpSp>
        <p:nvGrpSpPr>
          <p:cNvPr id="8102" name="Group 8101">
            <a:extLst>
              <a:ext uri="{FF2B5EF4-FFF2-40B4-BE49-F238E27FC236}">
                <a16:creationId xmlns:a16="http://schemas.microsoft.com/office/drawing/2014/main" id="{9755D063-668A-4BBA-AA35-85F9157BED96}"/>
              </a:ext>
            </a:extLst>
          </p:cNvPr>
          <p:cNvGrpSpPr/>
          <p:nvPr/>
        </p:nvGrpSpPr>
        <p:grpSpPr>
          <a:xfrm>
            <a:off x="674462" y="1335180"/>
            <a:ext cx="8478948" cy="1408679"/>
            <a:chOff x="674462" y="1335180"/>
            <a:chExt cx="6531010" cy="1408679"/>
          </a:xfrm>
        </p:grpSpPr>
        <p:grpSp>
          <p:nvGrpSpPr>
            <p:cNvPr id="8096" name="组合 18">
              <a:extLst>
                <a:ext uri="{FF2B5EF4-FFF2-40B4-BE49-F238E27FC236}">
                  <a16:creationId xmlns:a16="http://schemas.microsoft.com/office/drawing/2014/main" id="{79127C28-955A-4598-BDA8-C86519468223}"/>
                </a:ext>
              </a:extLst>
            </p:cNvPr>
            <p:cNvGrpSpPr/>
            <p:nvPr/>
          </p:nvGrpSpPr>
          <p:grpSpPr>
            <a:xfrm>
              <a:off x="1241740" y="1588903"/>
              <a:ext cx="5963732" cy="1154956"/>
              <a:chOff x="1317" y="3053"/>
              <a:chExt cx="16681" cy="5391"/>
            </a:xfrm>
          </p:grpSpPr>
          <p:grpSp>
            <p:nvGrpSpPr>
              <p:cNvPr id="8097" name="组合 15">
                <a:extLst>
                  <a:ext uri="{FF2B5EF4-FFF2-40B4-BE49-F238E27FC236}">
                    <a16:creationId xmlns:a16="http://schemas.microsoft.com/office/drawing/2014/main" id="{C4378ACD-73D5-42AD-AA28-5A9753D259DF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965"/>
                <a:chOff x="1020" y="2328"/>
                <a:chExt cx="11012" cy="8169"/>
              </a:xfrm>
            </p:grpSpPr>
            <p:sp>
              <p:nvSpPr>
                <p:cNvPr id="8099" name="圆角矩形 14">
                  <a:extLst>
                    <a:ext uri="{FF2B5EF4-FFF2-40B4-BE49-F238E27FC236}">
                      <a16:creationId xmlns:a16="http://schemas.microsoft.com/office/drawing/2014/main" id="{57D03369-A6E9-475D-ACB0-068351DF1A03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100" name="圆角矩形 13">
                  <a:extLst>
                    <a:ext uri="{FF2B5EF4-FFF2-40B4-BE49-F238E27FC236}">
                      <a16:creationId xmlns:a16="http://schemas.microsoft.com/office/drawing/2014/main" id="{9EE33C5C-1657-401F-B719-6CD72A137474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098" name="文本框 17">
                <a:extLst>
                  <a:ext uri="{FF2B5EF4-FFF2-40B4-BE49-F238E27FC236}">
                    <a16:creationId xmlns:a16="http://schemas.microsoft.com/office/drawing/2014/main" id="{B29E3A72-7534-4477-85F6-53851E56BDD3}"/>
                  </a:ext>
                </a:extLst>
              </p:cNvPr>
              <p:cNvSpPr txBox="1"/>
              <p:nvPr/>
            </p:nvSpPr>
            <p:spPr>
              <a:xfrm>
                <a:off x="2864" y="3416"/>
                <a:ext cx="14554" cy="5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32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Đốt rác, rơm rạ gần đống rơm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Palatino Linotype" panose="02040502050505030304" pitchFamily="18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8101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9901C5E8-CA60-43D4-84BD-B6EDE7336414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email"/>
            <a:stretch>
              <a:fillRect/>
            </a:stretch>
          </p:blipFill>
          <p:spPr>
            <a:xfrm rot="19945025">
              <a:off x="674462" y="1335180"/>
              <a:ext cx="1247817" cy="1247817"/>
            </a:xfrm>
            <a:prstGeom prst="rect">
              <a:avLst/>
            </a:prstGeom>
          </p:spPr>
        </p:pic>
      </p:grpSp>
      <p:grpSp>
        <p:nvGrpSpPr>
          <p:cNvPr id="8103" name="Group 8102">
            <a:extLst>
              <a:ext uri="{FF2B5EF4-FFF2-40B4-BE49-F238E27FC236}">
                <a16:creationId xmlns:a16="http://schemas.microsoft.com/office/drawing/2014/main" id="{14416D47-E0C0-4B5E-B042-1CF953CD9E7A}"/>
              </a:ext>
            </a:extLst>
          </p:cNvPr>
          <p:cNvGrpSpPr/>
          <p:nvPr/>
        </p:nvGrpSpPr>
        <p:grpSpPr>
          <a:xfrm>
            <a:off x="674462" y="2606063"/>
            <a:ext cx="8621938" cy="1408679"/>
            <a:chOff x="674462" y="1335180"/>
            <a:chExt cx="6531010" cy="1408679"/>
          </a:xfrm>
        </p:grpSpPr>
        <p:grpSp>
          <p:nvGrpSpPr>
            <p:cNvPr id="8104" name="组合 18">
              <a:extLst>
                <a:ext uri="{FF2B5EF4-FFF2-40B4-BE49-F238E27FC236}">
                  <a16:creationId xmlns:a16="http://schemas.microsoft.com/office/drawing/2014/main" id="{31AB7CB2-B2F3-4D6C-AFE4-37ADD33167D9}"/>
                </a:ext>
              </a:extLst>
            </p:cNvPr>
            <p:cNvGrpSpPr/>
            <p:nvPr/>
          </p:nvGrpSpPr>
          <p:grpSpPr>
            <a:xfrm>
              <a:off x="1241740" y="1588903"/>
              <a:ext cx="5963732" cy="1154956"/>
              <a:chOff x="1317" y="3053"/>
              <a:chExt cx="16681" cy="5391"/>
            </a:xfrm>
          </p:grpSpPr>
          <p:grpSp>
            <p:nvGrpSpPr>
              <p:cNvPr id="8106" name="组合 15">
                <a:extLst>
                  <a:ext uri="{FF2B5EF4-FFF2-40B4-BE49-F238E27FC236}">
                    <a16:creationId xmlns:a16="http://schemas.microsoft.com/office/drawing/2014/main" id="{FD18086F-D390-4FFB-B309-0FBD6326539D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965"/>
                <a:chOff x="1020" y="2328"/>
                <a:chExt cx="11012" cy="8169"/>
              </a:xfrm>
            </p:grpSpPr>
            <p:sp>
              <p:nvSpPr>
                <p:cNvPr id="8108" name="圆角矩形 14">
                  <a:extLst>
                    <a:ext uri="{FF2B5EF4-FFF2-40B4-BE49-F238E27FC236}">
                      <a16:creationId xmlns:a16="http://schemas.microsoft.com/office/drawing/2014/main" id="{2875A94A-2F45-430B-B579-DF316417FE0E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109" name="圆角矩形 13">
                  <a:extLst>
                    <a:ext uri="{FF2B5EF4-FFF2-40B4-BE49-F238E27FC236}">
                      <a16:creationId xmlns:a16="http://schemas.microsoft.com/office/drawing/2014/main" id="{E2D2F92B-CCFD-48BA-A656-AAD4DFB38E1F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107" name="文本框 17">
                <a:extLst>
                  <a:ext uri="{FF2B5EF4-FFF2-40B4-BE49-F238E27FC236}">
                    <a16:creationId xmlns:a16="http://schemas.microsoft.com/office/drawing/2014/main" id="{9559595A-AE3B-4952-B125-AF263D6F1A25}"/>
                  </a:ext>
                </a:extLst>
              </p:cNvPr>
              <p:cNvSpPr txBox="1"/>
              <p:nvPr/>
            </p:nvSpPr>
            <p:spPr>
              <a:xfrm>
                <a:off x="2864" y="3416"/>
                <a:ext cx="14554" cy="5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32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</a:t>
                </a:r>
                <a:r>
                  <a:rPr lang="nl-NL" sz="32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ừa sạc điện thoại vừa sử dụng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Palatino Linotype" panose="02040502050505030304" pitchFamily="18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8105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CC818A0C-DD45-4458-9389-3E436AEED5FC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email"/>
            <a:stretch>
              <a:fillRect/>
            </a:stretch>
          </p:blipFill>
          <p:spPr>
            <a:xfrm rot="19945025">
              <a:off x="674462" y="1335180"/>
              <a:ext cx="1247817" cy="1247817"/>
            </a:xfrm>
            <a:prstGeom prst="rect">
              <a:avLst/>
            </a:prstGeom>
          </p:spPr>
        </p:pic>
      </p:grpSp>
      <p:grpSp>
        <p:nvGrpSpPr>
          <p:cNvPr id="8125" name="Group 8124">
            <a:extLst>
              <a:ext uri="{FF2B5EF4-FFF2-40B4-BE49-F238E27FC236}">
                <a16:creationId xmlns:a16="http://schemas.microsoft.com/office/drawing/2014/main" id="{7E390A80-5497-4DDF-8DA8-6DFD786DF3C2}"/>
              </a:ext>
            </a:extLst>
          </p:cNvPr>
          <p:cNvGrpSpPr/>
          <p:nvPr/>
        </p:nvGrpSpPr>
        <p:grpSpPr>
          <a:xfrm>
            <a:off x="674462" y="3876946"/>
            <a:ext cx="8621938" cy="1431817"/>
            <a:chOff x="674462" y="3697449"/>
            <a:chExt cx="7538790" cy="1431817"/>
          </a:xfrm>
        </p:grpSpPr>
        <p:grpSp>
          <p:nvGrpSpPr>
            <p:cNvPr id="8111" name="组合 18">
              <a:extLst>
                <a:ext uri="{FF2B5EF4-FFF2-40B4-BE49-F238E27FC236}">
                  <a16:creationId xmlns:a16="http://schemas.microsoft.com/office/drawing/2014/main" id="{E3DABB13-C222-4940-BC14-E8D2589696BE}"/>
                </a:ext>
              </a:extLst>
            </p:cNvPr>
            <p:cNvGrpSpPr/>
            <p:nvPr/>
          </p:nvGrpSpPr>
          <p:grpSpPr>
            <a:xfrm>
              <a:off x="1241740" y="3951172"/>
              <a:ext cx="6971512" cy="1178094"/>
              <a:chOff x="1317" y="3053"/>
              <a:chExt cx="16631" cy="5499"/>
            </a:xfrm>
          </p:grpSpPr>
          <p:grpSp>
            <p:nvGrpSpPr>
              <p:cNvPr id="8113" name="组合 15">
                <a:extLst>
                  <a:ext uri="{FF2B5EF4-FFF2-40B4-BE49-F238E27FC236}">
                    <a16:creationId xmlns:a16="http://schemas.microsoft.com/office/drawing/2014/main" id="{C21ABA58-F8A2-484E-90A2-095F9DB17DE9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31" cy="3965"/>
                <a:chOff x="1020" y="2328"/>
                <a:chExt cx="10979" cy="8169"/>
              </a:xfrm>
            </p:grpSpPr>
            <p:sp>
              <p:nvSpPr>
                <p:cNvPr id="8115" name="圆角矩形 14">
                  <a:extLst>
                    <a:ext uri="{FF2B5EF4-FFF2-40B4-BE49-F238E27FC236}">
                      <a16:creationId xmlns:a16="http://schemas.microsoft.com/office/drawing/2014/main" id="{133C166B-1D95-4B32-84C0-2956F5C7D6A2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779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116" name="圆角矩形 13">
                  <a:extLst>
                    <a:ext uri="{FF2B5EF4-FFF2-40B4-BE49-F238E27FC236}">
                      <a16:creationId xmlns:a16="http://schemas.microsoft.com/office/drawing/2014/main" id="{F217F5E8-B492-46F2-A873-8511EFE617CB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114" name="文本框 17">
                <a:extLst>
                  <a:ext uri="{FF2B5EF4-FFF2-40B4-BE49-F238E27FC236}">
                    <a16:creationId xmlns:a16="http://schemas.microsoft.com/office/drawing/2014/main" id="{E71E4008-3B80-4444-97EB-94C9DFE86CE5}"/>
                  </a:ext>
                </a:extLst>
              </p:cNvPr>
              <p:cNvSpPr txBox="1"/>
              <p:nvPr/>
            </p:nvSpPr>
            <p:spPr>
              <a:xfrm>
                <a:off x="2699" y="3524"/>
                <a:ext cx="14996" cy="5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32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 vật dễ bén lửa gần bếp đun nấu,...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Palatino Linotype" panose="02040502050505030304" pitchFamily="18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8112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7134F38E-9487-4118-8A31-0D9471FF67F5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email"/>
            <a:stretch>
              <a:fillRect/>
            </a:stretch>
          </p:blipFill>
          <p:spPr>
            <a:xfrm rot="19945025">
              <a:off x="674462" y="3697449"/>
              <a:ext cx="1247817" cy="124781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262527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8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39A21-9DDF-4350-88BB-9B2E03B36CDE}"/>
              </a:ext>
            </a:extLst>
          </p:cNvPr>
          <p:cNvSpPr/>
          <p:nvPr/>
        </p:nvSpPr>
        <p:spPr>
          <a:xfrm>
            <a:off x="496387" y="378823"/>
            <a:ext cx="11220995" cy="6126480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7" name="Picture 3">
            <a:extLst>
              <a:ext uri="{FF2B5EF4-FFF2-40B4-BE49-F238E27FC236}">
                <a16:creationId xmlns:a16="http://schemas.microsoft.com/office/drawing/2014/main" id="{95D6CF85-3E19-474E-8AB9-A8826327E6A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781586" y="2022516"/>
            <a:ext cx="5162013" cy="401346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754EDB4-916A-403A-8C9C-5D999C42AB72}"/>
              </a:ext>
            </a:extLst>
          </p:cNvPr>
          <p:cNvGrpSpPr/>
          <p:nvPr/>
        </p:nvGrpSpPr>
        <p:grpSpPr>
          <a:xfrm>
            <a:off x="3884813" y="352697"/>
            <a:ext cx="5110345" cy="3441051"/>
            <a:chOff x="7080069" y="1954726"/>
            <a:chExt cx="5110345" cy="3441051"/>
          </a:xfrm>
        </p:grpSpPr>
        <p:pic>
          <p:nvPicPr>
            <p:cNvPr id="7" name="图片 5">
              <a:extLst>
                <a:ext uri="{FF2B5EF4-FFF2-40B4-BE49-F238E27FC236}">
                  <a16:creationId xmlns:a16="http://schemas.microsoft.com/office/drawing/2014/main" id="{D3ADD819-7F08-47E8-8E10-17713E45E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0069" y="1954726"/>
              <a:ext cx="5096377" cy="344105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8292CD6-99E8-4944-8A3E-59BAA2F24682}"/>
                </a:ext>
              </a:extLst>
            </p:cNvPr>
            <p:cNvSpPr txBox="1"/>
            <p:nvPr/>
          </p:nvSpPr>
          <p:spPr>
            <a:xfrm>
              <a:off x="7513240" y="2644169"/>
              <a:ext cx="467717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Nêu các nguyên nhân khác có thể dẫn đến cháy?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17803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39A21-9DDF-4350-88BB-9B2E03B36CDE}"/>
              </a:ext>
            </a:extLst>
          </p:cNvPr>
          <p:cNvSpPr/>
          <p:nvPr/>
        </p:nvSpPr>
        <p:spPr>
          <a:xfrm>
            <a:off x="496387" y="378823"/>
            <a:ext cx="11220995" cy="6126480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3C40E-0244-471E-823F-7EB81463036A}"/>
              </a:ext>
            </a:extLst>
          </p:cNvPr>
          <p:cNvSpPr txBox="1"/>
          <p:nvPr/>
        </p:nvSpPr>
        <p:spPr>
          <a:xfrm>
            <a:off x="2370232" y="629920"/>
            <a:ext cx="9255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Baloo 2" panose="03080502040302020200" pitchFamily="66" charset="0"/>
                <a:ea typeface="+mn-ea"/>
                <a:cs typeface="Baloo 2" panose="03080502040302020200" pitchFamily="66" charset="0"/>
              </a:rPr>
              <a:t>Nguyên nhân khác gây cháy: </a:t>
            </a:r>
            <a:endParaRPr kumimoji="0" lang="en-US" sz="4000" b="1" i="0" u="none" strike="noStrike" kern="1200" cap="none" spc="0" normalizeH="0" baseline="0" noProof="0" dirty="0">
              <a:ln>
                <a:solidFill>
                  <a:srgbClr val="108539"/>
                </a:solidFill>
              </a:ln>
              <a:solidFill>
                <a:srgbClr val="03C400"/>
              </a:solidFill>
              <a:effectLst/>
              <a:uLnTx/>
              <a:uFillTx/>
              <a:latin typeface="Baloo 2" panose="03080502040302020200" pitchFamily="66" charset="0"/>
              <a:ea typeface="+mn-ea"/>
              <a:cs typeface="Baloo 2" panose="03080502040302020200" pitchFamily="66" charset="0"/>
            </a:endParaRPr>
          </a:p>
        </p:txBody>
      </p:sp>
      <p:grpSp>
        <p:nvGrpSpPr>
          <p:cNvPr id="8102" name="Group 8101">
            <a:extLst>
              <a:ext uri="{FF2B5EF4-FFF2-40B4-BE49-F238E27FC236}">
                <a16:creationId xmlns:a16="http://schemas.microsoft.com/office/drawing/2014/main" id="{9755D063-668A-4BBA-AA35-85F9157BED96}"/>
              </a:ext>
            </a:extLst>
          </p:cNvPr>
          <p:cNvGrpSpPr/>
          <p:nvPr/>
        </p:nvGrpSpPr>
        <p:grpSpPr>
          <a:xfrm>
            <a:off x="674462" y="1335180"/>
            <a:ext cx="8478948" cy="1247817"/>
            <a:chOff x="674462" y="1335180"/>
            <a:chExt cx="6531010" cy="1247817"/>
          </a:xfrm>
        </p:grpSpPr>
        <p:grpSp>
          <p:nvGrpSpPr>
            <p:cNvPr id="8096" name="组合 18">
              <a:extLst>
                <a:ext uri="{FF2B5EF4-FFF2-40B4-BE49-F238E27FC236}">
                  <a16:creationId xmlns:a16="http://schemas.microsoft.com/office/drawing/2014/main" id="{79127C28-955A-4598-BDA8-C86519468223}"/>
                </a:ext>
              </a:extLst>
            </p:cNvPr>
            <p:cNvGrpSpPr/>
            <p:nvPr/>
          </p:nvGrpSpPr>
          <p:grpSpPr>
            <a:xfrm>
              <a:off x="1241740" y="1588903"/>
              <a:ext cx="5963732" cy="849453"/>
              <a:chOff x="1317" y="3053"/>
              <a:chExt cx="16681" cy="3965"/>
            </a:xfrm>
          </p:grpSpPr>
          <p:grpSp>
            <p:nvGrpSpPr>
              <p:cNvPr id="8097" name="组合 15">
                <a:extLst>
                  <a:ext uri="{FF2B5EF4-FFF2-40B4-BE49-F238E27FC236}">
                    <a16:creationId xmlns:a16="http://schemas.microsoft.com/office/drawing/2014/main" id="{C4378ACD-73D5-42AD-AA28-5A9753D259DF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965"/>
                <a:chOff x="1020" y="2328"/>
                <a:chExt cx="11012" cy="8169"/>
              </a:xfrm>
            </p:grpSpPr>
            <p:sp>
              <p:nvSpPr>
                <p:cNvPr id="8099" name="圆角矩形 14">
                  <a:extLst>
                    <a:ext uri="{FF2B5EF4-FFF2-40B4-BE49-F238E27FC236}">
                      <a16:creationId xmlns:a16="http://schemas.microsoft.com/office/drawing/2014/main" id="{57D03369-A6E9-475D-ACB0-068351DF1A03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100" name="圆角矩形 13">
                  <a:extLst>
                    <a:ext uri="{FF2B5EF4-FFF2-40B4-BE49-F238E27FC236}">
                      <a16:creationId xmlns:a16="http://schemas.microsoft.com/office/drawing/2014/main" id="{9EE33C5C-1657-401F-B719-6CD72A137474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098" name="文本框 17">
                <a:extLst>
                  <a:ext uri="{FF2B5EF4-FFF2-40B4-BE49-F238E27FC236}">
                    <a16:creationId xmlns:a16="http://schemas.microsoft.com/office/drawing/2014/main" id="{B29E3A72-7534-4477-85F6-53851E56BDD3}"/>
                  </a:ext>
                </a:extLst>
              </p:cNvPr>
              <p:cNvSpPr txBox="1"/>
              <p:nvPr/>
            </p:nvSpPr>
            <p:spPr>
              <a:xfrm>
                <a:off x="2864" y="3416"/>
                <a:ext cx="14554" cy="2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Palatino Linotype" panose="02040502050505030304" pitchFamily="18" charset="0"/>
                    <a:cs typeface="Arial" panose="020B0604020202020204" pitchFamily="34" charset="0"/>
                  </a:rPr>
                  <a:t>Đốt vàng mã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Palatino Linotype" panose="02040502050505030304" pitchFamily="18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8101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9901C5E8-CA60-43D4-84BD-B6EDE7336414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email"/>
            <a:stretch>
              <a:fillRect/>
            </a:stretch>
          </p:blipFill>
          <p:spPr>
            <a:xfrm rot="19945025">
              <a:off x="674462" y="1335180"/>
              <a:ext cx="1247817" cy="1247817"/>
            </a:xfrm>
            <a:prstGeom prst="rect">
              <a:avLst/>
            </a:prstGeom>
          </p:spPr>
        </p:pic>
      </p:grpSp>
      <p:grpSp>
        <p:nvGrpSpPr>
          <p:cNvPr id="8103" name="Group 8102">
            <a:extLst>
              <a:ext uri="{FF2B5EF4-FFF2-40B4-BE49-F238E27FC236}">
                <a16:creationId xmlns:a16="http://schemas.microsoft.com/office/drawing/2014/main" id="{14416D47-E0C0-4B5E-B042-1CF953CD9E7A}"/>
              </a:ext>
            </a:extLst>
          </p:cNvPr>
          <p:cNvGrpSpPr/>
          <p:nvPr/>
        </p:nvGrpSpPr>
        <p:grpSpPr>
          <a:xfrm>
            <a:off x="674462" y="2606063"/>
            <a:ext cx="8621938" cy="1247817"/>
            <a:chOff x="674462" y="1335180"/>
            <a:chExt cx="6531010" cy="1247817"/>
          </a:xfrm>
        </p:grpSpPr>
        <p:grpSp>
          <p:nvGrpSpPr>
            <p:cNvPr id="8104" name="组合 18">
              <a:extLst>
                <a:ext uri="{FF2B5EF4-FFF2-40B4-BE49-F238E27FC236}">
                  <a16:creationId xmlns:a16="http://schemas.microsoft.com/office/drawing/2014/main" id="{31AB7CB2-B2F3-4D6C-AFE4-37ADD33167D9}"/>
                </a:ext>
              </a:extLst>
            </p:cNvPr>
            <p:cNvGrpSpPr/>
            <p:nvPr/>
          </p:nvGrpSpPr>
          <p:grpSpPr>
            <a:xfrm>
              <a:off x="1241740" y="1588903"/>
              <a:ext cx="5963732" cy="849453"/>
              <a:chOff x="1317" y="3053"/>
              <a:chExt cx="16681" cy="3965"/>
            </a:xfrm>
          </p:grpSpPr>
          <p:grpSp>
            <p:nvGrpSpPr>
              <p:cNvPr id="8106" name="组合 15">
                <a:extLst>
                  <a:ext uri="{FF2B5EF4-FFF2-40B4-BE49-F238E27FC236}">
                    <a16:creationId xmlns:a16="http://schemas.microsoft.com/office/drawing/2014/main" id="{FD18086F-D390-4FFB-B309-0FBD6326539D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965"/>
                <a:chOff x="1020" y="2328"/>
                <a:chExt cx="11012" cy="8169"/>
              </a:xfrm>
            </p:grpSpPr>
            <p:sp>
              <p:nvSpPr>
                <p:cNvPr id="8108" name="圆角矩形 14">
                  <a:extLst>
                    <a:ext uri="{FF2B5EF4-FFF2-40B4-BE49-F238E27FC236}">
                      <a16:creationId xmlns:a16="http://schemas.microsoft.com/office/drawing/2014/main" id="{2875A94A-2F45-430B-B579-DF316417FE0E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109" name="圆角矩形 13">
                  <a:extLst>
                    <a:ext uri="{FF2B5EF4-FFF2-40B4-BE49-F238E27FC236}">
                      <a16:creationId xmlns:a16="http://schemas.microsoft.com/office/drawing/2014/main" id="{E2D2F92B-CCFD-48BA-A656-AAD4DFB38E1F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107" name="文本框 17">
                <a:extLst>
                  <a:ext uri="{FF2B5EF4-FFF2-40B4-BE49-F238E27FC236}">
                    <a16:creationId xmlns:a16="http://schemas.microsoft.com/office/drawing/2014/main" id="{9559595A-AE3B-4952-B125-AF263D6F1A25}"/>
                  </a:ext>
                </a:extLst>
              </p:cNvPr>
              <p:cNvSpPr txBox="1"/>
              <p:nvPr/>
            </p:nvSpPr>
            <p:spPr>
              <a:xfrm>
                <a:off x="2864" y="3416"/>
                <a:ext cx="14554" cy="2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Trẻ em đùa nghịch lửa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Palatino Linotype" panose="02040502050505030304" pitchFamily="18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8105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CC818A0C-DD45-4458-9389-3E436AEED5FC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email"/>
            <a:stretch>
              <a:fillRect/>
            </a:stretch>
          </p:blipFill>
          <p:spPr>
            <a:xfrm rot="19945025">
              <a:off x="674462" y="1335180"/>
              <a:ext cx="1247817" cy="1247817"/>
            </a:xfrm>
            <a:prstGeom prst="rect">
              <a:avLst/>
            </a:prstGeom>
          </p:spPr>
        </p:pic>
      </p:grpSp>
      <p:grpSp>
        <p:nvGrpSpPr>
          <p:cNvPr id="8125" name="Group 8124">
            <a:extLst>
              <a:ext uri="{FF2B5EF4-FFF2-40B4-BE49-F238E27FC236}">
                <a16:creationId xmlns:a16="http://schemas.microsoft.com/office/drawing/2014/main" id="{7E390A80-5497-4DDF-8DA8-6DFD786DF3C2}"/>
              </a:ext>
            </a:extLst>
          </p:cNvPr>
          <p:cNvGrpSpPr/>
          <p:nvPr/>
        </p:nvGrpSpPr>
        <p:grpSpPr>
          <a:xfrm>
            <a:off x="674462" y="3876946"/>
            <a:ext cx="8621938" cy="1247817"/>
            <a:chOff x="674462" y="3697449"/>
            <a:chExt cx="7538790" cy="1247817"/>
          </a:xfrm>
        </p:grpSpPr>
        <p:grpSp>
          <p:nvGrpSpPr>
            <p:cNvPr id="8111" name="组合 18">
              <a:extLst>
                <a:ext uri="{FF2B5EF4-FFF2-40B4-BE49-F238E27FC236}">
                  <a16:creationId xmlns:a16="http://schemas.microsoft.com/office/drawing/2014/main" id="{E3DABB13-C222-4940-BC14-E8D2589696BE}"/>
                </a:ext>
              </a:extLst>
            </p:cNvPr>
            <p:cNvGrpSpPr/>
            <p:nvPr/>
          </p:nvGrpSpPr>
          <p:grpSpPr>
            <a:xfrm>
              <a:off x="1241740" y="3951172"/>
              <a:ext cx="6971512" cy="849453"/>
              <a:chOff x="1317" y="3053"/>
              <a:chExt cx="16631" cy="3965"/>
            </a:xfrm>
          </p:grpSpPr>
          <p:grpSp>
            <p:nvGrpSpPr>
              <p:cNvPr id="8113" name="组合 15">
                <a:extLst>
                  <a:ext uri="{FF2B5EF4-FFF2-40B4-BE49-F238E27FC236}">
                    <a16:creationId xmlns:a16="http://schemas.microsoft.com/office/drawing/2014/main" id="{C21ABA58-F8A2-484E-90A2-095F9DB17DE9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31" cy="3965"/>
                <a:chOff x="1020" y="2328"/>
                <a:chExt cx="10979" cy="8169"/>
              </a:xfrm>
            </p:grpSpPr>
            <p:sp>
              <p:nvSpPr>
                <p:cNvPr id="8115" name="圆角矩形 14">
                  <a:extLst>
                    <a:ext uri="{FF2B5EF4-FFF2-40B4-BE49-F238E27FC236}">
                      <a16:creationId xmlns:a16="http://schemas.microsoft.com/office/drawing/2014/main" id="{133C166B-1D95-4B32-84C0-2956F5C7D6A2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779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116" name="圆角矩形 13">
                  <a:extLst>
                    <a:ext uri="{FF2B5EF4-FFF2-40B4-BE49-F238E27FC236}">
                      <a16:creationId xmlns:a16="http://schemas.microsoft.com/office/drawing/2014/main" id="{F217F5E8-B492-46F2-A873-8511EFE617CB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114" name="文本框 17">
                <a:extLst>
                  <a:ext uri="{FF2B5EF4-FFF2-40B4-BE49-F238E27FC236}">
                    <a16:creationId xmlns:a16="http://schemas.microsoft.com/office/drawing/2014/main" id="{E71E4008-3B80-4444-97EB-94C9DFE86CE5}"/>
                  </a:ext>
                </a:extLst>
              </p:cNvPr>
              <p:cNvSpPr txBox="1"/>
              <p:nvPr/>
            </p:nvSpPr>
            <p:spPr>
              <a:xfrm>
                <a:off x="2699" y="3524"/>
                <a:ext cx="14996" cy="2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 chú ý khi châm hương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Palatino Linotype" panose="02040502050505030304" pitchFamily="18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8112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7134F38E-9487-4118-8A31-0D9471FF67F5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email"/>
            <a:stretch>
              <a:fillRect/>
            </a:stretch>
          </p:blipFill>
          <p:spPr>
            <a:xfrm rot="19945025">
              <a:off x="674462" y="3697449"/>
              <a:ext cx="1247817" cy="124781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739884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8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39A21-9DDF-4350-88BB-9B2E03B36CDE}"/>
              </a:ext>
            </a:extLst>
          </p:cNvPr>
          <p:cNvSpPr/>
          <p:nvPr/>
        </p:nvSpPr>
        <p:spPr>
          <a:xfrm>
            <a:off x="496387" y="378823"/>
            <a:ext cx="11220995" cy="6126480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3C40E-0244-471E-823F-7EB81463036A}"/>
              </a:ext>
            </a:extLst>
          </p:cNvPr>
          <p:cNvSpPr txBox="1"/>
          <p:nvPr/>
        </p:nvSpPr>
        <p:spPr>
          <a:xfrm>
            <a:off x="3240804" y="1411316"/>
            <a:ext cx="78854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Baloo 2" panose="03080502040302020200" pitchFamily="66" charset="0"/>
              </a:rPr>
              <a:t>3. </a:t>
            </a:r>
            <a:r>
              <a:rPr kumimoji="0" lang="vi-VN" sz="4800" b="1" i="0" u="none" strike="noStrike" kern="1200" cap="none" spc="0" normalizeH="0" baseline="0" noProof="0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Baloo 2" panose="03080502040302020200" pitchFamily="66" charset="0"/>
              </a:rPr>
              <a:t>Những thiệt hại do cháy gây ra và cách phòng tránh cháy.</a:t>
            </a:r>
            <a:endParaRPr kumimoji="0" lang="en-US" sz="4800" b="1" i="0" u="none" strike="noStrike" kern="1200" cap="none" spc="0" normalizeH="0" baseline="0" noProof="0" dirty="0">
              <a:ln>
                <a:solidFill>
                  <a:srgbClr val="108539"/>
                </a:solidFill>
              </a:ln>
              <a:solidFill>
                <a:srgbClr val="03C400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Baloo 2" panose="03080502040302020200" pitchFamily="66" charset="0"/>
            </a:endParaRPr>
          </a:p>
        </p:txBody>
      </p:sp>
      <p:pic>
        <p:nvPicPr>
          <p:cNvPr id="9" name="Picture 2" descr="Education School Image Transparent Teacher Cute Teacher - Girl Teacher  Cartoon Png, Png Download - 900x900(#2789483) - PngFind">
            <a:extLst>
              <a:ext uri="{FF2B5EF4-FFF2-40B4-BE49-F238E27FC236}">
                <a16:creationId xmlns:a16="http://schemas.microsoft.com/office/drawing/2014/main" id="{D79F7B7E-ED16-430D-8A7B-B017F746D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73" b="97159" l="10000" r="90000">
                        <a14:foregroundMark x1="35595" y1="31705" x2="41310" y2="33864"/>
                        <a14:foregroundMark x1="41310" y1="31023" x2="45833" y2="34432"/>
                        <a14:foregroundMark x1="38571" y1="34773" x2="50357" y2="37500"/>
                        <a14:foregroundMark x1="72619" y1="49545" x2="83929" y2="20455"/>
                        <a14:backgroundMark x1="71190" y1="54545" x2="70714" y2="55568"/>
                        <a14:backgroundMark x1="64762" y1="49318" x2="65476" y2="52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04" y="1986358"/>
            <a:ext cx="4481872" cy="469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90085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39A21-9DDF-4350-88BB-9B2E03B36CDE}"/>
              </a:ext>
            </a:extLst>
          </p:cNvPr>
          <p:cNvSpPr/>
          <p:nvPr/>
        </p:nvSpPr>
        <p:spPr>
          <a:xfrm>
            <a:off x="496387" y="378822"/>
            <a:ext cx="11220995" cy="6357257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3C40E-0244-471E-823F-7EB81463036A}"/>
              </a:ext>
            </a:extLst>
          </p:cNvPr>
          <p:cNvSpPr txBox="1"/>
          <p:nvPr/>
        </p:nvSpPr>
        <p:spPr>
          <a:xfrm>
            <a:off x="1479004" y="563826"/>
            <a:ext cx="9255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Baloo 2" panose="03080502040302020200" pitchFamily="66" charset="0"/>
                <a:ea typeface="+mn-ea"/>
                <a:cs typeface="Baloo 2" panose="03080502040302020200" pitchFamily="66" charset="0"/>
              </a:rPr>
              <a:t>2. </a:t>
            </a:r>
            <a:r>
              <a:rPr lang="en-US" sz="3600" b="1" dirty="0" err="1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latin typeface="Baloo 2" panose="03080502040302020200" pitchFamily="66" charset="0"/>
                <a:cs typeface="Baloo 2" panose="03080502040302020200" pitchFamily="66" charset="0"/>
              </a:rPr>
              <a:t>Nêu</a:t>
            </a:r>
            <a:r>
              <a:rPr lang="en-US" sz="3600" b="1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latin typeface="Baloo 2" panose="03080502040302020200" pitchFamily="66" charset="0"/>
                <a:cs typeface="Baloo 2" panose="03080502040302020200" pitchFamily="66" charset="0"/>
              </a:rPr>
              <a:t> n</a:t>
            </a:r>
            <a:r>
              <a:rPr kumimoji="0" lang="vi-VN" sz="3600" b="1" i="0" u="none" strike="noStrike" kern="1200" cap="none" spc="0" normalizeH="0" baseline="0" noProof="0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Baloo 2" panose="03080502040302020200" pitchFamily="66" charset="0"/>
                <a:ea typeface="+mn-ea"/>
                <a:cs typeface="Baloo 2" panose="03080502040302020200" pitchFamily="66" charset="0"/>
              </a:rPr>
              <a:t>hững thiệt hại có thể xảy ra về người và tài sản do hỏa hoạn.</a:t>
            </a:r>
            <a:endParaRPr kumimoji="0" lang="en-US" sz="3600" b="1" i="0" u="none" strike="noStrike" kern="1200" cap="none" spc="0" normalizeH="0" baseline="0" noProof="0" dirty="0">
              <a:ln>
                <a:solidFill>
                  <a:srgbClr val="108539"/>
                </a:solidFill>
              </a:ln>
              <a:solidFill>
                <a:srgbClr val="03C400"/>
              </a:solidFill>
              <a:effectLst/>
              <a:uLnTx/>
              <a:uFillTx/>
              <a:latin typeface="Baloo 2" panose="03080502040302020200" pitchFamily="66" charset="0"/>
              <a:ea typeface="+mn-ea"/>
              <a:cs typeface="Baloo 2" panose="03080502040302020200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C5B512-D1CA-4AD2-AC59-49913B8BDF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6331" y="1721785"/>
            <a:ext cx="5379839" cy="31885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DDF3DB-4E91-473E-BE2E-2CFD62BC81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618" y="1764155"/>
            <a:ext cx="4700502" cy="3816730"/>
          </a:xfrm>
          <a:prstGeom prst="rect">
            <a:avLst/>
          </a:prstGeom>
        </p:spPr>
      </p:pic>
      <p:sp>
        <p:nvSpPr>
          <p:cNvPr id="11" name="圆角矩形 13">
            <a:extLst>
              <a:ext uri="{FF2B5EF4-FFF2-40B4-BE49-F238E27FC236}">
                <a16:creationId xmlns:a16="http://schemas.microsoft.com/office/drawing/2014/main" id="{D9416E84-FA13-4222-9EE7-824AE6306B00}"/>
              </a:ext>
            </a:extLst>
          </p:cNvPr>
          <p:cNvSpPr/>
          <p:nvPr/>
        </p:nvSpPr>
        <p:spPr>
          <a:xfrm>
            <a:off x="3818857" y="5093846"/>
            <a:ext cx="5284504" cy="628221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Cháy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gây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thiệt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hại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gì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圆角矩形 13">
            <a:extLst>
              <a:ext uri="{FF2B5EF4-FFF2-40B4-BE49-F238E27FC236}">
                <a16:creationId xmlns:a16="http://schemas.microsoft.com/office/drawing/2014/main" id="{7DC79879-89E9-4F33-AA7A-6D173E800B38}"/>
              </a:ext>
            </a:extLst>
          </p:cNvPr>
          <p:cNvSpPr/>
          <p:nvPr/>
        </p:nvSpPr>
        <p:spPr>
          <a:xfrm>
            <a:off x="3818857" y="5905619"/>
            <a:ext cx="5284504" cy="628221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Cách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phòng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tránh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9873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39A21-9DDF-4350-88BB-9B2E03B36CDE}"/>
              </a:ext>
            </a:extLst>
          </p:cNvPr>
          <p:cNvSpPr/>
          <p:nvPr/>
        </p:nvSpPr>
        <p:spPr>
          <a:xfrm>
            <a:off x="496387" y="378823"/>
            <a:ext cx="11220995" cy="6126480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52296F8-44B0-430B-9438-60553DC71C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578069"/>
            <a:ext cx="7010400" cy="943704"/>
          </a:xfrm>
          <a:prstGeom prst="rect">
            <a:avLst/>
          </a:prstGeom>
        </p:spPr>
      </p:pic>
      <p:pic>
        <p:nvPicPr>
          <p:cNvPr id="37" name="Picture 3">
            <a:extLst>
              <a:ext uri="{FF2B5EF4-FFF2-40B4-BE49-F238E27FC236}">
                <a16:creationId xmlns:a16="http://schemas.microsoft.com/office/drawing/2014/main" id="{95D6CF85-3E19-474E-8AB9-A8826327E6A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3717826" y="1900596"/>
            <a:ext cx="5162013" cy="40134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51090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39A21-9DDF-4350-88BB-9B2E03B36CDE}"/>
              </a:ext>
            </a:extLst>
          </p:cNvPr>
          <p:cNvSpPr/>
          <p:nvPr/>
        </p:nvSpPr>
        <p:spPr>
          <a:xfrm>
            <a:off x="496387" y="378823"/>
            <a:ext cx="11220995" cy="6126480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椭圆 9">
            <a:extLst>
              <a:ext uri="{FF2B5EF4-FFF2-40B4-BE49-F238E27FC236}">
                <a16:creationId xmlns:a16="http://schemas.microsoft.com/office/drawing/2014/main" id="{BA8F7D7A-CC97-4781-974E-95837FCE7284}"/>
              </a:ext>
            </a:extLst>
          </p:cNvPr>
          <p:cNvSpPr/>
          <p:nvPr/>
        </p:nvSpPr>
        <p:spPr bwMode="auto">
          <a:xfrm>
            <a:off x="762000" y="1245268"/>
            <a:ext cx="4182977" cy="436746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7B1AC0-CD64-4180-ACB9-E43D210157DE}"/>
              </a:ext>
            </a:extLst>
          </p:cNvPr>
          <p:cNvSpPr txBox="1"/>
          <p:nvPr/>
        </p:nvSpPr>
        <p:spPr>
          <a:xfrm>
            <a:off x="1206321" y="2610993"/>
            <a:ext cx="3188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 quả của cháy gây ra</a:t>
            </a:r>
            <a:endParaRPr kumimoji="0" lang="en-US" sz="40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等腰三角形 14">
            <a:extLst>
              <a:ext uri="{FF2B5EF4-FFF2-40B4-BE49-F238E27FC236}">
                <a16:creationId xmlns:a16="http://schemas.microsoft.com/office/drawing/2014/main" id="{1EA7D6C1-B1EA-4539-ACCC-D5C496204E85}"/>
              </a:ext>
            </a:extLst>
          </p:cNvPr>
          <p:cNvSpPr/>
          <p:nvPr/>
        </p:nvSpPr>
        <p:spPr>
          <a:xfrm rot="3975024" flipH="1">
            <a:off x="4818562" y="1665468"/>
            <a:ext cx="442229" cy="627451"/>
          </a:xfrm>
          <a:prstGeom prst="triangl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D09B6A-2566-4F7C-96FC-F705B579FFD0}"/>
              </a:ext>
            </a:extLst>
          </p:cNvPr>
          <p:cNvSpPr txBox="1"/>
          <p:nvPr/>
        </p:nvSpPr>
        <p:spPr>
          <a:xfrm>
            <a:off x="5592605" y="1230716"/>
            <a:ext cx="60592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srgbClr val="002060"/>
                </a:solidFill>
                <a:cs typeface="Arial" panose="020B0604020202020204" pitchFamily="34" charset="0"/>
              </a:rPr>
              <a:t>Cháy nhà gây thiệt hại về người (bị bỏng, chết)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0A5012-ABFD-4F6C-AB55-4E0096D18F2E}"/>
              </a:ext>
            </a:extLst>
          </p:cNvPr>
          <p:cNvSpPr txBox="1"/>
          <p:nvPr/>
        </p:nvSpPr>
        <p:spPr>
          <a:xfrm>
            <a:off x="5592605" y="3071430"/>
            <a:ext cx="5918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T</a:t>
            </a:r>
            <a:r>
              <a:rPr lang="vi-VN" sz="3200" dirty="0">
                <a:solidFill>
                  <a:srgbClr val="002060"/>
                </a:solidFill>
                <a:cs typeface="Arial" panose="020B0604020202020204" pitchFamily="34" charset="0"/>
              </a:rPr>
              <a:t>hiệt hại về tài sản (hư hỏng đồ dùng, nhà cửa,..).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等腰三角形 14">
            <a:extLst>
              <a:ext uri="{FF2B5EF4-FFF2-40B4-BE49-F238E27FC236}">
                <a16:creationId xmlns:a16="http://schemas.microsoft.com/office/drawing/2014/main" id="{5C019BB7-63FC-4297-B7DF-9BC374BE1AB6}"/>
              </a:ext>
            </a:extLst>
          </p:cNvPr>
          <p:cNvSpPr/>
          <p:nvPr/>
        </p:nvSpPr>
        <p:spPr>
          <a:xfrm rot="6220156" flipH="1">
            <a:off x="4974988" y="3247978"/>
            <a:ext cx="442229" cy="627451"/>
          </a:xfrm>
          <a:prstGeom prst="triangl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9382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3" grpId="0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4|0.4|0.5|0.4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297</Words>
  <Application>Microsoft Office PowerPoint</Application>
  <PresentationFormat>Widescreen</PresentationFormat>
  <Paragraphs>35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微软雅黑</vt:lpstr>
      <vt:lpstr>Arial</vt:lpstr>
      <vt:lpstr>Baloo 2</vt:lpstr>
      <vt:lpstr>Calibri</vt:lpstr>
      <vt:lpstr>Coiny</vt:lpstr>
      <vt:lpstr>Georgia</vt:lpstr>
      <vt:lpstr>iCiel Cadena</vt:lpstr>
      <vt:lpstr>Palatino Linotype</vt:lpstr>
      <vt:lpstr>Times New Roman</vt:lpstr>
      <vt:lpstr>字魂59号-创粗黑</vt:lpstr>
      <vt:lpstr>Office 主题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Thuy Linhh</cp:lastModifiedBy>
  <cp:revision>32</cp:revision>
  <dcterms:created xsi:type="dcterms:W3CDTF">2022-07-05T05:48:09Z</dcterms:created>
  <dcterms:modified xsi:type="dcterms:W3CDTF">2025-09-15T06:28:18Z</dcterms:modified>
</cp:coreProperties>
</file>