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80" r:id="rId5"/>
    <p:sldId id="282" r:id="rId6"/>
    <p:sldId id="281" r:id="rId7"/>
    <p:sldId id="25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89" autoAdjust="0"/>
  </p:normalViewPr>
  <p:slideViewPr>
    <p:cSldViewPr>
      <p:cViewPr varScale="1">
        <p:scale>
          <a:sx n="45" d="100"/>
          <a:sy n="45" d="100"/>
        </p:scale>
        <p:origin x="8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6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0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73FB5A9-42A7-A140-BA20-242F8C925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82398A-AB9B-B24F-A3D2-8CF57B6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6639B2D-09CC-EE45-B6EC-F5EFE2741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E074E2F-AD59-EF49-9FDB-0B996174A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731CFE6-C5F0-6A46-A110-AEF00426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6A60BB9-4B9F-E140-BA59-005751CEA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FBC45AB-5EEB-3740-B8E6-F7C7F21F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3CF6EAA-C224-4545-8F62-194386F86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12.emf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6.emf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00A91C-EA36-AD46-931F-81EBCCBA6B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4700" y="1665491"/>
            <a:ext cx="16738600" cy="410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4034520" y="4442874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Tổ của bác Diễm nhận đan             </a:t>
            </a:r>
            <a:r>
              <a:rPr lang="en-US" sz="4000" dirty="0" err="1">
                <a:latin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cói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4EA21-F75F-D641-B1DA-64963676831D}"/>
              </a:ext>
            </a:extLst>
          </p:cNvPr>
          <p:cNvSpPr/>
          <p:nvPr/>
        </p:nvSpPr>
        <p:spPr>
          <a:xfrm>
            <a:off x="10287000" y="4434572"/>
            <a:ext cx="1295400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latin typeface="Cambria" panose="02040503050406030204" pitchFamily="18" charset="0"/>
              </a:rPr>
              <a:t>250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1 000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= 250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latin typeface="Cambria" panose="02040503050406030204" pitchFamily="18" charset="0"/>
                  </a:rPr>
                  <a:t>250</a:t>
                </a:r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= </a:t>
                </a:r>
                <a:r>
                  <a:rPr lang="en-VN" sz="4800" dirty="0">
                    <a:latin typeface="Cambria" panose="02040503050406030204" pitchFamily="18" charset="0"/>
                  </a:rPr>
                  <a:t>375</a:t>
                </a:r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(kg)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blipFill>
                <a:blip r:embed="rId6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/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</a:rPr>
                  <a:t>b. Sau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làm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xong</a:t>
                </a:r>
                <a:r>
                  <a:rPr lang="en-US" sz="4000" dirty="0">
                    <a:latin typeface="Cambria" panose="02040503050406030204" pitchFamily="18" charset="0"/>
                  </a:rPr>
                  <a:t>,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toàn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bộ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bác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Diễm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được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một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rô-bốt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chuyển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đến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kho</a:t>
                </a:r>
                <a:r>
                  <a:rPr lang="en-US" sz="4000" dirty="0">
                    <a:latin typeface="Cambria" panose="02040503050406030204" pitchFamily="18" charset="0"/>
                  </a:rPr>
                  <a:t>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Biết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mỗi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năng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kg. Vậy rô-bốt đã chuyển tất cả                </a:t>
                </a:r>
                <a:r>
                  <a:rPr lang="en-US" sz="4000" dirty="0">
                    <a:latin typeface="Cambria" panose="02040503050406030204" pitchFamily="18" charset="0"/>
                  </a:rPr>
                  <a:t>k</a:t>
                </a:r>
                <a:r>
                  <a:rPr lang="en-VN" sz="4000" dirty="0">
                    <a:latin typeface="Cambria" panose="02040503050406030204" pitchFamily="18" charset="0"/>
                  </a:rPr>
                  <a:t>g.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blipFill>
                <a:blip r:embed="rId7"/>
                <a:stretch>
                  <a:fillRect l="-1754" t="-4390" r="-351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EB92EC87-260F-7843-A91B-96849710BF30}"/>
              </a:ext>
            </a:extLst>
          </p:cNvPr>
          <p:cNvSpPr/>
          <p:nvPr/>
        </p:nvSpPr>
        <p:spPr>
          <a:xfrm>
            <a:off x="12268200" y="5927752"/>
            <a:ext cx="1556172" cy="7401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375</a:t>
            </a:r>
            <a:endParaRPr lang="en-VN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ECFAE1-55F8-0F45-9715-7DCD9D85821E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3. Số?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992139" y="7151513"/>
            <a:ext cx="12158640" cy="738887"/>
            <a:chOff x="4058681" y="5922070"/>
            <a:chExt cx="12158640" cy="7388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4888CA-01F8-4B4C-BF27-93B221B0A891}"/>
                </a:ext>
              </a:extLst>
            </p:cNvPr>
            <p:cNvSpPr txBox="1"/>
            <p:nvPr/>
          </p:nvSpPr>
          <p:spPr>
            <a:xfrm>
              <a:off x="4058681" y="5953071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</a:rPr>
                <a:t>b. </a:t>
              </a:r>
              <a:r>
                <a:rPr lang="en-US" sz="4000" dirty="0" err="1">
                  <a:latin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ốc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vít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màu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trắng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</a:rPr>
                <a:t>            </a:t>
              </a:r>
              <a:r>
                <a:rPr lang="en-US" sz="4000" dirty="0" err="1">
                  <a:latin typeface="Cambria" panose="02040503050406030204" pitchFamily="18" charset="0"/>
                </a:rPr>
                <a:t>cái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9396761" y="5922070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6B926B-42AD-7349-AC7B-D2A443894572}"/>
              </a:ext>
            </a:extLst>
          </p:cNvPr>
          <p:cNvGrpSpPr/>
          <p:nvPr/>
        </p:nvGrpSpPr>
        <p:grpSpPr>
          <a:xfrm>
            <a:off x="4992139" y="4580799"/>
            <a:ext cx="11467686" cy="1765674"/>
            <a:chOff x="4034520" y="4000639"/>
            <a:chExt cx="11467686" cy="1765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6CBDEC-DF10-E042-865A-F502AD06C97B}"/>
                </a:ext>
              </a:extLst>
            </p:cNvPr>
            <p:cNvGrpSpPr/>
            <p:nvPr/>
          </p:nvGrpSpPr>
          <p:grpSpPr>
            <a:xfrm>
              <a:off x="4034520" y="4000639"/>
              <a:ext cx="11467686" cy="1765674"/>
              <a:chOff x="4034520" y="4000639"/>
              <a:chExt cx="11467686" cy="17656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F65AC-B193-384A-8D9D-51AC0EFE0ED1}"/>
                  </a:ext>
                </a:extLst>
              </p:cNvPr>
              <p:cNvSpPr txBox="1"/>
              <p:nvPr/>
            </p:nvSpPr>
            <p:spPr>
              <a:xfrm>
                <a:off x="4034520" y="4442874"/>
                <a:ext cx="11467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a.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màu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đen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chiếm</a:t>
                </a:r>
                <a:r>
                  <a:rPr lang="en-US" sz="4000" dirty="0">
                    <a:latin typeface="Cambria" panose="02040503050406030204" pitchFamily="18" charset="0"/>
                  </a:rPr>
                  <a:t>          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cửa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hàng</a:t>
                </a:r>
                <a:endParaRPr lang="en-VN" sz="4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D4EA21-F75F-D641-B1DA-64963676831D}"/>
                  </a:ext>
                </a:extLst>
              </p:cNvPr>
              <p:cNvSpPr/>
              <p:nvPr/>
            </p:nvSpPr>
            <p:spPr>
              <a:xfrm>
                <a:off x="10029105" y="4000639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19F4DC-4B74-1341-B7B0-7E15AEAD4E01}"/>
                  </a:ext>
                </a:extLst>
              </p:cNvPr>
              <p:cNvSpPr/>
              <p:nvPr/>
            </p:nvSpPr>
            <p:spPr>
              <a:xfrm>
                <a:off x="10029105" y="5000893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0029105" y="483870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5035315" y="5600833"/>
            <a:ext cx="1146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đen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chiếm</a:t>
            </a:r>
            <a:r>
              <a:rPr lang="en-US" sz="4000" dirty="0">
                <a:latin typeface="Cambria" panose="02040503050406030204" pitchFamily="18" charset="0"/>
              </a:rPr>
              <a:t>           </a:t>
            </a:r>
            <a:r>
              <a:rPr lang="en-US" sz="4000" dirty="0" err="1">
                <a:latin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cửa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hàng</a:t>
            </a:r>
            <a:endParaRPr lang="en-VN" sz="4000" dirty="0"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72800" y="5264702"/>
            <a:ext cx="914400" cy="1709182"/>
            <a:chOff x="11029900" y="5158598"/>
            <a:chExt cx="914400" cy="1709182"/>
          </a:xfrm>
          <a:solidFill>
            <a:schemeClr val="accent6">
              <a:lumMod val="5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1029900" y="5158598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19F4DC-4B74-1341-B7B0-7E15AEAD4E01}"/>
                </a:ext>
              </a:extLst>
            </p:cNvPr>
            <p:cNvSpPr/>
            <p:nvPr/>
          </p:nvSpPr>
          <p:spPr>
            <a:xfrm>
              <a:off x="11029900" y="6158852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1029900" y="5996659"/>
              <a:ext cx="914400" cy="0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id="{C72851A3-0CFE-FB41-85BE-527DEBCD6D96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2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888CA-01F8-4B4C-BF27-93B221B0A891}"/>
              </a:ext>
            </a:extLst>
          </p:cNvPr>
          <p:cNvSpPr txBox="1"/>
          <p:nvPr/>
        </p:nvSpPr>
        <p:spPr>
          <a:xfrm>
            <a:off x="5319566" y="4714926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b.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trắng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</a:rPr>
              <a:t>            </a:t>
            </a:r>
            <a:r>
              <a:rPr lang="en-US" sz="4000" dirty="0" smtClean="0">
                <a:latin typeface="Cambria" panose="02040503050406030204" pitchFamily="18" charset="0"/>
              </a:rPr>
              <a:t>  </a:t>
            </a:r>
            <a:r>
              <a:rPr lang="en-US" sz="4000" dirty="0" err="1" smtClean="0">
                <a:latin typeface="Cambria" panose="02040503050406030204" pitchFamily="18" charset="0"/>
              </a:rPr>
              <a:t>cái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F8597E-2BC9-D345-A0AA-F499192F94C5}"/>
              </a:ext>
            </a:extLst>
          </p:cNvPr>
          <p:cNvSpPr/>
          <p:nvPr/>
        </p:nvSpPr>
        <p:spPr>
          <a:xfrm>
            <a:off x="10822209" y="4686666"/>
            <a:ext cx="1153354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latin typeface="Cambria" panose="02040503050406030204" pitchFamily="18" charset="0"/>
              </a:rPr>
              <a:t>200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86092-18AF-2A41-BDEF-1E60E9E62C8A}"/>
              </a:ext>
            </a:extLst>
          </p:cNvPr>
          <p:cNvSpPr txBox="1"/>
          <p:nvPr/>
        </p:nvSpPr>
        <p:spPr>
          <a:xfrm>
            <a:off x="4267200" y="5828135"/>
            <a:ext cx="1256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Số ốc vít màu trắng chiếm </a:t>
            </a:r>
            <a:r>
              <a:rPr lang="en-US" sz="4000" dirty="0" smtClean="0">
                <a:latin typeface="Cambria" panose="02040503050406030204" pitchFamily="18" charset="0"/>
              </a:rPr>
              <a:t>       </a:t>
            </a:r>
            <a:r>
              <a:rPr lang="en-VN" sz="4000" dirty="0" smtClean="0">
                <a:latin typeface="Cambria" panose="02040503050406030204" pitchFamily="18" charset="0"/>
              </a:rPr>
              <a:t>tổng </a:t>
            </a:r>
            <a:r>
              <a:rPr lang="en-VN" sz="4000" dirty="0">
                <a:latin typeface="Cambria" panose="02040503050406030204" pitchFamily="18" charset="0"/>
              </a:rPr>
              <a:t>số vít trong cửa </a:t>
            </a:r>
            <a:r>
              <a:rPr lang="en-VN" sz="4000" dirty="0" smtClean="0">
                <a:latin typeface="Cambria" panose="02040503050406030204" pitchFamily="18" charset="0"/>
              </a:rPr>
              <a:t>hàng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  <a:r>
              <a:rPr lang="en-VN" sz="4000" dirty="0" smtClean="0">
                <a:latin typeface="Cambria" panose="02040503050406030204" pitchFamily="18" charset="0"/>
              </a:rPr>
              <a:t> </a:t>
            </a:r>
            <a:endParaRPr lang="en-VN" sz="40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/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 smtClean="0">
                    <a:latin typeface="Cambria" panose="02040503050406030204" pitchFamily="18" charset="0"/>
                  </a:rPr>
                  <a:t>800</a:t>
                </a:r>
                <a:r>
                  <a:rPr lang="en-US" sz="4800" dirty="0" smtClean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800" dirty="0" smtClean="0">
                    <a:latin typeface="Cambria" panose="02040503050406030204" pitchFamily="18" charset="0"/>
                  </a:rPr>
                  <a:t> = </a:t>
                </a:r>
                <a:r>
                  <a:rPr lang="en-VN" sz="4800" dirty="0">
                    <a:latin typeface="Cambria" panose="02040503050406030204" pitchFamily="18" charset="0"/>
                  </a:rPr>
                  <a:t>200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blipFill>
                <a:blip r:embed="rId5"/>
                <a:stretch>
                  <a:fillRect b="-4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720A3-ED13-8346-8C4D-BB734895022B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4. Ai đã nói sai?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Ban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đầu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bánh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chưng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như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bên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rồi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chuyện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với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Biết chỉ có một trong hai bạn Tèo, Tí đã nói sai. Hỏi ai đã nói sai?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blipFill>
                <a:blip r:embed="rId2"/>
                <a:stretch>
                  <a:fillRect l="-1421" t="-2804" r="-1338" b="-56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693" y="5763923"/>
            <a:ext cx="3441273" cy="3399561"/>
          </a:xfrm>
          <a:prstGeom prst="rect">
            <a:avLst/>
          </a:prstGeom>
        </p:spPr>
      </p:pic>
      <p:sp>
        <p:nvSpPr>
          <p:cNvPr id="22" name="Freeform 12">
            <a:extLst>
              <a:ext uri="{FF2B5EF4-FFF2-40B4-BE49-F238E27FC236}">
                <a16:creationId xmlns:a16="http://schemas.microsoft.com/office/drawing/2014/main" id="{0949DF3C-D923-7541-9AB4-61BB95683FAD}"/>
              </a:ext>
            </a:extLst>
          </p:cNvPr>
          <p:cNvSpPr/>
          <p:nvPr/>
        </p:nvSpPr>
        <p:spPr>
          <a:xfrm rot="-953249">
            <a:off x="334513" y="7185853"/>
            <a:ext cx="2571288" cy="280273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4. Ai đã nói sai?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486" y="4572388"/>
            <a:ext cx="4705815" cy="4648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/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</a:t>
                </a:r>
                <a:endParaRPr lang="en-VN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blipFill>
                <a:blip r:embed="rId3"/>
                <a:stretch>
                  <a:fillRect l="-1668" b="-86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/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</a:t>
                </a:r>
                <a:endParaRPr lang="en-VN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blipFill>
                <a:blip r:embed="rId4"/>
                <a:stretch>
                  <a:fillRect l="-2114" r="-2114" b="-87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/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Số bánh chưng Tèo đã lấy là: </a:t>
                </a:r>
                <a:r>
                  <a:rPr lang="en-VN" sz="4000" dirty="0" smtClean="0">
                    <a:latin typeface="Cambria" panose="02040503050406030204" pitchFamily="18" charset="0"/>
                  </a:rPr>
                  <a:t> 8</a:t>
                </a:r>
                <a:r>
                  <a:rPr lang="en-US" sz="4000" dirty="0" smtClean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000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blipFill>
                <a:blip r:embed="rId5"/>
                <a:stretch>
                  <a:fillRect l="-1783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/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 smtClean="0">
                    <a:latin typeface="Cambria" panose="02040503050406030204" pitchFamily="18" charset="0"/>
                  </a:rPr>
                  <a:t>Số bánh chưng Tí đã lấy là: </a:t>
                </a:r>
                <a:r>
                  <a:rPr lang="en-VN" sz="4000" dirty="0">
                    <a:latin typeface="Cambria" panose="02040503050406030204" pitchFamily="18" charset="0"/>
                  </a:rPr>
                  <a:t>8</a:t>
                </a:r>
                <a:r>
                  <a:rPr lang="en-US" sz="4000" dirty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000" dirty="0" smtClean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(miếng)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blipFill>
                <a:blip r:embed="rId6"/>
                <a:stretch>
                  <a:fillRect l="-178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9C5AA76-9CBF-DB46-85AD-745431BDC160}"/>
              </a:ext>
            </a:extLst>
          </p:cNvPr>
          <p:cNvSpPr/>
          <p:nvPr/>
        </p:nvSpPr>
        <p:spPr>
          <a:xfrm>
            <a:off x="12344400" y="2933700"/>
            <a:ext cx="3657600" cy="137160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  <a:latin typeface="Cambria" panose="02040503050406030204" pitchFamily="18" charset="0"/>
              </a:rPr>
              <a:t>Tí đã nói sai</a:t>
            </a:r>
          </a:p>
        </p:txBody>
      </p:sp>
    </p:spTree>
    <p:extLst>
      <p:ext uri="{BB962C8B-B14F-4D97-AF65-F5344CB8AC3E}">
        <p14:creationId xmlns:p14="http://schemas.microsoft.com/office/powerpoint/2010/main" val="14334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8022F-3DAF-2C48-9907-95A7671BB7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398" y="1730124"/>
            <a:ext cx="16205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B6213-BFA5-3D48-B3F9-DBD3C4BE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939" y="1887366"/>
            <a:ext cx="8039100" cy="695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DE9D91-464B-234F-9578-3F26C07BD184}"/>
              </a:ext>
            </a:extLst>
          </p:cNvPr>
          <p:cNvSpPr txBox="1"/>
          <p:nvPr/>
        </p:nvSpPr>
        <p:spPr>
          <a:xfrm>
            <a:off x="2537469" y="4149360"/>
            <a:ext cx="1413849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chia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tìm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VN" sz="6000" dirty="0">
              <a:latin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457923-F987-0D49-8C92-522EF6BA2FCD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535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3B7976-45D1-E747-BE08-2BC3D8869F85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EF381-1E49-8641-BA2F-E9B085F8B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269" y="6983225"/>
            <a:ext cx="67818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47286-CC8D-8642-8C24-38E61F528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900" y="5364963"/>
            <a:ext cx="10998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D7D04A-8CCF-5D42-BF4C-5AD6F39E6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277" y="3783122"/>
            <a:ext cx="8458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71178-4F97-7541-9F26-F8B65FEAB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46" y="1946214"/>
            <a:ext cx="89662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4A1613-1A26-8248-90A0-D77A3F535F59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1. Chọn câu trả lời đúng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2895600" y="8223940"/>
            <a:ext cx="11379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03E5AF-C377-F042-BBFA-A78C394F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85" y="2755738"/>
            <a:ext cx="10553700" cy="4965700"/>
          </a:xfrm>
          <a:prstGeom prst="rect">
            <a:avLst/>
          </a:prstGeom>
        </p:spPr>
      </p:pic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endParaRPr lang="en-VN" sz="60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504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4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𝟏𝟒𝟎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41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D5EAFC-4624-4545-9690-29599B239598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2. Số?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6CBDEC-DF10-E042-865A-F502AD06C97B}"/>
              </a:ext>
            </a:extLst>
          </p:cNvPr>
          <p:cNvGrpSpPr/>
          <p:nvPr/>
        </p:nvGrpSpPr>
        <p:grpSpPr>
          <a:xfrm>
            <a:off x="4034520" y="4434572"/>
            <a:ext cx="12158640" cy="716188"/>
            <a:chOff x="4034520" y="4434572"/>
            <a:chExt cx="12158640" cy="7161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BF65AC-B193-384A-8D9D-51AC0EFE0ED1}"/>
                </a:ext>
              </a:extLst>
            </p:cNvPr>
            <p:cNvSpPr txBox="1"/>
            <p:nvPr/>
          </p:nvSpPr>
          <p:spPr>
            <a:xfrm>
              <a:off x="4034520" y="4442874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dirty="0">
                  <a:latin typeface="Cambria" panose="02040503050406030204" pitchFamily="18" charset="0"/>
                </a:rPr>
                <a:t>a. Tổ của bác Diễm nhận đan            </a:t>
              </a:r>
              <a:r>
                <a:rPr lang="en-US" sz="4000" dirty="0" err="1">
                  <a:latin typeface="Cambria" panose="02040503050406030204" pitchFamily="18" charset="0"/>
                </a:rPr>
                <a:t>chiếc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hộp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cói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0514392" y="4434572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034520" y="5775602"/>
            <a:ext cx="12158640" cy="2519792"/>
            <a:chOff x="4058681" y="5953071"/>
            <a:chExt cx="12158640" cy="2519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/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Cambria" panose="02040503050406030204" pitchFamily="18" charset="0"/>
                    </a:rPr>
                    <a:t>b. Sau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làm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xong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,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toàn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bộ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của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tổ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bác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Diễm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được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một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rô-bốt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chuyển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đến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kho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.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Biết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mỗi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năng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VN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VN" sz="4000" dirty="0">
                      <a:latin typeface="Cambria" panose="02040503050406030204" pitchFamily="18" charset="0"/>
                    </a:rPr>
                    <a:t> kg. Vậy rô-bốt đã chuyển tất cả           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k</a:t>
                  </a:r>
                  <a:r>
                    <a:rPr lang="en-VN" sz="4000" dirty="0">
                      <a:latin typeface="Cambria" panose="02040503050406030204" pitchFamily="18" charset="0"/>
                    </a:rPr>
                    <a:t>g.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blipFill>
                  <a:blip r:embed="rId6"/>
                  <a:stretch>
                    <a:fillRect l="-1775" t="-4500" r="-522" b="-2500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12373573" y="7439375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9141" y="3272013"/>
            <a:ext cx="2635312" cy="22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559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Cambria Math</vt:lpstr>
      <vt:lpstr>Times New Roman</vt:lpstr>
      <vt:lpstr>Arial</vt:lpstr>
      <vt:lpstr>Cambria</vt:lpstr>
      <vt:lpstr>Calibri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Grade 4 Geometry Angles Maths Presentation</dc:title>
  <cp:lastModifiedBy>Windows 10</cp:lastModifiedBy>
  <cp:revision>14</cp:revision>
  <dcterms:created xsi:type="dcterms:W3CDTF">2006-08-16T00:00:00Z</dcterms:created>
  <dcterms:modified xsi:type="dcterms:W3CDTF">2025-05-05T10:50:28Z</dcterms:modified>
  <dc:identifier>DAGCQ3bq_-E</dc:identifier>
</cp:coreProperties>
</file>