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3"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45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975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1"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2"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157987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907280127"/>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1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9.png"/><Relationship Id="rId17" Type="http://schemas.microsoft.com/office/2007/relationships/hdphoto" Target="../media/hdphoto6.wdp"/><Relationship Id="rId2" Type="http://schemas.openxmlformats.org/officeDocument/2006/relationships/image" Target="../media/image2.png"/><Relationship Id="rId16"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3.wdp"/><Relationship Id="rId5" Type="http://schemas.openxmlformats.org/officeDocument/2006/relationships/image" Target="../media/image4.png"/><Relationship Id="rId15" Type="http://schemas.microsoft.com/office/2007/relationships/hdphoto" Target="../media/hdphoto5.wdp"/><Relationship Id="rId10" Type="http://schemas.openxmlformats.org/officeDocument/2006/relationships/image" Target="../media/image8.png"/><Relationship Id="rId19"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7.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image" Target="../media/image2.png"/><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9.pn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image" Target="../media/image2.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microsoft.com/office/2007/relationships/hdphoto" Target="../media/hdphoto1.wdp"/><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9.png"/><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sp>
        <p:nvSpPr>
          <p:cNvPr id="5" name="Rounded Rectangle 4"/>
          <p:cNvSpPr/>
          <p:nvPr/>
        </p:nvSpPr>
        <p:spPr>
          <a:xfrm>
            <a:off x="486625" y="103073"/>
            <a:ext cx="11149566" cy="4002727"/>
          </a:xfrm>
          <a:prstGeom prst="roundRect">
            <a:avLst/>
          </a:prstGeom>
          <a:solidFill>
            <a:schemeClr val="bg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669487" y="2160177"/>
            <a:ext cx="4700892" cy="4700892"/>
          </a:xfrm>
          <a:prstGeom prst="rect">
            <a:avLst/>
          </a:prstGeom>
        </p:spPr>
      </p:pic>
      <p:pic>
        <p:nvPicPr>
          <p:cNvPr id="8"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8"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ow Vector PNG HD Image 10 - PNG #4673 - Free PNG Images | Starpng"/>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308982" y="5893455"/>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0" name="Picture 2" descr="Cow Vector PNG HD Image 10 - PNG #4673 - Free PNG Images | Starpng"/>
          <p:cNvPicPr>
            <a:picLocks noChangeAspect="1" noChangeArrowheads="1"/>
          </p:cNvPicPr>
          <p:nvPr/>
        </p:nvPicPr>
        <p:blipFill>
          <a:blip r:embed="rId8" cstate="print">
            <a:extLst>
              <a:ext uri="{BEBA8EAE-BF5A-486C-A8C5-ECC9F3942E4B}">
                <a14:imgProps xmlns:a14="http://schemas.microsoft.com/office/drawing/2010/main">
                  <a14:imgLayer r:embed="rId6">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2" name="Picture 11"/>
          <p:cNvPicPr>
            <a:picLocks noChangeAspect="1"/>
          </p:cNvPicPr>
          <p:nvPr/>
        </p:nvPicPr>
        <p:blipFill>
          <a:blip r:embed="rId10" cstate="print">
            <a:extLst>
              <a:ext uri="{BEBA8EAE-BF5A-486C-A8C5-ECC9F3942E4B}">
                <a14:imgProps xmlns:a14="http://schemas.microsoft.com/office/drawing/2010/main">
                  <a14:imgLayer r:embed="rId11">
                    <a14:imgEffect>
                      <a14:saturation sat="200000"/>
                    </a14:imgEffect>
                  </a14:imgLayer>
                </a14:imgProps>
              </a:ex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13" name="图片 7"/>
          <p:cNvPicPr>
            <a:picLocks noChangeAspect="1"/>
          </p:cNvPicPr>
          <p:nvPr/>
        </p:nvPicPr>
        <p:blipFill rotWithShape="1">
          <a:blip r:embed="rId9">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14" name="Picture 4" descr="Doggy PNG Images With Transparent Background | Free Download On Lovepik"/>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4" cstate="print">
            <a:extLst>
              <a:ext uri="{BEBA8EAE-BF5A-486C-A8C5-ECC9F3942E4B}">
                <a14:imgProps xmlns:a14="http://schemas.microsoft.com/office/drawing/2010/main">
                  <a14:imgLayer r:embed="rId15">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019933" y="1122492"/>
            <a:ext cx="1027737" cy="1810284"/>
          </a:xfrm>
          <a:prstGeom prst="rect">
            <a:avLst/>
          </a:prstGeom>
        </p:spPr>
      </p:pic>
      <p:pic>
        <p:nvPicPr>
          <p:cNvPr id="16" name="Picture 15"/>
          <p:cNvPicPr>
            <a:picLocks noChangeAspect="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36631" y1="37197" x2="64545" y2="44842"/>
                        <a14:foregroundMark x1="37023" y1="40716" x2="60529" y2="40473"/>
                        <a14:foregroundMark x1="53183" y1="36347" x2="70911" y2="45146"/>
                        <a14:foregroundMark x1="40157" y1="40898" x2="52204" y2="44114"/>
                        <a14:foregroundMark x1="47013" y1="44417" x2="60235" y2="49211"/>
                        <a14:foregroundMark x1="60235" y1="37985" x2="71890" y2="43993"/>
                        <a14:foregroundMark x1="60725" y1="37500" x2="72086" y2="44114"/>
                        <a14:foregroundMark x1="49363" y1="46723" x2="61704" y2="52184"/>
                        <a14:foregroundMark x1="65034" y1="78277" x2="73555" y2="83556"/>
                        <a14:foregroundMark x1="43193" y1="64320" x2="35162" y2="79126"/>
                      </a14:backgroundRemoval>
                    </a14:imgEffect>
                  </a14:imgLayer>
                </a14:imgProps>
              </a:ext>
              <a:ext uri="{28A0092B-C50C-407E-A947-70E740481C1C}">
                <a14:useLocalDpi xmlns:a14="http://schemas.microsoft.com/office/drawing/2010/main" val="0"/>
              </a:ext>
            </a:extLst>
          </a:blip>
          <a:stretch>
            <a:fillRect/>
          </a:stretch>
        </p:blipFill>
        <p:spPr>
          <a:xfrm>
            <a:off x="808446" y="2752757"/>
            <a:ext cx="819207" cy="1322871"/>
          </a:xfrm>
          <a:prstGeom prst="rect">
            <a:avLst/>
          </a:prstGeom>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18"/>
          <a:stretch>
            <a:fillRect/>
          </a:stretch>
        </p:blipFill>
        <p:spPr>
          <a:xfrm>
            <a:off x="10673182" y="-136437"/>
            <a:ext cx="1523956" cy="1678399"/>
          </a:xfrm>
          <a:prstGeom prst="rect">
            <a:avLst/>
          </a:prstGeom>
        </p:spPr>
      </p:pic>
      <p:pic>
        <p:nvPicPr>
          <p:cNvPr id="3" name="Picture 2"/>
          <p:cNvPicPr>
            <a:picLocks noChangeAspect="1"/>
          </p:cNvPicPr>
          <p:nvPr/>
        </p:nvPicPr>
        <p:blipFill>
          <a:blip r:embed="rId19"/>
          <a:stretch>
            <a:fillRect/>
          </a:stretch>
        </p:blipFill>
        <p:spPr>
          <a:xfrm>
            <a:off x="1047603" y="-104094"/>
            <a:ext cx="9486198" cy="4541914"/>
          </a:xfrm>
          <a:prstGeom prst="rect">
            <a:avLst/>
          </a:prstGeom>
        </p:spPr>
      </p:pic>
    </p:spTree>
    <p:extLst>
      <p:ext uri="{BB962C8B-B14F-4D97-AF65-F5344CB8AC3E}">
        <p14:creationId xmlns:p14="http://schemas.microsoft.com/office/powerpoint/2010/main" val="2951008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0-#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UTM Avo" panose="02040603050506020204" pitchFamily="18" charset="0"/>
              </a:rPr>
              <a:t>3</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82388" y="320555"/>
            <a:ext cx="10241042" cy="2308324"/>
          </a:xfrm>
          <a:prstGeom prst="rect">
            <a:avLst/>
          </a:prstGeom>
          <a:noFill/>
          <a:ln w="12700">
            <a:noFill/>
            <a:prstDash val="dash"/>
          </a:ln>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Mai và Mi cùng nhau làm chậu cây tái chế từ vỏ chai. Số chậu cây mà hai chị em hoàn thành trong mỗi ngày được ghi lại thành dãy số liệu như sau: </a:t>
            </a:r>
            <a:r>
              <a:rPr lang="vi-VN" sz="3600" b="1">
                <a:solidFill>
                  <a:srgbClr val="FF0066"/>
                </a:solidFill>
                <a:latin typeface="Cambria" panose="02040503050406030204" pitchFamily="18" charset="0"/>
                <a:ea typeface="Cambria" panose="02040503050406030204" pitchFamily="18" charset="0"/>
              </a:rPr>
              <a:t>2, 3, 5, 5, 5, 8, 8, 10, 12, 12.</a:t>
            </a:r>
            <a:endParaRPr lang="en-US" sz="4800" b="1" dirty="0">
              <a:solidFill>
                <a:srgbClr val="FF0066"/>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0A1E5CE-355F-074E-8794-92874378D260}"/>
              </a:ext>
            </a:extLst>
          </p:cNvPr>
          <p:cNvSpPr txBox="1"/>
          <p:nvPr/>
        </p:nvSpPr>
        <p:spPr>
          <a:xfrm>
            <a:off x="448120" y="2643380"/>
            <a:ext cx="11386326" cy="2554545"/>
          </a:xfrm>
          <a:prstGeom prst="rect">
            <a:avLst/>
          </a:prstGeom>
          <a:noFill/>
          <a:ln w="12700">
            <a:noFill/>
            <a:prstDash val="dash"/>
          </a:ln>
        </p:spPr>
        <p:txBody>
          <a:bodyPr wrap="square" rtlCol="0">
            <a:spAutoFit/>
          </a:bodyPr>
          <a:lstStyle/>
          <a:p>
            <a:pPr algn="just"/>
            <a:r>
              <a:rPr lang="vi-VN" sz="3200" b="1">
                <a:solidFill>
                  <a:srgbClr val="0070C0"/>
                </a:solidFill>
                <a:latin typeface="Cambria" panose="02040503050406030204" pitchFamily="18" charset="0"/>
                <a:ea typeface="Cambria" panose="02040503050406030204" pitchFamily="18" charset="0"/>
              </a:rPr>
              <a:t>Dựa vào dãy số liệu và trả lời câu hỏi.</a:t>
            </a:r>
          </a:p>
          <a:p>
            <a:pPr algn="just"/>
            <a:r>
              <a:rPr lang="vi-VN" sz="3200" b="1">
                <a:solidFill>
                  <a:srgbClr val="0070C0"/>
                </a:solidFill>
                <a:latin typeface="Cambria" panose="02040503050406030204" pitchFamily="18" charset="0"/>
                <a:ea typeface="Cambria" panose="02040503050406030204" pitchFamily="18" charset="0"/>
              </a:rPr>
              <a:t>a) Trong một ngày, Mai và Mi làm được nhiều nhất bao nhiêu chậu cây?</a:t>
            </a:r>
          </a:p>
          <a:p>
            <a:pPr algn="just"/>
            <a:r>
              <a:rPr lang="vi-VN" sz="3200" b="1">
                <a:solidFill>
                  <a:srgbClr val="0070C0"/>
                </a:solidFill>
                <a:latin typeface="Cambria" panose="02040503050406030204" pitchFamily="18" charset="0"/>
                <a:ea typeface="Cambria" panose="02040503050406030204" pitchFamily="18" charset="0"/>
              </a:rPr>
              <a:t>b) Trung bình mỗi ngày hai chị em làm được bao nhiêu chậu cây?</a:t>
            </a:r>
          </a:p>
        </p:txBody>
      </p:sp>
      <p:pic>
        <p:nvPicPr>
          <p:cNvPr id="6" name="Picture 5"/>
          <p:cNvPicPr>
            <a:picLocks noChangeAspect="1"/>
          </p:cNvPicPr>
          <p:nvPr/>
        </p:nvPicPr>
        <p:blipFill>
          <a:blip r:embed="rId2"/>
          <a:stretch>
            <a:fillRect/>
          </a:stretch>
        </p:blipFill>
        <p:spPr>
          <a:xfrm>
            <a:off x="1996743" y="4677508"/>
            <a:ext cx="7573780" cy="2008105"/>
          </a:xfrm>
          <a:prstGeom prst="rect">
            <a:avLst/>
          </a:prstGeom>
        </p:spPr>
      </p:pic>
    </p:spTree>
    <p:extLst>
      <p:ext uri="{BB962C8B-B14F-4D97-AF65-F5344CB8AC3E}">
        <p14:creationId xmlns:p14="http://schemas.microsoft.com/office/powerpoint/2010/main" val="436385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UTM Avo" panose="02040603050506020204" pitchFamily="18" charset="0"/>
              </a:rPr>
              <a:t>3</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64803" y="285385"/>
            <a:ext cx="10241042" cy="2308324"/>
          </a:xfrm>
          <a:prstGeom prst="rect">
            <a:avLst/>
          </a:prstGeom>
          <a:noFill/>
          <a:ln w="12700">
            <a:noFill/>
            <a:prstDash val="dash"/>
          </a:ln>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Mai và Mi cùng nhau làm chậu cây tái chế từ vỏ chai. Số chậu cây mà hai chị em hoàn thành trong mỗi ngày được ghi lại thành dãy số liệu như sau: </a:t>
            </a:r>
            <a:r>
              <a:rPr lang="vi-VN" sz="3600" b="1">
                <a:solidFill>
                  <a:srgbClr val="FF0066"/>
                </a:solidFill>
                <a:latin typeface="Cambria" panose="02040503050406030204" pitchFamily="18" charset="0"/>
                <a:ea typeface="Cambria" panose="02040503050406030204" pitchFamily="18" charset="0"/>
              </a:rPr>
              <a:t>2, 3, 5, 5, 5, 8, 8, 10, 12, 12.</a:t>
            </a:r>
            <a:endParaRPr lang="en-US" sz="4800" b="1" dirty="0">
              <a:solidFill>
                <a:srgbClr val="FF0066"/>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0A1E5CE-355F-074E-8794-92874378D260}"/>
              </a:ext>
            </a:extLst>
          </p:cNvPr>
          <p:cNvSpPr txBox="1"/>
          <p:nvPr/>
        </p:nvSpPr>
        <p:spPr>
          <a:xfrm>
            <a:off x="553623" y="2495977"/>
            <a:ext cx="10999464" cy="1077218"/>
          </a:xfrm>
          <a:prstGeom prst="rect">
            <a:avLst/>
          </a:prstGeom>
          <a:noFill/>
          <a:ln w="12700">
            <a:noFill/>
            <a:prstDash val="dash"/>
          </a:ln>
        </p:spPr>
        <p:txBody>
          <a:bodyPr wrap="square" rtlCol="0">
            <a:spAutoFit/>
          </a:bodyPr>
          <a:lstStyle/>
          <a:p>
            <a:pPr algn="just"/>
            <a:r>
              <a:rPr lang="vi-VN" sz="3200" b="1" smtClean="0">
                <a:solidFill>
                  <a:srgbClr val="0070C0"/>
                </a:solidFill>
                <a:latin typeface="Cambria" panose="02040503050406030204" pitchFamily="18" charset="0"/>
                <a:ea typeface="Cambria" panose="02040503050406030204" pitchFamily="18" charset="0"/>
              </a:rPr>
              <a:t>a</a:t>
            </a:r>
            <a:r>
              <a:rPr lang="vi-VN" sz="3200" b="1">
                <a:solidFill>
                  <a:srgbClr val="0070C0"/>
                </a:solidFill>
                <a:latin typeface="Cambria" panose="02040503050406030204" pitchFamily="18" charset="0"/>
                <a:ea typeface="Cambria" panose="02040503050406030204" pitchFamily="18" charset="0"/>
              </a:rPr>
              <a:t>) Trong một ngày, Mai và Mi làm được nhiều nhất bao nhiêu chậu cây</a:t>
            </a:r>
            <a:r>
              <a:rPr lang="vi-VN" sz="3200" b="1" smtClean="0">
                <a:solidFill>
                  <a:srgbClr val="0070C0"/>
                </a:solidFill>
                <a:latin typeface="Cambria" panose="02040503050406030204" pitchFamily="18" charset="0"/>
                <a:ea typeface="Cambria" panose="02040503050406030204" pitchFamily="18" charset="0"/>
              </a:rPr>
              <a:t>?</a:t>
            </a:r>
            <a:endParaRPr lang="vi-VN" sz="3200" b="1">
              <a:solidFill>
                <a:srgbClr val="0070C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1996743" y="4677508"/>
            <a:ext cx="7573780" cy="2008105"/>
          </a:xfrm>
          <a:prstGeom prst="rect">
            <a:avLst/>
          </a:prstGeom>
        </p:spPr>
      </p:pic>
      <p:sp>
        <p:nvSpPr>
          <p:cNvPr id="7" name="Oval 6"/>
          <p:cNvSpPr/>
          <p:nvPr/>
        </p:nvSpPr>
        <p:spPr>
          <a:xfrm>
            <a:off x="7355510" y="1864315"/>
            <a:ext cx="1682983" cy="81275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A1E5CE-355F-074E-8794-92874378D260}"/>
              </a:ext>
            </a:extLst>
          </p:cNvPr>
          <p:cNvSpPr txBox="1"/>
          <p:nvPr/>
        </p:nvSpPr>
        <p:spPr>
          <a:xfrm>
            <a:off x="580002" y="3127639"/>
            <a:ext cx="10999464" cy="1077218"/>
          </a:xfrm>
          <a:prstGeom prst="rect">
            <a:avLst/>
          </a:prstGeom>
          <a:noFill/>
          <a:ln w="12700">
            <a:noFill/>
            <a:prstDash val="dash"/>
          </a:ln>
        </p:spPr>
        <p:txBody>
          <a:bodyPr wrap="square" rtlCol="0">
            <a:spAutoFit/>
          </a:bodyPr>
          <a:lstStyle/>
          <a:p>
            <a:pPr algn="just"/>
            <a:r>
              <a:rPr lang="vi-VN" sz="3200" b="1" smtClean="0">
                <a:solidFill>
                  <a:srgbClr val="0070C0"/>
                </a:solidFill>
                <a:latin typeface="Cambria" panose="02040503050406030204" pitchFamily="18" charset="0"/>
                <a:ea typeface="Cambria" panose="02040503050406030204" pitchFamily="18" charset="0"/>
              </a:rPr>
              <a:t>a</a:t>
            </a:r>
            <a:r>
              <a:rPr lang="vi-VN" sz="3200" b="1">
                <a:solidFill>
                  <a:srgbClr val="0070C0"/>
                </a:solidFill>
                <a:latin typeface="Cambria" panose="02040503050406030204" pitchFamily="18" charset="0"/>
                <a:ea typeface="Cambria" panose="02040503050406030204" pitchFamily="18" charset="0"/>
              </a:rPr>
              <a:t>) Trong một ngày, Mai và Mi làm được nhiều nhất </a:t>
            </a:r>
            <a:r>
              <a:rPr lang="en-US" sz="3200" b="1" smtClean="0">
                <a:solidFill>
                  <a:srgbClr val="FF0066"/>
                </a:solidFill>
                <a:latin typeface="Cambria" panose="02040503050406030204" pitchFamily="18" charset="0"/>
                <a:ea typeface="Cambria" panose="02040503050406030204" pitchFamily="18" charset="0"/>
              </a:rPr>
              <a:t>12</a:t>
            </a:r>
            <a:r>
              <a:rPr lang="vi-VN" sz="3200" b="1" smtClean="0">
                <a:solidFill>
                  <a:srgbClr val="0070C0"/>
                </a:solidFill>
                <a:latin typeface="Cambria" panose="02040503050406030204" pitchFamily="18" charset="0"/>
                <a:ea typeface="Cambria" panose="02040503050406030204" pitchFamily="18" charset="0"/>
              </a:rPr>
              <a:t> </a:t>
            </a:r>
            <a:r>
              <a:rPr lang="vi-VN" sz="3200" b="1">
                <a:solidFill>
                  <a:srgbClr val="0070C0"/>
                </a:solidFill>
                <a:latin typeface="Cambria" panose="02040503050406030204" pitchFamily="18" charset="0"/>
                <a:ea typeface="Cambria" panose="02040503050406030204" pitchFamily="18" charset="0"/>
              </a:rPr>
              <a:t>chậu </a:t>
            </a:r>
            <a:r>
              <a:rPr lang="vi-VN" sz="3200" b="1" smtClean="0">
                <a:solidFill>
                  <a:srgbClr val="0070C0"/>
                </a:solidFill>
                <a:latin typeface="Cambria" panose="02040503050406030204" pitchFamily="18" charset="0"/>
                <a:ea typeface="Cambria" panose="02040503050406030204" pitchFamily="18" charset="0"/>
              </a:rPr>
              <a:t>cây</a:t>
            </a:r>
            <a:r>
              <a:rPr lang="en-US" sz="3200" b="1">
                <a:solidFill>
                  <a:srgbClr val="0070C0"/>
                </a:solidFill>
                <a:latin typeface="Cambria" panose="02040503050406030204" pitchFamily="18" charset="0"/>
                <a:ea typeface="Cambria" panose="02040503050406030204" pitchFamily="18" charset="0"/>
              </a:rPr>
              <a:t>.</a:t>
            </a:r>
            <a:endParaRPr lang="vi-VN" sz="3200" b="1">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3992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2" presetClass="exit" presetSubtype="4" fill="hold" grpId="1" nodeType="withEffect">
                                  <p:stCondLst>
                                    <p:cond delay="0"/>
                                  </p:stCondLst>
                                  <p:childTnLst>
                                    <p:anim calcmode="lin" valueType="num">
                                      <p:cBhvr additive="base">
                                        <p:cTn id="19" dur="500"/>
                                        <p:tgtEl>
                                          <p:spTgt spid="5"/>
                                        </p:tgtEl>
                                        <p:attrNameLst>
                                          <p:attrName>ppt_x</p:attrName>
                                        </p:attrNameLst>
                                      </p:cBhvr>
                                      <p:tavLst>
                                        <p:tav tm="0">
                                          <p:val>
                                            <p:strVal val="ppt_x"/>
                                          </p:val>
                                        </p:tav>
                                        <p:tav tm="100000">
                                          <p:val>
                                            <p:strVal val="ppt_x"/>
                                          </p:val>
                                        </p:tav>
                                      </p:tavLst>
                                    </p:anim>
                                    <p:anim calcmode="lin" valueType="num">
                                      <p:cBhvr additive="base">
                                        <p:cTn id="20" dur="500"/>
                                        <p:tgtEl>
                                          <p:spTgt spid="5"/>
                                        </p:tgtEl>
                                        <p:attrNameLst>
                                          <p:attrName>ppt_y</p:attrName>
                                        </p:attrNameLst>
                                      </p:cBhvr>
                                      <p:tavLst>
                                        <p:tav tm="0">
                                          <p:val>
                                            <p:strVal val="ppt_y"/>
                                          </p:val>
                                        </p:tav>
                                        <p:tav tm="100000">
                                          <p:val>
                                            <p:strVal val="1+ppt_h/2"/>
                                          </p:val>
                                        </p:tav>
                                      </p:tavLst>
                                    </p:anim>
                                    <p:set>
                                      <p:cBhvr>
                                        <p:cTn id="2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UTM Avo" panose="02040603050506020204" pitchFamily="18" charset="0"/>
              </a:rPr>
              <a:t>3</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64803" y="285385"/>
            <a:ext cx="10241042" cy="2308324"/>
          </a:xfrm>
          <a:prstGeom prst="rect">
            <a:avLst/>
          </a:prstGeom>
          <a:noFill/>
          <a:ln w="12700">
            <a:noFill/>
            <a:prstDash val="dash"/>
          </a:ln>
        </p:spPr>
        <p:txBody>
          <a:bodyPr wrap="square" rtlCol="0">
            <a:spAutoFit/>
          </a:bodyPr>
          <a:lstStyle/>
          <a:p>
            <a:pPr algn="just"/>
            <a:r>
              <a:rPr lang="vi-VN" sz="3600" b="1">
                <a:solidFill>
                  <a:srgbClr val="002060"/>
                </a:solidFill>
                <a:latin typeface="Cambria" panose="02040503050406030204" pitchFamily="18" charset="0"/>
                <a:ea typeface="Cambria" panose="02040503050406030204" pitchFamily="18" charset="0"/>
              </a:rPr>
              <a:t>Mai và Mi cùng nhau làm chậu cây tái chế từ vỏ chai. Số chậu cây mà hai chị em hoàn thành trong mỗi ngày được ghi lại thành dãy số liệu như sau: </a:t>
            </a:r>
            <a:r>
              <a:rPr lang="vi-VN" sz="3600" b="1">
                <a:solidFill>
                  <a:srgbClr val="FF0066"/>
                </a:solidFill>
                <a:latin typeface="Cambria" panose="02040503050406030204" pitchFamily="18" charset="0"/>
                <a:ea typeface="Cambria" panose="02040503050406030204" pitchFamily="18" charset="0"/>
              </a:rPr>
              <a:t>2, 3, 5, 5, 5, 8, 8, 10, 12, 12.</a:t>
            </a:r>
            <a:endParaRPr lang="en-US" sz="4800" b="1" dirty="0">
              <a:solidFill>
                <a:srgbClr val="FF0066"/>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0A1E5CE-355F-074E-8794-92874378D260}"/>
              </a:ext>
            </a:extLst>
          </p:cNvPr>
          <p:cNvSpPr txBox="1"/>
          <p:nvPr/>
        </p:nvSpPr>
        <p:spPr>
          <a:xfrm>
            <a:off x="606381" y="2635109"/>
            <a:ext cx="10999464" cy="1077218"/>
          </a:xfrm>
          <a:prstGeom prst="rect">
            <a:avLst/>
          </a:prstGeom>
          <a:noFill/>
          <a:ln w="12700">
            <a:noFill/>
            <a:prstDash val="dash"/>
          </a:ln>
        </p:spPr>
        <p:txBody>
          <a:bodyPr wrap="square" rtlCol="0">
            <a:spAutoFit/>
          </a:bodyPr>
          <a:lstStyle/>
          <a:p>
            <a:pPr algn="just"/>
            <a:r>
              <a:rPr lang="vi-VN" sz="3200" b="1">
                <a:solidFill>
                  <a:srgbClr val="0070C0"/>
                </a:solidFill>
                <a:latin typeface="Cambria" panose="02040503050406030204" pitchFamily="18" charset="0"/>
                <a:ea typeface="Cambria" panose="02040503050406030204" pitchFamily="18" charset="0"/>
              </a:rPr>
              <a:t>b) Trung bình mỗi ngày hai chị em làm được bao nhiêu chậu cây?</a:t>
            </a:r>
          </a:p>
        </p:txBody>
      </p:sp>
      <p:pic>
        <p:nvPicPr>
          <p:cNvPr id="6" name="Picture 5"/>
          <p:cNvPicPr>
            <a:picLocks noChangeAspect="1"/>
          </p:cNvPicPr>
          <p:nvPr/>
        </p:nvPicPr>
        <p:blipFill>
          <a:blip r:embed="rId2"/>
          <a:stretch>
            <a:fillRect/>
          </a:stretch>
        </p:blipFill>
        <p:spPr>
          <a:xfrm>
            <a:off x="1996743" y="4677508"/>
            <a:ext cx="7573780" cy="2008105"/>
          </a:xfrm>
          <a:prstGeom prst="rect">
            <a:avLst/>
          </a:prstGeom>
        </p:spPr>
      </p:pic>
      <p:sp>
        <p:nvSpPr>
          <p:cNvPr id="8" name="TextBox 7">
            <a:extLst>
              <a:ext uri="{FF2B5EF4-FFF2-40B4-BE49-F238E27FC236}">
                <a16:creationId xmlns:a16="http://schemas.microsoft.com/office/drawing/2014/main" id="{10A1E5CE-355F-074E-8794-92874378D260}"/>
              </a:ext>
            </a:extLst>
          </p:cNvPr>
          <p:cNvSpPr txBox="1"/>
          <p:nvPr/>
        </p:nvSpPr>
        <p:spPr>
          <a:xfrm>
            <a:off x="623966" y="2676509"/>
            <a:ext cx="10999464" cy="1077218"/>
          </a:xfrm>
          <a:prstGeom prst="rect">
            <a:avLst/>
          </a:prstGeom>
          <a:noFill/>
          <a:ln w="12700">
            <a:noFill/>
            <a:prstDash val="dash"/>
          </a:ln>
        </p:spPr>
        <p:txBody>
          <a:bodyPr wrap="square" rtlCol="0">
            <a:spAutoFit/>
          </a:bodyPr>
          <a:lstStyle/>
          <a:p>
            <a:pPr algn="just"/>
            <a:r>
              <a:rPr lang="vi-VN" sz="3200" b="1">
                <a:solidFill>
                  <a:srgbClr val="0070C0"/>
                </a:solidFill>
                <a:latin typeface="Cambria" panose="02040503050406030204" pitchFamily="18" charset="0"/>
                <a:ea typeface="Cambria" panose="02040503050406030204" pitchFamily="18" charset="0"/>
              </a:rPr>
              <a:t>b) Trung bình mỗi ngày hai chị em làm được </a:t>
            </a:r>
            <a:r>
              <a:rPr lang="en-US" sz="3200" b="1" smtClean="0">
                <a:solidFill>
                  <a:srgbClr val="0070C0"/>
                </a:solidFill>
                <a:latin typeface="Cambria" panose="02040503050406030204" pitchFamily="18" charset="0"/>
                <a:ea typeface="Cambria" panose="02040503050406030204" pitchFamily="18" charset="0"/>
              </a:rPr>
              <a:t>số </a:t>
            </a:r>
            <a:r>
              <a:rPr lang="vi-VN" sz="3200" b="1" smtClean="0">
                <a:solidFill>
                  <a:srgbClr val="0070C0"/>
                </a:solidFill>
                <a:latin typeface="Cambria" panose="02040503050406030204" pitchFamily="18" charset="0"/>
                <a:ea typeface="Cambria" panose="02040503050406030204" pitchFamily="18" charset="0"/>
              </a:rPr>
              <a:t>chậu cây</a:t>
            </a:r>
            <a:r>
              <a:rPr lang="en-US" sz="3200" b="1" smtClean="0">
                <a:solidFill>
                  <a:srgbClr val="0070C0"/>
                </a:solidFill>
                <a:latin typeface="Cambria" panose="02040503050406030204" pitchFamily="18" charset="0"/>
                <a:ea typeface="Cambria" panose="02040503050406030204" pitchFamily="18" charset="0"/>
              </a:rPr>
              <a:t> là:</a:t>
            </a:r>
            <a:endParaRPr lang="vi-VN" sz="3200" b="1">
              <a:solidFill>
                <a:srgbClr val="0070C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0A1E5CE-355F-074E-8794-92874378D260}"/>
              </a:ext>
            </a:extLst>
          </p:cNvPr>
          <p:cNvSpPr txBox="1"/>
          <p:nvPr/>
        </p:nvSpPr>
        <p:spPr>
          <a:xfrm>
            <a:off x="791308" y="3753727"/>
            <a:ext cx="10972799" cy="535531"/>
          </a:xfrm>
          <a:prstGeom prst="rect">
            <a:avLst/>
          </a:prstGeom>
          <a:noFill/>
          <a:ln w="12700">
            <a:noFill/>
            <a:prstDash val="dash"/>
          </a:ln>
        </p:spPr>
        <p:txBody>
          <a:bodyPr wrap="square" rtlCol="0">
            <a:spAutoFit/>
          </a:bodyPr>
          <a:lstStyle/>
          <a:p>
            <a:pPr algn="just">
              <a:lnSpc>
                <a:spcPct val="90000"/>
              </a:lnSpc>
            </a:pPr>
            <a:r>
              <a:rPr lang="pt-BR" sz="3200" b="1">
                <a:solidFill>
                  <a:srgbClr val="FF0066"/>
                </a:solidFill>
                <a:latin typeface="Cambria" panose="02040503050406030204" pitchFamily="18" charset="0"/>
                <a:ea typeface="Cambria" panose="02040503050406030204" pitchFamily="18" charset="0"/>
              </a:rPr>
              <a:t>(2 + 3 + 5 + 5 + 5 + 8 + 8 + 10 + 12 + 12) : 10 = 7 (chậu cây)</a:t>
            </a:r>
            <a:endParaRPr lang="vi-VN" sz="6600" b="1">
              <a:solidFill>
                <a:srgbClr val="FF00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6698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2" presetClass="exit" presetSubtype="4" fill="hold" grpId="1"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UTM Avo" panose="02040603050506020204" pitchFamily="18" charset="0"/>
              </a:rPr>
              <a:t>4</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82388" y="320555"/>
            <a:ext cx="10241042" cy="1200329"/>
          </a:xfrm>
          <a:prstGeom prst="rect">
            <a:avLst/>
          </a:prstGeom>
          <a:noFill/>
          <a:ln w="12700">
            <a:noFill/>
            <a:prstDash val="dash"/>
          </a:ln>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Việt có 4 chiếc hộp. Trong đó có 1 hộp đựng kẹo và 3 hộp đựng tẩy bút chì.</a:t>
            </a:r>
            <a:endParaRPr lang="en-US" sz="8000" b="1" dirty="0">
              <a:solidFill>
                <a:srgbClr val="002060"/>
              </a:solidFill>
              <a:latin typeface="Cambria" panose="02040503050406030204" pitchFamily="18" charset="0"/>
              <a:ea typeface="Cambria" panose="02040503050406030204" pitchFamily="18" charset="0"/>
            </a:endParaRPr>
          </a:p>
        </p:txBody>
      </p:sp>
      <p:pic>
        <p:nvPicPr>
          <p:cNvPr id="10" name="Picture 9"/>
          <p:cNvPicPr>
            <a:picLocks noChangeAspect="1"/>
          </p:cNvPicPr>
          <p:nvPr/>
        </p:nvPicPr>
        <p:blipFill>
          <a:blip r:embed="rId2"/>
          <a:stretch>
            <a:fillRect/>
          </a:stretch>
        </p:blipFill>
        <p:spPr>
          <a:xfrm>
            <a:off x="1682610" y="1440742"/>
            <a:ext cx="8193734" cy="2292295"/>
          </a:xfrm>
          <a:prstGeom prst="rect">
            <a:avLst/>
          </a:prstGeom>
        </p:spPr>
      </p:pic>
      <p:sp>
        <p:nvSpPr>
          <p:cNvPr id="11" name="TextBox 10">
            <a:extLst>
              <a:ext uri="{FF2B5EF4-FFF2-40B4-BE49-F238E27FC236}">
                <a16:creationId xmlns:a16="http://schemas.microsoft.com/office/drawing/2014/main" id="{10A1E5CE-355F-074E-8794-92874378D260}"/>
              </a:ext>
            </a:extLst>
          </p:cNvPr>
          <p:cNvSpPr txBox="1"/>
          <p:nvPr/>
        </p:nvSpPr>
        <p:spPr>
          <a:xfrm>
            <a:off x="641550" y="3734956"/>
            <a:ext cx="10999464" cy="1077218"/>
          </a:xfrm>
          <a:prstGeom prst="rect">
            <a:avLst/>
          </a:prstGeom>
          <a:noFill/>
          <a:ln w="12700">
            <a:noFill/>
            <a:prstDash val="dash"/>
          </a:ln>
        </p:spPr>
        <p:txBody>
          <a:bodyPr wrap="square" rtlCol="0">
            <a:spAutoFit/>
          </a:bodyPr>
          <a:lstStyle/>
          <a:p>
            <a:pPr algn="just"/>
            <a:r>
              <a:rPr lang="en-US" sz="3200" b="1">
                <a:solidFill>
                  <a:srgbClr val="0070C0"/>
                </a:solidFill>
                <a:latin typeface="Cambria" panose="02040503050406030204" pitchFamily="18" charset="0"/>
                <a:ea typeface="Cambria" panose="02040503050406030204" pitchFamily="18" charset="0"/>
              </a:rPr>
              <a:t>a) Chọn 1 trong 4 hộp đó, mở hộp và quan sát đồ vật bên trong hộp. Nêu các sự kiện có thể xảy ra.</a:t>
            </a:r>
            <a:endParaRPr lang="vi-VN" sz="4800" b="1">
              <a:solidFill>
                <a:srgbClr val="0070C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0A1E5CE-355F-074E-8794-92874378D260}"/>
              </a:ext>
            </a:extLst>
          </p:cNvPr>
          <p:cNvSpPr txBox="1"/>
          <p:nvPr/>
        </p:nvSpPr>
        <p:spPr>
          <a:xfrm>
            <a:off x="604334" y="3733037"/>
            <a:ext cx="10999464" cy="1723549"/>
          </a:xfrm>
          <a:prstGeom prst="rect">
            <a:avLst/>
          </a:prstGeom>
          <a:noFill/>
          <a:ln w="12700">
            <a:noFill/>
            <a:prstDash val="dash"/>
          </a:ln>
        </p:spPr>
        <p:txBody>
          <a:bodyPr wrap="square" rtlCol="0">
            <a:spAutoFit/>
          </a:bodyPr>
          <a:lstStyle/>
          <a:p>
            <a:pPr>
              <a:spcBef>
                <a:spcPts val="600"/>
              </a:spcBef>
            </a:pPr>
            <a:r>
              <a:rPr lang="vi-VN" sz="3200" b="1">
                <a:solidFill>
                  <a:srgbClr val="7030A0"/>
                </a:solidFill>
                <a:latin typeface="Cambria" panose="02040503050406030204" pitchFamily="18" charset="0"/>
                <a:ea typeface="Cambria" panose="02040503050406030204" pitchFamily="18" charset="0"/>
              </a:rPr>
              <a:t>a) Các sự kiện có thể xảy ra là:</a:t>
            </a:r>
          </a:p>
          <a:p>
            <a:pPr>
              <a:spcBef>
                <a:spcPts val="600"/>
              </a:spcBef>
            </a:pPr>
            <a:r>
              <a:rPr lang="vi-VN" sz="3200" b="1">
                <a:latin typeface="Cambria" panose="02040503050406030204" pitchFamily="18" charset="0"/>
                <a:ea typeface="Cambria" panose="02040503050406030204" pitchFamily="18" charset="0"/>
              </a:rPr>
              <a:t>- Việt lấy được chiếc hộp đựng kẹo</a:t>
            </a:r>
          </a:p>
          <a:p>
            <a:pPr>
              <a:spcBef>
                <a:spcPts val="600"/>
              </a:spcBef>
            </a:pPr>
            <a:r>
              <a:rPr lang="vi-VN" sz="3200" b="1">
                <a:latin typeface="Cambria" panose="02040503050406030204" pitchFamily="18" charset="0"/>
                <a:ea typeface="Cambria" panose="02040503050406030204" pitchFamily="18" charset="0"/>
              </a:rPr>
              <a:t>- Việt lấy được chiếc hộp đựng tẩy bút chì.</a:t>
            </a:r>
          </a:p>
        </p:txBody>
      </p:sp>
    </p:spTree>
    <p:extLst>
      <p:ext uri="{BB962C8B-B14F-4D97-AF65-F5344CB8AC3E}">
        <p14:creationId xmlns:p14="http://schemas.microsoft.com/office/powerpoint/2010/main" val="4260792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2" presetClass="exit" presetSubtype="4" fill="hold" grpId="1" nodeType="withEffect">
                                  <p:stCondLst>
                                    <p:cond delay="0"/>
                                  </p:stCondLst>
                                  <p:childTnLst>
                                    <p:anim calcmode="lin" valueType="num">
                                      <p:cBhvr additive="base">
                                        <p:cTn id="27" dur="500"/>
                                        <p:tgtEl>
                                          <p:spTgt spid="11"/>
                                        </p:tgtEl>
                                        <p:attrNameLst>
                                          <p:attrName>ppt_x</p:attrName>
                                        </p:attrNameLst>
                                      </p:cBhvr>
                                      <p:tavLst>
                                        <p:tav tm="0">
                                          <p:val>
                                            <p:strVal val="ppt_x"/>
                                          </p:val>
                                        </p:tav>
                                        <p:tav tm="100000">
                                          <p:val>
                                            <p:strVal val="ppt_x"/>
                                          </p:val>
                                        </p:tav>
                                      </p:tavLst>
                                    </p:anim>
                                    <p:anim calcmode="lin" valueType="num">
                                      <p:cBhvr additive="base">
                                        <p:cTn id="28" dur="500"/>
                                        <p:tgtEl>
                                          <p:spTgt spid="11"/>
                                        </p:tgtEl>
                                        <p:attrNameLst>
                                          <p:attrName>ppt_y</p:attrName>
                                        </p:attrNameLst>
                                      </p:cBhvr>
                                      <p:tavLst>
                                        <p:tav tm="0">
                                          <p:val>
                                            <p:strVal val="ppt_y"/>
                                          </p:val>
                                        </p:tav>
                                        <p:tav tm="100000">
                                          <p:val>
                                            <p:strVal val="1+ppt_h/2"/>
                                          </p:val>
                                        </p:tav>
                                      </p:tavLst>
                                    </p:anim>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P spid="11" grpId="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pic>
        <p:nvPicPr>
          <p:cNvPr id="10" name="Picture 9"/>
          <p:cNvPicPr>
            <a:picLocks noChangeAspect="1"/>
          </p:cNvPicPr>
          <p:nvPr/>
        </p:nvPicPr>
        <p:blipFill>
          <a:blip r:embed="rId2"/>
          <a:stretch>
            <a:fillRect/>
          </a:stretch>
        </p:blipFill>
        <p:spPr>
          <a:xfrm>
            <a:off x="2145671" y="1287979"/>
            <a:ext cx="8193734" cy="2292295"/>
          </a:xfrm>
          <a:prstGeom prst="rect">
            <a:avLst/>
          </a:prstGeom>
        </p:spPr>
      </p:pic>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UTM Avo" panose="02040603050506020204" pitchFamily="18" charset="0"/>
              </a:rPr>
              <a:t>4</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82388" y="320555"/>
            <a:ext cx="10241042" cy="1200329"/>
          </a:xfrm>
          <a:prstGeom prst="rect">
            <a:avLst/>
          </a:prstGeom>
          <a:noFill/>
          <a:ln w="12700">
            <a:noFill/>
            <a:prstDash val="dash"/>
          </a:ln>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Việt có 4 chiếc hộp. Trong đó có 1 hộp đựng kẹo và 3 hộp đựng tẩy bút chì.</a:t>
            </a:r>
            <a:endParaRPr lang="en-US" sz="8000" b="1" dirty="0">
              <a:solidFill>
                <a:srgbClr val="00206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10A1E5CE-355F-074E-8794-92874378D260}"/>
              </a:ext>
            </a:extLst>
          </p:cNvPr>
          <p:cNvSpPr txBox="1"/>
          <p:nvPr/>
        </p:nvSpPr>
        <p:spPr>
          <a:xfrm>
            <a:off x="422031" y="3523936"/>
            <a:ext cx="11218983" cy="1384995"/>
          </a:xfrm>
          <a:prstGeom prst="rect">
            <a:avLst/>
          </a:prstGeom>
          <a:noFill/>
          <a:ln w="12700">
            <a:noFill/>
            <a:prstDash val="dash"/>
          </a:ln>
        </p:spPr>
        <p:txBody>
          <a:bodyPr wrap="square" rtlCol="0">
            <a:spAutoFit/>
          </a:bodyPr>
          <a:lstStyle/>
          <a:p>
            <a:pPr algn="just"/>
            <a:r>
              <a:rPr lang="vi-VN" sz="2800" dirty="0">
                <a:latin typeface="Cambria" panose="02040503050406030204" pitchFamily="18" charset="0"/>
                <a:ea typeface="Cambria" panose="02040503050406030204" pitchFamily="18" charset="0"/>
              </a:rPr>
              <a:t>b) Chọn 1 hộp bất kì trong số 4 hộp, quan sát đồ vật trong hộp, ghi lại kết quả vào bảng kiểm đếm (theo mẫu). Sau đó, đóng hộp lại và đảo vị trí các hộp đó. Thực hiện 10 lần như vậy.</a:t>
            </a:r>
            <a:endParaRPr lang="vi-VN" sz="6600" dirty="0">
              <a:solidFill>
                <a:srgbClr val="0070C0"/>
              </a:solidFill>
              <a:latin typeface="Cambria" panose="02040503050406030204" pitchFamily="18" charset="0"/>
              <a:ea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49000551"/>
              </p:ext>
            </p:extLst>
          </p:nvPr>
        </p:nvGraphicFramePr>
        <p:xfrm>
          <a:off x="1567767" y="4971184"/>
          <a:ext cx="9067408" cy="1345208"/>
        </p:xfrm>
        <a:graphic>
          <a:graphicData uri="http://schemas.openxmlformats.org/drawingml/2006/table">
            <a:tbl>
              <a:tblPr firstRow="1" bandRow="1">
                <a:tableStyleId>{22838BEF-8BB2-4498-84A7-C5851F593DF1}</a:tableStyleId>
              </a:tblPr>
              <a:tblGrid>
                <a:gridCol w="6366411">
                  <a:extLst>
                    <a:ext uri="{9D8B030D-6E8A-4147-A177-3AD203B41FA5}">
                      <a16:colId xmlns:a16="http://schemas.microsoft.com/office/drawing/2014/main" val="1422635158"/>
                    </a:ext>
                  </a:extLst>
                </a:gridCol>
                <a:gridCol w="2700997">
                  <a:extLst>
                    <a:ext uri="{9D8B030D-6E8A-4147-A177-3AD203B41FA5}">
                      <a16:colId xmlns:a16="http://schemas.microsoft.com/office/drawing/2014/main" val="4202664325"/>
                    </a:ext>
                  </a:extLst>
                </a:gridCol>
              </a:tblGrid>
              <a:tr h="672604">
                <a:tc>
                  <a:txBody>
                    <a:bodyPr/>
                    <a:lstStyle/>
                    <a:p>
                      <a:r>
                        <a:rPr lang="en-US" sz="3200" b="0" dirty="0" err="1" smtClean="0">
                          <a:latin typeface="Cambria" panose="02040503050406030204" pitchFamily="18" charset="0"/>
                          <a:ea typeface="Cambria" panose="02040503050406030204" pitchFamily="18" charset="0"/>
                        </a:rPr>
                        <a:t>Chọn</a:t>
                      </a:r>
                      <a:r>
                        <a:rPr lang="en-US" sz="3200" b="0" dirty="0" smtClean="0">
                          <a:latin typeface="Cambria" panose="02040503050406030204" pitchFamily="18" charset="0"/>
                          <a:ea typeface="Cambria" panose="02040503050406030204" pitchFamily="18" charset="0"/>
                        </a:rPr>
                        <a:t> </a:t>
                      </a:r>
                      <a:r>
                        <a:rPr lang="en-US" sz="3200" b="0" dirty="0" err="1" smtClean="0">
                          <a:latin typeface="Cambria" panose="02040503050406030204" pitchFamily="18" charset="0"/>
                          <a:ea typeface="Cambria" panose="02040503050406030204" pitchFamily="18" charset="0"/>
                        </a:rPr>
                        <a:t>được</a:t>
                      </a:r>
                      <a:r>
                        <a:rPr lang="en-US" sz="3200" b="0" baseline="0" dirty="0" smtClean="0">
                          <a:latin typeface="Cambria" panose="02040503050406030204" pitchFamily="18" charset="0"/>
                          <a:ea typeface="Cambria" panose="02040503050406030204" pitchFamily="18" charset="0"/>
                        </a:rPr>
                        <a:t> </a:t>
                      </a:r>
                      <a:r>
                        <a:rPr lang="en-US" sz="3200" b="0" baseline="0" dirty="0" err="1" smtClean="0">
                          <a:latin typeface="Cambria" panose="02040503050406030204" pitchFamily="18" charset="0"/>
                          <a:ea typeface="Cambria" panose="02040503050406030204" pitchFamily="18" charset="0"/>
                        </a:rPr>
                        <a:t>hộp</a:t>
                      </a:r>
                      <a:r>
                        <a:rPr lang="en-US" sz="3200" b="0" baseline="0" dirty="0" smtClean="0">
                          <a:latin typeface="Cambria" panose="02040503050406030204" pitchFamily="18" charset="0"/>
                          <a:ea typeface="Cambria" panose="02040503050406030204" pitchFamily="18" charset="0"/>
                        </a:rPr>
                        <a:t> </a:t>
                      </a:r>
                      <a:r>
                        <a:rPr lang="en-US" sz="3200" b="0" baseline="0" dirty="0" err="1" smtClean="0">
                          <a:latin typeface="Cambria" panose="02040503050406030204" pitchFamily="18" charset="0"/>
                          <a:ea typeface="Cambria" panose="02040503050406030204" pitchFamily="18" charset="0"/>
                        </a:rPr>
                        <a:t>đựng</a:t>
                      </a:r>
                      <a:r>
                        <a:rPr lang="en-US" sz="3200" b="0" baseline="0" dirty="0" smtClean="0">
                          <a:latin typeface="Cambria" panose="02040503050406030204" pitchFamily="18" charset="0"/>
                          <a:ea typeface="Cambria" panose="02040503050406030204" pitchFamily="18" charset="0"/>
                        </a:rPr>
                        <a:t> </a:t>
                      </a:r>
                      <a:r>
                        <a:rPr lang="en-US" sz="3200" b="0" baseline="0" dirty="0" err="1" smtClean="0">
                          <a:latin typeface="Cambria" panose="02040503050406030204" pitchFamily="18" charset="0"/>
                          <a:ea typeface="Cambria" panose="02040503050406030204" pitchFamily="18" charset="0"/>
                        </a:rPr>
                        <a:t>kẹo</a:t>
                      </a:r>
                      <a:endParaRPr lang="en-US" sz="3200" b="0" dirty="0">
                        <a:latin typeface="Cambria" panose="02040503050406030204" pitchFamily="18" charset="0"/>
                        <a:ea typeface="Cambria" panose="02040503050406030204" pitchFamily="18" charset="0"/>
                      </a:endParaRPr>
                    </a:p>
                  </a:txBody>
                  <a:tcPr anchor="ctr">
                    <a:solidFill>
                      <a:schemeClr val="accent1">
                        <a:lumMod val="20000"/>
                        <a:lumOff val="80000"/>
                      </a:schemeClr>
                    </a:solidFill>
                  </a:tcPr>
                </a:tc>
                <a:tc>
                  <a:txBody>
                    <a:bodyPr/>
                    <a:lstStyle/>
                    <a:p>
                      <a:pPr algn="ctr"/>
                      <a:r>
                        <a:rPr lang="en-US" sz="3600" b="0" smtClean="0">
                          <a:latin typeface="Cambria" panose="02040503050406030204" pitchFamily="18" charset="0"/>
                          <a:ea typeface="Cambria" panose="02040503050406030204" pitchFamily="18" charset="0"/>
                        </a:rPr>
                        <a:t>?</a:t>
                      </a:r>
                      <a:endParaRPr lang="en-US" sz="3600" b="0">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2435169265"/>
                  </a:ext>
                </a:extLst>
              </a:tr>
              <a:tr h="672604">
                <a:tc>
                  <a:txBody>
                    <a:bodyPr/>
                    <a:lstStyle/>
                    <a:p>
                      <a:r>
                        <a:rPr lang="en-US" sz="3200" smtClean="0">
                          <a:latin typeface="Cambria" panose="02040503050406030204" pitchFamily="18" charset="0"/>
                          <a:ea typeface="Cambria" panose="02040503050406030204" pitchFamily="18" charset="0"/>
                        </a:rPr>
                        <a:t>Chọn được</a:t>
                      </a:r>
                      <a:r>
                        <a:rPr lang="en-US" sz="3200" baseline="0" smtClean="0">
                          <a:latin typeface="Cambria" panose="02040503050406030204" pitchFamily="18" charset="0"/>
                          <a:ea typeface="Cambria" panose="02040503050406030204" pitchFamily="18" charset="0"/>
                        </a:rPr>
                        <a:t> hộp đựng tẩy bút chì</a:t>
                      </a:r>
                      <a:endParaRPr lang="en-US" sz="3200">
                        <a:latin typeface="Cambria" panose="02040503050406030204" pitchFamily="18" charset="0"/>
                        <a:ea typeface="Cambria" panose="02040503050406030204" pitchFamily="18" charset="0"/>
                      </a:endParaRPr>
                    </a:p>
                  </a:txBody>
                  <a:tcPr anchor="ctr">
                    <a:solidFill>
                      <a:schemeClr val="accent1">
                        <a:lumMod val="20000"/>
                        <a:lumOff val="80000"/>
                      </a:schemeClr>
                    </a:solidFill>
                  </a:tcPr>
                </a:tc>
                <a:tc>
                  <a:txBody>
                    <a:bodyPr/>
                    <a:lstStyle/>
                    <a:p>
                      <a:pPr algn="ctr"/>
                      <a:r>
                        <a:rPr lang="en-US" sz="3600" dirty="0" smtClean="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a:txBody>
                  <a:tcPr anchor="ctr">
                    <a:solidFill>
                      <a:schemeClr val="bg1"/>
                    </a:solidFill>
                  </a:tcPr>
                </a:tc>
                <a:extLst>
                  <a:ext uri="{0D108BD9-81ED-4DB2-BD59-A6C34878D82A}">
                    <a16:rowId xmlns:a16="http://schemas.microsoft.com/office/drawing/2014/main" val="3840936439"/>
                  </a:ext>
                </a:extLst>
              </a:tr>
            </a:tbl>
          </a:graphicData>
        </a:graphic>
      </p:graphicFrame>
    </p:spTree>
    <p:extLst>
      <p:ext uri="{BB962C8B-B14F-4D97-AF65-F5344CB8AC3E}">
        <p14:creationId xmlns:p14="http://schemas.microsoft.com/office/powerpoint/2010/main" val="1603993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pic>
        <p:nvPicPr>
          <p:cNvPr id="10" name="Picture 9"/>
          <p:cNvPicPr>
            <a:picLocks noChangeAspect="1"/>
          </p:cNvPicPr>
          <p:nvPr/>
        </p:nvPicPr>
        <p:blipFill>
          <a:blip r:embed="rId2"/>
          <a:stretch>
            <a:fillRect/>
          </a:stretch>
        </p:blipFill>
        <p:spPr>
          <a:xfrm>
            <a:off x="2145671" y="1287979"/>
            <a:ext cx="8193734" cy="2292295"/>
          </a:xfrm>
          <a:prstGeom prst="rect">
            <a:avLst/>
          </a:prstGeom>
        </p:spPr>
      </p:pic>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UTM Avo" panose="02040603050506020204" pitchFamily="18" charset="0"/>
              </a:rPr>
              <a:t>4</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382388" y="320555"/>
            <a:ext cx="10241042" cy="1200329"/>
          </a:xfrm>
          <a:prstGeom prst="rect">
            <a:avLst/>
          </a:prstGeom>
          <a:noFill/>
          <a:ln w="12700">
            <a:noFill/>
            <a:prstDash val="dash"/>
          </a:ln>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rPr>
              <a:t>Việt có 4 chiếc hộp. Trong đó có 1 hộp đựng kẹo và 3 hộp đựng tẩy bút chì.</a:t>
            </a:r>
            <a:endParaRPr lang="en-US" sz="8000" b="1" dirty="0">
              <a:solidFill>
                <a:srgbClr val="00206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10A1E5CE-355F-074E-8794-92874378D260}"/>
              </a:ext>
            </a:extLst>
          </p:cNvPr>
          <p:cNvSpPr txBox="1"/>
          <p:nvPr/>
        </p:nvSpPr>
        <p:spPr>
          <a:xfrm>
            <a:off x="422031" y="3523936"/>
            <a:ext cx="11218983" cy="1077218"/>
          </a:xfrm>
          <a:prstGeom prst="rect">
            <a:avLst/>
          </a:prstGeom>
          <a:noFill/>
          <a:ln w="12700">
            <a:noFill/>
            <a:prstDash val="dash"/>
          </a:ln>
        </p:spPr>
        <p:txBody>
          <a:bodyPr wrap="square" rtlCol="0">
            <a:spAutoFit/>
          </a:bodyPr>
          <a:lstStyle/>
          <a:p>
            <a:pPr algn="just"/>
            <a:r>
              <a:rPr lang="en-US" sz="3200" dirty="0">
                <a:latin typeface="Cambria" panose="02040503050406030204" pitchFamily="18" charset="0"/>
                <a:ea typeface="Cambria" panose="02040503050406030204" pitchFamily="18" charset="0"/>
              </a:rPr>
              <a:t>c) </a:t>
            </a:r>
            <a:r>
              <a:rPr lang="en-US" sz="3200" dirty="0" err="1">
                <a:latin typeface="Cambria" panose="02040503050406030204" pitchFamily="18" charset="0"/>
                <a:ea typeface="Cambria" panose="02040503050406030204" pitchFamily="18" charset="0"/>
              </a:rPr>
              <a:t>Dựa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kết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quả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kiểm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đếm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hãy</a:t>
            </a:r>
            <a:r>
              <a:rPr lang="en-US" sz="3200" dirty="0">
                <a:latin typeface="Cambria" panose="02040503050406030204" pitchFamily="18" charset="0"/>
                <a:ea typeface="Cambria" panose="02040503050406030204" pitchFamily="18" charset="0"/>
              </a:rPr>
              <a:t> so </a:t>
            </a:r>
            <a:r>
              <a:rPr lang="en-US" sz="3200" dirty="0" err="1">
                <a:latin typeface="Cambria" panose="02040503050406030204" pitchFamily="18" charset="0"/>
                <a:ea typeface="Cambria" panose="02040503050406030204" pitchFamily="18" charset="0"/>
              </a:rPr>
              <a:t>sánh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xuất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hai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a:t>
            </a:r>
            <a:endParaRPr lang="vi-VN" sz="9600" dirty="0">
              <a:solidFill>
                <a:srgbClr val="0070C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0A1E5CE-355F-074E-8794-92874378D260}"/>
              </a:ext>
            </a:extLst>
          </p:cNvPr>
          <p:cNvSpPr txBox="1"/>
          <p:nvPr/>
        </p:nvSpPr>
        <p:spPr>
          <a:xfrm>
            <a:off x="758158" y="4601154"/>
            <a:ext cx="11218983" cy="584775"/>
          </a:xfrm>
          <a:prstGeom prst="rect">
            <a:avLst/>
          </a:prstGeom>
          <a:noFill/>
          <a:ln w="12700">
            <a:noFill/>
            <a:prstDash val="dash"/>
          </a:ln>
        </p:spPr>
        <p:txBody>
          <a:bodyPr wrap="square" rtlCol="0">
            <a:spAutoFit/>
          </a:bodyPr>
          <a:lstStyle/>
          <a:p>
            <a:pPr algn="just"/>
            <a:r>
              <a:rPr lang="en-US" sz="3200" b="1">
                <a:solidFill>
                  <a:srgbClr val="0070C0"/>
                </a:solidFill>
                <a:latin typeface="Cambria" panose="02040503050406030204" pitchFamily="18" charset="0"/>
                <a:ea typeface="Cambria" panose="02040503050406030204" pitchFamily="18" charset="0"/>
              </a:rPr>
              <a:t>S</a:t>
            </a:r>
            <a:r>
              <a:rPr lang="en-US" sz="3200" b="1" smtClean="0">
                <a:solidFill>
                  <a:srgbClr val="0070C0"/>
                </a:solidFill>
                <a:latin typeface="Cambria" panose="02040503050406030204" pitchFamily="18" charset="0"/>
                <a:ea typeface="Cambria" panose="02040503050406030204" pitchFamily="18" charset="0"/>
              </a:rPr>
              <a:t>ố </a:t>
            </a:r>
            <a:r>
              <a:rPr lang="en-US" sz="3200" b="1">
                <a:solidFill>
                  <a:srgbClr val="0070C0"/>
                </a:solidFill>
                <a:latin typeface="Cambria" panose="02040503050406030204" pitchFamily="18" charset="0"/>
                <a:ea typeface="Cambria" panose="02040503050406030204" pitchFamily="18" charset="0"/>
              </a:rPr>
              <a:t>lần xuất hiện của </a:t>
            </a:r>
            <a:r>
              <a:rPr lang="en-US" sz="3200" b="1" smtClean="0">
                <a:solidFill>
                  <a:srgbClr val="0070C0"/>
                </a:solidFill>
                <a:latin typeface="Cambria" panose="02040503050406030204" pitchFamily="18" charset="0"/>
                <a:ea typeface="Cambria" panose="02040503050406030204" pitchFamily="18" charset="0"/>
              </a:rPr>
              <a:t>tẩy bút chì nhiều hơn kẹo.</a:t>
            </a:r>
            <a:endParaRPr lang="vi-VN" sz="9600" b="1">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9002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409" y="1033670"/>
            <a:ext cx="10628243" cy="4524315"/>
          </a:xfrm>
          <a:prstGeom prst="rect">
            <a:avLst/>
          </a:prstGeom>
          <a:solidFill>
            <a:schemeClr val="bg1"/>
          </a:solidFill>
        </p:spPr>
        <p:txBody>
          <a:bodyPr wrap="square" rtlCol="0">
            <a:spAutoFit/>
          </a:bodyPr>
          <a:lstStyle/>
          <a:p>
            <a:pPr algn="ctr"/>
            <a:r>
              <a:rPr lang="vi-VN" b="1" smtClean="0"/>
              <a:t>.</a:t>
            </a:r>
            <a:r>
              <a:rPr lang="vi-VN" sz="3000" b="1" smtClean="0"/>
              <a:t>YÊU </a:t>
            </a:r>
            <a:r>
              <a:rPr lang="vi-VN" sz="3000" b="1"/>
              <a:t>CẦU CẦN </a:t>
            </a:r>
            <a:r>
              <a:rPr lang="vi-VN" sz="3000" b="1" smtClean="0"/>
              <a:t>ĐẠT</a:t>
            </a:r>
            <a:endParaRPr lang="en-US" sz="3000" b="1" smtClean="0"/>
          </a:p>
          <a:p>
            <a:r>
              <a:rPr lang="vi-VN" sz="3000" smtClean="0"/>
              <a:t>- </a:t>
            </a:r>
            <a:r>
              <a:rPr lang="en-US" sz="3000"/>
              <a:t>Nhận biết được về dãy số liệu thống kê, cách sắp xếp dãy số liệu thống kê theo các tiêu chí cho trước</a:t>
            </a:r>
            <a:r>
              <a:rPr lang="vi-VN" sz="3000"/>
              <a:t>. </a:t>
            </a:r>
          </a:p>
          <a:p>
            <a:r>
              <a:rPr lang="vi-VN" sz="3000"/>
              <a:t>- Đọc và mô tả được các số liệu ở dạng biểu đồ cột, nêu được một số nhận xét đơn giản từ biểu đồ cột, tính được giá trị trung bình của các số liệu trong biểu đồ cột.</a:t>
            </a:r>
          </a:p>
          <a:p>
            <a:r>
              <a:rPr lang="vi-VN" sz="3000"/>
              <a:t>- Kiểm đếm được số lần lặp lại của một khả năng xảy ra (nhiều lần) của một sự kiện khi thực hiện (nhiều lần) thí nghiệm, trò chơi đơn giản.</a:t>
            </a:r>
          </a:p>
          <a:p>
            <a:endParaRPr lang="vi-VN"/>
          </a:p>
        </p:txBody>
      </p:sp>
    </p:spTree>
    <p:extLst>
      <p:ext uri="{BB962C8B-B14F-4D97-AF65-F5344CB8AC3E}">
        <p14:creationId xmlns:p14="http://schemas.microsoft.com/office/powerpoint/2010/main" val="1029587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15" name="Picture 14"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7"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20"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21"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grpSp>
        <p:nvGrpSpPr>
          <p:cNvPr id="23" name="Group 22"/>
          <p:cNvGrpSpPr/>
          <p:nvPr/>
        </p:nvGrpSpPr>
        <p:grpSpPr>
          <a:xfrm>
            <a:off x="259107" y="643265"/>
            <a:ext cx="8698042" cy="3388922"/>
            <a:chOff x="259107" y="643265"/>
            <a:chExt cx="8698042" cy="3388922"/>
          </a:xfrm>
        </p:grpSpPr>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5"/>
              <a:ext cx="8698042" cy="3388922"/>
            </a:xfrm>
            <a:prstGeom prst="rect">
              <a:avLst/>
            </a:prstGeom>
          </p:spPr>
        </p:pic>
        <p:pic>
          <p:nvPicPr>
            <p:cNvPr id="25" name="Picture 24"/>
            <p:cNvPicPr>
              <a:picLocks noChangeAspect="1"/>
            </p:cNvPicPr>
            <p:nvPr/>
          </p:nvPicPr>
          <p:blipFill>
            <a:blip r:embed="rId14"/>
            <a:stretch>
              <a:fillRect/>
            </a:stretch>
          </p:blipFill>
          <p:spPr>
            <a:xfrm>
              <a:off x="279569" y="960337"/>
              <a:ext cx="7145131" cy="2969009"/>
            </a:xfrm>
            <a:prstGeom prst="rect">
              <a:avLst/>
            </a:prstGeom>
          </p:spPr>
        </p:pic>
      </p:grpSp>
      <p:pic>
        <p:nvPicPr>
          <p:cNvPr id="26" name="Picture 25"/>
          <p:cNvPicPr>
            <a:picLocks noChangeAspect="1"/>
          </p:cNvPicPr>
          <p:nvPr/>
        </p:nvPicPr>
        <p:blipFill>
          <a:blip r:embed="rId15" cstate="print">
            <a:extLst>
              <a:ext uri="{BEBA8EAE-BF5A-486C-A8C5-ECC9F3942E4B}">
                <a14:imgProps xmlns:a14="http://schemas.microsoft.com/office/drawing/2010/main">
                  <a14:imgLayer r:embed="rId16">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spTree>
    <p:extLst>
      <p:ext uri="{BB962C8B-B14F-4D97-AF65-F5344CB8AC3E}">
        <p14:creationId xmlns:p14="http://schemas.microsoft.com/office/powerpoint/2010/main" val="3884014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2" presetClass="entr" presetSubtype="2"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2" presetClass="entr" presetSubtype="2"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07405"/>
            <a:ext cx="5840474" cy="1855809"/>
          </a:xfrm>
          <a:prstGeom prst="rect">
            <a:avLst/>
          </a:prstGeom>
        </p:spPr>
      </p:pic>
      <p:pic>
        <p:nvPicPr>
          <p:cNvPr id="3" name="Picture 2" descr="Cow Vector PNG HD Image 10 - PNG #4673 - Free PNG Images | Star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1322239" y="6061153"/>
            <a:ext cx="953058" cy="716475"/>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ow Vector PNG HD Image 10 - PNG #4673 - Free PNG Images | Starpng"/>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rot="21211831">
            <a:off x="288521" y="5890563"/>
            <a:ext cx="750959" cy="564544"/>
          </a:xfrm>
          <a:prstGeom prst="rect">
            <a:avLst/>
          </a:prstGeom>
          <a:noFill/>
          <a:effectLst>
            <a:outerShdw blurRad="76200" dir="13500000" sy="23000" kx="1200000" algn="br" rotWithShape="0">
              <a:prstClr val="black">
                <a:alpha val="20000"/>
              </a:prstClr>
            </a:out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5" name="Picture 2" descr="Cow Vector PNG HD Image 10 - PNG #4673 - Free PNG Images | Starpng"/>
          <p:cNvPicPr>
            <a:picLocks noChangeAspect="1" noChangeArrowheads="1"/>
          </p:cNvPicPr>
          <p:nvPr/>
        </p:nvPicPr>
        <p:blipFill>
          <a:blip r:embed="rId6" cstate="print">
            <a:extLst>
              <a:ext uri="{BEBA8EAE-BF5A-486C-A8C5-ECC9F3942E4B}">
                <a14:imgProps xmlns:a14="http://schemas.microsoft.com/office/drawing/2010/main">
                  <a14:imgLayer r:embed="rId4">
                    <a14:imgEffect>
                      <a14:backgroundRemoval t="9703" b="96714" l="0" r="98471"/>
                    </a14:imgEffect>
                  </a14:imgLayer>
                </a14:imgProps>
              </a:ext>
              <a:ext uri="{28A0092B-C50C-407E-A947-70E740481C1C}">
                <a14:useLocalDpi xmlns:a14="http://schemas.microsoft.com/office/drawing/2010/main" val="0"/>
              </a:ext>
            </a:extLst>
          </a:blip>
          <a:srcRect/>
          <a:stretch>
            <a:fillRect/>
          </a:stretch>
        </p:blipFill>
        <p:spPr bwMode="auto">
          <a:xfrm flipH="1">
            <a:off x="1910237" y="5667308"/>
            <a:ext cx="804779" cy="55577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275981" y="-104094"/>
            <a:ext cx="1705293" cy="866775"/>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569" y="-301750"/>
            <a:ext cx="1519199" cy="1389213"/>
          </a:xfrm>
          <a:prstGeom prst="rect">
            <a:avLst/>
          </a:prstGeom>
        </p:spPr>
      </p:pic>
      <p:pic>
        <p:nvPicPr>
          <p:cNvPr id="8" name="图片 7"/>
          <p:cNvPicPr>
            <a:picLocks noChangeAspect="1"/>
          </p:cNvPicPr>
          <p:nvPr/>
        </p:nvPicPr>
        <p:blipFill rotWithShape="1">
          <a:blip r:embed="rId7">
            <a:extLst>
              <a:ext uri="{28A0092B-C50C-407E-A947-70E740481C1C}">
                <a14:useLocalDpi xmlns:a14="http://schemas.microsoft.com/office/drawing/2010/main" val="0"/>
              </a:ext>
            </a:extLst>
          </a:blip>
          <a:srcRect l="56459" t="30371" r="24892" b="52777"/>
          <a:stretch/>
        </p:blipFill>
        <p:spPr>
          <a:xfrm>
            <a:off x="794464" y="433387"/>
            <a:ext cx="1705293" cy="866775"/>
          </a:xfrm>
          <a:prstGeom prst="rect">
            <a:avLst/>
          </a:prstGeom>
        </p:spPr>
      </p:pic>
      <p:pic>
        <p:nvPicPr>
          <p:cNvPr id="9" name="Picture 4" descr="Doggy PNG Images With Transparent Background | Free Download On Lovepi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4760" y1="31000" x2="38221" y2="36000"/>
                        <a14:foregroundMark x1="70673" y1="38000" x2="71875" y2="50667"/>
                        <a14:foregroundMark x1="34375" y1="89333" x2="42548" y2="88667"/>
                        <a14:foregroundMark x1="50962" y1="88667" x2="57933" y2="88667"/>
                        <a14:foregroundMark x1="26442" y1="84000" x2="32452" y2="87333"/>
                        <a14:foregroundMark x1="34615" y1="50333" x2="34615" y2="63333"/>
                      </a14:backgroundRemoval>
                    </a14:imgEffect>
                  </a14:imgLayer>
                </a14:imgProps>
              </a:ext>
              <a:ext uri="{28A0092B-C50C-407E-A947-70E740481C1C}">
                <a14:useLocalDpi xmlns:a14="http://schemas.microsoft.com/office/drawing/2010/main" val="0"/>
              </a:ext>
            </a:extLst>
          </a:blip>
          <a:srcRect/>
          <a:stretch>
            <a:fillRect/>
          </a:stretch>
        </p:blipFill>
        <p:spPr bwMode="auto">
          <a:xfrm>
            <a:off x="2920237" y="5029818"/>
            <a:ext cx="1132139" cy="8164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1" cstate="print">
            <a:extLst>
              <a:ext uri="{BEBA8EAE-BF5A-486C-A8C5-ECC9F3942E4B}">
                <a14:imgProps xmlns:a14="http://schemas.microsoft.com/office/drawing/2010/main">
                  <a14:imgLayer r:embed="rId12">
                    <a14:imgEffect>
                      <a14:backgroundRemoval t="0" b="99212" l="9819" r="89968">
                        <a14:foregroundMark x1="33084" y1="37939" x2="43116" y2="48667"/>
                        <a14:foregroundMark x1="52188" y1="39576" x2="64248" y2="44424"/>
                        <a14:foregroundMark x1="63714" y1="38121" x2="51868" y2="50121"/>
                      </a14:backgroundRemoval>
                    </a14:imgEffect>
                  </a14:imgLayer>
                </a14:imgProps>
              </a:ext>
              <a:ext uri="{28A0092B-C50C-407E-A947-70E740481C1C}">
                <a14:useLocalDpi xmlns:a14="http://schemas.microsoft.com/office/drawing/2010/main" val="0"/>
              </a:ext>
            </a:extLst>
          </a:blip>
          <a:stretch>
            <a:fillRect/>
          </a:stretch>
        </p:blipFill>
        <p:spPr>
          <a:xfrm>
            <a:off x="10815494" y="0"/>
            <a:ext cx="1027737" cy="1810284"/>
          </a:xfrm>
          <a:prstGeom prst="rect">
            <a:avLst/>
          </a:prstGeom>
        </p:spPr>
      </p:pic>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07" y="643264"/>
            <a:ext cx="8698042" cy="3273377"/>
          </a:xfrm>
          <a:prstGeom prst="rect">
            <a:avLst/>
          </a:prstGeom>
        </p:spPr>
      </p:pic>
      <p:pic>
        <p:nvPicPr>
          <p:cNvPr id="13" name="Picture 12"/>
          <p:cNvPicPr>
            <a:picLocks noChangeAspect="1"/>
          </p:cNvPicPr>
          <p:nvPr/>
        </p:nvPicPr>
        <p:blipFill>
          <a:blip r:embed="rId14" cstate="print">
            <a:extLst>
              <a:ext uri="{BEBA8EAE-BF5A-486C-A8C5-ECC9F3942E4B}">
                <a14:imgProps xmlns:a14="http://schemas.microsoft.com/office/drawing/2010/main">
                  <a14:imgLayer r:embed="rId15">
                    <a14:imgEffect>
                      <a14:backgroundRemoval t="10000" b="100000" l="0" r="100000"/>
                    </a14:imgEffect>
                  </a14:imgLayer>
                </a14:imgProps>
              </a:ext>
              <a:ext uri="{28A0092B-C50C-407E-A947-70E740481C1C}">
                <a14:useLocalDpi xmlns:a14="http://schemas.microsoft.com/office/drawing/2010/main" val="0"/>
              </a:ext>
            </a:extLst>
          </a:blip>
          <a:stretch>
            <a:fillRect/>
          </a:stretch>
        </p:blipFill>
        <p:spPr>
          <a:xfrm>
            <a:off x="7142339" y="2284863"/>
            <a:ext cx="4700892" cy="4700892"/>
          </a:xfrm>
          <a:prstGeom prst="rect">
            <a:avLst/>
          </a:prstGeom>
        </p:spPr>
      </p:pic>
      <p:pic>
        <p:nvPicPr>
          <p:cNvPr id="14" name="Picture 13"/>
          <p:cNvPicPr>
            <a:picLocks noChangeAspect="1"/>
          </p:cNvPicPr>
          <p:nvPr/>
        </p:nvPicPr>
        <p:blipFill>
          <a:blip r:embed="rId16"/>
          <a:stretch>
            <a:fillRect/>
          </a:stretch>
        </p:blipFill>
        <p:spPr>
          <a:xfrm>
            <a:off x="440183" y="866774"/>
            <a:ext cx="7224386" cy="2969009"/>
          </a:xfrm>
          <a:prstGeom prst="rect">
            <a:avLst/>
          </a:prstGeom>
        </p:spPr>
      </p:pic>
    </p:spTree>
    <p:extLst>
      <p:ext uri="{BB962C8B-B14F-4D97-AF65-F5344CB8AC3E}">
        <p14:creationId xmlns:p14="http://schemas.microsoft.com/office/powerpoint/2010/main" val="1385933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 presetClass="entr" presetSubtype="2"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UTM Avo" panose="02040603050506020204" pitchFamily="18" charset="0"/>
              </a:rPr>
              <a:t>1</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586244" y="478819"/>
            <a:ext cx="4559062" cy="584775"/>
          </a:xfrm>
          <a:prstGeom prst="rect">
            <a:avLst/>
          </a:prstGeom>
          <a:noFill/>
          <a:ln w="12700">
            <a:solidFill>
              <a:srgbClr val="FF3300"/>
            </a:solidFill>
            <a:prstDash val="dash"/>
          </a:ln>
        </p:spPr>
        <p:txBody>
          <a:bodyPr wrap="square" rtlCol="0">
            <a:spAutoFit/>
          </a:bodyPr>
          <a:lstStyle/>
          <a:p>
            <a:pPr algn="just"/>
            <a:r>
              <a:rPr lang="en-US" sz="3200" b="1" smtClean="0">
                <a:latin typeface="Cambria" panose="02040503050406030204" pitchFamily="18" charset="0"/>
                <a:ea typeface="Cambria" panose="02040503050406030204" pitchFamily="18" charset="0"/>
              </a:rPr>
              <a:t>Chọn câu trả lời đúng.</a:t>
            </a:r>
            <a:endParaRPr lang="en-US" sz="3200" b="1" dirty="0">
              <a:solidFill>
                <a:srgbClr val="002060"/>
              </a:solidFill>
              <a:latin typeface="Cambria" panose="02040503050406030204" pitchFamily="18" charset="0"/>
              <a:ea typeface="Cambria" panose="02040503050406030204" pitchFamily="18" charset="0"/>
            </a:endParaRPr>
          </a:p>
        </p:txBody>
      </p:sp>
      <p:sp>
        <p:nvSpPr>
          <p:cNvPr id="5" name="TextBox 4"/>
          <p:cNvSpPr txBox="1"/>
          <p:nvPr/>
        </p:nvSpPr>
        <p:spPr>
          <a:xfrm>
            <a:off x="403412" y="1155692"/>
            <a:ext cx="11470342" cy="3693319"/>
          </a:xfrm>
          <a:prstGeom prst="rect">
            <a:avLst/>
          </a:prstGeom>
          <a:noFill/>
        </p:spPr>
        <p:txBody>
          <a:bodyPr wrap="square" rtlCol="0">
            <a:spAutoFit/>
          </a:bodyPr>
          <a:lstStyle/>
          <a:p>
            <a:pPr algn="just">
              <a:spcBef>
                <a:spcPts val="600"/>
              </a:spcBef>
            </a:pPr>
            <a:r>
              <a:rPr lang="vi-VN" sz="3200" b="1">
                <a:solidFill>
                  <a:srgbClr val="002060"/>
                </a:solidFill>
                <a:latin typeface="Cambria" panose="02040503050406030204" pitchFamily="18" charset="0"/>
                <a:ea typeface="Cambria" panose="02040503050406030204" pitchFamily="18" charset="0"/>
              </a:rPr>
              <a:t>Rô-bốt cùng các bạn làm những món đồ chơi tái chế để bán lấy tiền ủng hộ đồng bào lũ lụt.</a:t>
            </a:r>
          </a:p>
          <a:p>
            <a:pPr algn="just">
              <a:spcBef>
                <a:spcPts val="600"/>
              </a:spcBef>
            </a:pPr>
            <a:r>
              <a:rPr lang="vi-VN" sz="3200" b="1">
                <a:solidFill>
                  <a:srgbClr val="002060"/>
                </a:solidFill>
                <a:latin typeface="Cambria" panose="02040503050406030204" pitchFamily="18" charset="0"/>
                <a:ea typeface="Cambria" panose="02040503050406030204" pitchFamily="18" charset="0"/>
              </a:rPr>
              <a:t>Rô-bốt đã ghi lại số tiền thu được trong mỗi ngày thành dãy số liệu như sau: 180 000 đồng, 70 000 đồng, 125 000 đồng, 80 000 đồng, 100 000 đồng.</a:t>
            </a:r>
          </a:p>
          <a:p>
            <a:pPr algn="just">
              <a:spcBef>
                <a:spcPts val="600"/>
              </a:spcBef>
            </a:pPr>
            <a:r>
              <a:rPr lang="vi-VN" sz="3200" b="1">
                <a:solidFill>
                  <a:srgbClr val="C00000"/>
                </a:solidFill>
                <a:latin typeface="Cambria" panose="02040503050406030204" pitchFamily="18" charset="0"/>
                <a:ea typeface="Cambria" panose="02040503050406030204" pitchFamily="18" charset="0"/>
              </a:rPr>
              <a:t>Hỏi có bao nhiêu ngày nhóm bạn thu được nhiều hơn </a:t>
            </a:r>
            <a:r>
              <a:rPr lang="vi-VN" sz="3200" b="1" smtClean="0">
                <a:solidFill>
                  <a:srgbClr val="C00000"/>
                </a:solidFill>
                <a:latin typeface="Cambria" panose="02040503050406030204" pitchFamily="18" charset="0"/>
                <a:ea typeface="Cambria" panose="02040503050406030204" pitchFamily="18" charset="0"/>
              </a:rPr>
              <a:t>100000 </a:t>
            </a:r>
            <a:r>
              <a:rPr lang="vi-VN" sz="3200" b="1">
                <a:solidFill>
                  <a:srgbClr val="C00000"/>
                </a:solidFill>
                <a:latin typeface="Cambria" panose="02040503050406030204" pitchFamily="18" charset="0"/>
                <a:ea typeface="Cambria" panose="02040503050406030204" pitchFamily="18" charset="0"/>
              </a:rPr>
              <a:t>đồng từ hoạt động đó</a:t>
            </a:r>
            <a:r>
              <a:rPr lang="vi-VN" sz="3200" b="1" smtClean="0">
                <a:solidFill>
                  <a:srgbClr val="C00000"/>
                </a:solidFill>
                <a:latin typeface="Cambria" panose="02040503050406030204" pitchFamily="18" charset="0"/>
                <a:ea typeface="Cambria" panose="02040503050406030204" pitchFamily="18" charset="0"/>
              </a:rPr>
              <a:t>?</a:t>
            </a:r>
            <a:endParaRPr lang="vi-VN" sz="3200" b="1">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08686" y="5351813"/>
            <a:ext cx="2850778" cy="769441"/>
          </a:xfrm>
          <a:prstGeom prst="rect">
            <a:avLst/>
          </a:prstGeom>
          <a:noFill/>
        </p:spPr>
        <p:txBody>
          <a:bodyPr wrap="square" rtlCol="0">
            <a:spAutoFit/>
          </a:bodyPr>
          <a:lstStyle/>
          <a:p>
            <a:r>
              <a:rPr lang="en-US" sz="4400" b="1" smtClean="0">
                <a:solidFill>
                  <a:srgbClr val="FF0066"/>
                </a:solidFill>
                <a:latin typeface="Cambria" panose="02040503050406030204" pitchFamily="18" charset="0"/>
                <a:ea typeface="Cambria" panose="02040503050406030204" pitchFamily="18" charset="0"/>
              </a:rPr>
              <a:t>A. </a:t>
            </a:r>
            <a:r>
              <a:rPr lang="en-US" sz="4400" b="1" smtClean="0">
                <a:latin typeface="Cambria" panose="02040503050406030204" pitchFamily="18" charset="0"/>
                <a:ea typeface="Cambria" panose="02040503050406030204" pitchFamily="18" charset="0"/>
              </a:rPr>
              <a:t>1 ngày </a:t>
            </a:r>
            <a:endParaRPr lang="en-US" sz="4400" b="1">
              <a:latin typeface="Cambria" panose="02040503050406030204" pitchFamily="18" charset="0"/>
              <a:ea typeface="Cambria" panose="02040503050406030204" pitchFamily="18" charset="0"/>
            </a:endParaRPr>
          </a:p>
        </p:txBody>
      </p:sp>
      <p:sp>
        <p:nvSpPr>
          <p:cNvPr id="7" name="TextBox 6"/>
          <p:cNvSpPr txBox="1"/>
          <p:nvPr/>
        </p:nvSpPr>
        <p:spPr>
          <a:xfrm>
            <a:off x="3564588" y="5364352"/>
            <a:ext cx="2850778" cy="769441"/>
          </a:xfrm>
          <a:prstGeom prst="rect">
            <a:avLst/>
          </a:prstGeom>
          <a:noFill/>
        </p:spPr>
        <p:txBody>
          <a:bodyPr wrap="square" rtlCol="0">
            <a:spAutoFit/>
          </a:bodyPr>
          <a:lstStyle/>
          <a:p>
            <a:r>
              <a:rPr lang="en-US" sz="4400" b="1" smtClean="0">
                <a:solidFill>
                  <a:srgbClr val="FF0066"/>
                </a:solidFill>
                <a:latin typeface="Cambria" panose="02040503050406030204" pitchFamily="18" charset="0"/>
                <a:ea typeface="Cambria" panose="02040503050406030204" pitchFamily="18" charset="0"/>
              </a:rPr>
              <a:t>B. </a:t>
            </a:r>
            <a:r>
              <a:rPr lang="en-US" sz="4400" b="1" smtClean="0">
                <a:latin typeface="Cambria" panose="02040503050406030204" pitchFamily="18" charset="0"/>
                <a:ea typeface="Cambria" panose="02040503050406030204" pitchFamily="18" charset="0"/>
              </a:rPr>
              <a:t>2 ngày </a:t>
            </a:r>
            <a:endParaRPr lang="en-US" sz="4400" b="1">
              <a:latin typeface="Cambria" panose="02040503050406030204" pitchFamily="18" charset="0"/>
              <a:ea typeface="Cambria" panose="02040503050406030204" pitchFamily="18" charset="0"/>
            </a:endParaRPr>
          </a:p>
        </p:txBody>
      </p:sp>
      <p:sp>
        <p:nvSpPr>
          <p:cNvPr id="8" name="TextBox 7"/>
          <p:cNvSpPr txBox="1"/>
          <p:nvPr/>
        </p:nvSpPr>
        <p:spPr>
          <a:xfrm>
            <a:off x="6415366" y="5395130"/>
            <a:ext cx="2850778" cy="769441"/>
          </a:xfrm>
          <a:prstGeom prst="rect">
            <a:avLst/>
          </a:prstGeom>
          <a:noFill/>
        </p:spPr>
        <p:txBody>
          <a:bodyPr wrap="square" rtlCol="0">
            <a:spAutoFit/>
          </a:bodyPr>
          <a:lstStyle/>
          <a:p>
            <a:r>
              <a:rPr lang="en-US" sz="4400" b="1" smtClean="0">
                <a:solidFill>
                  <a:srgbClr val="FF0066"/>
                </a:solidFill>
                <a:latin typeface="Cambria" panose="02040503050406030204" pitchFamily="18" charset="0"/>
                <a:ea typeface="Cambria" panose="02040503050406030204" pitchFamily="18" charset="0"/>
              </a:rPr>
              <a:t>C. </a:t>
            </a:r>
            <a:r>
              <a:rPr lang="en-US" sz="4400" b="1" smtClean="0">
                <a:latin typeface="Cambria" panose="02040503050406030204" pitchFamily="18" charset="0"/>
                <a:ea typeface="Cambria" panose="02040503050406030204" pitchFamily="18" charset="0"/>
              </a:rPr>
              <a:t>3 ngày </a:t>
            </a:r>
            <a:endParaRPr lang="en-US" sz="4400" b="1">
              <a:latin typeface="Cambria" panose="02040503050406030204" pitchFamily="18" charset="0"/>
              <a:ea typeface="Cambria" panose="02040503050406030204" pitchFamily="18" charset="0"/>
            </a:endParaRPr>
          </a:p>
        </p:txBody>
      </p:sp>
      <p:sp>
        <p:nvSpPr>
          <p:cNvPr id="9" name="TextBox 8"/>
          <p:cNvSpPr txBox="1"/>
          <p:nvPr/>
        </p:nvSpPr>
        <p:spPr>
          <a:xfrm>
            <a:off x="9193633" y="5400225"/>
            <a:ext cx="2850778" cy="769441"/>
          </a:xfrm>
          <a:prstGeom prst="rect">
            <a:avLst/>
          </a:prstGeom>
          <a:noFill/>
        </p:spPr>
        <p:txBody>
          <a:bodyPr wrap="square" rtlCol="0">
            <a:spAutoFit/>
          </a:bodyPr>
          <a:lstStyle/>
          <a:p>
            <a:r>
              <a:rPr lang="en-US" sz="4400" b="1" smtClean="0">
                <a:solidFill>
                  <a:srgbClr val="FF0066"/>
                </a:solidFill>
                <a:latin typeface="Cambria" panose="02040503050406030204" pitchFamily="18" charset="0"/>
                <a:ea typeface="Cambria" panose="02040503050406030204" pitchFamily="18" charset="0"/>
              </a:rPr>
              <a:t>D. </a:t>
            </a:r>
            <a:r>
              <a:rPr lang="en-US" sz="4400" b="1" smtClean="0">
                <a:latin typeface="Cambria" panose="02040503050406030204" pitchFamily="18" charset="0"/>
                <a:ea typeface="Cambria" panose="02040503050406030204" pitchFamily="18" charset="0"/>
              </a:rPr>
              <a:t>4 ngày </a:t>
            </a:r>
            <a:endParaRPr lang="en-US" sz="4400" b="1">
              <a:latin typeface="Cambria" panose="02040503050406030204" pitchFamily="18" charset="0"/>
              <a:ea typeface="Cambria" panose="02040503050406030204" pitchFamily="18" charset="0"/>
            </a:endParaRPr>
          </a:p>
        </p:txBody>
      </p:sp>
      <p:cxnSp>
        <p:nvCxnSpPr>
          <p:cNvPr id="11" name="Straight Connector 10"/>
          <p:cNvCxnSpPr/>
          <p:nvPr/>
        </p:nvCxnSpPr>
        <p:spPr>
          <a:xfrm>
            <a:off x="3686629" y="3193143"/>
            <a:ext cx="2458677" cy="290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89257" y="3193143"/>
            <a:ext cx="2458677" cy="290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486894" y="5351813"/>
            <a:ext cx="765793" cy="812758"/>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7205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arn(inVertic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P spid="6" grpId="0"/>
      <p:bldP spid="7" grpId="0"/>
      <p:bldP spid="8" grpId="0"/>
      <p:bldP spid="9"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UTM Avo" panose="02040603050506020204" pitchFamily="18" charset="0"/>
              </a:rPr>
              <a:t>2</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411416" y="224850"/>
            <a:ext cx="9866184" cy="1015663"/>
          </a:xfrm>
          <a:prstGeom prst="rect">
            <a:avLst/>
          </a:prstGeom>
          <a:noFill/>
          <a:ln w="12700">
            <a:noFill/>
            <a:prstDash val="dash"/>
          </a:ln>
        </p:spPr>
        <p:txBody>
          <a:bodyPr wrap="square" rtlCol="0">
            <a:spAutoFit/>
          </a:bodyPr>
          <a:lstStyle/>
          <a:p>
            <a:pPr algn="just"/>
            <a:r>
              <a:rPr lang="vi-VN" sz="3000" b="1">
                <a:solidFill>
                  <a:srgbClr val="002060"/>
                </a:solidFill>
                <a:latin typeface="Cambria" panose="02040503050406030204" pitchFamily="18" charset="0"/>
                <a:ea typeface="Cambria" panose="02040503050406030204" pitchFamily="18" charset="0"/>
              </a:rPr>
              <a:t>Rô-bốt đã thu thập, phân loại và ghi chép số câu đố mỗi bạn giải được rồi vẽ biểu đồ dưới đây.</a:t>
            </a:r>
            <a:endParaRPr lang="en-US" sz="3000" b="1" dirty="0">
              <a:solidFill>
                <a:srgbClr val="00206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1382388" y="1196971"/>
            <a:ext cx="8356698" cy="3158633"/>
          </a:xfrm>
          <a:prstGeom prst="rect">
            <a:avLst/>
          </a:prstGeom>
        </p:spPr>
      </p:pic>
      <p:sp>
        <p:nvSpPr>
          <p:cNvPr id="7" name="TextBox 6">
            <a:extLst>
              <a:ext uri="{FF2B5EF4-FFF2-40B4-BE49-F238E27FC236}">
                <a16:creationId xmlns:a16="http://schemas.microsoft.com/office/drawing/2014/main" id="{10A1E5CE-355F-074E-8794-92874378D260}"/>
              </a:ext>
            </a:extLst>
          </p:cNvPr>
          <p:cNvSpPr txBox="1"/>
          <p:nvPr/>
        </p:nvSpPr>
        <p:spPr>
          <a:xfrm>
            <a:off x="856343" y="4264060"/>
            <a:ext cx="9851013" cy="523220"/>
          </a:xfrm>
          <a:prstGeom prst="rect">
            <a:avLst/>
          </a:prstGeom>
          <a:noFill/>
          <a:ln w="12700">
            <a:noFill/>
            <a:prstDash val="dash"/>
          </a:ln>
        </p:spPr>
        <p:txBody>
          <a:bodyPr wrap="square" rtlCol="0">
            <a:spAutoFit/>
          </a:bodyPr>
          <a:lstStyle/>
          <a:p>
            <a:pPr algn="just"/>
            <a:r>
              <a:rPr lang="en-US" sz="2800" b="1">
                <a:solidFill>
                  <a:srgbClr val="002060"/>
                </a:solidFill>
                <a:latin typeface="Cambria" panose="02040503050406030204" pitchFamily="18" charset="0"/>
                <a:ea typeface="Cambria" panose="02040503050406030204" pitchFamily="18" charset="0"/>
              </a:rPr>
              <a:t>Dựa vào biểu đồ và trả lời câu hỏi.</a:t>
            </a:r>
            <a:endParaRPr lang="en-US" sz="6600" b="1" dirty="0">
              <a:solidFill>
                <a:srgbClr val="00206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10A1E5CE-355F-074E-8794-92874378D260}"/>
              </a:ext>
            </a:extLst>
          </p:cNvPr>
          <p:cNvSpPr txBox="1"/>
          <p:nvPr/>
        </p:nvSpPr>
        <p:spPr>
          <a:xfrm>
            <a:off x="899885" y="4721264"/>
            <a:ext cx="10958286" cy="1892826"/>
          </a:xfrm>
          <a:prstGeom prst="rect">
            <a:avLst/>
          </a:prstGeom>
          <a:noFill/>
          <a:ln w="12700">
            <a:noFill/>
            <a:prstDash val="dash"/>
          </a:ln>
        </p:spPr>
        <p:txBody>
          <a:bodyPr wrap="square" rtlCol="0">
            <a:spAutoFit/>
          </a:bodyPr>
          <a:lstStyle/>
          <a:p>
            <a:pPr algn="just">
              <a:lnSpc>
                <a:spcPct val="90000"/>
              </a:lnSpc>
            </a:pPr>
            <a:r>
              <a:rPr lang="vi-VN" sz="2600">
                <a:latin typeface="Cambria" panose="02040503050406030204" pitchFamily="18" charset="0"/>
                <a:ea typeface="Cambria" panose="02040503050406030204" pitchFamily="18" charset="0"/>
              </a:rPr>
              <a:t>a) Trong số 6 bạn, bạn nào giải được nhiều câu đố nhất? Bạn nào giải được ít câu đố nhất?</a:t>
            </a:r>
          </a:p>
          <a:p>
            <a:pPr algn="just">
              <a:lnSpc>
                <a:spcPct val="90000"/>
              </a:lnSpc>
            </a:pPr>
            <a:r>
              <a:rPr lang="vi-VN" sz="2600">
                <a:latin typeface="Cambria" panose="02040503050406030204" pitchFamily="18" charset="0"/>
                <a:ea typeface="Cambria" panose="02040503050406030204" pitchFamily="18" charset="0"/>
              </a:rPr>
              <a:t>b) Biết các bạn đã giải các câu đố khác nhau. Hỏi 6 bạn đã giải được tất cả bao nhiêu câu đố?</a:t>
            </a:r>
          </a:p>
          <a:p>
            <a:pPr algn="just">
              <a:lnSpc>
                <a:spcPct val="90000"/>
              </a:lnSpc>
            </a:pPr>
            <a:r>
              <a:rPr lang="vi-VN" sz="2600">
                <a:latin typeface="Cambria" panose="02040503050406030204" pitchFamily="18" charset="0"/>
                <a:ea typeface="Cambria" panose="02040503050406030204" pitchFamily="18" charset="0"/>
              </a:rPr>
              <a:t>c) Trung bình mỗi bạn giải được bao nhiêu câu đố?</a:t>
            </a:r>
          </a:p>
        </p:txBody>
      </p:sp>
    </p:spTree>
    <p:extLst>
      <p:ext uri="{BB962C8B-B14F-4D97-AF65-F5344CB8AC3E}">
        <p14:creationId xmlns:p14="http://schemas.microsoft.com/office/powerpoint/2010/main" val="90521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uiExpand="1" build="p"/>
      <p:bldP spid="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UTM Avo" panose="02040603050506020204" pitchFamily="18" charset="0"/>
              </a:rPr>
              <a:t>2</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411416" y="224850"/>
            <a:ext cx="9866184" cy="1015663"/>
          </a:xfrm>
          <a:prstGeom prst="rect">
            <a:avLst/>
          </a:prstGeom>
          <a:noFill/>
          <a:ln w="12700">
            <a:noFill/>
            <a:prstDash val="dash"/>
          </a:ln>
        </p:spPr>
        <p:txBody>
          <a:bodyPr wrap="square" rtlCol="0">
            <a:spAutoFit/>
          </a:bodyPr>
          <a:lstStyle/>
          <a:p>
            <a:pPr algn="just"/>
            <a:r>
              <a:rPr lang="vi-VN" sz="3000" b="1">
                <a:solidFill>
                  <a:srgbClr val="002060"/>
                </a:solidFill>
                <a:latin typeface="Cambria" panose="02040503050406030204" pitchFamily="18" charset="0"/>
                <a:ea typeface="Cambria" panose="02040503050406030204" pitchFamily="18" charset="0"/>
              </a:rPr>
              <a:t>Rô-bốt đã thu thập, phân loại và ghi chép số câu đố mỗi bạn giải được rồi vẽ biểu đồ dưới đây.</a:t>
            </a:r>
            <a:endParaRPr lang="en-US" sz="3000" b="1" dirty="0">
              <a:solidFill>
                <a:srgbClr val="00206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1382388" y="1196971"/>
            <a:ext cx="8356698" cy="3158633"/>
          </a:xfrm>
          <a:prstGeom prst="rect">
            <a:avLst/>
          </a:prstGeom>
        </p:spPr>
      </p:pic>
      <p:sp>
        <p:nvSpPr>
          <p:cNvPr id="8" name="TextBox 7">
            <a:extLst>
              <a:ext uri="{FF2B5EF4-FFF2-40B4-BE49-F238E27FC236}">
                <a16:creationId xmlns:a16="http://schemas.microsoft.com/office/drawing/2014/main" id="{10A1E5CE-355F-074E-8794-92874378D260}"/>
              </a:ext>
            </a:extLst>
          </p:cNvPr>
          <p:cNvSpPr txBox="1"/>
          <p:nvPr/>
        </p:nvSpPr>
        <p:spPr>
          <a:xfrm>
            <a:off x="508000" y="4401954"/>
            <a:ext cx="11350171" cy="867930"/>
          </a:xfrm>
          <a:prstGeom prst="rect">
            <a:avLst/>
          </a:prstGeom>
          <a:noFill/>
          <a:ln w="12700">
            <a:noFill/>
            <a:prstDash val="dash"/>
          </a:ln>
        </p:spPr>
        <p:txBody>
          <a:bodyPr wrap="square" rtlCol="0">
            <a:spAutoFit/>
          </a:bodyPr>
          <a:lstStyle/>
          <a:p>
            <a:pPr algn="just">
              <a:lnSpc>
                <a:spcPct val="90000"/>
              </a:lnSpc>
            </a:pPr>
            <a:r>
              <a:rPr lang="vi-VN" sz="2800">
                <a:latin typeface="Cambria" panose="02040503050406030204" pitchFamily="18" charset="0"/>
                <a:ea typeface="Cambria" panose="02040503050406030204" pitchFamily="18" charset="0"/>
              </a:rPr>
              <a:t>a) Trong số 6 bạn, bạn nào giải được nhiều câu đố nhất? Bạn nào giải được ít câu đố nhất</a:t>
            </a:r>
            <a:r>
              <a:rPr lang="vi-VN" sz="2800" smtClean="0">
                <a:latin typeface="Cambria" panose="02040503050406030204" pitchFamily="18" charset="0"/>
                <a:ea typeface="Cambria" panose="02040503050406030204" pitchFamily="18" charset="0"/>
              </a:rPr>
              <a:t>?</a:t>
            </a:r>
            <a:endParaRPr lang="vi-VN" sz="2800">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0A1E5CE-355F-074E-8794-92874378D260}"/>
              </a:ext>
            </a:extLst>
          </p:cNvPr>
          <p:cNvSpPr txBox="1"/>
          <p:nvPr/>
        </p:nvSpPr>
        <p:spPr>
          <a:xfrm>
            <a:off x="567485" y="5269884"/>
            <a:ext cx="6355829" cy="480131"/>
          </a:xfrm>
          <a:prstGeom prst="rect">
            <a:avLst/>
          </a:prstGeom>
          <a:noFill/>
          <a:ln w="12700">
            <a:noFill/>
            <a:prstDash val="dash"/>
          </a:ln>
        </p:spPr>
        <p:txBody>
          <a:bodyPr wrap="square" rtlCol="0">
            <a:spAutoFit/>
          </a:bodyPr>
          <a:lstStyle/>
          <a:p>
            <a:pPr algn="just">
              <a:lnSpc>
                <a:spcPct val="90000"/>
              </a:lnSpc>
            </a:pPr>
            <a:r>
              <a:rPr lang="en-US" sz="2800" b="1" smtClean="0">
                <a:solidFill>
                  <a:srgbClr val="0070C0"/>
                </a:solidFill>
                <a:latin typeface="Cambria" panose="02040503050406030204" pitchFamily="18" charset="0"/>
                <a:ea typeface="Cambria" panose="02040503050406030204" pitchFamily="18" charset="0"/>
              </a:rPr>
              <a:t>- B</a:t>
            </a:r>
            <a:r>
              <a:rPr lang="vi-VN" sz="2800" b="1" smtClean="0">
                <a:solidFill>
                  <a:srgbClr val="0070C0"/>
                </a:solidFill>
                <a:latin typeface="Cambria" panose="02040503050406030204" pitchFamily="18" charset="0"/>
                <a:ea typeface="Cambria" panose="02040503050406030204" pitchFamily="18" charset="0"/>
              </a:rPr>
              <a:t>ạn giải </a:t>
            </a:r>
            <a:r>
              <a:rPr lang="vi-VN" sz="2800" b="1">
                <a:solidFill>
                  <a:srgbClr val="0070C0"/>
                </a:solidFill>
                <a:latin typeface="Cambria" panose="02040503050406030204" pitchFamily="18" charset="0"/>
                <a:ea typeface="Cambria" panose="02040503050406030204" pitchFamily="18" charset="0"/>
              </a:rPr>
              <a:t>được nhiều câu đố </a:t>
            </a:r>
            <a:r>
              <a:rPr lang="vi-VN" sz="2800" b="1" smtClean="0">
                <a:solidFill>
                  <a:srgbClr val="0070C0"/>
                </a:solidFill>
                <a:latin typeface="Cambria" panose="02040503050406030204" pitchFamily="18" charset="0"/>
                <a:ea typeface="Cambria" panose="02040503050406030204" pitchFamily="18" charset="0"/>
              </a:rPr>
              <a:t>nhất</a:t>
            </a:r>
            <a:r>
              <a:rPr lang="en-US" sz="2800" b="1" smtClean="0">
                <a:solidFill>
                  <a:srgbClr val="0070C0"/>
                </a:solidFill>
                <a:latin typeface="Cambria" panose="02040503050406030204" pitchFamily="18" charset="0"/>
                <a:ea typeface="Cambria" panose="02040503050406030204" pitchFamily="18" charset="0"/>
              </a:rPr>
              <a:t> là: </a:t>
            </a:r>
            <a:endParaRPr lang="vi-VN" sz="2800" b="1">
              <a:solidFill>
                <a:srgbClr val="0070C0"/>
              </a:solidFill>
              <a:latin typeface="Cambria" panose="02040503050406030204" pitchFamily="18" charset="0"/>
              <a:ea typeface="Cambria" panose="02040503050406030204" pitchFamily="18" charset="0"/>
            </a:endParaRPr>
          </a:p>
        </p:txBody>
      </p:sp>
      <p:sp>
        <p:nvSpPr>
          <p:cNvPr id="5" name="Rectangle 4"/>
          <p:cNvSpPr/>
          <p:nvPr/>
        </p:nvSpPr>
        <p:spPr>
          <a:xfrm>
            <a:off x="7265470" y="2409371"/>
            <a:ext cx="470644" cy="145142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0A1E5CE-355F-074E-8794-92874378D260}"/>
              </a:ext>
            </a:extLst>
          </p:cNvPr>
          <p:cNvSpPr txBox="1"/>
          <p:nvPr/>
        </p:nvSpPr>
        <p:spPr>
          <a:xfrm>
            <a:off x="6647544" y="5269884"/>
            <a:ext cx="1756228" cy="480131"/>
          </a:xfrm>
          <a:prstGeom prst="rect">
            <a:avLst/>
          </a:prstGeom>
          <a:noFill/>
          <a:ln w="12700">
            <a:noFill/>
            <a:prstDash val="dash"/>
          </a:ln>
        </p:spPr>
        <p:txBody>
          <a:bodyPr wrap="square" rtlCol="0">
            <a:spAutoFit/>
          </a:bodyPr>
          <a:lstStyle/>
          <a:p>
            <a:pPr algn="just">
              <a:lnSpc>
                <a:spcPct val="90000"/>
              </a:lnSpc>
            </a:pPr>
            <a:r>
              <a:rPr lang="en-US" sz="2800" b="1" smtClean="0">
                <a:solidFill>
                  <a:srgbClr val="FF0066"/>
                </a:solidFill>
                <a:latin typeface="Cambria" panose="02040503050406030204" pitchFamily="18" charset="0"/>
                <a:ea typeface="Cambria" panose="02040503050406030204" pitchFamily="18" charset="0"/>
              </a:rPr>
              <a:t>Bạn Mai</a:t>
            </a:r>
            <a:endParaRPr lang="vi-VN" sz="2800" b="1">
              <a:solidFill>
                <a:srgbClr val="FF0066"/>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10A1E5CE-355F-074E-8794-92874378D260}"/>
              </a:ext>
            </a:extLst>
          </p:cNvPr>
          <p:cNvSpPr txBox="1"/>
          <p:nvPr/>
        </p:nvSpPr>
        <p:spPr>
          <a:xfrm>
            <a:off x="569629" y="5750015"/>
            <a:ext cx="6355829" cy="480131"/>
          </a:xfrm>
          <a:prstGeom prst="rect">
            <a:avLst/>
          </a:prstGeom>
          <a:noFill/>
          <a:ln w="12700">
            <a:noFill/>
            <a:prstDash val="dash"/>
          </a:ln>
        </p:spPr>
        <p:txBody>
          <a:bodyPr wrap="square" rtlCol="0">
            <a:spAutoFit/>
          </a:bodyPr>
          <a:lstStyle/>
          <a:p>
            <a:pPr algn="just">
              <a:lnSpc>
                <a:spcPct val="90000"/>
              </a:lnSpc>
            </a:pPr>
            <a:r>
              <a:rPr lang="en-US" sz="2800" b="1" smtClean="0">
                <a:solidFill>
                  <a:srgbClr val="0070C0"/>
                </a:solidFill>
                <a:latin typeface="Cambria" panose="02040503050406030204" pitchFamily="18" charset="0"/>
                <a:ea typeface="Cambria" panose="02040503050406030204" pitchFamily="18" charset="0"/>
              </a:rPr>
              <a:t>- B</a:t>
            </a:r>
            <a:r>
              <a:rPr lang="vi-VN" sz="2800" b="1" smtClean="0">
                <a:solidFill>
                  <a:srgbClr val="0070C0"/>
                </a:solidFill>
                <a:latin typeface="Cambria" panose="02040503050406030204" pitchFamily="18" charset="0"/>
                <a:ea typeface="Cambria" panose="02040503050406030204" pitchFamily="18" charset="0"/>
              </a:rPr>
              <a:t>ạn giải </a:t>
            </a:r>
            <a:r>
              <a:rPr lang="vi-VN" sz="2800" b="1">
                <a:solidFill>
                  <a:srgbClr val="0070C0"/>
                </a:solidFill>
                <a:latin typeface="Cambria" panose="02040503050406030204" pitchFamily="18" charset="0"/>
                <a:ea typeface="Cambria" panose="02040503050406030204" pitchFamily="18" charset="0"/>
              </a:rPr>
              <a:t>được </a:t>
            </a:r>
            <a:r>
              <a:rPr lang="en-US" sz="2800" b="1" smtClean="0">
                <a:solidFill>
                  <a:srgbClr val="0070C0"/>
                </a:solidFill>
                <a:latin typeface="Cambria" panose="02040503050406030204" pitchFamily="18" charset="0"/>
                <a:ea typeface="Cambria" panose="02040503050406030204" pitchFamily="18" charset="0"/>
              </a:rPr>
              <a:t>ít</a:t>
            </a:r>
            <a:r>
              <a:rPr lang="vi-VN" sz="2800" b="1" smtClean="0">
                <a:solidFill>
                  <a:srgbClr val="0070C0"/>
                </a:solidFill>
                <a:latin typeface="Cambria" panose="02040503050406030204" pitchFamily="18" charset="0"/>
                <a:ea typeface="Cambria" panose="02040503050406030204" pitchFamily="18" charset="0"/>
              </a:rPr>
              <a:t> </a:t>
            </a:r>
            <a:r>
              <a:rPr lang="vi-VN" sz="2800" b="1">
                <a:solidFill>
                  <a:srgbClr val="0070C0"/>
                </a:solidFill>
                <a:latin typeface="Cambria" panose="02040503050406030204" pitchFamily="18" charset="0"/>
                <a:ea typeface="Cambria" panose="02040503050406030204" pitchFamily="18" charset="0"/>
              </a:rPr>
              <a:t>câu đố </a:t>
            </a:r>
            <a:r>
              <a:rPr lang="vi-VN" sz="2800" b="1" smtClean="0">
                <a:solidFill>
                  <a:srgbClr val="0070C0"/>
                </a:solidFill>
                <a:latin typeface="Cambria" panose="02040503050406030204" pitchFamily="18" charset="0"/>
                <a:ea typeface="Cambria" panose="02040503050406030204" pitchFamily="18" charset="0"/>
              </a:rPr>
              <a:t>nhất</a:t>
            </a:r>
            <a:r>
              <a:rPr lang="en-US" sz="2800" b="1" smtClean="0">
                <a:solidFill>
                  <a:srgbClr val="0070C0"/>
                </a:solidFill>
                <a:latin typeface="Cambria" panose="02040503050406030204" pitchFamily="18" charset="0"/>
                <a:ea typeface="Cambria" panose="02040503050406030204" pitchFamily="18" charset="0"/>
              </a:rPr>
              <a:t> là: </a:t>
            </a:r>
            <a:endParaRPr lang="vi-VN" sz="2800" b="1">
              <a:solidFill>
                <a:srgbClr val="0070C0"/>
              </a:solidFill>
              <a:latin typeface="Cambria" panose="02040503050406030204" pitchFamily="18" charset="0"/>
              <a:ea typeface="Cambria" panose="02040503050406030204" pitchFamily="18" charset="0"/>
            </a:endParaRPr>
          </a:p>
        </p:txBody>
      </p:sp>
      <p:sp>
        <p:nvSpPr>
          <p:cNvPr id="14" name="Rectangle 13"/>
          <p:cNvSpPr/>
          <p:nvPr/>
        </p:nvSpPr>
        <p:spPr>
          <a:xfrm>
            <a:off x="5281873" y="3367314"/>
            <a:ext cx="470644" cy="52274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0A1E5CE-355F-074E-8794-92874378D260}"/>
              </a:ext>
            </a:extLst>
          </p:cNvPr>
          <p:cNvSpPr txBox="1"/>
          <p:nvPr/>
        </p:nvSpPr>
        <p:spPr>
          <a:xfrm>
            <a:off x="6647544" y="5737682"/>
            <a:ext cx="1756228" cy="480131"/>
          </a:xfrm>
          <a:prstGeom prst="rect">
            <a:avLst/>
          </a:prstGeom>
          <a:noFill/>
          <a:ln w="12700">
            <a:noFill/>
            <a:prstDash val="dash"/>
          </a:ln>
        </p:spPr>
        <p:txBody>
          <a:bodyPr wrap="square" rtlCol="0">
            <a:spAutoFit/>
          </a:bodyPr>
          <a:lstStyle/>
          <a:p>
            <a:pPr algn="just">
              <a:lnSpc>
                <a:spcPct val="90000"/>
              </a:lnSpc>
            </a:pPr>
            <a:r>
              <a:rPr lang="en-US" sz="2800" b="1" smtClean="0">
                <a:solidFill>
                  <a:srgbClr val="FF0066"/>
                </a:solidFill>
                <a:latin typeface="Cambria" panose="02040503050406030204" pitchFamily="18" charset="0"/>
                <a:ea typeface="Cambria" panose="02040503050406030204" pitchFamily="18" charset="0"/>
              </a:rPr>
              <a:t>Bạn Việt</a:t>
            </a:r>
          </a:p>
        </p:txBody>
      </p:sp>
    </p:spTree>
    <p:extLst>
      <p:ext uri="{BB962C8B-B14F-4D97-AF65-F5344CB8AC3E}">
        <p14:creationId xmlns:p14="http://schemas.microsoft.com/office/powerpoint/2010/main" val="3046861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P spid="5" grpId="0" animBg="1"/>
      <p:bldP spid="12" grpId="0" uiExpand="1" build="p"/>
      <p:bldP spid="13" grpId="0" uiExpand="1" build="p"/>
      <p:bldP spid="14" grpId="0" animBg="1"/>
      <p:bldP spid="1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UTM Avo" panose="02040603050506020204" pitchFamily="18" charset="0"/>
              </a:rPr>
              <a:t>2</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411416" y="224850"/>
            <a:ext cx="9866184" cy="1015663"/>
          </a:xfrm>
          <a:prstGeom prst="rect">
            <a:avLst/>
          </a:prstGeom>
          <a:noFill/>
          <a:ln w="12700">
            <a:noFill/>
            <a:prstDash val="dash"/>
          </a:ln>
        </p:spPr>
        <p:txBody>
          <a:bodyPr wrap="square" rtlCol="0">
            <a:spAutoFit/>
          </a:bodyPr>
          <a:lstStyle/>
          <a:p>
            <a:pPr algn="just"/>
            <a:r>
              <a:rPr lang="vi-VN" sz="3000" b="1">
                <a:solidFill>
                  <a:srgbClr val="002060"/>
                </a:solidFill>
                <a:latin typeface="Cambria" panose="02040503050406030204" pitchFamily="18" charset="0"/>
                <a:ea typeface="Cambria" panose="02040503050406030204" pitchFamily="18" charset="0"/>
              </a:rPr>
              <a:t>Rô-bốt đã thu thập, phân loại và ghi chép số câu đố mỗi bạn giải được rồi vẽ biểu đồ dưới đây.</a:t>
            </a:r>
            <a:endParaRPr lang="en-US" sz="3000" b="1" dirty="0">
              <a:solidFill>
                <a:srgbClr val="00206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1382388" y="1196971"/>
            <a:ext cx="8356698" cy="3158633"/>
          </a:xfrm>
          <a:prstGeom prst="rect">
            <a:avLst/>
          </a:prstGeom>
        </p:spPr>
      </p:pic>
      <p:sp>
        <p:nvSpPr>
          <p:cNvPr id="8" name="TextBox 7">
            <a:extLst>
              <a:ext uri="{FF2B5EF4-FFF2-40B4-BE49-F238E27FC236}">
                <a16:creationId xmlns:a16="http://schemas.microsoft.com/office/drawing/2014/main" id="{10A1E5CE-355F-074E-8794-92874378D260}"/>
              </a:ext>
            </a:extLst>
          </p:cNvPr>
          <p:cNvSpPr txBox="1"/>
          <p:nvPr/>
        </p:nvSpPr>
        <p:spPr>
          <a:xfrm>
            <a:off x="508000" y="4401954"/>
            <a:ext cx="11350171" cy="978729"/>
          </a:xfrm>
          <a:prstGeom prst="rect">
            <a:avLst/>
          </a:prstGeom>
          <a:noFill/>
          <a:ln w="12700">
            <a:noFill/>
            <a:prstDash val="dash"/>
          </a:ln>
        </p:spPr>
        <p:txBody>
          <a:bodyPr wrap="square" rtlCol="0">
            <a:spAutoFit/>
          </a:bodyPr>
          <a:lstStyle/>
          <a:p>
            <a:pPr algn="just">
              <a:lnSpc>
                <a:spcPct val="90000"/>
              </a:lnSpc>
            </a:pPr>
            <a:r>
              <a:rPr lang="vi-VN" sz="3200">
                <a:latin typeface="Cambria" panose="02040503050406030204" pitchFamily="18" charset="0"/>
                <a:ea typeface="Cambria" panose="02040503050406030204" pitchFamily="18" charset="0"/>
              </a:rPr>
              <a:t>b) Biết các bạn đã giải các câu đố khác nhau. Hỏi 6 bạn đã giải được tất cả bao nhiêu câu đố?</a:t>
            </a:r>
          </a:p>
        </p:txBody>
      </p:sp>
      <p:sp>
        <p:nvSpPr>
          <p:cNvPr id="7" name="TextBox 6">
            <a:extLst>
              <a:ext uri="{FF2B5EF4-FFF2-40B4-BE49-F238E27FC236}">
                <a16:creationId xmlns:a16="http://schemas.microsoft.com/office/drawing/2014/main" id="{10A1E5CE-355F-074E-8794-92874378D260}"/>
              </a:ext>
            </a:extLst>
          </p:cNvPr>
          <p:cNvSpPr txBox="1"/>
          <p:nvPr/>
        </p:nvSpPr>
        <p:spPr>
          <a:xfrm>
            <a:off x="1616351" y="5323672"/>
            <a:ext cx="7151127" cy="535531"/>
          </a:xfrm>
          <a:prstGeom prst="rect">
            <a:avLst/>
          </a:prstGeom>
          <a:noFill/>
          <a:ln w="12700">
            <a:noFill/>
            <a:prstDash val="dash"/>
          </a:ln>
        </p:spPr>
        <p:txBody>
          <a:bodyPr wrap="square" rtlCol="0">
            <a:spAutoFit/>
          </a:bodyPr>
          <a:lstStyle/>
          <a:p>
            <a:pPr algn="just">
              <a:lnSpc>
                <a:spcPct val="90000"/>
              </a:lnSpc>
            </a:pPr>
            <a:r>
              <a:rPr lang="vi-VN" sz="3200" b="1">
                <a:solidFill>
                  <a:srgbClr val="0070C0"/>
                </a:solidFill>
                <a:latin typeface="Cambria" panose="02040503050406030204" pitchFamily="18" charset="0"/>
                <a:ea typeface="Cambria" panose="02040503050406030204" pitchFamily="18" charset="0"/>
              </a:rPr>
              <a:t>6 bạn đã giải được tất cả số câu đố là:</a:t>
            </a:r>
            <a:endParaRPr lang="vi-VN" sz="4400" b="1">
              <a:solidFill>
                <a:srgbClr val="0070C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0A1E5CE-355F-074E-8794-92874378D260}"/>
              </a:ext>
            </a:extLst>
          </p:cNvPr>
          <p:cNvSpPr txBox="1"/>
          <p:nvPr/>
        </p:nvSpPr>
        <p:spPr>
          <a:xfrm>
            <a:off x="1887284" y="5897748"/>
            <a:ext cx="6463339" cy="535531"/>
          </a:xfrm>
          <a:prstGeom prst="rect">
            <a:avLst/>
          </a:prstGeom>
          <a:noFill/>
          <a:ln w="12700">
            <a:noFill/>
            <a:prstDash val="dash"/>
          </a:ln>
        </p:spPr>
        <p:txBody>
          <a:bodyPr wrap="square" rtlCol="0">
            <a:spAutoFit/>
          </a:bodyPr>
          <a:lstStyle/>
          <a:p>
            <a:pPr algn="just">
              <a:lnSpc>
                <a:spcPct val="90000"/>
              </a:lnSpc>
            </a:pPr>
            <a:r>
              <a:rPr lang="pt-BR" sz="3200" b="1">
                <a:solidFill>
                  <a:srgbClr val="FF0066"/>
                </a:solidFill>
                <a:latin typeface="Cambria" panose="02040503050406030204" pitchFamily="18" charset="0"/>
                <a:ea typeface="Cambria" panose="02040503050406030204" pitchFamily="18" charset="0"/>
              </a:rPr>
              <a:t>7 + 6 + 3 + 6 + 9 + 5 = 36 (câu đố)</a:t>
            </a:r>
            <a:endParaRPr lang="vi-VN" sz="4400" b="1">
              <a:solidFill>
                <a:srgbClr val="FF00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6754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uiExpand="1" build="p"/>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9843" y="224852"/>
            <a:ext cx="11737298" cy="6460761"/>
          </a:xfrm>
          <a:prstGeom prst="roundRect">
            <a:avLst/>
          </a:prstGeom>
          <a:solidFill>
            <a:schemeClr val="bg1">
              <a:alpha val="93000"/>
            </a:schemeClr>
          </a:solidFill>
          <a:ln w="60325" cmpd="thickThin">
            <a:solidFill>
              <a:schemeClr val="accent2">
                <a:lumMod val="50000"/>
                <a:alpha val="5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b="1" dirty="0">
              <a:latin typeface="Barlow Condensed ExtraBold" panose="00000906000000000000" pitchFamily="2" charset="0"/>
            </a:endParaRPr>
          </a:p>
        </p:txBody>
      </p:sp>
      <p:sp>
        <p:nvSpPr>
          <p:cNvPr id="3" name="Oval 2">
            <a:extLst>
              <a:ext uri="{FF2B5EF4-FFF2-40B4-BE49-F238E27FC236}">
                <a16:creationId xmlns:a16="http://schemas.microsoft.com/office/drawing/2014/main" id="{FDA49B99-F2F6-E446-92FC-947485262284}"/>
              </a:ext>
            </a:extLst>
          </p:cNvPr>
          <p:cNvSpPr/>
          <p:nvPr/>
        </p:nvSpPr>
        <p:spPr>
          <a:xfrm>
            <a:off x="623966" y="478819"/>
            <a:ext cx="758422" cy="676873"/>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UTM Avo" panose="02040603050506020204" pitchFamily="18" charset="0"/>
              </a:rPr>
              <a:t>2</a:t>
            </a:r>
            <a:endParaRPr lang="en-US" sz="4000" b="1" dirty="0">
              <a:latin typeface="UTM Avo" panose="02040603050506020204" pitchFamily="18" charset="0"/>
            </a:endParaRPr>
          </a:p>
        </p:txBody>
      </p:sp>
      <p:sp>
        <p:nvSpPr>
          <p:cNvPr id="4" name="TextBox 3">
            <a:extLst>
              <a:ext uri="{FF2B5EF4-FFF2-40B4-BE49-F238E27FC236}">
                <a16:creationId xmlns:a16="http://schemas.microsoft.com/office/drawing/2014/main" id="{10A1E5CE-355F-074E-8794-92874378D260}"/>
              </a:ext>
            </a:extLst>
          </p:cNvPr>
          <p:cNvSpPr txBox="1"/>
          <p:nvPr/>
        </p:nvSpPr>
        <p:spPr>
          <a:xfrm>
            <a:off x="1411416" y="224850"/>
            <a:ext cx="9866184" cy="1015663"/>
          </a:xfrm>
          <a:prstGeom prst="rect">
            <a:avLst/>
          </a:prstGeom>
          <a:noFill/>
          <a:ln w="12700">
            <a:noFill/>
            <a:prstDash val="dash"/>
          </a:ln>
        </p:spPr>
        <p:txBody>
          <a:bodyPr wrap="square" rtlCol="0">
            <a:spAutoFit/>
          </a:bodyPr>
          <a:lstStyle/>
          <a:p>
            <a:pPr algn="just"/>
            <a:r>
              <a:rPr lang="vi-VN" sz="3000" b="1">
                <a:solidFill>
                  <a:srgbClr val="002060"/>
                </a:solidFill>
                <a:latin typeface="Cambria" panose="02040503050406030204" pitchFamily="18" charset="0"/>
                <a:ea typeface="Cambria" panose="02040503050406030204" pitchFamily="18" charset="0"/>
              </a:rPr>
              <a:t>Rô-bốt đã thu thập, phân loại và ghi chép số câu đố mỗi bạn giải được rồi vẽ biểu đồ dưới đây.</a:t>
            </a:r>
            <a:endParaRPr lang="en-US" sz="3000" b="1" dirty="0">
              <a:solidFill>
                <a:srgbClr val="00206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2"/>
          <a:stretch>
            <a:fillRect/>
          </a:stretch>
        </p:blipFill>
        <p:spPr>
          <a:xfrm>
            <a:off x="1382388" y="1196971"/>
            <a:ext cx="8356698" cy="3158633"/>
          </a:xfrm>
          <a:prstGeom prst="rect">
            <a:avLst/>
          </a:prstGeom>
        </p:spPr>
      </p:pic>
      <p:sp>
        <p:nvSpPr>
          <p:cNvPr id="8" name="TextBox 7">
            <a:extLst>
              <a:ext uri="{FF2B5EF4-FFF2-40B4-BE49-F238E27FC236}">
                <a16:creationId xmlns:a16="http://schemas.microsoft.com/office/drawing/2014/main" id="{10A1E5CE-355F-074E-8794-92874378D260}"/>
              </a:ext>
            </a:extLst>
          </p:cNvPr>
          <p:cNvSpPr txBox="1"/>
          <p:nvPr/>
        </p:nvSpPr>
        <p:spPr>
          <a:xfrm>
            <a:off x="508000" y="4401954"/>
            <a:ext cx="11350171" cy="535531"/>
          </a:xfrm>
          <a:prstGeom prst="rect">
            <a:avLst/>
          </a:prstGeom>
          <a:noFill/>
          <a:ln w="12700">
            <a:noFill/>
            <a:prstDash val="dash"/>
          </a:ln>
        </p:spPr>
        <p:txBody>
          <a:bodyPr wrap="square" rtlCol="0">
            <a:spAutoFit/>
          </a:bodyPr>
          <a:lstStyle/>
          <a:p>
            <a:pPr algn="just">
              <a:lnSpc>
                <a:spcPct val="90000"/>
              </a:lnSpc>
            </a:pPr>
            <a:r>
              <a:rPr lang="vi-VN" sz="3200">
                <a:latin typeface="Cambria" panose="02040503050406030204" pitchFamily="18" charset="0"/>
                <a:ea typeface="Cambria" panose="02040503050406030204" pitchFamily="18" charset="0"/>
              </a:rPr>
              <a:t>c) Trung bình mỗi bạn giải được bao nhiêu câu đố?</a:t>
            </a:r>
          </a:p>
        </p:txBody>
      </p:sp>
      <p:sp>
        <p:nvSpPr>
          <p:cNvPr id="7" name="TextBox 6">
            <a:extLst>
              <a:ext uri="{FF2B5EF4-FFF2-40B4-BE49-F238E27FC236}">
                <a16:creationId xmlns:a16="http://schemas.microsoft.com/office/drawing/2014/main" id="{10A1E5CE-355F-074E-8794-92874378D260}"/>
              </a:ext>
            </a:extLst>
          </p:cNvPr>
          <p:cNvSpPr txBox="1"/>
          <p:nvPr/>
        </p:nvSpPr>
        <p:spPr>
          <a:xfrm>
            <a:off x="1382388" y="5059957"/>
            <a:ext cx="9520518" cy="535531"/>
          </a:xfrm>
          <a:prstGeom prst="rect">
            <a:avLst/>
          </a:prstGeom>
          <a:noFill/>
          <a:ln w="12700">
            <a:noFill/>
            <a:prstDash val="dash"/>
          </a:ln>
        </p:spPr>
        <p:txBody>
          <a:bodyPr wrap="square" rtlCol="0">
            <a:spAutoFit/>
          </a:bodyPr>
          <a:lstStyle/>
          <a:p>
            <a:pPr algn="just">
              <a:lnSpc>
                <a:spcPct val="90000"/>
              </a:lnSpc>
            </a:pPr>
            <a:r>
              <a:rPr lang="vi-VN" sz="3200" b="1">
                <a:solidFill>
                  <a:srgbClr val="0070C0"/>
                </a:solidFill>
                <a:latin typeface="Cambria" panose="02040503050406030204" pitchFamily="18" charset="0"/>
                <a:ea typeface="Cambria" panose="02040503050406030204" pitchFamily="18" charset="0"/>
              </a:rPr>
              <a:t>Trung bình mỗi bạn giải được </a:t>
            </a:r>
            <a:r>
              <a:rPr lang="en-US" sz="3200" b="1" smtClean="0">
                <a:solidFill>
                  <a:srgbClr val="0070C0"/>
                </a:solidFill>
                <a:latin typeface="Cambria" panose="02040503050406030204" pitchFamily="18" charset="0"/>
                <a:ea typeface="Cambria" panose="02040503050406030204" pitchFamily="18" charset="0"/>
              </a:rPr>
              <a:t>số </a:t>
            </a:r>
            <a:r>
              <a:rPr lang="vi-VN" sz="3200" b="1" smtClean="0">
                <a:solidFill>
                  <a:srgbClr val="0070C0"/>
                </a:solidFill>
                <a:latin typeface="Cambria" panose="02040503050406030204" pitchFamily="18" charset="0"/>
                <a:ea typeface="Cambria" panose="02040503050406030204" pitchFamily="18" charset="0"/>
              </a:rPr>
              <a:t>câu đố</a:t>
            </a:r>
            <a:r>
              <a:rPr lang="en-US" sz="3200" b="1" smtClean="0">
                <a:solidFill>
                  <a:srgbClr val="0070C0"/>
                </a:solidFill>
                <a:latin typeface="Cambria" panose="02040503050406030204" pitchFamily="18" charset="0"/>
                <a:ea typeface="Cambria" panose="02040503050406030204" pitchFamily="18" charset="0"/>
              </a:rPr>
              <a:t> là:</a:t>
            </a:r>
            <a:endParaRPr lang="vi-VN" sz="4400" b="1">
              <a:solidFill>
                <a:srgbClr val="0070C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0A1E5CE-355F-074E-8794-92874378D260}"/>
              </a:ext>
            </a:extLst>
          </p:cNvPr>
          <p:cNvSpPr txBox="1"/>
          <p:nvPr/>
        </p:nvSpPr>
        <p:spPr>
          <a:xfrm>
            <a:off x="1800987" y="5605019"/>
            <a:ext cx="7519499" cy="535531"/>
          </a:xfrm>
          <a:prstGeom prst="rect">
            <a:avLst/>
          </a:prstGeom>
          <a:noFill/>
          <a:ln w="12700">
            <a:noFill/>
            <a:prstDash val="dash"/>
          </a:ln>
        </p:spPr>
        <p:txBody>
          <a:bodyPr wrap="square" rtlCol="0">
            <a:spAutoFit/>
          </a:bodyPr>
          <a:lstStyle/>
          <a:p>
            <a:pPr algn="just">
              <a:lnSpc>
                <a:spcPct val="90000"/>
              </a:lnSpc>
            </a:pPr>
            <a:r>
              <a:rPr lang="pt-BR" sz="3200" b="1" smtClean="0">
                <a:solidFill>
                  <a:srgbClr val="FF0066"/>
                </a:solidFill>
                <a:latin typeface="Cambria" panose="02040503050406030204" pitchFamily="18" charset="0"/>
                <a:ea typeface="Cambria" panose="02040503050406030204" pitchFamily="18" charset="0"/>
              </a:rPr>
              <a:t>(7 </a:t>
            </a:r>
            <a:r>
              <a:rPr lang="pt-BR" sz="3200" b="1">
                <a:solidFill>
                  <a:srgbClr val="FF0066"/>
                </a:solidFill>
                <a:latin typeface="Cambria" panose="02040503050406030204" pitchFamily="18" charset="0"/>
                <a:ea typeface="Cambria" panose="02040503050406030204" pitchFamily="18" charset="0"/>
              </a:rPr>
              <a:t>+ 6 + 3 + 6 + 9 + </a:t>
            </a:r>
            <a:r>
              <a:rPr lang="pt-BR" sz="3200" b="1" smtClean="0">
                <a:solidFill>
                  <a:srgbClr val="FF0066"/>
                </a:solidFill>
                <a:latin typeface="Cambria" panose="02040503050406030204" pitchFamily="18" charset="0"/>
                <a:ea typeface="Cambria" panose="02040503050406030204" pitchFamily="18" charset="0"/>
              </a:rPr>
              <a:t>5) : 6 </a:t>
            </a:r>
            <a:r>
              <a:rPr lang="pt-BR" sz="3200" b="1">
                <a:solidFill>
                  <a:srgbClr val="FF0066"/>
                </a:solidFill>
                <a:latin typeface="Cambria" panose="02040503050406030204" pitchFamily="18" charset="0"/>
                <a:ea typeface="Cambria" panose="02040503050406030204" pitchFamily="18" charset="0"/>
              </a:rPr>
              <a:t>= </a:t>
            </a:r>
            <a:r>
              <a:rPr lang="pt-BR" sz="3200" b="1" smtClean="0">
                <a:solidFill>
                  <a:srgbClr val="FF0066"/>
                </a:solidFill>
                <a:latin typeface="Cambria" panose="02040503050406030204" pitchFamily="18" charset="0"/>
                <a:ea typeface="Cambria" panose="02040503050406030204" pitchFamily="18" charset="0"/>
              </a:rPr>
              <a:t>6 </a:t>
            </a:r>
            <a:r>
              <a:rPr lang="pt-BR" sz="3200" b="1">
                <a:solidFill>
                  <a:srgbClr val="FF0066"/>
                </a:solidFill>
                <a:latin typeface="Cambria" panose="02040503050406030204" pitchFamily="18" charset="0"/>
                <a:ea typeface="Cambria" panose="02040503050406030204" pitchFamily="18" charset="0"/>
              </a:rPr>
              <a:t>(câu đố)</a:t>
            </a:r>
            <a:endParaRPr lang="vi-VN" sz="4400" b="1">
              <a:solidFill>
                <a:srgbClr val="FF006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7340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uiExpand="1" build="p"/>
      <p:bldP spid="9"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964</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#9Slide07 HoneyCream</vt:lpstr>
      <vt:lpstr>Arial</vt:lpstr>
      <vt:lpstr>Barlow Condensed ExtraBold</vt:lpstr>
      <vt:lpstr>Calibri</vt:lpstr>
      <vt:lpstr>Cambria</vt:lpstr>
      <vt:lpstr>SVN-Newton</vt:lpstr>
      <vt:lpstr>Times New Roman</vt:lpstr>
      <vt:lpstr>UTM Avo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Windows 10</cp:lastModifiedBy>
  <cp:revision>29</cp:revision>
  <dcterms:created xsi:type="dcterms:W3CDTF">2024-01-14T09:34:22Z</dcterms:created>
  <dcterms:modified xsi:type="dcterms:W3CDTF">2025-03-21T10:58:00Z</dcterms:modified>
</cp:coreProperties>
</file>