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8" r:id="rId1"/>
  </p:sldMasterIdLst>
  <p:notesMasterIdLst>
    <p:notesMasterId r:id="rId15"/>
  </p:notesMasterIdLst>
  <p:sldIdLst>
    <p:sldId id="256" r:id="rId2"/>
    <p:sldId id="257" r:id="rId3"/>
    <p:sldId id="258" r:id="rId4"/>
    <p:sldId id="262" r:id="rId5"/>
    <p:sldId id="263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</p:sldIdLst>
  <p:sldSz cx="18288000" cy="10287000"/>
  <p:notesSz cx="6858000" cy="9144000"/>
  <p:embeddedFontLs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Sniglet" panose="020B0604020202020204" charset="0"/>
      <p:regular r:id="rId24"/>
    </p:embeddedFont>
    <p:embeddedFont>
      <p:font typeface="Fredoka" panose="020B0604020202020204" charset="0"/>
      <p:regular r:id="rId25"/>
    </p:embeddedFont>
    <p:embeddedFont>
      <p:font typeface="Open Sans" panose="020B0604020202020204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  <p:embeddedFont>
      <p:font typeface="SVN-Yahoo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47"/>
    <a:srgbClr val="FF7A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45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65E0A-2DF4-4C72-9598-2CCD731FC49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EE003-D741-47F6-9BE1-D646657F5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2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709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4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19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audio" Target="../media/audio6.wav"/><Relationship Id="rId7" Type="http://schemas.openxmlformats.org/officeDocument/2006/relationships/image" Target="../media/image45.emf"/><Relationship Id="rId12" Type="http://schemas.openxmlformats.org/officeDocument/2006/relationships/image" Target="../media/image50.png"/><Relationship Id="rId2" Type="http://schemas.openxmlformats.org/officeDocument/2006/relationships/audio" Target="../media/audio5.wav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audio" Target="../media/audio8.wav"/><Relationship Id="rId15" Type="http://schemas.openxmlformats.org/officeDocument/2006/relationships/image" Target="../media/image53.png"/><Relationship Id="rId10" Type="http://schemas.openxmlformats.org/officeDocument/2006/relationships/image" Target="../media/image48.emf"/><Relationship Id="rId4" Type="http://schemas.openxmlformats.org/officeDocument/2006/relationships/audio" Target="../media/audio7.wav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emf"/><Relationship Id="rId18" Type="http://schemas.openxmlformats.org/officeDocument/2006/relationships/image" Target="../media/image53.png"/><Relationship Id="rId3" Type="http://schemas.openxmlformats.org/officeDocument/2006/relationships/audio" Target="../media/audio6.wav"/><Relationship Id="rId7" Type="http://schemas.openxmlformats.org/officeDocument/2006/relationships/image" Target="../media/image45.emf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audio" Target="../media/audio5.wav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6.png"/><Relationship Id="rId5" Type="http://schemas.openxmlformats.org/officeDocument/2006/relationships/audio" Target="../media/audio8.wav"/><Relationship Id="rId15" Type="http://schemas.openxmlformats.org/officeDocument/2006/relationships/image" Target="../media/image50.png"/><Relationship Id="rId10" Type="http://schemas.openxmlformats.org/officeDocument/2006/relationships/image" Target="../media/image68.png"/><Relationship Id="rId19" Type="http://schemas.openxmlformats.org/officeDocument/2006/relationships/image" Target="../media/image54.png"/><Relationship Id="rId4" Type="http://schemas.openxmlformats.org/officeDocument/2006/relationships/audio" Target="../media/audio7.wav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emf"/><Relationship Id="rId18" Type="http://schemas.openxmlformats.org/officeDocument/2006/relationships/image" Target="../media/image53.png"/><Relationship Id="rId3" Type="http://schemas.openxmlformats.org/officeDocument/2006/relationships/audio" Target="../media/audio6.wav"/><Relationship Id="rId7" Type="http://schemas.openxmlformats.org/officeDocument/2006/relationships/image" Target="../media/image45.emf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audio" Target="../media/audio5.wav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6.png"/><Relationship Id="rId5" Type="http://schemas.openxmlformats.org/officeDocument/2006/relationships/audio" Target="../media/audio8.wav"/><Relationship Id="rId15" Type="http://schemas.openxmlformats.org/officeDocument/2006/relationships/image" Target="../media/image50.png"/><Relationship Id="rId10" Type="http://schemas.openxmlformats.org/officeDocument/2006/relationships/image" Target="../media/image69.png"/><Relationship Id="rId19" Type="http://schemas.openxmlformats.org/officeDocument/2006/relationships/image" Target="../media/image54.png"/><Relationship Id="rId4" Type="http://schemas.openxmlformats.org/officeDocument/2006/relationships/audio" Target="../media/audio7.wav"/><Relationship Id="rId1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5" Type="http://schemas.openxmlformats.org/officeDocument/2006/relationships/image" Target="../media/image15.png"/><Relationship Id="rId4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8" Type="http://schemas.openxmlformats.org/officeDocument/2006/relationships/image" Target="../media/image29.svg"/><Relationship Id="rId3" Type="http://schemas.openxmlformats.org/officeDocument/2006/relationships/image" Target="../media/image2.png"/><Relationship Id="rId21" Type="http://schemas.openxmlformats.org/officeDocument/2006/relationships/image" Target="../media/image240.png"/><Relationship Id="rId7" Type="http://schemas.openxmlformats.org/officeDocument/2006/relationships/image" Target="../media/image17.png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16.sv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15" Type="http://schemas.openxmlformats.org/officeDocument/2006/relationships/image" Target="../media/image8.png"/><Relationship Id="rId10" Type="http://schemas.openxmlformats.org/officeDocument/2006/relationships/image" Target="../media/image6.svg"/><Relationship Id="rId19" Type="http://schemas.openxmlformats.org/officeDocument/2006/relationships/image" Target="../media/image19.png"/><Relationship Id="rId9" Type="http://schemas.openxmlformats.org/officeDocument/2006/relationships/image" Target="../media/image3.png"/><Relationship Id="rId1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svg"/><Relationship Id="rId18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openxmlformats.org/officeDocument/2006/relationships/image" Target="../media/image31.sv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image" Target="../media/image16.svg"/><Relationship Id="rId2" Type="http://schemas.openxmlformats.org/officeDocument/2006/relationships/audio" Target="../media/audio2.wav"/><Relationship Id="rId16" Type="http://schemas.openxmlformats.org/officeDocument/2006/relationships/image" Target="../media/image8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6.svg"/><Relationship Id="rId15" Type="http://schemas.openxmlformats.org/officeDocument/2006/relationships/image" Target="../media/image14.svg"/><Relationship Id="rId10" Type="http://schemas.openxmlformats.org/officeDocument/2006/relationships/image" Target="../media/image3.png"/><Relationship Id="rId19" Type="http://schemas.openxmlformats.org/officeDocument/2006/relationships/image" Target="../media/image29.svg"/><Relationship Id="rId9" Type="http://schemas.openxmlformats.org/officeDocument/2006/relationships/image" Target="../media/image25.svg"/><Relationship Id="rId14" Type="http://schemas.openxmlformats.org/officeDocument/2006/relationships/image" Target="../media/image7.png"/><Relationship Id="rId22" Type="http://schemas.openxmlformats.org/officeDocument/2006/relationships/image" Target="../media/image250.png"/></Relationships>
</file>

<file path=ppt/slides/_rels/slide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3.png"/><Relationship Id="rId12" Type="http://schemas.openxmlformats.org/officeDocument/2006/relationships/image" Target="../media/image22.png"/><Relationship Id="rId17" Type="http://schemas.openxmlformats.org/officeDocument/2006/relationships/image" Target="../media/image29.sv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3.svg"/><Relationship Id="rId5" Type="http://schemas.openxmlformats.org/officeDocument/2006/relationships/image" Target="../media/image4.svg"/><Relationship Id="rId15" Type="http://schemas.openxmlformats.org/officeDocument/2006/relationships/image" Target="../media/image35.svg"/><Relationship Id="rId19" Type="http://schemas.openxmlformats.org/officeDocument/2006/relationships/image" Target="../media/image3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12" Type="http://schemas.openxmlformats.org/officeDocument/2006/relationships/image" Target="../media/image5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svg"/><Relationship Id="rId11" Type="http://schemas.openxmlformats.org/officeDocument/2006/relationships/image" Target="../media/image29.png"/><Relationship Id="rId10" Type="http://schemas.openxmlformats.org/officeDocument/2006/relationships/image" Target="../media/image52.svg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6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40.png"/><Relationship Id="rId7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microsoft.com/office/2007/relationships/hdphoto" Target="../media/hdphoto2.wdp"/><Relationship Id="rId4" Type="http://schemas.openxmlformats.org/officeDocument/2006/relationships/image" Target="../media/image45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00243">
            <a:off x="5128419" y="-2672381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1435646">
            <a:off x="2999871" y="2238418"/>
            <a:ext cx="1044059" cy="1044059"/>
          </a:xfrm>
          <a:custGeom>
            <a:avLst/>
            <a:gdLst/>
            <a:ahLst/>
            <a:cxnLst/>
            <a:rect l="l" t="t" r="r" b="b"/>
            <a:pathLst>
              <a:path w="1044059" h="1044059">
                <a:moveTo>
                  <a:pt x="0" y="0"/>
                </a:moveTo>
                <a:lnTo>
                  <a:pt x="1044059" y="0"/>
                </a:lnTo>
                <a:lnTo>
                  <a:pt x="1044059" y="1044059"/>
                </a:lnTo>
                <a:lnTo>
                  <a:pt x="0" y="1044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435646">
            <a:off x="1570520" y="5504322"/>
            <a:ext cx="1389019" cy="1389019"/>
          </a:xfrm>
          <a:custGeom>
            <a:avLst/>
            <a:gdLst/>
            <a:ahLst/>
            <a:cxnLst/>
            <a:rect l="l" t="t" r="r" b="b"/>
            <a:pathLst>
              <a:path w="1389019" h="1389019">
                <a:moveTo>
                  <a:pt x="0" y="0"/>
                </a:moveTo>
                <a:lnTo>
                  <a:pt x="1389019" y="0"/>
                </a:lnTo>
                <a:lnTo>
                  <a:pt x="1389019" y="1389019"/>
                </a:lnTo>
                <a:lnTo>
                  <a:pt x="0" y="13890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28214">
            <a:off x="1891269" y="7482062"/>
            <a:ext cx="2501045" cy="2314774"/>
          </a:xfrm>
          <a:custGeom>
            <a:avLst/>
            <a:gdLst/>
            <a:ahLst/>
            <a:cxnLst/>
            <a:rect l="l" t="t" r="r" b="b"/>
            <a:pathLst>
              <a:path w="2501045" h="2314774">
                <a:moveTo>
                  <a:pt x="0" y="0"/>
                </a:moveTo>
                <a:lnTo>
                  <a:pt x="2501045" y="0"/>
                </a:lnTo>
                <a:lnTo>
                  <a:pt x="2501045" y="2314775"/>
                </a:lnTo>
                <a:lnTo>
                  <a:pt x="0" y="23147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776253">
            <a:off x="774129" y="975951"/>
            <a:ext cx="3156220" cy="2863049"/>
          </a:xfrm>
          <a:custGeom>
            <a:avLst/>
            <a:gdLst/>
            <a:ahLst/>
            <a:cxnLst/>
            <a:rect l="l" t="t" r="r" b="b"/>
            <a:pathLst>
              <a:path w="3156220" h="2863049">
                <a:moveTo>
                  <a:pt x="0" y="0"/>
                </a:moveTo>
                <a:lnTo>
                  <a:pt x="3156220" y="0"/>
                </a:lnTo>
                <a:lnTo>
                  <a:pt x="3156220" y="2863049"/>
                </a:lnTo>
                <a:lnTo>
                  <a:pt x="0" y="28630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392119">
            <a:off x="14834461" y="579407"/>
            <a:ext cx="2723777" cy="2723777"/>
          </a:xfrm>
          <a:custGeom>
            <a:avLst/>
            <a:gdLst/>
            <a:ahLst/>
            <a:cxnLst/>
            <a:rect l="l" t="t" r="r" b="b"/>
            <a:pathLst>
              <a:path w="2723777" h="2723777">
                <a:moveTo>
                  <a:pt x="0" y="0"/>
                </a:moveTo>
                <a:lnTo>
                  <a:pt x="2723777" y="0"/>
                </a:lnTo>
                <a:lnTo>
                  <a:pt x="2723777" y="2723777"/>
                </a:lnTo>
                <a:lnTo>
                  <a:pt x="0" y="27237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38641">
            <a:off x="15820587" y="4626836"/>
            <a:ext cx="1319936" cy="952121"/>
          </a:xfrm>
          <a:custGeom>
            <a:avLst/>
            <a:gdLst/>
            <a:ahLst/>
            <a:cxnLst/>
            <a:rect l="l" t="t" r="r" b="b"/>
            <a:pathLst>
              <a:path w="1319936" h="952121">
                <a:moveTo>
                  <a:pt x="0" y="0"/>
                </a:moveTo>
                <a:lnTo>
                  <a:pt x="1319936" y="0"/>
                </a:lnTo>
                <a:lnTo>
                  <a:pt x="1319936" y="952121"/>
                </a:lnTo>
                <a:lnTo>
                  <a:pt x="0" y="95212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58134">
            <a:off x="14451185" y="6678050"/>
            <a:ext cx="2446201" cy="2808079"/>
          </a:xfrm>
          <a:custGeom>
            <a:avLst/>
            <a:gdLst/>
            <a:ahLst/>
            <a:cxnLst/>
            <a:rect l="l" t="t" r="r" b="b"/>
            <a:pathLst>
              <a:path w="2446201" h="2808079">
                <a:moveTo>
                  <a:pt x="0" y="0"/>
                </a:moveTo>
                <a:lnTo>
                  <a:pt x="2446201" y="0"/>
                </a:lnTo>
                <a:lnTo>
                  <a:pt x="2446201" y="2808080"/>
                </a:lnTo>
                <a:lnTo>
                  <a:pt x="0" y="280808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" y="-190500"/>
            <a:ext cx="2684295" cy="26842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8403" y="8442893"/>
            <a:ext cx="932769" cy="9571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17870" y="2111577"/>
            <a:ext cx="13942760" cy="73341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859" y="813164"/>
            <a:ext cx="2934858" cy="1075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213590" y="4046865"/>
            <a:ext cx="3756599" cy="13761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6971792" y="874885"/>
            <a:ext cx="4372992" cy="1246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8100" b="1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3301" y="800100"/>
            <a:ext cx="4343777" cy="15911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2804" y="3886502"/>
            <a:ext cx="2143878" cy="785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3836" y="2286001"/>
            <a:ext cx="5176382" cy="2798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5237" y="2286000"/>
            <a:ext cx="4882589" cy="2664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8302" y="5198112"/>
            <a:ext cx="12231396" cy="2917188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8168" y="8312449"/>
            <a:ext cx="3164099" cy="11613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26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0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35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0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45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0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35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0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45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02306" y="395603"/>
            <a:ext cx="14230352" cy="4774223"/>
            <a:chOff x="2401537" y="26373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1537" y="26373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92701" y="840208"/>
              <a:ext cx="9029103" cy="16385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lnSpc>
                  <a:spcPct val="121000"/>
                </a:lnSpc>
                <a:defRPr/>
              </a:pPr>
              <a:r>
                <a:rPr lang="en-US" sz="66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Điền</a:t>
              </a:r>
              <a:r>
                <a:rPr lang="en-US" sz="66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6600" b="1" dirty="0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thích</a:t>
              </a:r>
              <a:r>
                <a:rPr lang="en-US" sz="6600" b="1" dirty="0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hợp</a:t>
              </a:r>
              <a:r>
                <a:rPr lang="en-US" sz="6600" b="1" dirty="0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66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chỗ</a:t>
              </a:r>
              <a:r>
                <a:rPr lang="en-US" sz="6600" b="1" dirty="0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chấm</a:t>
              </a:r>
              <a:r>
                <a:rPr lang="en-US" sz="6600" b="1" dirty="0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:</a:t>
              </a:r>
              <a:endParaRPr lang="en-US" sz="6600" b="1" dirty="0">
                <a:solidFill>
                  <a:srgbClr val="ED5565"/>
                </a:solidFill>
                <a:latin typeface="Cambria" panose="02040503050406030204" pitchFamily="18" charset="0"/>
              </a:endParaRPr>
            </a:p>
            <a:p>
              <a:pPr algn="ctr" defTabSz="1371600">
                <a:lnSpc>
                  <a:spcPct val="121000"/>
                </a:lnSpc>
                <a:defRPr/>
              </a:pPr>
              <a:r>
                <a:rPr lang="en-US" sz="6600" b="1" dirty="0" smtClean="0">
                  <a:latin typeface="Cambria" panose="02040503050406030204" pitchFamily="18" charset="0"/>
                </a:rPr>
                <a:t>81 : 9 </a:t>
              </a:r>
              <a:r>
                <a:rPr lang="en-US" sz="6600" b="1" dirty="0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… </a:t>
              </a:r>
              <a:r>
                <a:rPr lang="en-US" sz="6600" b="1" dirty="0" smtClean="0">
                  <a:latin typeface="Cambria" panose="02040503050406030204" pitchFamily="18" charset="0"/>
                </a:rPr>
                <a:t>(81 : 3) : (9 : 3)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473673" y="3840274"/>
              <a:ext cx="2982398" cy="9848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48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xác</a:t>
              </a:r>
              <a:r>
                <a:rPr lang="en-US" sz="48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định</a:t>
              </a:r>
              <a:r>
                <a:rPr lang="en-US" sz="48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 defTabSz="1371600">
                <a:defRPr/>
              </a:pPr>
              <a:r>
                <a:rPr lang="en-US" sz="4800" b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được</a:t>
              </a:r>
              <a:endParaRPr lang="en-US" sz="48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538602" y="3989903"/>
              <a:ext cx="30350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&lt;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730716" y="5635627"/>
              <a:ext cx="30350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&gt;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538598" y="5635627"/>
              <a:ext cx="30350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=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12164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502508" y="442553"/>
            <a:ext cx="14230352" cy="4774223"/>
            <a:chOff x="2335005" y="29503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35005" y="29503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563903" y="707301"/>
                  <a:ext cx="9029103" cy="264418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1371600">
                    <a:lnSpc>
                      <a:spcPct val="121000"/>
                    </a:lnSpc>
                    <a:defRPr/>
                  </a:pP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Điền </a:t>
                  </a:r>
                  <a:r>
                    <a:rPr lang="en-US" sz="7200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số</a:t>
                  </a: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7200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thích</a:t>
                  </a: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7200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hợp</a:t>
                  </a: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7200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vào</a:t>
                  </a: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7200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chỗ</a:t>
                  </a: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7200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chấm</a:t>
                  </a: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:</a:t>
                  </a:r>
                </a:p>
                <a:p>
                  <a:pPr algn="ctr" defTabSz="1371600">
                    <a:lnSpc>
                      <a:spcPct val="121000"/>
                    </a:lnSpc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7200" b="0" i="1" smtClean="0">
                            <a:solidFill>
                              <a:srgbClr val="ED5565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3 </m:t>
                            </m:r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 …</m:t>
                            </m:r>
                          </m:num>
                          <m:den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4 </m:t>
                            </m:r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 …</m:t>
                            </m:r>
                          </m:den>
                        </m:f>
                        <m:r>
                          <a:rPr lang="en-US" sz="7200" b="0" i="1" smtClean="0">
                            <a:solidFill>
                              <a:srgbClr val="ED5565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75</m:t>
                            </m:r>
                          </m:num>
                          <m:den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7200" dirty="0">
                    <a:solidFill>
                      <a:srgbClr val="ED5565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3903" y="707301"/>
                  <a:ext cx="9029103" cy="2644186"/>
                </a:xfrm>
                <a:prstGeom prst="rect">
                  <a:avLst/>
                </a:prstGeom>
                <a:blipFill>
                  <a:blip r:embed="rId10"/>
                  <a:stretch>
                    <a:fillRect l="-495" t="-4301" r="-4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78967" y="3989903"/>
              <a:ext cx="6070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25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386850" y="3989903"/>
              <a:ext cx="6070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15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578965" y="5635627"/>
              <a:ext cx="6070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50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386846" y="5635627"/>
              <a:ext cx="6070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20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34402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3331101" y="572807"/>
                  <a:ext cx="8120595" cy="24237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1371600">
                    <a:lnSpc>
                      <a:spcPct val="121000"/>
                    </a:lnSpc>
                    <a:defRPr/>
                  </a:pP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Viết </a:t>
                  </a:r>
                  <a:r>
                    <a:rPr lang="en-US" sz="6600" b="1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số</a:t>
                  </a: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6600" b="1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thích</a:t>
                  </a: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6600" b="1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hợp</a:t>
                  </a: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6600" b="1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vào</a:t>
                  </a: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6600" b="1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chỗ</a:t>
                  </a: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6600" b="1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chấm</a:t>
                  </a: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:</a:t>
                  </a:r>
                </a:p>
                <a:p>
                  <a:pPr algn="ctr" defTabSz="1371600">
                    <a:lnSpc>
                      <a:spcPct val="121000"/>
                    </a:lnSpc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6600" b="1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en-US" sz="6600" b="1" i="1" smtClean="0">
                            <a:solidFill>
                              <a:srgbClr val="ED5565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</m:num>
                          <m:den>
                            <m:r>
                              <a:rPr lang="en-US" sz="6600" b="1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den>
                        </m:f>
                      </m:oMath>
                    </m:oMathPara>
                  </a14:m>
                  <a:endParaRPr lang="en-US" sz="6600" b="1" dirty="0">
                    <a:solidFill>
                      <a:srgbClr val="ED5565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1101" y="572807"/>
                  <a:ext cx="8120595" cy="2423783"/>
                </a:xfrm>
                <a:prstGeom prst="rect">
                  <a:avLst/>
                </a:prstGeom>
                <a:blipFill>
                  <a:blip r:embed="rId10"/>
                  <a:stretch>
                    <a:fillRect l="-3904" t="-4362" r="-3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98201" y="3989903"/>
              <a:ext cx="5685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20</a:t>
              </a:r>
              <a:endParaRPr lang="en-US" sz="6000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406087" y="3989903"/>
              <a:ext cx="5685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12</a:t>
              </a:r>
              <a:endParaRPr lang="en-US" sz="6000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740333" y="5635627"/>
              <a:ext cx="28426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8</a:t>
              </a:r>
              <a:endParaRPr lang="en-US" sz="6000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406082" y="5635627"/>
              <a:ext cx="5685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16</a:t>
              </a:r>
              <a:endParaRPr lang="en-US" sz="6000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01762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1405269" y="8282709"/>
            <a:ext cx="6438717" cy="1384324"/>
          </a:xfrm>
          <a:custGeom>
            <a:avLst/>
            <a:gdLst/>
            <a:ahLst/>
            <a:cxnLst/>
            <a:rect l="l" t="t" r="r" b="b"/>
            <a:pathLst>
              <a:path w="6438717" h="1384324">
                <a:moveTo>
                  <a:pt x="0" y="0"/>
                </a:moveTo>
                <a:lnTo>
                  <a:pt x="6438717" y="0"/>
                </a:lnTo>
                <a:lnTo>
                  <a:pt x="6438717" y="1384325"/>
                </a:lnTo>
                <a:lnTo>
                  <a:pt x="0" y="13843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765014" y="4124672"/>
            <a:ext cx="5795818" cy="5795818"/>
          </a:xfrm>
          <a:custGeom>
            <a:avLst/>
            <a:gdLst/>
            <a:ahLst/>
            <a:cxnLst/>
            <a:rect l="l" t="t" r="r" b="b"/>
            <a:pathLst>
              <a:path w="5795818" h="5795818">
                <a:moveTo>
                  <a:pt x="0" y="0"/>
                </a:moveTo>
                <a:lnTo>
                  <a:pt x="5795819" y="0"/>
                </a:lnTo>
                <a:lnTo>
                  <a:pt x="5795819" y="5795818"/>
                </a:lnTo>
                <a:lnTo>
                  <a:pt x="0" y="57958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624627" y="2534090"/>
            <a:ext cx="2076592" cy="2607965"/>
          </a:xfrm>
          <a:custGeom>
            <a:avLst/>
            <a:gdLst/>
            <a:ahLst/>
            <a:cxnLst/>
            <a:rect l="l" t="t" r="r" b="b"/>
            <a:pathLst>
              <a:path w="2076592" h="2607965">
                <a:moveTo>
                  <a:pt x="0" y="0"/>
                </a:moveTo>
                <a:lnTo>
                  <a:pt x="2076593" y="0"/>
                </a:lnTo>
                <a:lnTo>
                  <a:pt x="2076593" y="2607965"/>
                </a:lnTo>
                <a:lnTo>
                  <a:pt x="0" y="26079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146" y="1768013"/>
            <a:ext cx="14339035" cy="67671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5300243">
            <a:off x="5039931" y="-2660204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1435646">
            <a:off x="833526" y="4633648"/>
            <a:ext cx="1044059" cy="1044059"/>
          </a:xfrm>
          <a:custGeom>
            <a:avLst/>
            <a:gdLst/>
            <a:ahLst/>
            <a:cxnLst/>
            <a:rect l="l" t="t" r="r" b="b"/>
            <a:pathLst>
              <a:path w="1044059" h="1044059">
                <a:moveTo>
                  <a:pt x="0" y="0"/>
                </a:moveTo>
                <a:lnTo>
                  <a:pt x="1044059" y="0"/>
                </a:lnTo>
                <a:lnTo>
                  <a:pt x="1044059" y="1044059"/>
                </a:lnTo>
                <a:lnTo>
                  <a:pt x="0" y="10440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1435646">
            <a:off x="969885" y="7393030"/>
            <a:ext cx="1897262" cy="1897262"/>
          </a:xfrm>
          <a:custGeom>
            <a:avLst/>
            <a:gdLst/>
            <a:ahLst/>
            <a:cxnLst/>
            <a:rect l="l" t="t" r="r" b="b"/>
            <a:pathLst>
              <a:path w="1897262" h="1897262">
                <a:moveTo>
                  <a:pt x="0" y="0"/>
                </a:moveTo>
                <a:lnTo>
                  <a:pt x="1897262" y="0"/>
                </a:lnTo>
                <a:lnTo>
                  <a:pt x="1897262" y="1897263"/>
                </a:lnTo>
                <a:lnTo>
                  <a:pt x="0" y="1897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92119">
            <a:off x="15404636" y="899306"/>
            <a:ext cx="1862374" cy="1862374"/>
          </a:xfrm>
          <a:custGeom>
            <a:avLst/>
            <a:gdLst/>
            <a:ahLst/>
            <a:cxnLst/>
            <a:rect l="l" t="t" r="r" b="b"/>
            <a:pathLst>
              <a:path w="1862374" h="1862374">
                <a:moveTo>
                  <a:pt x="0" y="0"/>
                </a:moveTo>
                <a:lnTo>
                  <a:pt x="1862373" y="0"/>
                </a:lnTo>
                <a:lnTo>
                  <a:pt x="1862373" y="1862373"/>
                </a:lnTo>
                <a:lnTo>
                  <a:pt x="0" y="18623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38641">
            <a:off x="16075918" y="4107027"/>
            <a:ext cx="1319152" cy="951556"/>
          </a:xfrm>
          <a:custGeom>
            <a:avLst/>
            <a:gdLst/>
            <a:ahLst/>
            <a:cxnLst/>
            <a:rect l="l" t="t" r="r" b="b"/>
            <a:pathLst>
              <a:path w="1319152" h="951556">
                <a:moveTo>
                  <a:pt x="0" y="0"/>
                </a:moveTo>
                <a:lnTo>
                  <a:pt x="1319153" y="0"/>
                </a:lnTo>
                <a:lnTo>
                  <a:pt x="1319153" y="951556"/>
                </a:lnTo>
                <a:lnTo>
                  <a:pt x="0" y="9515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58134">
            <a:off x="15351781" y="7210546"/>
            <a:ext cx="1968084" cy="2259232"/>
          </a:xfrm>
          <a:custGeom>
            <a:avLst/>
            <a:gdLst/>
            <a:ahLst/>
            <a:cxnLst/>
            <a:rect l="l" t="t" r="r" b="b"/>
            <a:pathLst>
              <a:path w="1968084" h="2259232">
                <a:moveTo>
                  <a:pt x="0" y="0"/>
                </a:moveTo>
                <a:lnTo>
                  <a:pt x="1968084" y="0"/>
                </a:lnTo>
                <a:lnTo>
                  <a:pt x="1968084" y="2259232"/>
                </a:lnTo>
                <a:lnTo>
                  <a:pt x="0" y="22592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TextBox 11"/>
          <p:cNvSpPr txBox="1"/>
          <p:nvPr/>
        </p:nvSpPr>
        <p:spPr>
          <a:xfrm>
            <a:off x="2947517" y="3510332"/>
            <a:ext cx="13054972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301"/>
              </a:lnSpc>
              <a:spcBef>
                <a:spcPct val="0"/>
              </a:spcBef>
            </a:pP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301" b="1" spc="189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 rot="-148687">
            <a:off x="6659087" y="1963749"/>
            <a:ext cx="5747494" cy="1186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9028"/>
              </a:lnSpc>
              <a:spcBef>
                <a:spcPct val="0"/>
              </a:spcBef>
            </a:pPr>
            <a:r>
              <a:rPr lang="en-US" sz="10621" dirty="0" err="1" smtClean="0">
                <a:solidFill>
                  <a:srgbClr val="EC407A"/>
                </a:solidFill>
                <a:latin typeface="SVN-Yahoo" panose="02040603050506020204" pitchFamily="18" charset="0"/>
              </a:rPr>
              <a:t>Câu</a:t>
            </a:r>
            <a:r>
              <a:rPr lang="en-US" sz="10621" dirty="0" smtClean="0">
                <a:solidFill>
                  <a:srgbClr val="EC407A"/>
                </a:solidFill>
                <a:latin typeface="SVN-Yahoo" panose="02040603050506020204" pitchFamily="18" charset="0"/>
              </a:rPr>
              <a:t> 1</a:t>
            </a:r>
            <a:endParaRPr lang="en-US" sz="10621" dirty="0">
              <a:solidFill>
                <a:srgbClr val="EC407A"/>
              </a:solidFill>
              <a:latin typeface="SVN-Yahoo" panose="020406030505060202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143593" y="6688202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1" y="0"/>
                </a:lnTo>
                <a:lnTo>
                  <a:pt x="1194311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13353" y="6632400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2" y="0"/>
                </a:lnTo>
                <a:lnTo>
                  <a:pt x="1194312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138676" y="6632400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2" y="0"/>
                </a:lnTo>
                <a:lnTo>
                  <a:pt x="1194312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747715" y="7205993"/>
            <a:ext cx="98783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6600" dirty="0" smtClean="0">
                <a:solidFill>
                  <a:srgbClr val="4B3D66"/>
                </a:solidFill>
                <a:latin typeface="Sniglet"/>
              </a:rPr>
              <a:t>32</a:t>
            </a:r>
            <a:endParaRPr lang="en-US" sz="6600" dirty="0">
              <a:solidFill>
                <a:srgbClr val="4B3D66"/>
              </a:solidFill>
              <a:latin typeface="Snigle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436952" y="7200241"/>
            <a:ext cx="611940" cy="623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Sniglet"/>
              </a:rPr>
              <a:t>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199593" y="7168153"/>
            <a:ext cx="573728" cy="687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Sniglet"/>
              </a:rPr>
              <a:t>B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384488" y="7200241"/>
            <a:ext cx="611940" cy="623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6600">
                <a:solidFill>
                  <a:srgbClr val="FFFFFF"/>
                </a:solidFill>
                <a:latin typeface="Sniglet"/>
              </a:rPr>
              <a:t>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077855" y="7205993"/>
            <a:ext cx="98783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6600" dirty="0">
                <a:solidFill>
                  <a:srgbClr val="4B3D66"/>
                </a:solidFill>
                <a:latin typeface="Sniglet"/>
              </a:rPr>
              <a:t>40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407995" y="7205993"/>
            <a:ext cx="98783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6600" dirty="0" smtClean="0">
                <a:solidFill>
                  <a:srgbClr val="4B3D66"/>
                </a:solidFill>
                <a:latin typeface="Sniglet"/>
              </a:rPr>
              <a:t>36</a:t>
            </a:r>
            <a:endParaRPr lang="en-US" sz="6600" dirty="0">
              <a:solidFill>
                <a:srgbClr val="4B3D66"/>
              </a:solidFill>
              <a:latin typeface="Snigle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937103" y="4466786"/>
                <a:ext cx="2722925" cy="17349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103" y="4466786"/>
                <a:ext cx="2722925" cy="173496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5300243">
            <a:off x="5128419" y="-2672381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435646">
            <a:off x="15502314" y="571433"/>
            <a:ext cx="1999256" cy="1999256"/>
          </a:xfrm>
          <a:custGeom>
            <a:avLst/>
            <a:gdLst/>
            <a:ahLst/>
            <a:cxnLst/>
            <a:rect l="l" t="t" r="r" b="b"/>
            <a:pathLst>
              <a:path w="1999256" h="1999256">
                <a:moveTo>
                  <a:pt x="0" y="0"/>
                </a:moveTo>
                <a:lnTo>
                  <a:pt x="1999257" y="0"/>
                </a:lnTo>
                <a:lnTo>
                  <a:pt x="1999257" y="1999257"/>
                </a:lnTo>
                <a:lnTo>
                  <a:pt x="0" y="1999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1435646">
            <a:off x="16207552" y="4183475"/>
            <a:ext cx="1263302" cy="1263302"/>
          </a:xfrm>
          <a:custGeom>
            <a:avLst/>
            <a:gdLst/>
            <a:ahLst/>
            <a:cxnLst/>
            <a:rect l="l" t="t" r="r" b="b"/>
            <a:pathLst>
              <a:path w="1263302" h="1263302">
                <a:moveTo>
                  <a:pt x="0" y="0"/>
                </a:moveTo>
                <a:lnTo>
                  <a:pt x="1263302" y="0"/>
                </a:lnTo>
                <a:lnTo>
                  <a:pt x="1263302" y="1263302"/>
                </a:lnTo>
                <a:lnTo>
                  <a:pt x="0" y="12633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776253">
            <a:off x="15166269" y="7008328"/>
            <a:ext cx="2671348" cy="2423214"/>
          </a:xfrm>
          <a:custGeom>
            <a:avLst/>
            <a:gdLst/>
            <a:ahLst/>
            <a:cxnLst/>
            <a:rect l="l" t="t" r="r" b="b"/>
            <a:pathLst>
              <a:path w="2671348" h="2423214">
                <a:moveTo>
                  <a:pt x="0" y="0"/>
                </a:moveTo>
                <a:lnTo>
                  <a:pt x="2671347" y="0"/>
                </a:lnTo>
                <a:lnTo>
                  <a:pt x="2671347" y="2423215"/>
                </a:lnTo>
                <a:lnTo>
                  <a:pt x="0" y="24232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 rot="-392119">
            <a:off x="603840" y="7319310"/>
            <a:ext cx="2259288" cy="2259288"/>
          </a:xfrm>
          <a:custGeom>
            <a:avLst/>
            <a:gdLst/>
            <a:ahLst/>
            <a:cxnLst/>
            <a:rect l="l" t="t" r="r" b="b"/>
            <a:pathLst>
              <a:path w="2259288" h="2259288">
                <a:moveTo>
                  <a:pt x="0" y="0"/>
                </a:moveTo>
                <a:lnTo>
                  <a:pt x="2259288" y="0"/>
                </a:lnTo>
                <a:lnTo>
                  <a:pt x="2259288" y="2259288"/>
                </a:lnTo>
                <a:lnTo>
                  <a:pt x="0" y="22592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38641">
            <a:off x="1085370" y="4672892"/>
            <a:ext cx="1129893" cy="815036"/>
          </a:xfrm>
          <a:custGeom>
            <a:avLst/>
            <a:gdLst/>
            <a:ahLst/>
            <a:cxnLst/>
            <a:rect l="l" t="t" r="r" b="b"/>
            <a:pathLst>
              <a:path w="1129893" h="815036">
                <a:moveTo>
                  <a:pt x="0" y="0"/>
                </a:moveTo>
                <a:lnTo>
                  <a:pt x="1129893" y="0"/>
                </a:lnTo>
                <a:lnTo>
                  <a:pt x="1129893" y="815036"/>
                </a:lnTo>
                <a:lnTo>
                  <a:pt x="0" y="8150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458134">
            <a:off x="903976" y="914454"/>
            <a:ext cx="2029555" cy="2329797"/>
          </a:xfrm>
          <a:custGeom>
            <a:avLst/>
            <a:gdLst/>
            <a:ahLst/>
            <a:cxnLst/>
            <a:rect l="l" t="t" r="r" b="b"/>
            <a:pathLst>
              <a:path w="2029555" h="2329797">
                <a:moveTo>
                  <a:pt x="0" y="0"/>
                </a:moveTo>
                <a:lnTo>
                  <a:pt x="2029555" y="0"/>
                </a:lnTo>
                <a:lnTo>
                  <a:pt x="2029555" y="2329797"/>
                </a:lnTo>
                <a:lnTo>
                  <a:pt x="0" y="23297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TextBox 11"/>
          <p:cNvSpPr txBox="1"/>
          <p:nvPr/>
        </p:nvSpPr>
        <p:spPr>
          <a:xfrm>
            <a:off x="2947517" y="3510332"/>
            <a:ext cx="13054972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301"/>
              </a:lnSpc>
              <a:spcBef>
                <a:spcPct val="0"/>
              </a:spcBef>
            </a:pP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301" b="1" spc="189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12"/>
          <p:cNvSpPr txBox="1"/>
          <p:nvPr/>
        </p:nvSpPr>
        <p:spPr>
          <a:xfrm rot="-148687">
            <a:off x="6659087" y="1963749"/>
            <a:ext cx="5747494" cy="1186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9028"/>
              </a:lnSpc>
              <a:spcBef>
                <a:spcPct val="0"/>
              </a:spcBef>
            </a:pPr>
            <a:r>
              <a:rPr lang="en-US" sz="10621" dirty="0" err="1" smtClean="0">
                <a:solidFill>
                  <a:srgbClr val="EC407A"/>
                </a:solidFill>
                <a:latin typeface="SVN-Yahoo" panose="02040603050506020204" pitchFamily="18" charset="0"/>
              </a:rPr>
              <a:t>Câu</a:t>
            </a:r>
            <a:r>
              <a:rPr lang="en-US" sz="10621" dirty="0" smtClean="0">
                <a:solidFill>
                  <a:srgbClr val="EC407A"/>
                </a:solidFill>
                <a:latin typeface="SVN-Yahoo" panose="02040603050506020204" pitchFamily="18" charset="0"/>
              </a:rPr>
              <a:t> 2</a:t>
            </a:r>
            <a:endParaRPr lang="en-US" sz="10621" dirty="0">
              <a:solidFill>
                <a:srgbClr val="EC407A"/>
              </a:solidFill>
              <a:latin typeface="SVN-Yahoo" panose="02040603050506020204" pitchFamily="18" charset="0"/>
            </a:endParaRPr>
          </a:p>
        </p:txBody>
      </p:sp>
      <p:sp>
        <p:nvSpPr>
          <p:cNvPr id="24" name="Freeform 13"/>
          <p:cNvSpPr/>
          <p:nvPr/>
        </p:nvSpPr>
        <p:spPr>
          <a:xfrm>
            <a:off x="3353827" y="6767162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1" y="0"/>
                </a:lnTo>
                <a:lnTo>
                  <a:pt x="1194311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4"/>
          <p:cNvSpPr/>
          <p:nvPr/>
        </p:nvSpPr>
        <p:spPr>
          <a:xfrm>
            <a:off x="7530996" y="7590070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2" y="0"/>
                </a:lnTo>
                <a:lnTo>
                  <a:pt x="1194312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15"/>
          <p:cNvSpPr/>
          <p:nvPr/>
        </p:nvSpPr>
        <p:spPr>
          <a:xfrm>
            <a:off x="11138676" y="6632400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2" y="0"/>
                </a:lnTo>
                <a:lnTo>
                  <a:pt x="1194312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16"/>
          <p:cNvSpPr txBox="1"/>
          <p:nvPr/>
        </p:nvSpPr>
        <p:spPr>
          <a:xfrm>
            <a:off x="4957949" y="7284953"/>
            <a:ext cx="2304472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6600" dirty="0" smtClean="0">
                <a:solidFill>
                  <a:srgbClr val="4B3D66"/>
                </a:solidFill>
                <a:latin typeface="Sniglet"/>
              </a:rPr>
              <a:t>18 ; 36</a:t>
            </a:r>
            <a:endParaRPr lang="en-US" sz="6600" dirty="0">
              <a:solidFill>
                <a:srgbClr val="4B3D66"/>
              </a:solidFill>
              <a:latin typeface="Sniglet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3647186" y="7279201"/>
            <a:ext cx="611940" cy="623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Sniglet"/>
              </a:rPr>
              <a:t>A</a:t>
            </a:r>
          </a:p>
        </p:txBody>
      </p:sp>
      <p:sp>
        <p:nvSpPr>
          <p:cNvPr id="29" name="TextBox 18"/>
          <p:cNvSpPr txBox="1"/>
          <p:nvPr/>
        </p:nvSpPr>
        <p:spPr>
          <a:xfrm>
            <a:off x="7917236" y="8125823"/>
            <a:ext cx="573728" cy="687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Sniglet"/>
              </a:rPr>
              <a:t>B</a:t>
            </a:r>
          </a:p>
        </p:txBody>
      </p:sp>
      <p:sp>
        <p:nvSpPr>
          <p:cNvPr id="30" name="TextBox 19"/>
          <p:cNvSpPr txBox="1"/>
          <p:nvPr/>
        </p:nvSpPr>
        <p:spPr>
          <a:xfrm>
            <a:off x="11384488" y="7200241"/>
            <a:ext cx="611940" cy="623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6600">
                <a:solidFill>
                  <a:srgbClr val="FFFFFF"/>
                </a:solidFill>
                <a:latin typeface="Sniglet"/>
              </a:rPr>
              <a:t>C</a:t>
            </a:r>
          </a:p>
        </p:txBody>
      </p:sp>
      <p:sp>
        <p:nvSpPr>
          <p:cNvPr id="31" name="TextBox 20"/>
          <p:cNvSpPr txBox="1"/>
          <p:nvPr/>
        </p:nvSpPr>
        <p:spPr>
          <a:xfrm>
            <a:off x="8795498" y="8163663"/>
            <a:ext cx="246747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6600" dirty="0" smtClean="0">
                <a:solidFill>
                  <a:srgbClr val="4B3D66"/>
                </a:solidFill>
                <a:latin typeface="Sniglet"/>
              </a:rPr>
              <a:t>18 ; 6</a:t>
            </a:r>
            <a:endParaRPr lang="en-US" sz="6600" dirty="0">
              <a:solidFill>
                <a:srgbClr val="4B3D66"/>
              </a:solidFill>
              <a:latin typeface="Sniglet"/>
            </a:endParaRPr>
          </a:p>
        </p:txBody>
      </p:sp>
      <p:sp>
        <p:nvSpPr>
          <p:cNvPr id="32" name="TextBox 21"/>
          <p:cNvSpPr txBox="1"/>
          <p:nvPr/>
        </p:nvSpPr>
        <p:spPr>
          <a:xfrm>
            <a:off x="12407994" y="7205993"/>
            <a:ext cx="1921259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6600" dirty="0" smtClean="0">
                <a:solidFill>
                  <a:srgbClr val="4B3D66"/>
                </a:solidFill>
                <a:latin typeface="Sniglet"/>
              </a:rPr>
              <a:t>36 ; 6</a:t>
            </a:r>
            <a:endParaRPr lang="en-US" sz="6600" dirty="0">
              <a:solidFill>
                <a:srgbClr val="4B3D66"/>
              </a:solidFill>
              <a:latin typeface="Snigle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937103" y="4466786"/>
                <a:ext cx="3447482" cy="13874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den>
                    </m:f>
                  </m:oMath>
                </a14:m>
                <a:r>
                  <a:rPr lang="en-US" sz="6000" b="1" dirty="0" smtClean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/>
                      <m:den>
                        <m: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103" y="4466786"/>
                <a:ext cx="3447482" cy="1387431"/>
              </a:xfrm>
              <a:prstGeom prst="rect">
                <a:avLst/>
              </a:prstGeom>
              <a:blipFill>
                <a:blip r:embed="rId22"/>
                <a:stretch>
                  <a:fillRect b="-17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5300243">
            <a:off x="5128419" y="-2672381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1435646">
            <a:off x="15502314" y="571433"/>
            <a:ext cx="1999256" cy="1999256"/>
          </a:xfrm>
          <a:custGeom>
            <a:avLst/>
            <a:gdLst/>
            <a:ahLst/>
            <a:cxnLst/>
            <a:rect l="l" t="t" r="r" b="b"/>
            <a:pathLst>
              <a:path w="1999256" h="1999256">
                <a:moveTo>
                  <a:pt x="0" y="0"/>
                </a:moveTo>
                <a:lnTo>
                  <a:pt x="1999257" y="0"/>
                </a:lnTo>
                <a:lnTo>
                  <a:pt x="1999257" y="1999257"/>
                </a:lnTo>
                <a:lnTo>
                  <a:pt x="0" y="19992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392119">
            <a:off x="603840" y="7319310"/>
            <a:ext cx="2259288" cy="2259288"/>
          </a:xfrm>
          <a:custGeom>
            <a:avLst/>
            <a:gdLst/>
            <a:ahLst/>
            <a:cxnLst/>
            <a:rect l="l" t="t" r="r" b="b"/>
            <a:pathLst>
              <a:path w="2259288" h="2259288">
                <a:moveTo>
                  <a:pt x="0" y="0"/>
                </a:moveTo>
                <a:lnTo>
                  <a:pt x="2259288" y="0"/>
                </a:lnTo>
                <a:lnTo>
                  <a:pt x="2259288" y="2259288"/>
                </a:lnTo>
                <a:lnTo>
                  <a:pt x="0" y="22592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-458134">
            <a:off x="903976" y="914454"/>
            <a:ext cx="2029555" cy="2329797"/>
          </a:xfrm>
          <a:custGeom>
            <a:avLst/>
            <a:gdLst/>
            <a:ahLst/>
            <a:cxnLst/>
            <a:rect l="l" t="t" r="r" b="b"/>
            <a:pathLst>
              <a:path w="2029555" h="2329797">
                <a:moveTo>
                  <a:pt x="0" y="0"/>
                </a:moveTo>
                <a:lnTo>
                  <a:pt x="2029555" y="0"/>
                </a:lnTo>
                <a:lnTo>
                  <a:pt x="2029555" y="2329797"/>
                </a:lnTo>
                <a:lnTo>
                  <a:pt x="0" y="23297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435646">
            <a:off x="16207552" y="4183475"/>
            <a:ext cx="1263302" cy="1263302"/>
          </a:xfrm>
          <a:custGeom>
            <a:avLst/>
            <a:gdLst/>
            <a:ahLst/>
            <a:cxnLst/>
            <a:rect l="l" t="t" r="r" b="b"/>
            <a:pathLst>
              <a:path w="1263302" h="1263302">
                <a:moveTo>
                  <a:pt x="0" y="0"/>
                </a:moveTo>
                <a:lnTo>
                  <a:pt x="1263302" y="0"/>
                </a:lnTo>
                <a:lnTo>
                  <a:pt x="1263302" y="1263302"/>
                </a:lnTo>
                <a:lnTo>
                  <a:pt x="0" y="12633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538641">
            <a:off x="1085370" y="4672892"/>
            <a:ext cx="1129893" cy="815036"/>
          </a:xfrm>
          <a:custGeom>
            <a:avLst/>
            <a:gdLst/>
            <a:ahLst/>
            <a:cxnLst/>
            <a:rect l="l" t="t" r="r" b="b"/>
            <a:pathLst>
              <a:path w="1129893" h="815036">
                <a:moveTo>
                  <a:pt x="0" y="0"/>
                </a:moveTo>
                <a:lnTo>
                  <a:pt x="1129893" y="0"/>
                </a:lnTo>
                <a:lnTo>
                  <a:pt x="1129893" y="815036"/>
                </a:lnTo>
                <a:lnTo>
                  <a:pt x="0" y="8150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TextBox 11"/>
          <p:cNvSpPr txBox="1"/>
          <p:nvPr/>
        </p:nvSpPr>
        <p:spPr>
          <a:xfrm rot="21413049">
            <a:off x="2953891" y="3071857"/>
            <a:ext cx="13054972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301"/>
              </a:lnSpc>
              <a:spcBef>
                <a:spcPct val="0"/>
              </a:spcBef>
            </a:pP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6301" b="1" spc="189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12"/>
          <p:cNvSpPr txBox="1"/>
          <p:nvPr/>
        </p:nvSpPr>
        <p:spPr>
          <a:xfrm rot="-148687">
            <a:off x="6659087" y="1963749"/>
            <a:ext cx="5747494" cy="1186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9028"/>
              </a:lnSpc>
              <a:spcBef>
                <a:spcPct val="0"/>
              </a:spcBef>
            </a:pPr>
            <a:r>
              <a:rPr lang="en-US" sz="10621" dirty="0" err="1" smtClean="0">
                <a:solidFill>
                  <a:srgbClr val="EC407A"/>
                </a:solidFill>
                <a:latin typeface="SVN-Yahoo" panose="02040603050506020204" pitchFamily="18" charset="0"/>
              </a:rPr>
              <a:t>Câu</a:t>
            </a:r>
            <a:r>
              <a:rPr lang="en-US" sz="10621" dirty="0" smtClean="0">
                <a:solidFill>
                  <a:srgbClr val="EC407A"/>
                </a:solidFill>
                <a:latin typeface="SVN-Yahoo" panose="02040603050506020204" pitchFamily="18" charset="0"/>
              </a:rPr>
              <a:t> 3</a:t>
            </a:r>
            <a:endParaRPr lang="en-US" sz="10621" dirty="0">
              <a:solidFill>
                <a:srgbClr val="EC407A"/>
              </a:solidFill>
              <a:latin typeface="SVN-Yahoo" panose="02040603050506020204" pitchFamily="18" charset="0"/>
            </a:endParaRPr>
          </a:p>
        </p:txBody>
      </p:sp>
      <p:sp>
        <p:nvSpPr>
          <p:cNvPr id="25" name="TextBox 11"/>
          <p:cNvSpPr txBox="1"/>
          <p:nvPr/>
        </p:nvSpPr>
        <p:spPr>
          <a:xfrm rot="21389150">
            <a:off x="3017824" y="4838326"/>
            <a:ext cx="13054972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lvl="0" indent="-57150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4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89643" y="-612063"/>
            <a:ext cx="12413197" cy="11075717"/>
          </a:xfrm>
          <a:custGeom>
            <a:avLst/>
            <a:gdLst/>
            <a:ahLst/>
            <a:cxnLst/>
            <a:rect l="l" t="t" r="r" b="b"/>
            <a:pathLst>
              <a:path w="12413197" h="11075717">
                <a:moveTo>
                  <a:pt x="0" y="0"/>
                </a:moveTo>
                <a:lnTo>
                  <a:pt x="12413197" y="0"/>
                </a:lnTo>
                <a:lnTo>
                  <a:pt x="12413197" y="11075717"/>
                </a:lnTo>
                <a:lnTo>
                  <a:pt x="0" y="11075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05"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686" y="2579910"/>
            <a:ext cx="12418628" cy="5127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70675" y="5143500"/>
            <a:ext cx="4099837" cy="4114800"/>
          </a:xfrm>
          <a:custGeom>
            <a:avLst/>
            <a:gdLst/>
            <a:ahLst/>
            <a:cxnLst/>
            <a:rect l="l" t="t" r="r" b="b"/>
            <a:pathLst>
              <a:path w="4099837" h="4114800">
                <a:moveTo>
                  <a:pt x="0" y="0"/>
                </a:moveTo>
                <a:lnTo>
                  <a:pt x="4099837" y="0"/>
                </a:lnTo>
                <a:lnTo>
                  <a:pt x="4099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46581" y="7898388"/>
            <a:ext cx="1094729" cy="1359912"/>
          </a:xfrm>
          <a:custGeom>
            <a:avLst/>
            <a:gdLst/>
            <a:ahLst/>
            <a:cxnLst/>
            <a:rect l="l" t="t" r="r" b="b"/>
            <a:pathLst>
              <a:path w="1094729" h="1359912">
                <a:moveTo>
                  <a:pt x="0" y="0"/>
                </a:moveTo>
                <a:lnTo>
                  <a:pt x="1094729" y="0"/>
                </a:lnTo>
                <a:lnTo>
                  <a:pt x="1094729" y="1359912"/>
                </a:lnTo>
                <a:lnTo>
                  <a:pt x="0" y="13599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76056" y="939823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1525" y="939823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4" y="0"/>
                </a:lnTo>
                <a:lnTo>
                  <a:pt x="2030944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87832" y="939823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65815" y="939823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95902" y="5143500"/>
            <a:ext cx="2663398" cy="4114800"/>
          </a:xfrm>
          <a:custGeom>
            <a:avLst/>
            <a:gdLst/>
            <a:ahLst/>
            <a:cxnLst/>
            <a:rect l="l" t="t" r="r" b="b"/>
            <a:pathLst>
              <a:path w="2663398" h="4114800">
                <a:moveTo>
                  <a:pt x="0" y="0"/>
                </a:moveTo>
                <a:lnTo>
                  <a:pt x="2663398" y="0"/>
                </a:lnTo>
                <a:lnTo>
                  <a:pt x="26633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793528" y="925830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731109" y="925830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4" y="0"/>
                </a:lnTo>
                <a:lnTo>
                  <a:pt x="2030944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57416" y="925830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535399" y="925830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731109" y="7898388"/>
            <a:ext cx="1094729" cy="1359912"/>
          </a:xfrm>
          <a:custGeom>
            <a:avLst/>
            <a:gdLst/>
            <a:ahLst/>
            <a:cxnLst/>
            <a:rect l="l" t="t" r="r" b="b"/>
            <a:pathLst>
              <a:path w="1094729" h="1359912">
                <a:moveTo>
                  <a:pt x="0" y="0"/>
                </a:moveTo>
                <a:lnTo>
                  <a:pt x="1094729" y="0"/>
                </a:lnTo>
                <a:lnTo>
                  <a:pt x="1094729" y="1359912"/>
                </a:lnTo>
                <a:lnTo>
                  <a:pt x="0" y="13599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600812" y="3372269"/>
            <a:ext cx="13326789" cy="4427864"/>
          </a:xfrm>
          <a:custGeom>
            <a:avLst/>
            <a:gdLst/>
            <a:ahLst/>
            <a:cxnLst/>
            <a:rect l="l" t="t" r="r" b="b"/>
            <a:pathLst>
              <a:path w="13326789" h="4427864">
                <a:moveTo>
                  <a:pt x="0" y="0"/>
                </a:moveTo>
                <a:lnTo>
                  <a:pt x="13326789" y="0"/>
                </a:lnTo>
                <a:lnTo>
                  <a:pt x="13326789" y="4427863"/>
                </a:lnTo>
                <a:lnTo>
                  <a:pt x="0" y="442786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510196" y="1789589"/>
            <a:ext cx="16040675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spcBef>
                <a:spcPct val="0"/>
              </a:spcBef>
            </a:pP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Chọn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thích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hợp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cho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thành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phần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còn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thiếu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phân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trong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mỗi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tấm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bìa</a:t>
            </a:r>
            <a:endParaRPr lang="en-US" sz="4400" b="1" dirty="0">
              <a:solidFill>
                <a:srgbClr val="C00000"/>
              </a:solidFill>
              <a:latin typeface="Open San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705" y="654294"/>
            <a:ext cx="2658086" cy="1182727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5740576" y="5586201"/>
            <a:ext cx="1422224" cy="13860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21220" y="4574197"/>
            <a:ext cx="59755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4</a:t>
            </a:r>
            <a:endParaRPr lang="en-US" sz="3600" b="1" dirty="0">
              <a:solidFill>
                <a:srgbClr val="C0000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8746015" y="5912811"/>
            <a:ext cx="4714115" cy="10594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856320" y="4800643"/>
            <a:ext cx="59755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2</a:t>
            </a:r>
            <a:endParaRPr lang="en-US" sz="3600" b="1" dirty="0">
              <a:solidFill>
                <a:srgbClr val="C0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4921220" y="5838015"/>
            <a:ext cx="6260904" cy="13336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1510222" y="4820334"/>
            <a:ext cx="59755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3</a:t>
            </a:r>
            <a:endParaRPr lang="en-US" sz="3600" b="1" dirty="0">
              <a:solidFill>
                <a:srgbClr val="C0000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1510222" y="5808756"/>
            <a:ext cx="1653857" cy="10178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4293945" y="4820333"/>
            <a:ext cx="794237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42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9" name="TextBox 20"/>
          <p:cNvSpPr txBox="1"/>
          <p:nvPr/>
        </p:nvSpPr>
        <p:spPr>
          <a:xfrm>
            <a:off x="3622949" y="8051947"/>
            <a:ext cx="1604067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spcBef>
                <a:spcPct val="0"/>
              </a:spcBef>
            </a:pP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Em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hãy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nêu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cách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thực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hiện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toán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này</a:t>
            </a:r>
            <a:endParaRPr lang="en-US" sz="4400" b="1" dirty="0">
              <a:solidFill>
                <a:srgbClr val="C00000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 animBg="1"/>
      <p:bldP spid="31" grpId="0" animBg="1"/>
      <p:bldP spid="34" grpId="0" animBg="1"/>
      <p:bldP spid="38" grpId="0" animBg="1"/>
      <p:bldP spid="39" grpId="0"/>
      <p:bldP spid="3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9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6803" y="419100"/>
            <a:ext cx="17303915" cy="7091404"/>
            <a:chOff x="0" y="4167"/>
            <a:chExt cx="28498770" cy="4018249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28353990" cy="3945859"/>
            </a:xfrm>
            <a:custGeom>
              <a:avLst/>
              <a:gdLst/>
              <a:ahLst/>
              <a:cxnLst/>
              <a:rect l="l" t="t" r="r" b="b"/>
              <a:pathLst>
                <a:path w="28353990" h="3945859">
                  <a:moveTo>
                    <a:pt x="0" y="0"/>
                  </a:moveTo>
                  <a:lnTo>
                    <a:pt x="28353990" y="0"/>
                  </a:lnTo>
                  <a:lnTo>
                    <a:pt x="28353990" y="3945859"/>
                  </a:lnTo>
                  <a:lnTo>
                    <a:pt x="0" y="3945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4167"/>
              <a:ext cx="28498770" cy="4018249"/>
            </a:xfrm>
            <a:custGeom>
              <a:avLst/>
              <a:gdLst/>
              <a:ahLst/>
              <a:cxnLst/>
              <a:rect l="l" t="t" r="r" b="b"/>
              <a:pathLst>
                <a:path w="28498769" h="4090638">
                  <a:moveTo>
                    <a:pt x="28353987" y="3945858"/>
                  </a:moveTo>
                  <a:lnTo>
                    <a:pt x="28498769" y="3945858"/>
                  </a:lnTo>
                  <a:lnTo>
                    <a:pt x="28498769" y="4090638"/>
                  </a:lnTo>
                  <a:lnTo>
                    <a:pt x="28353987" y="4090638"/>
                  </a:lnTo>
                  <a:lnTo>
                    <a:pt x="28353987" y="394585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45858"/>
                  </a:lnTo>
                  <a:lnTo>
                    <a:pt x="0" y="3945858"/>
                  </a:lnTo>
                  <a:lnTo>
                    <a:pt x="0" y="144780"/>
                  </a:lnTo>
                  <a:close/>
                  <a:moveTo>
                    <a:pt x="0" y="3945858"/>
                  </a:moveTo>
                  <a:lnTo>
                    <a:pt x="144780" y="3945858"/>
                  </a:lnTo>
                  <a:lnTo>
                    <a:pt x="144780" y="4090638"/>
                  </a:lnTo>
                  <a:lnTo>
                    <a:pt x="0" y="4090638"/>
                  </a:lnTo>
                  <a:lnTo>
                    <a:pt x="0" y="3945858"/>
                  </a:lnTo>
                  <a:close/>
                  <a:moveTo>
                    <a:pt x="28353987" y="144780"/>
                  </a:moveTo>
                  <a:lnTo>
                    <a:pt x="28498769" y="144780"/>
                  </a:lnTo>
                  <a:lnTo>
                    <a:pt x="28498769" y="3945858"/>
                  </a:lnTo>
                  <a:lnTo>
                    <a:pt x="28353987" y="3945858"/>
                  </a:lnTo>
                  <a:lnTo>
                    <a:pt x="28353987" y="144780"/>
                  </a:lnTo>
                  <a:close/>
                  <a:moveTo>
                    <a:pt x="144780" y="3945858"/>
                  </a:moveTo>
                  <a:lnTo>
                    <a:pt x="28353987" y="3945858"/>
                  </a:lnTo>
                  <a:lnTo>
                    <a:pt x="28353987" y="4090638"/>
                  </a:lnTo>
                  <a:lnTo>
                    <a:pt x="144780" y="4090638"/>
                  </a:lnTo>
                  <a:lnTo>
                    <a:pt x="144780" y="3945858"/>
                  </a:lnTo>
                  <a:close/>
                  <a:moveTo>
                    <a:pt x="28353987" y="0"/>
                  </a:moveTo>
                  <a:lnTo>
                    <a:pt x="28498769" y="0"/>
                  </a:lnTo>
                  <a:lnTo>
                    <a:pt x="28498769" y="144780"/>
                  </a:lnTo>
                  <a:lnTo>
                    <a:pt x="28353987" y="144780"/>
                  </a:lnTo>
                  <a:lnTo>
                    <a:pt x="283539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8353987" y="0"/>
                  </a:lnTo>
                  <a:lnTo>
                    <a:pt x="283539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101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32851" y="7734300"/>
            <a:ext cx="17303914" cy="2334872"/>
            <a:chOff x="0" y="0"/>
            <a:chExt cx="28498768" cy="10494293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28353990" cy="10349513"/>
            </a:xfrm>
            <a:custGeom>
              <a:avLst/>
              <a:gdLst/>
              <a:ahLst/>
              <a:cxnLst/>
              <a:rect l="l" t="t" r="r" b="b"/>
              <a:pathLst>
                <a:path w="28353990" h="10349513">
                  <a:moveTo>
                    <a:pt x="0" y="0"/>
                  </a:moveTo>
                  <a:lnTo>
                    <a:pt x="28353990" y="0"/>
                  </a:lnTo>
                  <a:lnTo>
                    <a:pt x="28353990" y="10349513"/>
                  </a:lnTo>
                  <a:lnTo>
                    <a:pt x="0" y="10349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8498769" cy="10494293"/>
            </a:xfrm>
            <a:custGeom>
              <a:avLst/>
              <a:gdLst/>
              <a:ahLst/>
              <a:cxnLst/>
              <a:rect l="l" t="t" r="r" b="b"/>
              <a:pathLst>
                <a:path w="28498769" h="10494293">
                  <a:moveTo>
                    <a:pt x="28353987" y="10349512"/>
                  </a:moveTo>
                  <a:lnTo>
                    <a:pt x="28498769" y="10349512"/>
                  </a:lnTo>
                  <a:lnTo>
                    <a:pt x="28498769" y="10494293"/>
                  </a:lnTo>
                  <a:lnTo>
                    <a:pt x="28353987" y="10494293"/>
                  </a:lnTo>
                  <a:lnTo>
                    <a:pt x="28353987" y="1034951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349512"/>
                  </a:lnTo>
                  <a:lnTo>
                    <a:pt x="0" y="10349512"/>
                  </a:lnTo>
                  <a:lnTo>
                    <a:pt x="0" y="144780"/>
                  </a:lnTo>
                  <a:close/>
                  <a:moveTo>
                    <a:pt x="0" y="10349512"/>
                  </a:moveTo>
                  <a:lnTo>
                    <a:pt x="144780" y="10349512"/>
                  </a:lnTo>
                  <a:lnTo>
                    <a:pt x="144780" y="10494293"/>
                  </a:lnTo>
                  <a:lnTo>
                    <a:pt x="0" y="10494293"/>
                  </a:lnTo>
                  <a:lnTo>
                    <a:pt x="0" y="10349512"/>
                  </a:lnTo>
                  <a:close/>
                  <a:moveTo>
                    <a:pt x="28353987" y="144780"/>
                  </a:moveTo>
                  <a:lnTo>
                    <a:pt x="28498769" y="144780"/>
                  </a:lnTo>
                  <a:lnTo>
                    <a:pt x="28498769" y="10349512"/>
                  </a:lnTo>
                  <a:lnTo>
                    <a:pt x="28353987" y="10349512"/>
                  </a:lnTo>
                  <a:lnTo>
                    <a:pt x="28353987" y="144780"/>
                  </a:lnTo>
                  <a:close/>
                  <a:moveTo>
                    <a:pt x="144780" y="10349512"/>
                  </a:moveTo>
                  <a:lnTo>
                    <a:pt x="28353987" y="10349512"/>
                  </a:lnTo>
                  <a:lnTo>
                    <a:pt x="28353987" y="10494293"/>
                  </a:lnTo>
                  <a:lnTo>
                    <a:pt x="144780" y="10494293"/>
                  </a:lnTo>
                  <a:lnTo>
                    <a:pt x="144780" y="10349512"/>
                  </a:lnTo>
                  <a:close/>
                  <a:moveTo>
                    <a:pt x="28353987" y="0"/>
                  </a:moveTo>
                  <a:lnTo>
                    <a:pt x="28498769" y="0"/>
                  </a:lnTo>
                  <a:lnTo>
                    <a:pt x="28498769" y="144780"/>
                  </a:lnTo>
                  <a:lnTo>
                    <a:pt x="28353987" y="144780"/>
                  </a:lnTo>
                  <a:lnTo>
                    <a:pt x="283539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8353987" y="0"/>
                  </a:lnTo>
                  <a:lnTo>
                    <a:pt x="283539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10100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914400" y="5783447"/>
            <a:ext cx="16421100" cy="13542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i="1" dirty="0" err="1" smtClean="0"/>
              <a:t>Em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có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nhận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xét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gì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về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thương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khi</a:t>
            </a:r>
            <a:r>
              <a:rPr lang="en-US" sz="4400" b="1" i="1" dirty="0" smtClean="0"/>
              <a:t> ta </a:t>
            </a:r>
            <a:r>
              <a:rPr lang="en-US" sz="4400" b="1" i="1" dirty="0" err="1" smtClean="0"/>
              <a:t>nhân</a:t>
            </a:r>
            <a:r>
              <a:rPr lang="en-US" sz="4400" b="1" i="1" dirty="0" smtClean="0"/>
              <a:t> (chia) </a:t>
            </a:r>
            <a:r>
              <a:rPr lang="en-US" sz="4400" b="1" i="1" dirty="0" err="1" smtClean="0"/>
              <a:t>số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bị</a:t>
            </a:r>
            <a:r>
              <a:rPr lang="en-US" sz="4400" b="1" i="1" dirty="0" smtClean="0"/>
              <a:t> chia </a:t>
            </a:r>
            <a:r>
              <a:rPr lang="en-US" sz="4400" b="1" i="1" dirty="0" err="1" smtClean="0"/>
              <a:t>và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số</a:t>
            </a:r>
            <a:r>
              <a:rPr lang="en-US" sz="4400" b="1" i="1" dirty="0" smtClean="0"/>
              <a:t> chia </a:t>
            </a:r>
            <a:r>
              <a:rPr lang="en-US" sz="4400" b="1" i="1" dirty="0" err="1" smtClean="0"/>
              <a:t>với</a:t>
            </a:r>
            <a:r>
              <a:rPr lang="en-US" sz="4400" b="1" i="1" dirty="0" smtClean="0"/>
              <a:t> (</a:t>
            </a:r>
            <a:r>
              <a:rPr lang="en-US" sz="4400" b="1" i="1" dirty="0" err="1" smtClean="0"/>
              <a:t>cho</a:t>
            </a:r>
            <a:r>
              <a:rPr lang="en-US" sz="4400" b="1" i="1" dirty="0" smtClean="0"/>
              <a:t>) </a:t>
            </a:r>
            <a:r>
              <a:rPr lang="en-US" sz="4400" b="1" i="1" dirty="0" err="1" smtClean="0"/>
              <a:t>cùng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một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số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tự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nhiên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khác</a:t>
            </a:r>
            <a:r>
              <a:rPr lang="en-US" sz="4400" b="1" i="1" dirty="0" smtClean="0"/>
              <a:t> 0?</a:t>
            </a:r>
            <a:endParaRPr lang="en-US" sz="4400" dirty="0"/>
          </a:p>
        </p:txBody>
      </p:sp>
      <p:sp>
        <p:nvSpPr>
          <p:cNvPr id="9" name="Freeform 9"/>
          <p:cNvSpPr/>
          <p:nvPr/>
        </p:nvSpPr>
        <p:spPr>
          <a:xfrm>
            <a:off x="15697200" y="7510504"/>
            <a:ext cx="2290759" cy="2664619"/>
          </a:xfrm>
          <a:custGeom>
            <a:avLst/>
            <a:gdLst/>
            <a:ahLst/>
            <a:cxnLst/>
            <a:rect l="l" t="t" r="r" b="b"/>
            <a:pathLst>
              <a:path w="5124343" h="5773907">
                <a:moveTo>
                  <a:pt x="0" y="0"/>
                </a:moveTo>
                <a:lnTo>
                  <a:pt x="5124343" y="0"/>
                </a:lnTo>
                <a:lnTo>
                  <a:pt x="5124343" y="5773908"/>
                </a:lnTo>
                <a:lnTo>
                  <a:pt x="0" y="57739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087896"/>
              </p:ext>
            </p:extLst>
          </p:nvPr>
        </p:nvGraphicFramePr>
        <p:xfrm>
          <a:off x="1556049" y="1540872"/>
          <a:ext cx="12780234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8585">
                  <a:extLst>
                    <a:ext uri="{9D8B030D-6E8A-4147-A177-3AD203B41FA5}">
                      <a16:colId xmlns:a16="http://schemas.microsoft.com/office/drawing/2014/main" val="3372930204"/>
                    </a:ext>
                  </a:extLst>
                </a:gridCol>
                <a:gridCol w="6971649">
                  <a:extLst>
                    <a:ext uri="{9D8B030D-6E8A-4147-A177-3AD203B41FA5}">
                      <a16:colId xmlns:a16="http://schemas.microsoft.com/office/drawing/2014/main" val="3562667033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/>
                        <a:t>Biểu</a:t>
                      </a:r>
                      <a:r>
                        <a:rPr lang="en-US" sz="4800" baseline="0" dirty="0" smtClean="0"/>
                        <a:t> </a:t>
                      </a:r>
                      <a:r>
                        <a:rPr lang="en-US" sz="4800" baseline="0" dirty="0" err="1" smtClean="0"/>
                        <a:t>thức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/>
                        <a:t>Giá</a:t>
                      </a:r>
                      <a:r>
                        <a:rPr lang="en-US" sz="4800" baseline="0" dirty="0" smtClean="0"/>
                        <a:t> </a:t>
                      </a:r>
                      <a:r>
                        <a:rPr lang="en-US" sz="4800" baseline="0" dirty="0" err="1" smtClean="0"/>
                        <a:t>trị</a:t>
                      </a:r>
                      <a:r>
                        <a:rPr lang="en-US" sz="4800" baseline="0" dirty="0" smtClean="0"/>
                        <a:t> </a:t>
                      </a:r>
                      <a:r>
                        <a:rPr lang="en-US" sz="4800" baseline="0" dirty="0" err="1" smtClean="0"/>
                        <a:t>biểu</a:t>
                      </a:r>
                      <a:r>
                        <a:rPr lang="en-US" sz="4800" baseline="0" dirty="0" smtClean="0"/>
                        <a:t> </a:t>
                      </a:r>
                      <a:r>
                        <a:rPr lang="en-US" sz="4800" baseline="0" dirty="0" err="1" smtClean="0"/>
                        <a:t>thức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212969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a : b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12 : 4 =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504902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(a x 3) : (b x 3)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(12 x 3) : (4</a:t>
                      </a:r>
                      <a:r>
                        <a:rPr lang="en-US" sz="4800" baseline="0" dirty="0" smtClean="0"/>
                        <a:t> x 3) = 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308686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(a : 2) : (b</a:t>
                      </a:r>
                      <a:r>
                        <a:rPr lang="en-US" sz="4800" baseline="0" dirty="0" smtClean="0"/>
                        <a:t> : 2)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(12 : 2) : (4</a:t>
                      </a:r>
                      <a:r>
                        <a:rPr lang="en-US" sz="4800" baseline="0" dirty="0" smtClean="0"/>
                        <a:t> : 2) =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230975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68371" t="9582" r="6054" b="41339"/>
          <a:stretch/>
        </p:blipFill>
        <p:spPr>
          <a:xfrm>
            <a:off x="14726454" y="2085010"/>
            <a:ext cx="2914255" cy="3263967"/>
          </a:xfrm>
          <a:prstGeom prst="rect">
            <a:avLst/>
          </a:prstGeom>
        </p:spPr>
      </p:pic>
      <p:sp>
        <p:nvSpPr>
          <p:cNvPr id="16" name="TextBox 10"/>
          <p:cNvSpPr txBox="1"/>
          <p:nvPr/>
        </p:nvSpPr>
        <p:spPr>
          <a:xfrm>
            <a:off x="563706" y="7151942"/>
            <a:ext cx="4188403" cy="1508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5400" dirty="0" smtClean="0">
                <a:solidFill>
                  <a:srgbClr val="C00000"/>
                </a:solidFill>
                <a:latin typeface="Fredoka"/>
              </a:rPr>
              <a:t>b) &gt; ; &lt; ; = ?</a:t>
            </a:r>
            <a:endParaRPr lang="en-US" sz="5400" dirty="0">
              <a:solidFill>
                <a:srgbClr val="C00000"/>
              </a:solidFill>
              <a:latin typeface="Fredoka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225612" y="8148737"/>
            <a:ext cx="8291945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5400" dirty="0" smtClean="0">
                <a:solidFill>
                  <a:srgbClr val="000000"/>
                </a:solidFill>
              </a:rPr>
              <a:t>a : b       (a x 3) : (b x 3)</a:t>
            </a:r>
            <a:endParaRPr lang="en-US" sz="5400" dirty="0">
              <a:solidFill>
                <a:srgbClr val="000000"/>
              </a:solidFill>
            </a:endParaRPr>
          </a:p>
        </p:txBody>
      </p:sp>
      <p:sp>
        <p:nvSpPr>
          <p:cNvPr id="18" name="TextBox 10"/>
          <p:cNvSpPr txBox="1"/>
          <p:nvPr/>
        </p:nvSpPr>
        <p:spPr>
          <a:xfrm>
            <a:off x="7946166" y="8148737"/>
            <a:ext cx="8291945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5400" dirty="0" smtClean="0">
                <a:solidFill>
                  <a:srgbClr val="000000"/>
                </a:solidFill>
              </a:rPr>
              <a:t>a : b       (a : 2) : (b : 2)</a:t>
            </a:r>
            <a:endParaRPr lang="en-US" sz="5400" dirty="0">
              <a:solidFill>
                <a:srgbClr val="0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963400" y="2628900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3099940" y="3656152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3065467" y="4645895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590800" y="8877300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363200" y="8874903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1963400" y="2628900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</a:rPr>
              <a:t>3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3099940" y="3656152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</a:rPr>
              <a:t>3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3065467" y="4645895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</a:rPr>
              <a:t>3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28" name="TextBox 8"/>
          <p:cNvSpPr txBox="1"/>
          <p:nvPr/>
        </p:nvSpPr>
        <p:spPr>
          <a:xfrm>
            <a:off x="914400" y="5770483"/>
            <a:ext cx="16421100" cy="13542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i="1" u="sng" dirty="0" err="1" smtClean="0">
                <a:solidFill>
                  <a:srgbClr val="000000"/>
                </a:solidFill>
              </a:rPr>
              <a:t>Nhận</a:t>
            </a:r>
            <a:r>
              <a:rPr lang="en-US" sz="4400" b="1" i="1" u="sng" dirty="0" smtClean="0">
                <a:solidFill>
                  <a:srgbClr val="000000"/>
                </a:solidFill>
              </a:rPr>
              <a:t> </a:t>
            </a:r>
            <a:r>
              <a:rPr lang="en-US" sz="4400" b="1" i="1" u="sng" dirty="0" err="1" smtClean="0">
                <a:solidFill>
                  <a:srgbClr val="000000"/>
                </a:solidFill>
              </a:rPr>
              <a:t>xét</a:t>
            </a:r>
            <a:r>
              <a:rPr lang="en-US" sz="4400" b="1" i="1" u="sng" dirty="0" smtClean="0">
                <a:solidFill>
                  <a:srgbClr val="000000"/>
                </a:solidFill>
              </a:rPr>
              <a:t>:</a:t>
            </a:r>
            <a:r>
              <a:rPr lang="en-US" sz="4400" b="1" i="1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Nếu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nhân</a:t>
            </a:r>
            <a:r>
              <a:rPr lang="en-US" sz="4400" dirty="0" smtClean="0">
                <a:solidFill>
                  <a:srgbClr val="000000"/>
                </a:solidFill>
              </a:rPr>
              <a:t> (chia) </a:t>
            </a:r>
            <a:r>
              <a:rPr lang="en-US" sz="4400" dirty="0" err="1" smtClean="0">
                <a:solidFill>
                  <a:srgbClr val="000000"/>
                </a:solidFill>
              </a:rPr>
              <a:t>số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bị</a:t>
            </a:r>
            <a:r>
              <a:rPr lang="en-US" sz="4400" dirty="0" smtClean="0">
                <a:solidFill>
                  <a:srgbClr val="000000"/>
                </a:solidFill>
              </a:rPr>
              <a:t> chia </a:t>
            </a:r>
            <a:r>
              <a:rPr lang="en-US" sz="4400" dirty="0" err="1" smtClean="0">
                <a:solidFill>
                  <a:srgbClr val="000000"/>
                </a:solidFill>
              </a:rPr>
              <a:t>và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số</a:t>
            </a:r>
            <a:r>
              <a:rPr lang="en-US" sz="4400" dirty="0" smtClean="0">
                <a:solidFill>
                  <a:srgbClr val="000000"/>
                </a:solidFill>
              </a:rPr>
              <a:t> chia </a:t>
            </a:r>
            <a:r>
              <a:rPr lang="en-US" sz="4400" dirty="0" err="1" smtClean="0">
                <a:solidFill>
                  <a:srgbClr val="000000"/>
                </a:solidFill>
              </a:rPr>
              <a:t>với</a:t>
            </a:r>
            <a:r>
              <a:rPr lang="en-US" sz="4400" dirty="0" smtClean="0">
                <a:solidFill>
                  <a:srgbClr val="000000"/>
                </a:solidFill>
              </a:rPr>
              <a:t> (</a:t>
            </a:r>
            <a:r>
              <a:rPr lang="en-US" sz="4400" dirty="0" err="1" smtClean="0">
                <a:solidFill>
                  <a:srgbClr val="000000"/>
                </a:solidFill>
              </a:rPr>
              <a:t>cho</a:t>
            </a:r>
            <a:r>
              <a:rPr lang="en-US" sz="4400" dirty="0" smtClean="0">
                <a:solidFill>
                  <a:srgbClr val="000000"/>
                </a:solidFill>
              </a:rPr>
              <a:t>) </a:t>
            </a:r>
            <a:r>
              <a:rPr lang="en-US" sz="4400" dirty="0" err="1" smtClean="0">
                <a:solidFill>
                  <a:srgbClr val="000000"/>
                </a:solidFill>
              </a:rPr>
              <a:t>cùng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một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số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tự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nhiên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khác</a:t>
            </a:r>
            <a:r>
              <a:rPr lang="en-US" sz="4400" dirty="0" smtClean="0">
                <a:solidFill>
                  <a:srgbClr val="000000"/>
                </a:solidFill>
              </a:rPr>
              <a:t> 0 </a:t>
            </a:r>
            <a:r>
              <a:rPr lang="en-US" sz="4400" dirty="0" err="1" smtClean="0">
                <a:solidFill>
                  <a:srgbClr val="000000"/>
                </a:solidFill>
              </a:rPr>
              <a:t>thì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thương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không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thay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đổi</a:t>
            </a:r>
            <a:r>
              <a:rPr lang="en-US" sz="4400" dirty="0">
                <a:solidFill>
                  <a:srgbClr val="000000"/>
                </a:solidFill>
              </a:rPr>
              <a:t> 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590800" y="8874903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=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363200" y="8877300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=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/>
      <p:bldP spid="17" grpId="0"/>
      <p:bldP spid="18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2043" y="499465"/>
            <a:ext cx="17303914" cy="2483758"/>
            <a:chOff x="0" y="0"/>
            <a:chExt cx="28498768" cy="409063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28353990" cy="3945859"/>
            </a:xfrm>
            <a:custGeom>
              <a:avLst/>
              <a:gdLst/>
              <a:ahLst/>
              <a:cxnLst/>
              <a:rect l="l" t="t" r="r" b="b"/>
              <a:pathLst>
                <a:path w="28353990" h="3945859">
                  <a:moveTo>
                    <a:pt x="0" y="0"/>
                  </a:moveTo>
                  <a:lnTo>
                    <a:pt x="28353990" y="0"/>
                  </a:lnTo>
                  <a:lnTo>
                    <a:pt x="28353990" y="3945859"/>
                  </a:lnTo>
                  <a:lnTo>
                    <a:pt x="0" y="3945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8498769" cy="4090638"/>
            </a:xfrm>
            <a:custGeom>
              <a:avLst/>
              <a:gdLst/>
              <a:ahLst/>
              <a:cxnLst/>
              <a:rect l="l" t="t" r="r" b="b"/>
              <a:pathLst>
                <a:path w="28498769" h="4090638">
                  <a:moveTo>
                    <a:pt x="28353987" y="3945858"/>
                  </a:moveTo>
                  <a:lnTo>
                    <a:pt x="28498769" y="3945858"/>
                  </a:lnTo>
                  <a:lnTo>
                    <a:pt x="28498769" y="4090638"/>
                  </a:lnTo>
                  <a:lnTo>
                    <a:pt x="28353987" y="4090638"/>
                  </a:lnTo>
                  <a:lnTo>
                    <a:pt x="28353987" y="394585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45858"/>
                  </a:lnTo>
                  <a:lnTo>
                    <a:pt x="0" y="3945858"/>
                  </a:lnTo>
                  <a:lnTo>
                    <a:pt x="0" y="144780"/>
                  </a:lnTo>
                  <a:close/>
                  <a:moveTo>
                    <a:pt x="0" y="3945858"/>
                  </a:moveTo>
                  <a:lnTo>
                    <a:pt x="144780" y="3945858"/>
                  </a:lnTo>
                  <a:lnTo>
                    <a:pt x="144780" y="4090638"/>
                  </a:lnTo>
                  <a:lnTo>
                    <a:pt x="0" y="4090638"/>
                  </a:lnTo>
                  <a:lnTo>
                    <a:pt x="0" y="3945858"/>
                  </a:lnTo>
                  <a:close/>
                  <a:moveTo>
                    <a:pt x="28353987" y="144780"/>
                  </a:moveTo>
                  <a:lnTo>
                    <a:pt x="28498769" y="144780"/>
                  </a:lnTo>
                  <a:lnTo>
                    <a:pt x="28498769" y="3945858"/>
                  </a:lnTo>
                  <a:lnTo>
                    <a:pt x="28353987" y="3945858"/>
                  </a:lnTo>
                  <a:lnTo>
                    <a:pt x="28353987" y="144780"/>
                  </a:lnTo>
                  <a:close/>
                  <a:moveTo>
                    <a:pt x="144780" y="3945858"/>
                  </a:moveTo>
                  <a:lnTo>
                    <a:pt x="28353987" y="3945858"/>
                  </a:lnTo>
                  <a:lnTo>
                    <a:pt x="28353987" y="4090638"/>
                  </a:lnTo>
                  <a:lnTo>
                    <a:pt x="144780" y="4090638"/>
                  </a:lnTo>
                  <a:lnTo>
                    <a:pt x="144780" y="3945858"/>
                  </a:lnTo>
                  <a:close/>
                  <a:moveTo>
                    <a:pt x="28353987" y="0"/>
                  </a:moveTo>
                  <a:lnTo>
                    <a:pt x="28498769" y="0"/>
                  </a:lnTo>
                  <a:lnTo>
                    <a:pt x="28498769" y="144780"/>
                  </a:lnTo>
                  <a:lnTo>
                    <a:pt x="28353987" y="144780"/>
                  </a:lnTo>
                  <a:lnTo>
                    <a:pt x="283539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8353987" y="0"/>
                  </a:lnTo>
                  <a:lnTo>
                    <a:pt x="283539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101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92043" y="1536970"/>
            <a:ext cx="17303914" cy="8289936"/>
            <a:chOff x="0" y="0"/>
            <a:chExt cx="28498768" cy="10494293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28353990" cy="10349513"/>
            </a:xfrm>
            <a:custGeom>
              <a:avLst/>
              <a:gdLst/>
              <a:ahLst/>
              <a:cxnLst/>
              <a:rect l="l" t="t" r="r" b="b"/>
              <a:pathLst>
                <a:path w="28353990" h="10349513">
                  <a:moveTo>
                    <a:pt x="0" y="0"/>
                  </a:moveTo>
                  <a:lnTo>
                    <a:pt x="28353990" y="0"/>
                  </a:lnTo>
                  <a:lnTo>
                    <a:pt x="28353990" y="10349513"/>
                  </a:lnTo>
                  <a:lnTo>
                    <a:pt x="0" y="10349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8498769" cy="10494293"/>
            </a:xfrm>
            <a:custGeom>
              <a:avLst/>
              <a:gdLst/>
              <a:ahLst/>
              <a:cxnLst/>
              <a:rect l="l" t="t" r="r" b="b"/>
              <a:pathLst>
                <a:path w="28498769" h="10494293">
                  <a:moveTo>
                    <a:pt x="28353987" y="10349512"/>
                  </a:moveTo>
                  <a:lnTo>
                    <a:pt x="28498769" y="10349512"/>
                  </a:lnTo>
                  <a:lnTo>
                    <a:pt x="28498769" y="10494293"/>
                  </a:lnTo>
                  <a:lnTo>
                    <a:pt x="28353987" y="10494293"/>
                  </a:lnTo>
                  <a:lnTo>
                    <a:pt x="28353987" y="1034951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349512"/>
                  </a:lnTo>
                  <a:lnTo>
                    <a:pt x="0" y="10349512"/>
                  </a:lnTo>
                  <a:lnTo>
                    <a:pt x="0" y="144780"/>
                  </a:lnTo>
                  <a:close/>
                  <a:moveTo>
                    <a:pt x="0" y="10349512"/>
                  </a:moveTo>
                  <a:lnTo>
                    <a:pt x="144780" y="10349512"/>
                  </a:lnTo>
                  <a:lnTo>
                    <a:pt x="144780" y="10494293"/>
                  </a:lnTo>
                  <a:lnTo>
                    <a:pt x="0" y="10494293"/>
                  </a:lnTo>
                  <a:lnTo>
                    <a:pt x="0" y="10349512"/>
                  </a:lnTo>
                  <a:close/>
                  <a:moveTo>
                    <a:pt x="28353987" y="144780"/>
                  </a:moveTo>
                  <a:lnTo>
                    <a:pt x="28498769" y="144780"/>
                  </a:lnTo>
                  <a:lnTo>
                    <a:pt x="28498769" y="10349512"/>
                  </a:lnTo>
                  <a:lnTo>
                    <a:pt x="28353987" y="10349512"/>
                  </a:lnTo>
                  <a:lnTo>
                    <a:pt x="28353987" y="144780"/>
                  </a:lnTo>
                  <a:close/>
                  <a:moveTo>
                    <a:pt x="144780" y="10349512"/>
                  </a:moveTo>
                  <a:lnTo>
                    <a:pt x="28353987" y="10349512"/>
                  </a:lnTo>
                  <a:lnTo>
                    <a:pt x="28353987" y="10494293"/>
                  </a:lnTo>
                  <a:lnTo>
                    <a:pt x="144780" y="10494293"/>
                  </a:lnTo>
                  <a:lnTo>
                    <a:pt x="144780" y="10349512"/>
                  </a:lnTo>
                  <a:close/>
                  <a:moveTo>
                    <a:pt x="28353987" y="0"/>
                  </a:moveTo>
                  <a:lnTo>
                    <a:pt x="28498769" y="0"/>
                  </a:lnTo>
                  <a:lnTo>
                    <a:pt x="28498769" y="144780"/>
                  </a:lnTo>
                  <a:lnTo>
                    <a:pt x="28353987" y="144780"/>
                  </a:lnTo>
                  <a:lnTo>
                    <a:pt x="283539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8353987" y="0"/>
                  </a:lnTo>
                  <a:lnTo>
                    <a:pt x="283539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10100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735507" y="-7621"/>
            <a:ext cx="16230600" cy="1544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6000" dirty="0" err="1" smtClean="0">
                <a:solidFill>
                  <a:srgbClr val="000000"/>
                </a:solidFill>
                <a:latin typeface="Fredoka"/>
              </a:rPr>
              <a:t>Bài</a:t>
            </a:r>
            <a:r>
              <a:rPr lang="en-US" sz="6000" dirty="0" smtClean="0">
                <a:solidFill>
                  <a:srgbClr val="000000"/>
                </a:solidFill>
                <a:latin typeface="Fredoka"/>
              </a:rPr>
              <a:t> 3</a:t>
            </a:r>
            <a:endParaRPr lang="en-US" sz="6000" dirty="0">
              <a:solidFill>
                <a:srgbClr val="000000"/>
              </a:solidFill>
              <a:latin typeface="Fredoka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492043" y="1045827"/>
            <a:ext cx="16230600" cy="1529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a) Con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bướm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che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mất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nào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? Con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ong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che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mất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nào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en-US" sz="5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400800" y="2788108"/>
                <a:ext cx="3920945" cy="1561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2788108"/>
                <a:ext cx="3920945" cy="15611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8"/>
          <p:cNvSpPr txBox="1"/>
          <p:nvPr/>
        </p:nvSpPr>
        <p:spPr>
          <a:xfrm>
            <a:off x="792480" y="3712321"/>
            <a:ext cx="16230600" cy="1529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b)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en-US" sz="5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400799" y="6978437"/>
                <a:ext cx="5802871" cy="1561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799" y="6978437"/>
                <a:ext cx="5802871" cy="15615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8"/>
          <p:cNvSpPr txBox="1"/>
          <p:nvPr/>
        </p:nvSpPr>
        <p:spPr>
          <a:xfrm>
            <a:off x="792480" y="5244203"/>
            <a:ext cx="1659636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b="1" i="1" dirty="0" err="1" smtClean="0"/>
              <a:t>Mỗi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bông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hoa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màu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đỏ</a:t>
            </a:r>
            <a:r>
              <a:rPr lang="en-US" sz="4800" b="1" i="1" dirty="0" smtClean="0"/>
              <a:t>, </a:t>
            </a:r>
            <a:r>
              <a:rPr lang="en-US" sz="4800" b="1" i="1" dirty="0" err="1" smtClean="0"/>
              <a:t>màu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vàng</a:t>
            </a:r>
            <a:r>
              <a:rPr lang="en-US" sz="4800" b="1" i="1" dirty="0" smtClean="0"/>
              <a:t>, </a:t>
            </a:r>
            <a:r>
              <a:rPr lang="en-US" sz="4800" b="1" i="1" dirty="0" err="1" smtClean="0"/>
              <a:t>màu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xanh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che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lấp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một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số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trong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phân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số</a:t>
            </a:r>
            <a:r>
              <a:rPr lang="en-US" sz="4800" b="1" i="1" dirty="0" smtClean="0"/>
              <a:t> ( </a:t>
            </a:r>
            <a:r>
              <a:rPr lang="en-US" sz="4800" b="1" i="1" dirty="0" err="1" smtClean="0"/>
              <a:t>như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hình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vẽ</a:t>
            </a:r>
            <a:r>
              <a:rPr lang="en-US" sz="4800" b="1" i="1" dirty="0" smtClean="0"/>
              <a:t>)</a:t>
            </a:r>
            <a:endParaRPr lang="en-US" sz="4800" b="1" i="1" dirty="0"/>
          </a:p>
        </p:txBody>
      </p:sp>
      <p:sp>
        <p:nvSpPr>
          <p:cNvPr id="17" name="TextBox 8"/>
          <p:cNvSpPr txBox="1"/>
          <p:nvPr/>
        </p:nvSpPr>
        <p:spPr>
          <a:xfrm>
            <a:off x="777240" y="8697938"/>
            <a:ext cx="1659636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b="1" i="1" dirty="0" err="1" smtClean="0"/>
              <a:t>Cộng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các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số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bị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che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lấp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bởi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ba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bông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hoa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đó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được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kết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quả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là</a:t>
            </a:r>
            <a:endParaRPr lang="en-US" sz="4800" b="1" i="1" dirty="0"/>
          </a:p>
        </p:txBody>
      </p:sp>
      <p:sp>
        <p:nvSpPr>
          <p:cNvPr id="18" name="Rounded Rectangle 17"/>
          <p:cNvSpPr/>
          <p:nvPr/>
        </p:nvSpPr>
        <p:spPr>
          <a:xfrm>
            <a:off x="15621000" y="8666496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?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ình ảnh Con Ong PNG, Vector, PSD, và biểu tượng để tải về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611545"/>
            <a:ext cx="1744980" cy="98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ướm hoạt hình, một con bướm, cánh tay, nghệ thuật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6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719" y="2454990"/>
            <a:ext cx="1966549" cy="13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9329919" y="6854077"/>
            <a:ext cx="1018240" cy="1023928"/>
            <a:chOff x="9320680" y="6787939"/>
            <a:chExt cx="1018240" cy="1023928"/>
          </a:xfrm>
        </p:grpSpPr>
        <p:pic>
          <p:nvPicPr>
            <p:cNvPr id="23" name="Picture 6" descr="Hoa Màu Đỏ Nở Đơn - Miễn Phí vector hình ảnh trên Pixabay - Pixabay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0680" y="6787939"/>
              <a:ext cx="1018240" cy="1023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Oval 23"/>
            <p:cNvSpPr/>
            <p:nvPr/>
          </p:nvSpPr>
          <p:spPr>
            <a:xfrm>
              <a:off x="9572310" y="7039826"/>
              <a:ext cx="514980" cy="4628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229384" y="6816704"/>
            <a:ext cx="1018240" cy="1023928"/>
            <a:chOff x="11207407" y="6787939"/>
            <a:chExt cx="1018240" cy="1023928"/>
          </a:xfrm>
        </p:grpSpPr>
        <p:pic>
          <p:nvPicPr>
            <p:cNvPr id="25" name="Picture 6" descr="Hoa Màu Đỏ Nở Đơn - Miễn Phí vector hình ảnh trên Pixabay - Pixabay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7407" y="6787939"/>
              <a:ext cx="1018240" cy="1023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/>
            <p:cNvSpPr/>
            <p:nvPr/>
          </p:nvSpPr>
          <p:spPr>
            <a:xfrm>
              <a:off x="11459037" y="7039826"/>
              <a:ext cx="514980" cy="4628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709035" y="7964510"/>
            <a:ext cx="980170" cy="974725"/>
            <a:chOff x="7672547" y="7935337"/>
            <a:chExt cx="980170" cy="974725"/>
          </a:xfrm>
        </p:grpSpPr>
        <p:pic>
          <p:nvPicPr>
            <p:cNvPr id="27" name="Picture 6" descr="Hoa Màu Đỏ Nở Đơn - Miễn Phí vector hình ảnh trên Pixabay - Pixabay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rgbClr val="FFED4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29322">
              <a:off x="7675269" y="7932615"/>
              <a:ext cx="974725" cy="980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val 27"/>
            <p:cNvSpPr/>
            <p:nvPr/>
          </p:nvSpPr>
          <p:spPr>
            <a:xfrm rot="3029322">
              <a:off x="7946078" y="8169564"/>
              <a:ext cx="459330" cy="44302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15621000" y="8685352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51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7" grpId="0"/>
      <p:bldP spid="18" grpId="0" animBg="1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6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850</TotalTime>
  <Words>575</Words>
  <Application>Microsoft Office PowerPoint</Application>
  <PresentationFormat>Custom</PresentationFormat>
  <Paragraphs>90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Cambria</vt:lpstr>
      <vt:lpstr>Calibri</vt:lpstr>
      <vt:lpstr>#9Slide02 Noi dung dai</vt:lpstr>
      <vt:lpstr>Sniglet</vt:lpstr>
      <vt:lpstr>Fredoka</vt:lpstr>
      <vt:lpstr>iCiel Cadena</vt:lpstr>
      <vt:lpstr>Open Sans</vt:lpstr>
      <vt:lpstr>Cambria Math</vt:lpstr>
      <vt:lpstr>SVN-Yahoo</vt:lpstr>
      <vt:lpstr>Arial</vt:lpstr>
      <vt:lpstr>#9Slide02 Tieu de dai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T26_Luyentap(tr57)_MNT</dc:title>
  <cp:lastModifiedBy>Windows 10</cp:lastModifiedBy>
  <cp:revision>19</cp:revision>
  <dcterms:created xsi:type="dcterms:W3CDTF">2006-08-16T00:00:00Z</dcterms:created>
  <dcterms:modified xsi:type="dcterms:W3CDTF">2025-03-17T09:06:19Z</dcterms:modified>
  <dc:identifier>DAF9P_Ujwnk</dc:identifier>
</cp:coreProperties>
</file>