
<file path=[Content_Types].xml><?xml version="1.0" encoding="utf-8"?>
<Types xmlns="http://schemas.openxmlformats.org/package/2006/content-types">
  <Default Extension="png" ContentType="image/png"/>
  <Default Extension="mp3" ContentType="audio/mpe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1"/>
  </p:sldMasterIdLst>
  <p:notesMasterIdLst>
    <p:notesMasterId r:id="rId21"/>
  </p:notesMasterIdLst>
  <p:sldIdLst>
    <p:sldId id="257" r:id="rId2"/>
    <p:sldId id="258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3" r:id="rId14"/>
    <p:sldId id="274" r:id="rId15"/>
    <p:sldId id="275" r:id="rId16"/>
    <p:sldId id="279" r:id="rId17"/>
    <p:sldId id="280" r:id="rId18"/>
    <p:sldId id="281" r:id="rId19"/>
    <p:sldId id="260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B297"/>
    <a:srgbClr val="0000FF"/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2727" autoAdjust="0"/>
  </p:normalViewPr>
  <p:slideViewPr>
    <p:cSldViewPr snapToGrid="0">
      <p:cViewPr varScale="1">
        <p:scale>
          <a:sx n="77" d="100"/>
          <a:sy n="77" d="100"/>
        </p:scale>
        <p:origin x="50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7C940E-E287-490C-B6BF-9086469BF797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5049A7-4853-4C09-B351-3955DDE6B6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9922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268CB5-EA0E-483D-9BE4-13A88CD5048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81209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Thầy cô</a:t>
            </a:r>
            <a:r>
              <a:rPr lang="en-US" baseline="0" smtClean="0"/>
              <a:t> bấm vào mỗi hộp quà để tới câu hỏi tương ứng.  Bài mới để đến phần luyện tập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049A7-4853-4C09-B351-3955DDE6B60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6590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Bấm vào</a:t>
            </a:r>
            <a:r>
              <a:rPr lang="en-US" baseline="0" smtClean="0"/>
              <a:t> hộp quà để trở lại trang chọn hộp quà.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049A7-4853-4C09-B351-3955DDE6B60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824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047522" y="11557003"/>
            <a:ext cx="4888440" cy="6638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2/4/2025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158072" y="11557003"/>
            <a:ext cx="6634311" cy="6638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014491" y="11557003"/>
            <a:ext cx="4888440" cy="6638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63288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71333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1"/>
          <p:cNvSpPr/>
          <p:nvPr userDrawn="1"/>
        </p:nvSpPr>
        <p:spPr>
          <a:xfrm>
            <a:off x="206063" y="270456"/>
            <a:ext cx="11758410" cy="6387921"/>
          </a:xfrm>
          <a:prstGeom prst="roundRect">
            <a:avLst>
              <a:gd name="adj" fmla="val 13107"/>
            </a:avLst>
          </a:prstGeom>
          <a:solidFill>
            <a:schemeClr val="bg1"/>
          </a:solidFill>
          <a:ln>
            <a:noFill/>
          </a:ln>
          <a:effectLst>
            <a:outerShdw blurRad="127000" dist="88900" dir="24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589457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660238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C38DA38-71FB-4CEB-B777-09292390EC4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1" y="-26525563"/>
            <a:ext cx="2186247" cy="37177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B3E06E2-B8CD-4348-A929-48748D52322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9" y="-26525563"/>
            <a:ext cx="2186247" cy="37177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1A0A433-1C81-43D6-86C9-906F9D1CD5C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6" y="29176639"/>
            <a:ext cx="2186247" cy="371775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7AB7940-731C-4B6C-8537-33EBAD98DEB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1" y="29176639"/>
            <a:ext cx="2186247" cy="3717751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570116" y="6070600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FD30DE0-A467-4251-9C3A-A1C317B497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-19326756"/>
            <a:ext cx="3627531" cy="476167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AB0BDD7-87EC-486A-B615-E37ABFEB5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23671819"/>
            <a:ext cx="3627531" cy="476167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A7B57CC-00D0-41DB-B5AF-37D47FB69A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E588B1C-8AC9-4740-A8D9-6AF0680251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9"/>
            <a:ext cx="3627531" cy="4761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193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81" r:id="rId2"/>
    <p:sldLayoutId id="2147483667" r:id="rId3"/>
    <p:sldLayoutId id="2147483661" r:id="rId4"/>
  </p:sldLayoutIdLst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xStyles>
    <p:titleStyle>
      <a:lvl1pPr algn="ctr" defTabSz="1662562" rtl="0" eaLnBrk="1" latinLnBrk="0" hangingPunct="1">
        <a:spcBef>
          <a:spcPct val="0"/>
        </a:spcBef>
        <a:buNone/>
        <a:defRPr sz="8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23461" indent="-623461" algn="l" defTabSz="1662562" rtl="0" eaLnBrk="1" latinLnBrk="0" hangingPunct="1">
        <a:spcBef>
          <a:spcPct val="20000"/>
        </a:spcBef>
        <a:buFont typeface="Arial" pitchFamily="34" charset="0"/>
        <a:buChar char="•"/>
        <a:defRPr sz="5818" kern="1200">
          <a:solidFill>
            <a:schemeClr val="tx1"/>
          </a:solidFill>
          <a:latin typeface="+mn-lt"/>
          <a:ea typeface="+mn-ea"/>
          <a:cs typeface="+mn-cs"/>
        </a:defRPr>
      </a:lvl1pPr>
      <a:lvl2pPr marL="1350832" indent="-519551" algn="l" defTabSz="1662562" rtl="0" eaLnBrk="1" latinLnBrk="0" hangingPunct="1">
        <a:spcBef>
          <a:spcPct val="20000"/>
        </a:spcBef>
        <a:buFont typeface="Arial" pitchFamily="34" charset="0"/>
        <a:buChar char="–"/>
        <a:defRPr sz="5091" kern="1200">
          <a:solidFill>
            <a:schemeClr val="tx1"/>
          </a:solidFill>
          <a:latin typeface="+mn-lt"/>
          <a:ea typeface="+mn-ea"/>
          <a:cs typeface="+mn-cs"/>
        </a:defRPr>
      </a:lvl2pPr>
      <a:lvl3pPr marL="2078203" indent="-415641" algn="l" defTabSz="1662562" rtl="0" eaLnBrk="1" latinLnBrk="0" hangingPunct="1">
        <a:spcBef>
          <a:spcPct val="20000"/>
        </a:spcBef>
        <a:buFont typeface="Arial" pitchFamily="34" charset="0"/>
        <a:buChar char="•"/>
        <a:defRPr sz="4364" kern="1200">
          <a:solidFill>
            <a:schemeClr val="tx1"/>
          </a:solidFill>
          <a:latin typeface="+mn-lt"/>
          <a:ea typeface="+mn-ea"/>
          <a:cs typeface="+mn-cs"/>
        </a:defRPr>
      </a:lvl3pPr>
      <a:lvl4pPr marL="2909484" indent="-415641" algn="l" defTabSz="1662562" rtl="0" eaLnBrk="1" latinLnBrk="0" hangingPunct="1">
        <a:spcBef>
          <a:spcPct val="20000"/>
        </a:spcBef>
        <a:buFont typeface="Arial" pitchFamily="34" charset="0"/>
        <a:buChar char="–"/>
        <a:defRPr sz="3636" kern="1200">
          <a:solidFill>
            <a:schemeClr val="tx1"/>
          </a:solidFill>
          <a:latin typeface="+mn-lt"/>
          <a:ea typeface="+mn-ea"/>
          <a:cs typeface="+mn-cs"/>
        </a:defRPr>
      </a:lvl4pPr>
      <a:lvl5pPr marL="3740765" indent="-415641" algn="l" defTabSz="1662562" rtl="0" eaLnBrk="1" latinLnBrk="0" hangingPunct="1">
        <a:spcBef>
          <a:spcPct val="20000"/>
        </a:spcBef>
        <a:buFont typeface="Arial" pitchFamily="34" charset="0"/>
        <a:buChar char="»"/>
        <a:defRPr sz="3636" kern="1200">
          <a:solidFill>
            <a:schemeClr val="tx1"/>
          </a:solidFill>
          <a:latin typeface="+mn-lt"/>
          <a:ea typeface="+mn-ea"/>
          <a:cs typeface="+mn-cs"/>
        </a:defRPr>
      </a:lvl5pPr>
      <a:lvl6pPr marL="4572046" indent="-415641" algn="l" defTabSz="1662562" rtl="0" eaLnBrk="1" latinLnBrk="0" hangingPunct="1">
        <a:spcBef>
          <a:spcPct val="20000"/>
        </a:spcBef>
        <a:buFont typeface="Arial" pitchFamily="34" charset="0"/>
        <a:buChar char="•"/>
        <a:defRPr sz="3636" kern="1200">
          <a:solidFill>
            <a:schemeClr val="tx1"/>
          </a:solidFill>
          <a:latin typeface="+mn-lt"/>
          <a:ea typeface="+mn-ea"/>
          <a:cs typeface="+mn-cs"/>
        </a:defRPr>
      </a:lvl6pPr>
      <a:lvl7pPr marL="5403327" indent="-415641" algn="l" defTabSz="1662562" rtl="0" eaLnBrk="1" latinLnBrk="0" hangingPunct="1">
        <a:spcBef>
          <a:spcPct val="20000"/>
        </a:spcBef>
        <a:buFont typeface="Arial" pitchFamily="34" charset="0"/>
        <a:buChar char="•"/>
        <a:defRPr sz="3636" kern="1200">
          <a:solidFill>
            <a:schemeClr val="tx1"/>
          </a:solidFill>
          <a:latin typeface="+mn-lt"/>
          <a:ea typeface="+mn-ea"/>
          <a:cs typeface="+mn-cs"/>
        </a:defRPr>
      </a:lvl7pPr>
      <a:lvl8pPr marL="6234608" indent="-415641" algn="l" defTabSz="1662562" rtl="0" eaLnBrk="1" latinLnBrk="0" hangingPunct="1">
        <a:spcBef>
          <a:spcPct val="20000"/>
        </a:spcBef>
        <a:buFont typeface="Arial" pitchFamily="34" charset="0"/>
        <a:buChar char="•"/>
        <a:defRPr sz="3636" kern="1200">
          <a:solidFill>
            <a:schemeClr val="tx1"/>
          </a:solidFill>
          <a:latin typeface="+mn-lt"/>
          <a:ea typeface="+mn-ea"/>
          <a:cs typeface="+mn-cs"/>
        </a:defRPr>
      </a:lvl8pPr>
      <a:lvl9pPr marL="7065889" indent="-415641" algn="l" defTabSz="1662562" rtl="0" eaLnBrk="1" latinLnBrk="0" hangingPunct="1">
        <a:spcBef>
          <a:spcPct val="20000"/>
        </a:spcBef>
        <a:buFont typeface="Arial" pitchFamily="34" charset="0"/>
        <a:buChar char="•"/>
        <a:defRPr sz="363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1pPr>
      <a:lvl2pPr marL="831281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2pPr>
      <a:lvl3pPr marL="1662562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3pPr>
      <a:lvl4pPr marL="2493843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4pPr>
      <a:lvl5pPr marL="3325124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5pPr>
      <a:lvl6pPr marL="4156405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6pPr>
      <a:lvl7pPr marL="4987686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7pPr>
      <a:lvl8pPr marL="5818967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8pPr>
      <a:lvl9pPr marL="6650248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audio" Target="../media/audio3.wav"/><Relationship Id="rId7" Type="http://schemas.openxmlformats.org/officeDocument/2006/relationships/image" Target="../media/image2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audio" Target="../media/audio3.wav"/><Relationship Id="rId7" Type="http://schemas.openxmlformats.org/officeDocument/2006/relationships/image" Target="../media/image2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audio" Target="../media/audio3.wav"/><Relationship Id="rId7" Type="http://schemas.openxmlformats.org/officeDocument/2006/relationships/image" Target="../media/image2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" Target="slide5.xml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11" Type="http://schemas.openxmlformats.org/officeDocument/2006/relationships/slide" Target="slide9.xml"/><Relationship Id="rId5" Type="http://schemas.microsoft.com/office/2007/relationships/hdphoto" Target="../media/hdphoto1.wdp"/><Relationship Id="rId10" Type="http://schemas.microsoft.com/office/2007/relationships/hdphoto" Target="../media/hdphoto3.wdp"/><Relationship Id="rId4" Type="http://schemas.openxmlformats.org/officeDocument/2006/relationships/image" Target="../media/image12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12.png"/><Relationship Id="rId4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emf"/><Relationship Id="rId5" Type="http://schemas.microsoft.com/office/2007/relationships/hdphoto" Target="../media/hdphoto2.wdp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5" Type="http://schemas.microsoft.com/office/2007/relationships/hdphoto" Target="../media/hdphoto3.wdp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audio" Target="../media/audio3.wav"/><Relationship Id="rId7" Type="http://schemas.openxmlformats.org/officeDocument/2006/relationships/image" Target="../media/image2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16AA52A-2568-3B14-1382-2943F1A7FF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043" y="-93306"/>
            <a:ext cx="1523956" cy="16783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52626E4-62E4-C2F9-2F5A-BE63A0E88D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52988" y="116635"/>
            <a:ext cx="2517866" cy="167044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6955" y="870543"/>
            <a:ext cx="7919390" cy="5108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5098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>
            <a:extLst>
              <a:ext uri="{FF2B5EF4-FFF2-40B4-BE49-F238E27FC236}">
                <a16:creationId xmlns:a16="http://schemas.microsoft.com/office/drawing/2014/main" id="{F013B66D-924D-4B9F-ACDD-B2E0720CD689}"/>
              </a:ext>
            </a:extLst>
          </p:cNvPr>
          <p:cNvSpPr/>
          <p:nvPr/>
        </p:nvSpPr>
        <p:spPr>
          <a:xfrm>
            <a:off x="2466641" y="242508"/>
            <a:ext cx="7500319" cy="860036"/>
          </a:xfrm>
          <a:prstGeom prst="roundRect">
            <a:avLst>
              <a:gd name="adj" fmla="val 50000"/>
            </a:avLst>
          </a:prstGeom>
          <a:solidFill>
            <a:srgbClr val="CCB2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ts val="600"/>
              </a:spcBef>
              <a:defRPr/>
            </a:pP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3: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矩形: 圆角 1">
            <a:extLst>
              <a:ext uri="{FF2B5EF4-FFF2-40B4-BE49-F238E27FC236}">
                <a16:creationId xmlns:a16="http://schemas.microsoft.com/office/drawing/2014/main" id="{F013B66D-924D-4B9F-ACDD-B2E0720CD689}"/>
              </a:ext>
            </a:extLst>
          </p:cNvPr>
          <p:cNvSpPr/>
          <p:nvPr/>
        </p:nvSpPr>
        <p:spPr>
          <a:xfrm>
            <a:off x="1828800" y="1393095"/>
            <a:ext cx="6805749" cy="860036"/>
          </a:xfrm>
          <a:prstGeom prst="roundRect">
            <a:avLst>
              <a:gd name="adj" fmla="val 50000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ts val="600"/>
              </a:spcBef>
              <a:defRPr/>
            </a:pPr>
            <a:r>
              <a:rPr lang="en-US" sz="44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a) 460 839 + 29 210 x 3</a:t>
            </a:r>
            <a:endParaRPr lang="en-US" sz="44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矩形: 圆角 1">
            <a:extLst>
              <a:ext uri="{FF2B5EF4-FFF2-40B4-BE49-F238E27FC236}">
                <a16:creationId xmlns:a16="http://schemas.microsoft.com/office/drawing/2014/main" id="{F013B66D-924D-4B9F-ACDD-B2E0720CD689}"/>
              </a:ext>
            </a:extLst>
          </p:cNvPr>
          <p:cNvSpPr/>
          <p:nvPr/>
        </p:nvSpPr>
        <p:spPr>
          <a:xfrm>
            <a:off x="1828800" y="3547409"/>
            <a:ext cx="7077364" cy="860036"/>
          </a:xfrm>
          <a:prstGeom prst="roundRect">
            <a:avLst>
              <a:gd name="adj" fmla="val 50000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ts val="600"/>
              </a:spcBef>
              <a:defRPr/>
            </a:pPr>
            <a:r>
              <a:rPr lang="en-US" sz="44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b) 648 501 – 20 810 x 4</a:t>
            </a:r>
            <a:endParaRPr lang="en-US" sz="44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974692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>
            <a:extLst>
              <a:ext uri="{FF2B5EF4-FFF2-40B4-BE49-F238E27FC236}">
                <a16:creationId xmlns:a16="http://schemas.microsoft.com/office/drawing/2014/main" id="{F013B66D-924D-4B9F-ACDD-B2E0720CD689}"/>
              </a:ext>
            </a:extLst>
          </p:cNvPr>
          <p:cNvSpPr/>
          <p:nvPr/>
        </p:nvSpPr>
        <p:spPr>
          <a:xfrm>
            <a:off x="2466641" y="242508"/>
            <a:ext cx="7500319" cy="860036"/>
          </a:xfrm>
          <a:prstGeom prst="roundRect">
            <a:avLst>
              <a:gd name="adj" fmla="val 50000"/>
            </a:avLst>
          </a:prstGeom>
          <a:solidFill>
            <a:srgbClr val="CCB2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ts val="600"/>
              </a:spcBef>
              <a:defRPr/>
            </a:pP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3: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矩形: 圆角 1">
            <a:extLst>
              <a:ext uri="{FF2B5EF4-FFF2-40B4-BE49-F238E27FC236}">
                <a16:creationId xmlns:a16="http://schemas.microsoft.com/office/drawing/2014/main" id="{F013B66D-924D-4B9F-ACDD-B2E0720CD689}"/>
              </a:ext>
            </a:extLst>
          </p:cNvPr>
          <p:cNvSpPr/>
          <p:nvPr/>
        </p:nvSpPr>
        <p:spPr>
          <a:xfrm>
            <a:off x="1933303" y="1758855"/>
            <a:ext cx="6805749" cy="860036"/>
          </a:xfrm>
          <a:prstGeom prst="roundRect">
            <a:avLst>
              <a:gd name="adj" fmla="val 50000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ts val="600"/>
              </a:spcBef>
              <a:defRPr/>
            </a:pPr>
            <a:r>
              <a:rPr lang="en-US" sz="44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a) 460 839 + 29 210 x 3</a:t>
            </a:r>
            <a:endParaRPr lang="en-US" sz="44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66641" y="2769326"/>
            <a:ext cx="65575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400" b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= 460 </a:t>
            </a:r>
            <a:r>
              <a:rPr lang="en-US" sz="4400" b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839 + </a:t>
            </a:r>
            <a:r>
              <a:rPr lang="en-US" sz="4400" b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87 630</a:t>
            </a:r>
            <a:endParaRPr lang="en-US" sz="4400" b="1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66641" y="3617160"/>
            <a:ext cx="65575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400" b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= 548 469</a:t>
            </a:r>
            <a:endParaRPr lang="en-US" sz="4400" b="1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图片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4561" y="-198041"/>
            <a:ext cx="2437439" cy="2124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61643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>
            <a:extLst>
              <a:ext uri="{FF2B5EF4-FFF2-40B4-BE49-F238E27FC236}">
                <a16:creationId xmlns:a16="http://schemas.microsoft.com/office/drawing/2014/main" id="{F013B66D-924D-4B9F-ACDD-B2E0720CD689}"/>
              </a:ext>
            </a:extLst>
          </p:cNvPr>
          <p:cNvSpPr/>
          <p:nvPr/>
        </p:nvSpPr>
        <p:spPr>
          <a:xfrm>
            <a:off x="2466641" y="242508"/>
            <a:ext cx="7500319" cy="860036"/>
          </a:xfrm>
          <a:prstGeom prst="roundRect">
            <a:avLst>
              <a:gd name="adj" fmla="val 50000"/>
            </a:avLst>
          </a:prstGeom>
          <a:solidFill>
            <a:srgbClr val="CCB2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ts val="600"/>
              </a:spcBef>
              <a:defRPr/>
            </a:pP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3: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矩形: 圆角 1">
            <a:extLst>
              <a:ext uri="{FF2B5EF4-FFF2-40B4-BE49-F238E27FC236}">
                <a16:creationId xmlns:a16="http://schemas.microsoft.com/office/drawing/2014/main" id="{F013B66D-924D-4B9F-ACDD-B2E0720CD689}"/>
              </a:ext>
            </a:extLst>
          </p:cNvPr>
          <p:cNvSpPr/>
          <p:nvPr/>
        </p:nvSpPr>
        <p:spPr>
          <a:xfrm>
            <a:off x="2233749" y="1574918"/>
            <a:ext cx="7077364" cy="860036"/>
          </a:xfrm>
          <a:prstGeom prst="roundRect">
            <a:avLst>
              <a:gd name="adj" fmla="val 50000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ts val="600"/>
              </a:spcBef>
              <a:defRPr/>
            </a:pPr>
            <a:r>
              <a:rPr lang="en-US" sz="44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b) 648 501 – 20 810 x 4</a:t>
            </a:r>
            <a:endParaRPr lang="en-US" sz="44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45464" y="2522607"/>
            <a:ext cx="65575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400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= 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648 501 </a:t>
            </a:r>
            <a:r>
              <a:rPr lang="en-US" sz="4400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+ 83 240 </a:t>
            </a:r>
            <a:endParaRPr lang="en-US" sz="4400" b="1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45464" y="3370441"/>
            <a:ext cx="65575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400" b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= 565 261</a:t>
            </a:r>
            <a:endParaRPr lang="en-US" sz="4400" b="1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图片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3473" y="-341734"/>
            <a:ext cx="2781921" cy="2424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20737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1447" y="535577"/>
            <a:ext cx="1072242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3200" b="1" u="sng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 4:</a:t>
            </a:r>
            <a:r>
              <a:rPr lang="en-US" sz="32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Rô-bốt đặt các hạt thóc vào bàn cờ theo quy tắc: ô thứ nhất đặt 1 hạt thóc, ô thứ hai đặt 2 hạt thóc, ô thứ ba đặt 4 hạt thóc và cứ như vậy, số thóc đặt vào ô sau gấp đôi số thóc đặt vào ô trước đó. Biết rằng ô thứ mười tám đặt 131 072 hạt thóc. Hỏi Rô-bốt đặt bao nhiêu hạt thóc vào ô thứ hai mươi</a:t>
            </a:r>
            <a:r>
              <a:rPr lang="vi-VN" sz="3200" b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US" sz="3200" b="1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7815" y="2980080"/>
            <a:ext cx="4376059" cy="3237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91874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70217" y="875212"/>
            <a:ext cx="83471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latin typeface="Cambria" panose="02040503050406030204" pitchFamily="18" charset="0"/>
                <a:ea typeface="Cambria" panose="02040503050406030204" pitchFamily="18" charset="0"/>
              </a:rPr>
              <a:t>Phương pháp giải:</a:t>
            </a:r>
            <a:endParaRPr lang="en-US" sz="4000" b="1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80160" y="1693818"/>
            <a:ext cx="96665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600" b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Bước 1: Số hạt thóc ở ô thứ mười chín = số hạt thóc ở ô thứ mười tám x 2.</a:t>
            </a:r>
            <a:endParaRPr lang="en-US" sz="6600" b="1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80160" y="3126378"/>
            <a:ext cx="96665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6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Bước </a:t>
            </a:r>
            <a:r>
              <a:rPr lang="en-US" sz="3600" b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vi-VN" sz="3600" b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vi-VN" sz="36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 hạt thóc ở ô </a:t>
            </a:r>
            <a:r>
              <a:rPr lang="vi-VN" sz="3600" b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thứ </a:t>
            </a:r>
            <a:r>
              <a:rPr lang="en-US" sz="3600" b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 mươi</a:t>
            </a:r>
            <a:r>
              <a:rPr lang="vi-VN" sz="3600" b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6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số hạt thóc ở ô thứ mười </a:t>
            </a:r>
            <a:r>
              <a:rPr lang="en-US" sz="3600" b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chín</a:t>
            </a:r>
            <a:r>
              <a:rPr lang="vi-VN" sz="3600" b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6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 2.</a:t>
            </a:r>
            <a:endParaRPr lang="en-US" sz="6600" b="1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图片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3473" y="-341734"/>
            <a:ext cx="2781921" cy="2424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02032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76949" y="914400"/>
            <a:ext cx="22076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 giải</a:t>
            </a:r>
            <a:endParaRPr lang="en-US" sz="3600" b="1" u="sng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20388" y="1614592"/>
            <a:ext cx="78290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>
                <a:latin typeface="Cambria" panose="02040503050406030204" pitchFamily="18" charset="0"/>
                <a:ea typeface="Cambria" panose="02040503050406030204" pitchFamily="18" charset="0"/>
              </a:rPr>
              <a:t>Số hạt thóc ở ô thứ mười chín là:</a:t>
            </a:r>
            <a:endParaRPr lang="en-US" sz="6600" b="1" u="sng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86149" y="2307806"/>
            <a:ext cx="78290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latin typeface="Cambria" panose="02040503050406030204" pitchFamily="18" charset="0"/>
                <a:ea typeface="Cambria" panose="02040503050406030204" pitchFamily="18" charset="0"/>
              </a:rPr>
              <a:t>131 072 x 2 = 262 144 (hạt thóc)</a:t>
            </a:r>
            <a:endParaRPr lang="en-US" sz="6600" b="1" u="sng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20387" y="3030364"/>
            <a:ext cx="78290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>
                <a:latin typeface="Cambria" panose="02040503050406030204" pitchFamily="18" charset="0"/>
                <a:ea typeface="Cambria" panose="02040503050406030204" pitchFamily="18" charset="0"/>
              </a:rPr>
              <a:t>Số hạt thóc ở ô thứ hai mươi là:</a:t>
            </a:r>
            <a:endParaRPr lang="en-US" sz="6600" b="1" u="sng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86149" y="3739859"/>
            <a:ext cx="78290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latin typeface="Cambria" panose="02040503050406030204" pitchFamily="18" charset="0"/>
                <a:ea typeface="Cambria" panose="02040503050406030204" pitchFamily="18" charset="0"/>
              </a:rPr>
              <a:t>262 144 x 2 = 524 288 (hạt thóc)</a:t>
            </a:r>
            <a:endParaRPr lang="en-US" sz="6600" b="1" u="sng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83874" y="4446136"/>
            <a:ext cx="78290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latin typeface="Cambria" panose="02040503050406030204" pitchFamily="18" charset="0"/>
                <a:ea typeface="Cambria" panose="02040503050406030204" pitchFamily="18" charset="0"/>
              </a:rPr>
              <a:t>Đáp số: 524 288 hạt thóc</a:t>
            </a:r>
            <a:endParaRPr lang="en-US" sz="6600" b="1" u="sng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图片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3473" y="-341734"/>
            <a:ext cx="2781921" cy="2424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94126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9">
            <a:extLst>
              <a:ext uri="{FF2B5EF4-FFF2-40B4-BE49-F238E27FC236}">
                <a16:creationId xmlns:a16="http://schemas.microsoft.com/office/drawing/2014/main" id="{B0BED9AB-0B49-36B2-82A6-8B12CF08A8DD}"/>
              </a:ext>
            </a:extLst>
          </p:cNvPr>
          <p:cNvSpPr/>
          <p:nvPr/>
        </p:nvSpPr>
        <p:spPr>
          <a:xfrm>
            <a:off x="966878" y="325887"/>
            <a:ext cx="10437204" cy="1659528"/>
          </a:xfrm>
          <a:prstGeom prst="roundRect">
            <a:avLst>
              <a:gd name="adj" fmla="val 50000"/>
            </a:avLst>
          </a:prstGeom>
          <a:solidFill>
            <a:srgbClr val="E6F5D7"/>
          </a:solidFill>
          <a:ln w="38100">
            <a:solidFill>
              <a:srgbClr val="11795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A1B0FDC-092C-EA16-0F63-9500F0D797AD}"/>
              </a:ext>
            </a:extLst>
          </p:cNvPr>
          <p:cNvSpPr txBox="1"/>
          <p:nvPr/>
        </p:nvSpPr>
        <p:spPr>
          <a:xfrm>
            <a:off x="1175657" y="687631"/>
            <a:ext cx="991470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kumimoji="0" lang="en-US" sz="50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Câu 1. </a:t>
            </a:r>
            <a:r>
              <a:rPr lang="pt-BR" sz="5000" b="1">
                <a:latin typeface="Cambria" panose="02040503050406030204" pitchFamily="18" charset="0"/>
                <a:ea typeface="Cambria" panose="02040503050406030204" pitchFamily="18" charset="0"/>
              </a:rPr>
              <a:t>Tính 1306 x 8 + 24573 = ?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F5F092C-8148-A68F-0E9F-2939CB256417}"/>
              </a:ext>
            </a:extLst>
          </p:cNvPr>
          <p:cNvGrpSpPr/>
          <p:nvPr/>
        </p:nvGrpSpPr>
        <p:grpSpPr>
          <a:xfrm>
            <a:off x="6830721" y="2864057"/>
            <a:ext cx="4684065" cy="1129886"/>
            <a:chOff x="6830721" y="2864057"/>
            <a:chExt cx="4684065" cy="1129886"/>
          </a:xfrm>
        </p:grpSpPr>
        <p:sp>
          <p:nvSpPr>
            <p:cNvPr id="5" name="Rectangle: Rounded Corners 24">
              <a:extLst>
                <a:ext uri="{FF2B5EF4-FFF2-40B4-BE49-F238E27FC236}">
                  <a16:creationId xmlns:a16="http://schemas.microsoft.com/office/drawing/2014/main" id="{50BF13E3-7E5F-3970-D703-1EDA216F5988}"/>
                </a:ext>
              </a:extLst>
            </p:cNvPr>
            <p:cNvSpPr/>
            <p:nvPr/>
          </p:nvSpPr>
          <p:spPr>
            <a:xfrm>
              <a:off x="6830721" y="2864057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rgbClr val="E6F5D7"/>
            </a:solidFill>
            <a:ln w="38100">
              <a:solidFill>
                <a:srgbClr val="FBA409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C27FD4D-74EC-22C5-C8C7-026E41DB7F45}"/>
                </a:ext>
              </a:extLst>
            </p:cNvPr>
            <p:cNvSpPr txBox="1"/>
            <p:nvPr/>
          </p:nvSpPr>
          <p:spPr>
            <a:xfrm>
              <a:off x="7763957" y="3049521"/>
              <a:ext cx="375082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35 021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4998F50A-6F94-FE80-E068-C76608D55CD7}"/>
              </a:ext>
            </a:extLst>
          </p:cNvPr>
          <p:cNvGrpSpPr/>
          <p:nvPr/>
        </p:nvGrpSpPr>
        <p:grpSpPr>
          <a:xfrm>
            <a:off x="981375" y="2864057"/>
            <a:ext cx="4537107" cy="1129886"/>
            <a:chOff x="981375" y="2864057"/>
            <a:chExt cx="4537107" cy="1129886"/>
          </a:xfrm>
        </p:grpSpPr>
        <p:sp>
          <p:nvSpPr>
            <p:cNvPr id="8" name="Rectangle: Rounded Corners 21">
              <a:extLst>
                <a:ext uri="{FF2B5EF4-FFF2-40B4-BE49-F238E27FC236}">
                  <a16:creationId xmlns:a16="http://schemas.microsoft.com/office/drawing/2014/main" id="{0345CF5A-DC5D-8D01-7CF9-27421FAA64E9}"/>
                </a:ext>
              </a:extLst>
            </p:cNvPr>
            <p:cNvSpPr/>
            <p:nvPr/>
          </p:nvSpPr>
          <p:spPr>
            <a:xfrm>
              <a:off x="981375" y="2864057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rgbClr val="E6F5D7"/>
            </a:solidFill>
            <a:ln w="38100">
              <a:solidFill>
                <a:srgbClr val="EB1C24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D635D41-A30F-4054-11B5-153EE02CF3CA}"/>
                </a:ext>
              </a:extLst>
            </p:cNvPr>
            <p:cNvSpPr txBox="1"/>
            <p:nvPr/>
          </p:nvSpPr>
          <p:spPr>
            <a:xfrm>
              <a:off x="1607829" y="3005350"/>
              <a:ext cx="375082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35 201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84477869-13A9-6519-4355-8710D3D30DA1}"/>
              </a:ext>
            </a:extLst>
          </p:cNvPr>
          <p:cNvGrpSpPr/>
          <p:nvPr/>
        </p:nvGrpSpPr>
        <p:grpSpPr>
          <a:xfrm>
            <a:off x="956935" y="4745740"/>
            <a:ext cx="4537107" cy="1129886"/>
            <a:chOff x="981375" y="4872764"/>
            <a:chExt cx="4537107" cy="1129886"/>
          </a:xfrm>
        </p:grpSpPr>
        <p:sp>
          <p:nvSpPr>
            <p:cNvPr id="11" name="Rectangle: Rounded Corners 26">
              <a:extLst>
                <a:ext uri="{FF2B5EF4-FFF2-40B4-BE49-F238E27FC236}">
                  <a16:creationId xmlns:a16="http://schemas.microsoft.com/office/drawing/2014/main" id="{795B389C-7933-F035-764A-BFC959F1B44F}"/>
                </a:ext>
              </a:extLst>
            </p:cNvPr>
            <p:cNvSpPr/>
            <p:nvPr/>
          </p:nvSpPr>
          <p:spPr>
            <a:xfrm>
              <a:off x="981375" y="4872764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rgbClr val="E6F5D7"/>
            </a:solidFill>
            <a:ln w="38100">
              <a:solidFill>
                <a:srgbClr val="4D9E2A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F5252F5-F542-1C42-1C01-0876DA718AD9}"/>
                </a:ext>
              </a:extLst>
            </p:cNvPr>
            <p:cNvSpPr txBox="1"/>
            <p:nvPr/>
          </p:nvSpPr>
          <p:spPr>
            <a:xfrm>
              <a:off x="1466008" y="5052807"/>
              <a:ext cx="375082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32 501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20E9211-3C12-45E2-3A96-E20F54E84B00}"/>
              </a:ext>
            </a:extLst>
          </p:cNvPr>
          <p:cNvGrpSpPr/>
          <p:nvPr/>
        </p:nvGrpSpPr>
        <p:grpSpPr>
          <a:xfrm>
            <a:off x="6830721" y="4714800"/>
            <a:ext cx="4537107" cy="1129886"/>
            <a:chOff x="6830721" y="4714800"/>
            <a:chExt cx="4537107" cy="1129886"/>
          </a:xfrm>
        </p:grpSpPr>
        <p:sp>
          <p:nvSpPr>
            <p:cNvPr id="14" name="Rectangle: Rounded Corners 28">
              <a:extLst>
                <a:ext uri="{FF2B5EF4-FFF2-40B4-BE49-F238E27FC236}">
                  <a16:creationId xmlns:a16="http://schemas.microsoft.com/office/drawing/2014/main" id="{30EEEC8C-B92B-0B3A-4A1E-49C8E56D24BB}"/>
                </a:ext>
              </a:extLst>
            </p:cNvPr>
            <p:cNvSpPr/>
            <p:nvPr/>
          </p:nvSpPr>
          <p:spPr>
            <a:xfrm>
              <a:off x="6830721" y="4714800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rgbClr val="E6F5D7"/>
            </a:solidFill>
            <a:ln w="38100">
              <a:solidFill>
                <a:srgbClr val="28A3B4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B13FCE4-291E-4D2D-E8D5-2F1CD55EF9EA}"/>
                </a:ext>
              </a:extLst>
            </p:cNvPr>
            <p:cNvSpPr txBox="1"/>
            <p:nvPr/>
          </p:nvSpPr>
          <p:spPr>
            <a:xfrm>
              <a:off x="7179914" y="4939812"/>
              <a:ext cx="375082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35 102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D1888303-18A8-A54E-5DB5-9D399A20A9A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458" b="72760"/>
          <a:stretch/>
        </p:blipFill>
        <p:spPr>
          <a:xfrm>
            <a:off x="266152" y="2873534"/>
            <a:ext cx="1518921" cy="112988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1E649AE-92BD-FC24-5287-4A138A01027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9" t="27697" r="64244" b="39386"/>
          <a:stretch/>
        </p:blipFill>
        <p:spPr>
          <a:xfrm>
            <a:off x="466054" y="4602507"/>
            <a:ext cx="957111" cy="136535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1A623C1-62B8-F274-3793-A0373774D16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77" t="28970" r="12604" b="40998"/>
          <a:stretch/>
        </p:blipFill>
        <p:spPr>
          <a:xfrm>
            <a:off x="6211712" y="4598974"/>
            <a:ext cx="1238017" cy="124571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6AF1EB8-DCBE-6FEC-59DD-C89B2F9D725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81" t="-111" r="10077" b="72871"/>
          <a:stretch/>
        </p:blipFill>
        <p:spPr>
          <a:xfrm>
            <a:off x="5881759" y="2917255"/>
            <a:ext cx="1518921" cy="112988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1C6CA03-ABE9-0706-2ECC-F8544732312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08" b="61433"/>
          <a:stretch/>
        </p:blipFill>
        <p:spPr>
          <a:xfrm>
            <a:off x="10927407" y="3068068"/>
            <a:ext cx="953350" cy="85753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4C3AD3E-A09A-B951-3514-DB139D5B5F8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4958270" y="2917255"/>
            <a:ext cx="891076" cy="89646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4B64A01-D5C0-6AD1-AEDA-A0245E7154D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4928416" y="4876301"/>
            <a:ext cx="891076" cy="89646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AF012C2-493A-04BC-ADD8-C716DF9B79F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10839118" y="4831511"/>
            <a:ext cx="891076" cy="89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3847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: Rounded Corners 9">
            <a:extLst>
              <a:ext uri="{FF2B5EF4-FFF2-40B4-BE49-F238E27FC236}">
                <a16:creationId xmlns:a16="http://schemas.microsoft.com/office/drawing/2014/main" id="{B0BED9AB-0B49-36B2-82A6-8B12CF08A8DD}"/>
              </a:ext>
            </a:extLst>
          </p:cNvPr>
          <p:cNvSpPr/>
          <p:nvPr/>
        </p:nvSpPr>
        <p:spPr>
          <a:xfrm>
            <a:off x="966878" y="325887"/>
            <a:ext cx="10437204" cy="1659528"/>
          </a:xfrm>
          <a:prstGeom prst="roundRect">
            <a:avLst>
              <a:gd name="adj" fmla="val 50000"/>
            </a:avLst>
          </a:prstGeom>
          <a:solidFill>
            <a:srgbClr val="E6F5D7"/>
          </a:solidFill>
          <a:ln w="38100">
            <a:solidFill>
              <a:srgbClr val="11795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A1B0FDC-092C-EA16-0F63-9500F0D797AD}"/>
              </a:ext>
            </a:extLst>
          </p:cNvPr>
          <p:cNvSpPr txBox="1"/>
          <p:nvPr/>
        </p:nvSpPr>
        <p:spPr>
          <a:xfrm>
            <a:off x="1175657" y="566608"/>
            <a:ext cx="99147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 2. </a:t>
            </a:r>
            <a:r>
              <a:rPr lang="en-US" sz="6000" b="1">
                <a:latin typeface="Cambria" panose="02040503050406030204" pitchFamily="18" charset="0"/>
                <a:ea typeface="Cambria" panose="02040503050406030204" pitchFamily="18" charset="0"/>
              </a:rPr>
              <a:t>Tính: 39405 x 6 </a:t>
            </a:r>
            <a:r>
              <a:rPr lang="en-US" sz="6000" b="1" smtClean="0">
                <a:latin typeface="Cambria" panose="02040503050406030204" pitchFamily="18" charset="0"/>
                <a:ea typeface="Cambria" panose="02040503050406030204" pitchFamily="18" charset="0"/>
              </a:rPr>
              <a:t>= ?</a:t>
            </a:r>
            <a:endParaRPr lang="en-US" sz="6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4D42021-D925-7FEF-91CF-7CDDBE1FC743}"/>
              </a:ext>
            </a:extLst>
          </p:cNvPr>
          <p:cNvGrpSpPr/>
          <p:nvPr/>
        </p:nvGrpSpPr>
        <p:grpSpPr>
          <a:xfrm>
            <a:off x="7029327" y="4667041"/>
            <a:ext cx="4537107" cy="1129886"/>
            <a:chOff x="6830721" y="2864057"/>
            <a:chExt cx="4537107" cy="1129886"/>
          </a:xfrm>
        </p:grpSpPr>
        <p:sp>
          <p:nvSpPr>
            <p:cNvPr id="27" name="Rectangle: Rounded Corners 16">
              <a:extLst>
                <a:ext uri="{FF2B5EF4-FFF2-40B4-BE49-F238E27FC236}">
                  <a16:creationId xmlns:a16="http://schemas.microsoft.com/office/drawing/2014/main" id="{8A0B609F-7F6B-63C5-2928-24015C99CA63}"/>
                </a:ext>
              </a:extLst>
            </p:cNvPr>
            <p:cNvSpPr/>
            <p:nvPr/>
          </p:nvSpPr>
          <p:spPr>
            <a:xfrm>
              <a:off x="6830721" y="2864057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rgbClr val="E6F5D7"/>
            </a:solidFill>
            <a:ln w="38100">
              <a:solidFill>
                <a:srgbClr val="28A3B4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C9E1ECB-6F7A-7221-F6D1-15882BC04055}"/>
                </a:ext>
              </a:extLst>
            </p:cNvPr>
            <p:cNvSpPr txBox="1"/>
            <p:nvPr/>
          </p:nvSpPr>
          <p:spPr>
            <a:xfrm>
              <a:off x="7065041" y="2968927"/>
              <a:ext cx="375082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smtClean="0">
                  <a:latin typeface="Cambria" panose="02040503050406030204" pitchFamily="18" charset="0"/>
                </a:rPr>
                <a:t>236 430 </a:t>
              </a:r>
              <a:endParaRPr lang="en-US" sz="6000" b="1" dirty="0">
                <a:latin typeface="Cambria" panose="02040503050406030204" pitchFamily="18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F79B80B-DD0B-9D9B-3F7F-07A944A5FDDD}"/>
              </a:ext>
            </a:extLst>
          </p:cNvPr>
          <p:cNvGrpSpPr/>
          <p:nvPr/>
        </p:nvGrpSpPr>
        <p:grpSpPr>
          <a:xfrm>
            <a:off x="981375" y="2864057"/>
            <a:ext cx="4537107" cy="1129886"/>
            <a:chOff x="981375" y="2864057"/>
            <a:chExt cx="4537107" cy="1129886"/>
          </a:xfrm>
        </p:grpSpPr>
        <p:sp>
          <p:nvSpPr>
            <p:cNvPr id="30" name="Rectangle: Rounded Corners 20">
              <a:extLst>
                <a:ext uri="{FF2B5EF4-FFF2-40B4-BE49-F238E27FC236}">
                  <a16:creationId xmlns:a16="http://schemas.microsoft.com/office/drawing/2014/main" id="{6B76F1E5-78CD-2B01-6A0E-379A409EDE10}"/>
                </a:ext>
              </a:extLst>
            </p:cNvPr>
            <p:cNvSpPr/>
            <p:nvPr/>
          </p:nvSpPr>
          <p:spPr>
            <a:xfrm>
              <a:off x="981375" y="2864057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rgbClr val="E6F5D7"/>
            </a:solidFill>
            <a:ln w="38100">
              <a:solidFill>
                <a:srgbClr val="EB1C24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6BB7C07-BFB4-3E24-3D59-7241503372C9}"/>
                </a:ext>
              </a:extLst>
            </p:cNvPr>
            <p:cNvSpPr txBox="1"/>
            <p:nvPr/>
          </p:nvSpPr>
          <p:spPr>
            <a:xfrm>
              <a:off x="1496257" y="2941289"/>
              <a:ext cx="375082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smtClean="0">
                  <a:latin typeface="Cambria" panose="02040503050406030204" pitchFamily="18" charset="0"/>
                </a:rPr>
                <a:t>246 430</a:t>
              </a:r>
              <a:endParaRPr lang="en-US" sz="6000" b="1" dirty="0">
                <a:latin typeface="Cambria" panose="02040503050406030204" pitchFamily="18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DBFAE3F9-8161-E45C-D2D8-58DBCFE6904C}"/>
              </a:ext>
            </a:extLst>
          </p:cNvPr>
          <p:cNvGrpSpPr/>
          <p:nvPr/>
        </p:nvGrpSpPr>
        <p:grpSpPr>
          <a:xfrm>
            <a:off x="872690" y="4714800"/>
            <a:ext cx="4537107" cy="1129886"/>
            <a:chOff x="981375" y="4872764"/>
            <a:chExt cx="4537107" cy="1129886"/>
          </a:xfrm>
        </p:grpSpPr>
        <p:sp>
          <p:nvSpPr>
            <p:cNvPr id="33" name="Rectangle: Rounded Corners 25">
              <a:extLst>
                <a:ext uri="{FF2B5EF4-FFF2-40B4-BE49-F238E27FC236}">
                  <a16:creationId xmlns:a16="http://schemas.microsoft.com/office/drawing/2014/main" id="{DF2A091A-1A0C-2EF6-E004-7CFFDEF7B5F2}"/>
                </a:ext>
              </a:extLst>
            </p:cNvPr>
            <p:cNvSpPr/>
            <p:nvPr/>
          </p:nvSpPr>
          <p:spPr>
            <a:xfrm>
              <a:off x="981375" y="4872764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rgbClr val="E6F5D7"/>
            </a:solidFill>
            <a:ln w="38100">
              <a:solidFill>
                <a:srgbClr val="4D9E2A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AB7AE0EC-ABE5-B6D1-F04F-18AF539F360A}"/>
                </a:ext>
              </a:extLst>
            </p:cNvPr>
            <p:cNvSpPr txBox="1"/>
            <p:nvPr/>
          </p:nvSpPr>
          <p:spPr>
            <a:xfrm>
              <a:off x="1549041" y="4943786"/>
              <a:ext cx="375082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smtClean="0">
                  <a:latin typeface="Cambria" panose="02040503050406030204" pitchFamily="18" charset="0"/>
                </a:rPr>
                <a:t>236 530 </a:t>
              </a:r>
              <a:endParaRPr lang="en-US" sz="6000" b="1" dirty="0">
                <a:latin typeface="Cambria" panose="02040503050406030204" pitchFamily="18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68B6557A-200F-9875-84C7-171A3368F85A}"/>
              </a:ext>
            </a:extLst>
          </p:cNvPr>
          <p:cNvGrpSpPr/>
          <p:nvPr/>
        </p:nvGrpSpPr>
        <p:grpSpPr>
          <a:xfrm>
            <a:off x="6909508" y="2892856"/>
            <a:ext cx="4537107" cy="1129886"/>
            <a:chOff x="6830721" y="4714800"/>
            <a:chExt cx="4537107" cy="1129886"/>
          </a:xfrm>
        </p:grpSpPr>
        <p:sp>
          <p:nvSpPr>
            <p:cNvPr id="36" name="Rectangle: Rounded Corners 31">
              <a:extLst>
                <a:ext uri="{FF2B5EF4-FFF2-40B4-BE49-F238E27FC236}">
                  <a16:creationId xmlns:a16="http://schemas.microsoft.com/office/drawing/2014/main" id="{BC16345D-F261-9FBC-EF3A-F5E8F3D98560}"/>
                </a:ext>
              </a:extLst>
            </p:cNvPr>
            <p:cNvSpPr/>
            <p:nvPr/>
          </p:nvSpPr>
          <p:spPr>
            <a:xfrm>
              <a:off x="6830721" y="4714800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rgbClr val="E6F5D7"/>
            </a:solidFill>
            <a:ln w="38100">
              <a:solidFill>
                <a:srgbClr val="FBA409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D5DAB5B1-DF8E-DFD8-A924-61A521E06E64}"/>
                </a:ext>
              </a:extLst>
            </p:cNvPr>
            <p:cNvSpPr txBox="1"/>
            <p:nvPr/>
          </p:nvSpPr>
          <p:spPr>
            <a:xfrm>
              <a:off x="7223859" y="4807313"/>
              <a:ext cx="375082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smtClean="0">
                  <a:latin typeface="Cambria" panose="02040503050406030204" pitchFamily="18" charset="0"/>
                </a:rPr>
                <a:t>236 450 </a:t>
              </a:r>
              <a:endParaRPr lang="en-US" sz="6000" b="1" dirty="0">
                <a:latin typeface="Cambria" panose="02040503050406030204" pitchFamily="18" charset="0"/>
              </a:endParaRPr>
            </a:p>
          </p:txBody>
        </p:sp>
      </p:grpSp>
      <p:pic>
        <p:nvPicPr>
          <p:cNvPr id="38" name="Picture 37">
            <a:extLst>
              <a:ext uri="{FF2B5EF4-FFF2-40B4-BE49-F238E27FC236}">
                <a16:creationId xmlns:a16="http://schemas.microsoft.com/office/drawing/2014/main" id="{91D85C25-2CF2-0D0A-9FF9-D5BC6AD3B07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458" b="72760"/>
          <a:stretch/>
        </p:blipFill>
        <p:spPr>
          <a:xfrm>
            <a:off x="266152" y="2873534"/>
            <a:ext cx="1518921" cy="1129884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9FF74026-3A62-11AE-0F68-EACD6980CA9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9" t="27697" r="64244" b="39386"/>
          <a:stretch/>
        </p:blipFill>
        <p:spPr>
          <a:xfrm>
            <a:off x="381809" y="4571567"/>
            <a:ext cx="957111" cy="1365353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2173A3B4-1B79-5283-C89C-644C9DF9174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77" t="28970" r="12604" b="40998"/>
          <a:stretch/>
        </p:blipFill>
        <p:spPr>
          <a:xfrm>
            <a:off x="6211712" y="4598974"/>
            <a:ext cx="1238017" cy="1245712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24C76C2F-486C-1523-AFED-408E91507DF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81" t="-111" r="10077" b="72871"/>
          <a:stretch/>
        </p:blipFill>
        <p:spPr>
          <a:xfrm>
            <a:off x="5881759" y="2917255"/>
            <a:ext cx="1518921" cy="1129884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ACCF5B55-24F1-2091-099F-EA1FC6D090E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08" b="61433"/>
          <a:stretch/>
        </p:blipFill>
        <p:spPr>
          <a:xfrm>
            <a:off x="11126013" y="4871052"/>
            <a:ext cx="953350" cy="857536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0B1391AF-0809-2BD9-E472-9852306E073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4958270" y="2917255"/>
            <a:ext cx="891076" cy="896464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82AFB42E-9994-7EA7-E30F-6AFE511733DF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4844171" y="4845361"/>
            <a:ext cx="891076" cy="896464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D1A9213C-1940-67BB-A0C8-6E5792DC55A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10917905" y="3009567"/>
            <a:ext cx="891076" cy="89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0778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9">
            <a:extLst>
              <a:ext uri="{FF2B5EF4-FFF2-40B4-BE49-F238E27FC236}">
                <a16:creationId xmlns:a16="http://schemas.microsoft.com/office/drawing/2014/main" id="{B0BED9AB-0B49-36B2-82A6-8B12CF08A8DD}"/>
              </a:ext>
            </a:extLst>
          </p:cNvPr>
          <p:cNvSpPr/>
          <p:nvPr/>
        </p:nvSpPr>
        <p:spPr>
          <a:xfrm>
            <a:off x="966878" y="325887"/>
            <a:ext cx="10437204" cy="1659528"/>
          </a:xfrm>
          <a:prstGeom prst="roundRect">
            <a:avLst>
              <a:gd name="adj" fmla="val 50000"/>
            </a:avLst>
          </a:prstGeom>
          <a:solidFill>
            <a:srgbClr val="E6F5D7"/>
          </a:solidFill>
          <a:ln w="38100">
            <a:solidFill>
              <a:srgbClr val="11795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A1B0FDC-092C-EA16-0F63-9500F0D797AD}"/>
              </a:ext>
            </a:extLst>
          </p:cNvPr>
          <p:cNvSpPr txBox="1"/>
          <p:nvPr/>
        </p:nvSpPr>
        <p:spPr>
          <a:xfrm>
            <a:off x="924404" y="350359"/>
            <a:ext cx="99147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 3. </a:t>
            </a:r>
            <a:r>
              <a:rPr lang="en-US" sz="4800" b="1">
                <a:latin typeface="Cambria" panose="02040503050406030204" pitchFamily="18" charset="0"/>
                <a:ea typeface="Cambria" panose="02040503050406030204" pitchFamily="18" charset="0"/>
              </a:rPr>
              <a:t>Tính giá trị biểu thức </a:t>
            </a:r>
            <a:endParaRPr lang="en-US" sz="4800" b="1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US" sz="4800" b="1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201634 </a:t>
            </a:r>
            <a:r>
              <a:rPr lang="en-US" sz="4800" b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 m khi m = 3</a:t>
            </a:r>
            <a:endParaRPr lang="en-US" sz="4800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9A9B34F-BB9F-2AAA-B780-46EFE55D5A4A}"/>
              </a:ext>
            </a:extLst>
          </p:cNvPr>
          <p:cNvGrpSpPr/>
          <p:nvPr/>
        </p:nvGrpSpPr>
        <p:grpSpPr>
          <a:xfrm>
            <a:off x="927417" y="4685688"/>
            <a:ext cx="4537107" cy="1129886"/>
            <a:chOff x="6830721" y="2864057"/>
            <a:chExt cx="4537107" cy="1129886"/>
          </a:xfrm>
        </p:grpSpPr>
        <p:sp>
          <p:nvSpPr>
            <p:cNvPr id="5" name="Rectangle: Rounded Corners 16">
              <a:extLst>
                <a:ext uri="{FF2B5EF4-FFF2-40B4-BE49-F238E27FC236}">
                  <a16:creationId xmlns:a16="http://schemas.microsoft.com/office/drawing/2014/main" id="{F515E6D1-0BA1-9D99-9F48-79063FCD2645}"/>
                </a:ext>
              </a:extLst>
            </p:cNvPr>
            <p:cNvSpPr/>
            <p:nvPr/>
          </p:nvSpPr>
          <p:spPr>
            <a:xfrm>
              <a:off x="6830721" y="2864057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rgbClr val="E6F5D7"/>
            </a:solidFill>
            <a:ln w="38100">
              <a:solidFill>
                <a:srgbClr val="4D9E2A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75B809B-E308-92A6-56C8-C5702881D670}"/>
                </a:ext>
              </a:extLst>
            </p:cNvPr>
            <p:cNvSpPr txBox="1"/>
            <p:nvPr/>
          </p:nvSpPr>
          <p:spPr>
            <a:xfrm>
              <a:off x="7328024" y="3044279"/>
              <a:ext cx="3750829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smtClean="0">
                  <a:latin typeface="Cambria" panose="02040503050406030204" pitchFamily="18" charset="0"/>
                </a:rPr>
                <a:t>604 902</a:t>
              </a:r>
              <a:endParaRPr lang="en-US" sz="4400" b="1" dirty="0">
                <a:latin typeface="Cambria" panose="02040503050406030204" pitchFamily="18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F19528F8-C83B-20E7-2C42-5639B92EA9CE}"/>
              </a:ext>
            </a:extLst>
          </p:cNvPr>
          <p:cNvGrpSpPr/>
          <p:nvPr/>
        </p:nvGrpSpPr>
        <p:grpSpPr>
          <a:xfrm>
            <a:off x="981375" y="2864057"/>
            <a:ext cx="4537107" cy="1129886"/>
            <a:chOff x="981375" y="2864057"/>
            <a:chExt cx="4537107" cy="1129886"/>
          </a:xfrm>
        </p:grpSpPr>
        <p:sp>
          <p:nvSpPr>
            <p:cNvPr id="8" name="Rectangle: Rounded Corners 20">
              <a:extLst>
                <a:ext uri="{FF2B5EF4-FFF2-40B4-BE49-F238E27FC236}">
                  <a16:creationId xmlns:a16="http://schemas.microsoft.com/office/drawing/2014/main" id="{402427EF-C8BA-756B-9021-6694BBA5E377}"/>
                </a:ext>
              </a:extLst>
            </p:cNvPr>
            <p:cNvSpPr/>
            <p:nvPr/>
          </p:nvSpPr>
          <p:spPr>
            <a:xfrm>
              <a:off x="981375" y="2864057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rgbClr val="E6F5D7"/>
            </a:solidFill>
            <a:ln w="38100">
              <a:solidFill>
                <a:srgbClr val="EB1C24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E507DE5-6187-AA47-C2A9-B9D9665FF452}"/>
                </a:ext>
              </a:extLst>
            </p:cNvPr>
            <p:cNvSpPr txBox="1"/>
            <p:nvPr/>
          </p:nvSpPr>
          <p:spPr>
            <a:xfrm>
              <a:off x="1392687" y="3005943"/>
              <a:ext cx="375082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smtClean="0">
                  <a:latin typeface="Cambria" panose="02040503050406030204" pitchFamily="18" charset="0"/>
                </a:rPr>
                <a:t>604 092</a:t>
              </a:r>
              <a:endParaRPr lang="en-US" sz="4400" b="1" dirty="0">
                <a:latin typeface="Cambria" panose="02040503050406030204" pitchFamily="18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3FC459A0-DE21-D281-358B-D1A0A1977867}"/>
              </a:ext>
            </a:extLst>
          </p:cNvPr>
          <p:cNvGrpSpPr/>
          <p:nvPr/>
        </p:nvGrpSpPr>
        <p:grpSpPr>
          <a:xfrm>
            <a:off x="6830721" y="2825721"/>
            <a:ext cx="4537107" cy="1129886"/>
            <a:chOff x="981375" y="4872764"/>
            <a:chExt cx="4537107" cy="1129886"/>
          </a:xfrm>
        </p:grpSpPr>
        <p:sp>
          <p:nvSpPr>
            <p:cNvPr id="11" name="Rectangle: Rounded Corners 25">
              <a:extLst>
                <a:ext uri="{FF2B5EF4-FFF2-40B4-BE49-F238E27FC236}">
                  <a16:creationId xmlns:a16="http://schemas.microsoft.com/office/drawing/2014/main" id="{B0B98890-06D0-6D25-B71E-3AFE8CB6C7C9}"/>
                </a:ext>
              </a:extLst>
            </p:cNvPr>
            <p:cNvSpPr/>
            <p:nvPr/>
          </p:nvSpPr>
          <p:spPr>
            <a:xfrm>
              <a:off x="981375" y="4872764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rgbClr val="E6F5D7"/>
            </a:solidFill>
            <a:ln w="38100">
              <a:solidFill>
                <a:srgbClr val="4D9E2A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9A74728-41C7-309F-0FC5-76249A150B84}"/>
                </a:ext>
              </a:extLst>
            </p:cNvPr>
            <p:cNvSpPr txBox="1"/>
            <p:nvPr/>
          </p:nvSpPr>
          <p:spPr>
            <a:xfrm>
              <a:off x="1202027" y="5027809"/>
              <a:ext cx="375082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smtClean="0">
                  <a:latin typeface="Cambria" panose="02040503050406030204" pitchFamily="18" charset="0"/>
                </a:rPr>
                <a:t>604 920</a:t>
              </a:r>
              <a:endParaRPr lang="en-US" sz="4400" b="1" dirty="0">
                <a:latin typeface="Cambria" panose="02040503050406030204" pitchFamily="18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1FCD99E-212C-9471-AFBE-1D3A94D42579}"/>
              </a:ext>
            </a:extLst>
          </p:cNvPr>
          <p:cNvGrpSpPr/>
          <p:nvPr/>
        </p:nvGrpSpPr>
        <p:grpSpPr>
          <a:xfrm>
            <a:off x="6830721" y="4714800"/>
            <a:ext cx="4537107" cy="1129886"/>
            <a:chOff x="6830721" y="4714800"/>
            <a:chExt cx="4537107" cy="1129886"/>
          </a:xfrm>
        </p:grpSpPr>
        <p:sp>
          <p:nvSpPr>
            <p:cNvPr id="14" name="Rectangle: Rounded Corners 31">
              <a:extLst>
                <a:ext uri="{FF2B5EF4-FFF2-40B4-BE49-F238E27FC236}">
                  <a16:creationId xmlns:a16="http://schemas.microsoft.com/office/drawing/2014/main" id="{0D3D2E4D-F0F7-F795-21D5-36A853C40B73}"/>
                </a:ext>
              </a:extLst>
            </p:cNvPr>
            <p:cNvSpPr/>
            <p:nvPr/>
          </p:nvSpPr>
          <p:spPr>
            <a:xfrm>
              <a:off x="6830721" y="4714800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rgbClr val="E6F5D7"/>
            </a:solidFill>
            <a:ln w="38100">
              <a:solidFill>
                <a:srgbClr val="28A3B4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31DB269-E4CA-073E-1775-79108803AB9B}"/>
                </a:ext>
              </a:extLst>
            </p:cNvPr>
            <p:cNvSpPr txBox="1"/>
            <p:nvPr/>
          </p:nvSpPr>
          <p:spPr>
            <a:xfrm>
              <a:off x="7188492" y="4887447"/>
              <a:ext cx="375082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smtClean="0">
                  <a:latin typeface="Cambria" panose="02040503050406030204" pitchFamily="18" charset="0"/>
                </a:rPr>
                <a:t>640 902</a:t>
              </a:r>
              <a:endParaRPr lang="en-US" sz="4400" b="1" dirty="0">
                <a:latin typeface="Cambria" panose="02040503050406030204" pitchFamily="18" charset="0"/>
              </a:endParaRP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EF016824-A5CD-0E82-D166-A977E8903E9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458" b="72760"/>
          <a:stretch/>
        </p:blipFill>
        <p:spPr>
          <a:xfrm>
            <a:off x="266152" y="2873534"/>
            <a:ext cx="1518921" cy="112988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CD77150-5504-985F-0F21-69A4A834494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9" t="27697" r="64244" b="39386"/>
          <a:stretch/>
        </p:blipFill>
        <p:spPr>
          <a:xfrm>
            <a:off x="421006" y="4504157"/>
            <a:ext cx="957111" cy="136535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6D1C2C6-A727-BEF5-84B5-43A44A51E16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77" t="28970" r="12604" b="40998"/>
          <a:stretch/>
        </p:blipFill>
        <p:spPr>
          <a:xfrm>
            <a:off x="6211712" y="4598974"/>
            <a:ext cx="1238017" cy="124571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894567D-B88E-8BEE-D955-E814F9ACEA3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81" t="-111" r="10077" b="72871"/>
          <a:stretch/>
        </p:blipFill>
        <p:spPr>
          <a:xfrm>
            <a:off x="5881759" y="2917255"/>
            <a:ext cx="1518921" cy="112988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917E6BF-4ADA-C40C-8CEF-467C7AECC32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08" b="61433"/>
          <a:stretch/>
        </p:blipFill>
        <p:spPr>
          <a:xfrm>
            <a:off x="5024103" y="4889699"/>
            <a:ext cx="953350" cy="85753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3BC37AE-8FC9-DF5D-CE75-0302633011F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4958270" y="2917255"/>
            <a:ext cx="891076" cy="89646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C8B9D82-629C-6E22-C6C1-906D36944BC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10802202" y="2956282"/>
            <a:ext cx="891076" cy="89646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7EEEABC-42E1-9E4E-6694-1844CDB3F15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10839118" y="4831511"/>
            <a:ext cx="891076" cy="89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49640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3473" y="-341734"/>
            <a:ext cx="2781921" cy="24249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7552" y="319851"/>
            <a:ext cx="5906001" cy="268538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0C8EFDC-9F68-E142-3452-C4222B19AA14}"/>
              </a:ext>
            </a:extLst>
          </p:cNvPr>
          <p:cNvSpPr txBox="1"/>
          <p:nvPr/>
        </p:nvSpPr>
        <p:spPr>
          <a:xfrm>
            <a:off x="1867989" y="2591219"/>
            <a:ext cx="9104811" cy="26903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600" b="1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Ôn tập kiến thức đã học</a:t>
            </a:r>
            <a:r>
              <a:rPr lang="en-US" sz="3600" b="1" i="1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3600" b="1">
              <a:solidFill>
                <a:srgbClr val="00808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en-US" sz="3600" b="1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Hoàn thành bài tập trong SBT.</a:t>
            </a:r>
          </a:p>
          <a:p>
            <a:pPr algn="just">
              <a:lnSpc>
                <a:spcPct val="120000"/>
              </a:lnSpc>
            </a:pPr>
            <a:r>
              <a:rPr lang="en-US" sz="3600" b="1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Đọc và chuẩn bị trước Bài </a:t>
            </a:r>
            <a:r>
              <a:rPr lang="en-US" sz="3600" b="1" smtClean="0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39: </a:t>
            </a:r>
            <a:r>
              <a:rPr lang="en-US" sz="3600" b="1" i="1" smtClean="0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Chia cho số có một chữ số.</a:t>
            </a:r>
            <a:endParaRPr lang="vi-VN" sz="6600" b="1" i="1" dirty="0">
              <a:solidFill>
                <a:srgbClr val="00808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846736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6">
            <a:extLst>
              <a:ext uri="{FF2B5EF4-FFF2-40B4-BE49-F238E27FC236}">
                <a16:creationId xmlns:a16="http://schemas.microsoft.com/office/drawing/2014/main" id="{81913DA5-2E01-4990-A90A-59D001D844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982620">
            <a:off x="52913" y="348328"/>
            <a:ext cx="793138" cy="892709"/>
          </a:xfrm>
          <a:prstGeom prst="rect">
            <a:avLst/>
          </a:prstGeom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4064" y="2514600"/>
            <a:ext cx="4343399" cy="43433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5D2DAB1-4E2B-D3BA-EEFF-36D06A6A16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4359" y="307607"/>
            <a:ext cx="7206214" cy="150844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74534" y="1562049"/>
            <a:ext cx="763878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Củng cố các phép nhân với số có một chữ số.</a:t>
            </a:r>
          </a:p>
          <a:p>
            <a:pPr algn="just"/>
            <a:r>
              <a:rPr lang="en-US" sz="300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HS thực hiện được phép nhân với số có một chữ số cũng như tính được giá trị của biểu thức trong phạm vi các số và phép tính đã học.</a:t>
            </a:r>
          </a:p>
          <a:p>
            <a:pPr algn="just"/>
            <a:r>
              <a:rPr lang="en-US" sz="300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Củng cố về tính nhẩm với các số tròn nghìn.</a:t>
            </a:r>
          </a:p>
          <a:p>
            <a:pPr algn="just"/>
            <a:r>
              <a:rPr lang="en-US" sz="300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Củng cố về thực hiện phép cộng, trừ các số có nhiều chữ số và phép nhân với số có một chữ số.</a:t>
            </a:r>
          </a:p>
          <a:p>
            <a:pPr algn="just"/>
            <a:r>
              <a:rPr lang="en-US" sz="300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Củng cố về giải toán có lời văn. 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39CB496-B064-1976-8A73-F5C96C8179F1}"/>
              </a:ext>
            </a:extLst>
          </p:cNvPr>
          <p:cNvSpPr txBox="1">
            <a:spLocks/>
          </p:cNvSpPr>
          <p:nvPr/>
        </p:nvSpPr>
        <p:spPr>
          <a:xfrm>
            <a:off x="9839114" y="-489500"/>
            <a:ext cx="2914996" cy="104986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5B9BD5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7CE625A-7EB5-37D6-AA98-E6F10E173EFB}"/>
              </a:ext>
            </a:extLst>
          </p:cNvPr>
          <p:cNvSpPr txBox="1">
            <a:spLocks/>
          </p:cNvSpPr>
          <p:nvPr/>
        </p:nvSpPr>
        <p:spPr>
          <a:xfrm>
            <a:off x="-759234" y="5808133"/>
            <a:ext cx="2914996" cy="104986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5B9BD5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442639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7181" y="1811866"/>
            <a:ext cx="8027378" cy="4379143"/>
          </a:xfrm>
          <a:prstGeom prst="rect">
            <a:avLst/>
          </a:prstGeom>
        </p:spPr>
      </p:pic>
      <p:pic>
        <p:nvPicPr>
          <p:cNvPr id="4" name="Nhac-nen-vui-ve-song-dong-de-thuong-www_tiengdong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069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37925" y="7192645"/>
            <a:ext cx="487363" cy="4873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4779" y="401444"/>
            <a:ext cx="4195422" cy="1837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03067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97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2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6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3" action="ppaction://hlinksldjump"/>
            <a:extLst>
              <a:ext uri="{FF2B5EF4-FFF2-40B4-BE49-F238E27FC236}">
                <a16:creationId xmlns:a16="http://schemas.microsoft.com/office/drawing/2014/main" id="{2C59A7E3-B06B-D50D-D40F-1B716668A5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4264" y="2238666"/>
            <a:ext cx="3432345" cy="3426249"/>
          </a:xfrm>
          <a:prstGeom prst="rect">
            <a:avLst/>
          </a:prstGeom>
        </p:spPr>
      </p:pic>
      <p:pic>
        <p:nvPicPr>
          <p:cNvPr id="3" name="Picture 2">
            <a:hlinkClick r:id="rId6" action="ppaction://hlinksldjump"/>
            <a:extLst>
              <a:ext uri="{FF2B5EF4-FFF2-40B4-BE49-F238E27FC236}">
                <a16:creationId xmlns:a16="http://schemas.microsoft.com/office/drawing/2014/main" id="{102B863B-EE10-0924-9EEC-B20A6742D8B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95386" y="2114388"/>
            <a:ext cx="3279932" cy="3212870"/>
          </a:xfrm>
          <a:prstGeom prst="rect">
            <a:avLst/>
          </a:prstGeom>
        </p:spPr>
      </p:pic>
      <p:pic>
        <p:nvPicPr>
          <p:cNvPr id="4" name="Picture 3">
            <a:hlinkClick r:id="rId6" action="ppaction://hlinksldjump"/>
            <a:extLst>
              <a:ext uri="{FF2B5EF4-FFF2-40B4-BE49-F238E27FC236}">
                <a16:creationId xmlns:a16="http://schemas.microsoft.com/office/drawing/2014/main" id="{6A9D368D-63B6-5668-E220-032B77F334C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93531" y="2598361"/>
            <a:ext cx="3103133" cy="3066554"/>
          </a:xfrm>
          <a:prstGeom prst="rect">
            <a:avLst/>
          </a:prstGeom>
        </p:spPr>
      </p:pic>
      <p:sp>
        <p:nvSpPr>
          <p:cNvPr id="6" name="TextBox 5">
            <a:hlinkClick r:id="rId11" action="ppaction://hlinksldjump"/>
          </p:cNvPr>
          <p:cNvSpPr txBox="1"/>
          <p:nvPr/>
        </p:nvSpPr>
        <p:spPr>
          <a:xfrm>
            <a:off x="10179423" y="6024168"/>
            <a:ext cx="1797424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smtClean="0">
                <a:solidFill>
                  <a:srgbClr val="FF0000"/>
                </a:solidFill>
                <a:latin typeface="#9Slide03 AmpleSoft Bold" panose="02000000000000000000" pitchFamily="2" charset="0"/>
              </a:rPr>
              <a:t>Bài mới</a:t>
            </a:r>
            <a:endParaRPr lang="en-US" sz="3600">
              <a:solidFill>
                <a:srgbClr val="FF0000"/>
              </a:solidFill>
              <a:latin typeface="#9Slide03 AmpleSoft Bol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658249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EE793BA4-F870-A123-4448-2BF3C2797BCF}"/>
              </a:ext>
            </a:extLst>
          </p:cNvPr>
          <p:cNvGrpSpPr/>
          <p:nvPr/>
        </p:nvGrpSpPr>
        <p:grpSpPr>
          <a:xfrm>
            <a:off x="357503" y="833646"/>
            <a:ext cx="11343430" cy="2257843"/>
            <a:chOff x="792168" y="872365"/>
            <a:chExt cx="7006912" cy="2257843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B1B50915-912E-8830-6AA9-DDE60CB0F4BC}"/>
                </a:ext>
              </a:extLst>
            </p:cNvPr>
            <p:cNvGrpSpPr/>
            <p:nvPr/>
          </p:nvGrpSpPr>
          <p:grpSpPr>
            <a:xfrm>
              <a:off x="792168" y="872365"/>
              <a:ext cx="7006912" cy="2257843"/>
              <a:chOff x="4442573" y="1653810"/>
              <a:chExt cx="7328398" cy="1725987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F2E4DB41-5BBE-3181-5BC2-BB927FF26C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58064" y="1653810"/>
                <a:ext cx="7212907" cy="1725987"/>
              </a:xfrm>
              <a:prstGeom prst="rect">
                <a:avLst/>
              </a:prstGeom>
            </p:spPr>
          </p:pic>
          <p:sp>
            <p:nvSpPr>
              <p:cNvPr id="13" name="Google Shape;449;p40">
                <a:extLst>
                  <a:ext uri="{FF2B5EF4-FFF2-40B4-BE49-F238E27FC236}">
                    <a16:creationId xmlns:a16="http://schemas.microsoft.com/office/drawing/2014/main" id="{4C66A210-45DA-7815-1C08-0228554711A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42573" y="1780307"/>
                <a:ext cx="4497671" cy="6598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5200"/>
                  <a:buFont typeface="Gochi Hand"/>
                  <a:buNone/>
                  <a:defRPr sz="6300" b="0" i="0" u="none" strike="noStrike" cap="none">
                    <a:solidFill>
                      <a:schemeClr val="dk1"/>
                    </a:solidFill>
                    <a:latin typeface="Gochi Hand"/>
                    <a:ea typeface="Gochi Hand"/>
                    <a:cs typeface="Gochi Hand"/>
                    <a:sym typeface="Gochi Hand"/>
                  </a:defRPr>
                </a:lvl1pPr>
                <a:lvl2pPr marR="0" lvl="1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5200"/>
                  <a:buFont typeface="Gochi Hand"/>
                  <a:buNone/>
                  <a:defRPr sz="5200" b="0" i="0" u="none" strike="noStrike" cap="none">
                    <a:solidFill>
                      <a:schemeClr val="dk1"/>
                    </a:solidFill>
                    <a:latin typeface="Gochi Hand"/>
                    <a:ea typeface="Gochi Hand"/>
                    <a:cs typeface="Gochi Hand"/>
                    <a:sym typeface="Gochi Hand"/>
                  </a:defRPr>
                </a:lvl2pPr>
                <a:lvl3pPr marR="0" lvl="2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5200"/>
                  <a:buFont typeface="Gochi Hand"/>
                  <a:buNone/>
                  <a:defRPr sz="5200" b="0" i="0" u="none" strike="noStrike" cap="none">
                    <a:solidFill>
                      <a:schemeClr val="dk1"/>
                    </a:solidFill>
                    <a:latin typeface="Gochi Hand"/>
                    <a:ea typeface="Gochi Hand"/>
                    <a:cs typeface="Gochi Hand"/>
                    <a:sym typeface="Gochi Hand"/>
                  </a:defRPr>
                </a:lvl3pPr>
                <a:lvl4pPr marR="0" lvl="3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5200"/>
                  <a:buFont typeface="Gochi Hand"/>
                  <a:buNone/>
                  <a:defRPr sz="5200" b="0" i="0" u="none" strike="noStrike" cap="none">
                    <a:solidFill>
                      <a:schemeClr val="dk1"/>
                    </a:solidFill>
                    <a:latin typeface="Gochi Hand"/>
                    <a:ea typeface="Gochi Hand"/>
                    <a:cs typeface="Gochi Hand"/>
                    <a:sym typeface="Gochi Hand"/>
                  </a:defRPr>
                </a:lvl4pPr>
                <a:lvl5pPr marR="0" lvl="4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5200"/>
                  <a:buFont typeface="Gochi Hand"/>
                  <a:buNone/>
                  <a:defRPr sz="5200" b="0" i="0" u="none" strike="noStrike" cap="none">
                    <a:solidFill>
                      <a:schemeClr val="dk1"/>
                    </a:solidFill>
                    <a:latin typeface="Gochi Hand"/>
                    <a:ea typeface="Gochi Hand"/>
                    <a:cs typeface="Gochi Hand"/>
                    <a:sym typeface="Gochi Hand"/>
                  </a:defRPr>
                </a:lvl5pPr>
                <a:lvl6pPr marR="0" lvl="5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5200"/>
                  <a:buFont typeface="Gochi Hand"/>
                  <a:buNone/>
                  <a:defRPr sz="5200" b="0" i="0" u="none" strike="noStrike" cap="none">
                    <a:solidFill>
                      <a:schemeClr val="dk1"/>
                    </a:solidFill>
                    <a:latin typeface="Gochi Hand"/>
                    <a:ea typeface="Gochi Hand"/>
                    <a:cs typeface="Gochi Hand"/>
                    <a:sym typeface="Gochi Hand"/>
                  </a:defRPr>
                </a:lvl6pPr>
                <a:lvl7pPr marR="0" lvl="6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5200"/>
                  <a:buFont typeface="Gochi Hand"/>
                  <a:buNone/>
                  <a:defRPr sz="5200" b="0" i="0" u="none" strike="noStrike" cap="none">
                    <a:solidFill>
                      <a:schemeClr val="dk1"/>
                    </a:solidFill>
                    <a:latin typeface="Gochi Hand"/>
                    <a:ea typeface="Gochi Hand"/>
                    <a:cs typeface="Gochi Hand"/>
                    <a:sym typeface="Gochi Hand"/>
                  </a:defRPr>
                </a:lvl7pPr>
                <a:lvl8pPr marR="0" lvl="7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5200"/>
                  <a:buFont typeface="Gochi Hand"/>
                  <a:buNone/>
                  <a:defRPr sz="5200" b="0" i="0" u="none" strike="noStrike" cap="none">
                    <a:solidFill>
                      <a:schemeClr val="dk1"/>
                    </a:solidFill>
                    <a:latin typeface="Gochi Hand"/>
                    <a:ea typeface="Gochi Hand"/>
                    <a:cs typeface="Gochi Hand"/>
                    <a:sym typeface="Gochi Hand"/>
                  </a:defRPr>
                </a:lvl8pPr>
                <a:lvl9pPr marR="0" lvl="8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5200"/>
                  <a:buFont typeface="Gochi Hand"/>
                  <a:buNone/>
                  <a:defRPr sz="5200" b="0" i="0" u="none" strike="noStrike" cap="none">
                    <a:solidFill>
                      <a:schemeClr val="dk1"/>
                    </a:solidFill>
                    <a:latin typeface="Gochi Hand"/>
                    <a:ea typeface="Gochi Hand"/>
                    <a:cs typeface="Gochi Hand"/>
                    <a:sym typeface="Gochi Hand"/>
                  </a:defRPr>
                </a:lvl9pPr>
              </a:lstStyle>
              <a:p>
                <a:pPr algn="ctr"/>
                <a:endParaRPr lang="en-US" sz="5000" b="1">
                  <a:solidFill>
                    <a:schemeClr val="tx1"/>
                  </a:solidFill>
                  <a:latin typeface="SVN-Hole Hearted" panose="020B0A06020104020203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B9EC6C5-258B-A653-442C-BB1DBC229DC6}"/>
                </a:ext>
              </a:extLst>
            </p:cNvPr>
            <p:cNvSpPr txBox="1"/>
            <p:nvPr/>
          </p:nvSpPr>
          <p:spPr>
            <a:xfrm>
              <a:off x="1272145" y="1174652"/>
              <a:ext cx="607326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>
                  <a:latin typeface="Cambria" panose="02040503050406030204" pitchFamily="18" charset="0"/>
                  <a:ea typeface="Cambria" panose="02040503050406030204" pitchFamily="18" charset="0"/>
                </a:rPr>
                <a:t>Muốn thực hiện phép tính nhân với số có một chữ số, ta thực hiện tính từ bên nào?</a:t>
              </a:r>
            </a:p>
          </p:txBody>
        </p:sp>
      </p:grpSp>
      <p:pic>
        <p:nvPicPr>
          <p:cNvPr id="14" name="Picture 13">
            <a:hlinkClick r:id="rId4" action="ppaction://hlinksldjump"/>
            <a:extLst>
              <a:ext uri="{FF2B5EF4-FFF2-40B4-BE49-F238E27FC236}">
                <a16:creationId xmlns:a16="http://schemas.microsoft.com/office/drawing/2014/main" id="{E0CD69D1-A0FD-8693-A817-9B311D85EB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85501" y="4050734"/>
            <a:ext cx="3126569" cy="3121016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1127035" y="3091489"/>
            <a:ext cx="6192292" cy="4039364"/>
            <a:chOff x="6822832" y="1803459"/>
            <a:chExt cx="6192292" cy="4039364"/>
          </a:xfrm>
        </p:grpSpPr>
        <p:pic>
          <p:nvPicPr>
            <p:cNvPr id="17" name="图片 5">
              <a:extLst>
                <a:ext uri="{FF2B5EF4-FFF2-40B4-BE49-F238E27FC236}">
                  <a16:creationId xmlns:a16="http://schemas.microsoft.com/office/drawing/2014/main" id="{CF79171E-F9EC-430B-8266-59244DDCCF5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822832" y="1803459"/>
              <a:ext cx="6192292" cy="4039364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7884319" y="2693784"/>
              <a:ext cx="4069318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smtClean="0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Từ bên phải sang bên trái</a:t>
              </a:r>
              <a:endParaRPr lang="en-US" sz="48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5827634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EE793BA4-F870-A123-4448-2BF3C2797BCF}"/>
              </a:ext>
            </a:extLst>
          </p:cNvPr>
          <p:cNvGrpSpPr/>
          <p:nvPr/>
        </p:nvGrpSpPr>
        <p:grpSpPr>
          <a:xfrm>
            <a:off x="679236" y="847717"/>
            <a:ext cx="10659731" cy="2257843"/>
            <a:chOff x="792168" y="872365"/>
            <a:chExt cx="7006912" cy="2257843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1B50915-912E-8830-6AA9-DDE60CB0F4BC}"/>
                </a:ext>
              </a:extLst>
            </p:cNvPr>
            <p:cNvGrpSpPr/>
            <p:nvPr/>
          </p:nvGrpSpPr>
          <p:grpSpPr>
            <a:xfrm>
              <a:off x="792168" y="872365"/>
              <a:ext cx="7006912" cy="2257843"/>
              <a:chOff x="4442573" y="1653810"/>
              <a:chExt cx="7328398" cy="1725987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F2E4DB41-5BBE-3181-5BC2-BB927FF26C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558064" y="1653810"/>
                <a:ext cx="7212907" cy="1725987"/>
              </a:xfrm>
              <a:prstGeom prst="rect">
                <a:avLst/>
              </a:prstGeom>
            </p:spPr>
          </p:pic>
          <p:sp>
            <p:nvSpPr>
              <p:cNvPr id="8" name="Google Shape;449;p40">
                <a:extLst>
                  <a:ext uri="{FF2B5EF4-FFF2-40B4-BE49-F238E27FC236}">
                    <a16:creationId xmlns:a16="http://schemas.microsoft.com/office/drawing/2014/main" id="{4C66A210-45DA-7815-1C08-0228554711A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42573" y="1780307"/>
                <a:ext cx="4497671" cy="6598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5200"/>
                  <a:buFont typeface="Gochi Hand"/>
                  <a:buNone/>
                  <a:defRPr sz="6300" b="0" i="0" u="none" strike="noStrike" cap="none">
                    <a:solidFill>
                      <a:schemeClr val="dk1"/>
                    </a:solidFill>
                    <a:latin typeface="Gochi Hand"/>
                    <a:ea typeface="Gochi Hand"/>
                    <a:cs typeface="Gochi Hand"/>
                    <a:sym typeface="Gochi Hand"/>
                  </a:defRPr>
                </a:lvl1pPr>
                <a:lvl2pPr marR="0" lvl="1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5200"/>
                  <a:buFont typeface="Gochi Hand"/>
                  <a:buNone/>
                  <a:defRPr sz="5200" b="0" i="0" u="none" strike="noStrike" cap="none">
                    <a:solidFill>
                      <a:schemeClr val="dk1"/>
                    </a:solidFill>
                    <a:latin typeface="Gochi Hand"/>
                    <a:ea typeface="Gochi Hand"/>
                    <a:cs typeface="Gochi Hand"/>
                    <a:sym typeface="Gochi Hand"/>
                  </a:defRPr>
                </a:lvl2pPr>
                <a:lvl3pPr marR="0" lvl="2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5200"/>
                  <a:buFont typeface="Gochi Hand"/>
                  <a:buNone/>
                  <a:defRPr sz="5200" b="0" i="0" u="none" strike="noStrike" cap="none">
                    <a:solidFill>
                      <a:schemeClr val="dk1"/>
                    </a:solidFill>
                    <a:latin typeface="Gochi Hand"/>
                    <a:ea typeface="Gochi Hand"/>
                    <a:cs typeface="Gochi Hand"/>
                    <a:sym typeface="Gochi Hand"/>
                  </a:defRPr>
                </a:lvl3pPr>
                <a:lvl4pPr marR="0" lvl="3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5200"/>
                  <a:buFont typeface="Gochi Hand"/>
                  <a:buNone/>
                  <a:defRPr sz="5200" b="0" i="0" u="none" strike="noStrike" cap="none">
                    <a:solidFill>
                      <a:schemeClr val="dk1"/>
                    </a:solidFill>
                    <a:latin typeface="Gochi Hand"/>
                    <a:ea typeface="Gochi Hand"/>
                    <a:cs typeface="Gochi Hand"/>
                    <a:sym typeface="Gochi Hand"/>
                  </a:defRPr>
                </a:lvl4pPr>
                <a:lvl5pPr marR="0" lvl="4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5200"/>
                  <a:buFont typeface="Gochi Hand"/>
                  <a:buNone/>
                  <a:defRPr sz="5200" b="0" i="0" u="none" strike="noStrike" cap="none">
                    <a:solidFill>
                      <a:schemeClr val="dk1"/>
                    </a:solidFill>
                    <a:latin typeface="Gochi Hand"/>
                    <a:ea typeface="Gochi Hand"/>
                    <a:cs typeface="Gochi Hand"/>
                    <a:sym typeface="Gochi Hand"/>
                  </a:defRPr>
                </a:lvl5pPr>
                <a:lvl6pPr marR="0" lvl="5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5200"/>
                  <a:buFont typeface="Gochi Hand"/>
                  <a:buNone/>
                  <a:defRPr sz="5200" b="0" i="0" u="none" strike="noStrike" cap="none">
                    <a:solidFill>
                      <a:schemeClr val="dk1"/>
                    </a:solidFill>
                    <a:latin typeface="Gochi Hand"/>
                    <a:ea typeface="Gochi Hand"/>
                    <a:cs typeface="Gochi Hand"/>
                    <a:sym typeface="Gochi Hand"/>
                  </a:defRPr>
                </a:lvl6pPr>
                <a:lvl7pPr marR="0" lvl="6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5200"/>
                  <a:buFont typeface="Gochi Hand"/>
                  <a:buNone/>
                  <a:defRPr sz="5200" b="0" i="0" u="none" strike="noStrike" cap="none">
                    <a:solidFill>
                      <a:schemeClr val="dk1"/>
                    </a:solidFill>
                    <a:latin typeface="Gochi Hand"/>
                    <a:ea typeface="Gochi Hand"/>
                    <a:cs typeface="Gochi Hand"/>
                    <a:sym typeface="Gochi Hand"/>
                  </a:defRPr>
                </a:lvl7pPr>
                <a:lvl8pPr marR="0" lvl="7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5200"/>
                  <a:buFont typeface="Gochi Hand"/>
                  <a:buNone/>
                  <a:defRPr sz="5200" b="0" i="0" u="none" strike="noStrike" cap="none">
                    <a:solidFill>
                      <a:schemeClr val="dk1"/>
                    </a:solidFill>
                    <a:latin typeface="Gochi Hand"/>
                    <a:ea typeface="Gochi Hand"/>
                    <a:cs typeface="Gochi Hand"/>
                    <a:sym typeface="Gochi Hand"/>
                  </a:defRPr>
                </a:lvl8pPr>
                <a:lvl9pPr marR="0" lvl="8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5200"/>
                  <a:buFont typeface="Gochi Hand"/>
                  <a:buNone/>
                  <a:defRPr sz="5200" b="0" i="0" u="none" strike="noStrike" cap="none">
                    <a:solidFill>
                      <a:schemeClr val="dk1"/>
                    </a:solidFill>
                    <a:latin typeface="Gochi Hand"/>
                    <a:ea typeface="Gochi Hand"/>
                    <a:cs typeface="Gochi Hand"/>
                    <a:sym typeface="Gochi Hand"/>
                  </a:defRPr>
                </a:lvl9pPr>
              </a:lstStyle>
              <a:p>
                <a:pPr algn="ctr"/>
                <a:endParaRPr lang="en-US" sz="5000" b="1">
                  <a:solidFill>
                    <a:schemeClr val="tx1"/>
                  </a:solidFill>
                  <a:latin typeface="SVN-Hole Hearted" panose="020B0A06020104020203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B9EC6C5-258B-A653-442C-BB1DBC229DC6}"/>
                </a:ext>
              </a:extLst>
            </p:cNvPr>
            <p:cNvSpPr txBox="1"/>
            <p:nvPr/>
          </p:nvSpPr>
          <p:spPr>
            <a:xfrm>
              <a:off x="1365818" y="1025362"/>
              <a:ext cx="5820428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smtClean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Kết quả của phép tính nhân gọi là gì?</a:t>
              </a:r>
              <a:endParaRPr lang="en-US" sz="54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9" name="Picture 8">
            <a:hlinkClick r:id="rId3" action="ppaction://hlinksldjump"/>
            <a:extLst>
              <a:ext uri="{FF2B5EF4-FFF2-40B4-BE49-F238E27FC236}">
                <a16:creationId xmlns:a16="http://schemas.microsoft.com/office/drawing/2014/main" id="{FA8AE642-01F1-E41A-C424-35C5506F4F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84075" y="4000183"/>
            <a:ext cx="3015926" cy="2954262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1923979" y="3470494"/>
            <a:ext cx="5120965" cy="3483951"/>
            <a:chOff x="6822832" y="1803459"/>
            <a:chExt cx="6192292" cy="4039364"/>
          </a:xfrm>
        </p:grpSpPr>
        <p:pic>
          <p:nvPicPr>
            <p:cNvPr id="11" name="图片 5">
              <a:extLst>
                <a:ext uri="{FF2B5EF4-FFF2-40B4-BE49-F238E27FC236}">
                  <a16:creationId xmlns:a16="http://schemas.microsoft.com/office/drawing/2014/main" id="{CF79171E-F9EC-430B-8266-59244DDCCF5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822832" y="1803459"/>
              <a:ext cx="6192292" cy="4039364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7884319" y="2644062"/>
              <a:ext cx="4069318" cy="1677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800" b="1" smtClean="0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Tích </a:t>
              </a:r>
              <a:endParaRPr lang="en-US" sz="88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4747520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EE793BA4-F870-A123-4448-2BF3C2797BCF}"/>
              </a:ext>
            </a:extLst>
          </p:cNvPr>
          <p:cNvGrpSpPr/>
          <p:nvPr/>
        </p:nvGrpSpPr>
        <p:grpSpPr>
          <a:xfrm>
            <a:off x="656718" y="448862"/>
            <a:ext cx="10659731" cy="2257843"/>
            <a:chOff x="792168" y="872365"/>
            <a:chExt cx="7006912" cy="2257843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1B50915-912E-8830-6AA9-DDE60CB0F4BC}"/>
                </a:ext>
              </a:extLst>
            </p:cNvPr>
            <p:cNvGrpSpPr/>
            <p:nvPr/>
          </p:nvGrpSpPr>
          <p:grpSpPr>
            <a:xfrm>
              <a:off x="792168" y="872365"/>
              <a:ext cx="7006912" cy="2257843"/>
              <a:chOff x="4442573" y="1653810"/>
              <a:chExt cx="7328398" cy="1725987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F2E4DB41-5BBE-3181-5BC2-BB927FF26C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558064" y="1653810"/>
                <a:ext cx="7212907" cy="1725987"/>
              </a:xfrm>
              <a:prstGeom prst="rect">
                <a:avLst/>
              </a:prstGeom>
            </p:spPr>
          </p:pic>
          <p:sp>
            <p:nvSpPr>
              <p:cNvPr id="8" name="Google Shape;449;p40">
                <a:extLst>
                  <a:ext uri="{FF2B5EF4-FFF2-40B4-BE49-F238E27FC236}">
                    <a16:creationId xmlns:a16="http://schemas.microsoft.com/office/drawing/2014/main" id="{4C66A210-45DA-7815-1C08-0228554711A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42573" y="1780307"/>
                <a:ext cx="4497671" cy="6598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5200"/>
                  <a:buFont typeface="Gochi Hand"/>
                  <a:buNone/>
                  <a:defRPr sz="6300" b="0" i="0" u="none" strike="noStrike" cap="none">
                    <a:solidFill>
                      <a:schemeClr val="dk1"/>
                    </a:solidFill>
                    <a:latin typeface="Gochi Hand"/>
                    <a:ea typeface="Gochi Hand"/>
                    <a:cs typeface="Gochi Hand"/>
                    <a:sym typeface="Gochi Hand"/>
                  </a:defRPr>
                </a:lvl1pPr>
                <a:lvl2pPr marR="0" lvl="1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5200"/>
                  <a:buFont typeface="Gochi Hand"/>
                  <a:buNone/>
                  <a:defRPr sz="5200" b="0" i="0" u="none" strike="noStrike" cap="none">
                    <a:solidFill>
                      <a:schemeClr val="dk1"/>
                    </a:solidFill>
                    <a:latin typeface="Gochi Hand"/>
                    <a:ea typeface="Gochi Hand"/>
                    <a:cs typeface="Gochi Hand"/>
                    <a:sym typeface="Gochi Hand"/>
                  </a:defRPr>
                </a:lvl2pPr>
                <a:lvl3pPr marR="0" lvl="2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5200"/>
                  <a:buFont typeface="Gochi Hand"/>
                  <a:buNone/>
                  <a:defRPr sz="5200" b="0" i="0" u="none" strike="noStrike" cap="none">
                    <a:solidFill>
                      <a:schemeClr val="dk1"/>
                    </a:solidFill>
                    <a:latin typeface="Gochi Hand"/>
                    <a:ea typeface="Gochi Hand"/>
                    <a:cs typeface="Gochi Hand"/>
                    <a:sym typeface="Gochi Hand"/>
                  </a:defRPr>
                </a:lvl3pPr>
                <a:lvl4pPr marR="0" lvl="3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5200"/>
                  <a:buFont typeface="Gochi Hand"/>
                  <a:buNone/>
                  <a:defRPr sz="5200" b="0" i="0" u="none" strike="noStrike" cap="none">
                    <a:solidFill>
                      <a:schemeClr val="dk1"/>
                    </a:solidFill>
                    <a:latin typeface="Gochi Hand"/>
                    <a:ea typeface="Gochi Hand"/>
                    <a:cs typeface="Gochi Hand"/>
                    <a:sym typeface="Gochi Hand"/>
                  </a:defRPr>
                </a:lvl4pPr>
                <a:lvl5pPr marR="0" lvl="4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5200"/>
                  <a:buFont typeface="Gochi Hand"/>
                  <a:buNone/>
                  <a:defRPr sz="5200" b="0" i="0" u="none" strike="noStrike" cap="none">
                    <a:solidFill>
                      <a:schemeClr val="dk1"/>
                    </a:solidFill>
                    <a:latin typeface="Gochi Hand"/>
                    <a:ea typeface="Gochi Hand"/>
                    <a:cs typeface="Gochi Hand"/>
                    <a:sym typeface="Gochi Hand"/>
                  </a:defRPr>
                </a:lvl5pPr>
                <a:lvl6pPr marR="0" lvl="5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5200"/>
                  <a:buFont typeface="Gochi Hand"/>
                  <a:buNone/>
                  <a:defRPr sz="5200" b="0" i="0" u="none" strike="noStrike" cap="none">
                    <a:solidFill>
                      <a:schemeClr val="dk1"/>
                    </a:solidFill>
                    <a:latin typeface="Gochi Hand"/>
                    <a:ea typeface="Gochi Hand"/>
                    <a:cs typeface="Gochi Hand"/>
                    <a:sym typeface="Gochi Hand"/>
                  </a:defRPr>
                </a:lvl6pPr>
                <a:lvl7pPr marR="0" lvl="6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5200"/>
                  <a:buFont typeface="Gochi Hand"/>
                  <a:buNone/>
                  <a:defRPr sz="5200" b="0" i="0" u="none" strike="noStrike" cap="none">
                    <a:solidFill>
                      <a:schemeClr val="dk1"/>
                    </a:solidFill>
                    <a:latin typeface="Gochi Hand"/>
                    <a:ea typeface="Gochi Hand"/>
                    <a:cs typeface="Gochi Hand"/>
                    <a:sym typeface="Gochi Hand"/>
                  </a:defRPr>
                </a:lvl7pPr>
                <a:lvl8pPr marR="0" lvl="7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5200"/>
                  <a:buFont typeface="Gochi Hand"/>
                  <a:buNone/>
                  <a:defRPr sz="5200" b="0" i="0" u="none" strike="noStrike" cap="none">
                    <a:solidFill>
                      <a:schemeClr val="dk1"/>
                    </a:solidFill>
                    <a:latin typeface="Gochi Hand"/>
                    <a:ea typeface="Gochi Hand"/>
                    <a:cs typeface="Gochi Hand"/>
                    <a:sym typeface="Gochi Hand"/>
                  </a:defRPr>
                </a:lvl8pPr>
                <a:lvl9pPr marR="0" lvl="8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5200"/>
                  <a:buFont typeface="Gochi Hand"/>
                  <a:buNone/>
                  <a:defRPr sz="5200" b="0" i="0" u="none" strike="noStrike" cap="none">
                    <a:solidFill>
                      <a:schemeClr val="dk1"/>
                    </a:solidFill>
                    <a:latin typeface="Gochi Hand"/>
                    <a:ea typeface="Gochi Hand"/>
                    <a:cs typeface="Gochi Hand"/>
                    <a:sym typeface="Gochi Hand"/>
                  </a:defRPr>
                </a:lvl9pPr>
              </a:lstStyle>
              <a:p>
                <a:pPr algn="ctr"/>
                <a:endParaRPr lang="en-US" sz="5000" b="1">
                  <a:solidFill>
                    <a:schemeClr val="tx1"/>
                  </a:solidFill>
                  <a:latin typeface="SVN-Hole Hearted" panose="020B0A06020104020203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B9EC6C5-258B-A653-442C-BB1DBC229DC6}"/>
                </a:ext>
              </a:extLst>
            </p:cNvPr>
            <p:cNvSpPr txBox="1"/>
            <p:nvPr/>
          </p:nvSpPr>
          <p:spPr>
            <a:xfrm>
              <a:off x="1365818" y="1116803"/>
              <a:ext cx="5820428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>
                  <a:latin typeface="Cambria" panose="02040503050406030204" pitchFamily="18" charset="0"/>
                  <a:ea typeface="Cambria" panose="02040503050406030204" pitchFamily="18" charset="0"/>
                </a:rPr>
                <a:t>Cách đặt tính nào sau đây đúng nhất cho phép tính:</a:t>
              </a:r>
              <a:endParaRPr lang="en-US" sz="72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9" name="Picture 8">
            <a:hlinkClick r:id="rId3" action="ppaction://hlinksldjump"/>
            <a:extLst>
              <a:ext uri="{FF2B5EF4-FFF2-40B4-BE49-F238E27FC236}">
                <a16:creationId xmlns:a16="http://schemas.microsoft.com/office/drawing/2014/main" id="{0CF990B7-764D-8904-6F90-EEE8F8AA72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875473" y="4604177"/>
            <a:ext cx="2468780" cy="2439679"/>
          </a:xfrm>
          <a:prstGeom prst="rect">
            <a:avLst/>
          </a:prstGeom>
        </p:spPr>
      </p:pic>
      <p:grpSp>
        <p:nvGrpSpPr>
          <p:cNvPr id="42" name="Group 41"/>
          <p:cNvGrpSpPr/>
          <p:nvPr/>
        </p:nvGrpSpPr>
        <p:grpSpPr>
          <a:xfrm>
            <a:off x="712246" y="2909385"/>
            <a:ext cx="2893103" cy="3659485"/>
            <a:chOff x="712246" y="2909385"/>
            <a:chExt cx="2893103" cy="3659485"/>
          </a:xfrm>
        </p:grpSpPr>
        <p:sp>
          <p:nvSpPr>
            <p:cNvPr id="26" name="矩形: 圆角 3">
              <a:extLst>
                <a:ext uri="{FF2B5EF4-FFF2-40B4-BE49-F238E27FC236}">
                  <a16:creationId xmlns:a16="http://schemas.microsoft.com/office/drawing/2014/main" id="{E6A12D7B-26CB-4051-8198-BC865F55A98D}"/>
                </a:ext>
              </a:extLst>
            </p:cNvPr>
            <p:cNvSpPr/>
            <p:nvPr/>
          </p:nvSpPr>
          <p:spPr>
            <a:xfrm>
              <a:off x="712246" y="2909385"/>
              <a:ext cx="2893103" cy="2933907"/>
            </a:xfrm>
            <a:prstGeom prst="roundRect">
              <a:avLst/>
            </a:prstGeom>
            <a:solidFill>
              <a:srgbClr val="FBEBE1"/>
            </a:solidFill>
            <a:ln>
              <a:noFill/>
            </a:ln>
            <a:effectLst>
              <a:outerShdw blurRad="127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712246" y="2965556"/>
              <a:ext cx="2893103" cy="1955901"/>
              <a:chOff x="2308323" y="898179"/>
              <a:chExt cx="2893103" cy="1955901"/>
            </a:xfrm>
          </p:grpSpPr>
          <p:sp>
            <p:nvSpPr>
              <p:cNvPr id="21" name="TextBox 20"/>
              <p:cNvSpPr txBox="1"/>
              <p:nvPr/>
            </p:nvSpPr>
            <p:spPr>
              <a:xfrm>
                <a:off x="2308323" y="1532866"/>
                <a:ext cx="420914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x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A4C65F4-8FD5-6CF0-4505-889C703C2060}"/>
                  </a:ext>
                </a:extLst>
              </p:cNvPr>
              <p:cNvSpPr txBox="1"/>
              <p:nvPr/>
            </p:nvSpPr>
            <p:spPr>
              <a:xfrm>
                <a:off x="2684707" y="1746084"/>
                <a:ext cx="2281588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400" b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2</a:t>
                </a:r>
              </a:p>
            </p:txBody>
          </p:sp>
          <p:cxnSp>
            <p:nvCxnSpPr>
              <p:cNvPr id="23" name="Straight Connector 22"/>
              <p:cNvCxnSpPr/>
              <p:nvPr/>
            </p:nvCxnSpPr>
            <p:spPr>
              <a:xfrm>
                <a:off x="2729236" y="2759262"/>
                <a:ext cx="2103120" cy="0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A4C65F4-8FD5-6CF0-4505-889C703C2060}"/>
                  </a:ext>
                </a:extLst>
              </p:cNvPr>
              <p:cNvSpPr txBox="1"/>
              <p:nvPr/>
            </p:nvSpPr>
            <p:spPr>
              <a:xfrm>
                <a:off x="2677885" y="898179"/>
                <a:ext cx="2523541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400" b="1" smtClean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154 319</a:t>
                </a:r>
                <a:endParaRPr lang="en-US" sz="4400" b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27" name="TextBox 26"/>
            <p:cNvSpPr txBox="1"/>
            <p:nvPr/>
          </p:nvSpPr>
          <p:spPr>
            <a:xfrm>
              <a:off x="1808165" y="5645540"/>
              <a:ext cx="80210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</a:rPr>
                <a:t>A.</a:t>
              </a:r>
              <a:endParaRPr lang="en-US" sz="54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3870109" y="2854014"/>
            <a:ext cx="2954062" cy="3839631"/>
            <a:chOff x="3870109" y="2854014"/>
            <a:chExt cx="2954062" cy="3839631"/>
          </a:xfrm>
        </p:grpSpPr>
        <p:sp>
          <p:nvSpPr>
            <p:cNvPr id="28" name="矩形: 圆角 4">
              <a:extLst>
                <a:ext uri="{FF2B5EF4-FFF2-40B4-BE49-F238E27FC236}">
                  <a16:creationId xmlns:a16="http://schemas.microsoft.com/office/drawing/2014/main" id="{22F3B968-1288-4549-BEAB-FAEFEB8B3F51}"/>
                </a:ext>
              </a:extLst>
            </p:cNvPr>
            <p:cNvSpPr/>
            <p:nvPr/>
          </p:nvSpPr>
          <p:spPr>
            <a:xfrm>
              <a:off x="3870109" y="2854014"/>
              <a:ext cx="2918183" cy="2989278"/>
            </a:xfrm>
            <a:prstGeom prst="roundRect">
              <a:avLst/>
            </a:prstGeom>
            <a:solidFill>
              <a:srgbClr val="F1CFB2"/>
            </a:solidFill>
            <a:ln>
              <a:noFill/>
            </a:ln>
            <a:effectLst>
              <a:outerShdw blurRad="127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3931068" y="2887876"/>
              <a:ext cx="2893103" cy="1861083"/>
              <a:chOff x="2308323" y="898179"/>
              <a:chExt cx="2893103" cy="1861083"/>
            </a:xfrm>
          </p:grpSpPr>
          <p:sp>
            <p:nvSpPr>
              <p:cNvPr id="30" name="TextBox 29"/>
              <p:cNvSpPr txBox="1"/>
              <p:nvPr/>
            </p:nvSpPr>
            <p:spPr>
              <a:xfrm>
                <a:off x="2308323" y="1532866"/>
                <a:ext cx="420914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x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A4C65F4-8FD5-6CF0-4505-889C703C2060}"/>
                  </a:ext>
                </a:extLst>
              </p:cNvPr>
              <p:cNvSpPr txBox="1"/>
              <p:nvPr/>
            </p:nvSpPr>
            <p:spPr>
              <a:xfrm>
                <a:off x="2684707" y="1746084"/>
                <a:ext cx="2281588" cy="9823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>
                  <a:lnSpc>
                    <a:spcPct val="150000"/>
                  </a:lnSpc>
                </a:pPr>
                <a:r>
                  <a:rPr lang="en-US" sz="4400" b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2</a:t>
                </a:r>
              </a:p>
            </p:txBody>
          </p:sp>
          <p:cxnSp>
            <p:nvCxnSpPr>
              <p:cNvPr id="32" name="Straight Connector 31"/>
              <p:cNvCxnSpPr/>
              <p:nvPr/>
            </p:nvCxnSpPr>
            <p:spPr>
              <a:xfrm>
                <a:off x="2729236" y="2759262"/>
                <a:ext cx="2103120" cy="0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9A4C65F4-8FD5-6CF0-4505-889C703C2060}"/>
                  </a:ext>
                </a:extLst>
              </p:cNvPr>
              <p:cNvSpPr txBox="1"/>
              <p:nvPr/>
            </p:nvSpPr>
            <p:spPr>
              <a:xfrm>
                <a:off x="2677885" y="898179"/>
                <a:ext cx="2523541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400" b="1" smtClean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154 319</a:t>
                </a:r>
                <a:endParaRPr lang="en-US" sz="4400" b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34" name="TextBox 33"/>
            <p:cNvSpPr txBox="1"/>
            <p:nvPr/>
          </p:nvSpPr>
          <p:spPr>
            <a:xfrm>
              <a:off x="5213643" y="5770315"/>
              <a:ext cx="80210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</a:rPr>
                <a:t>B.</a:t>
              </a:r>
              <a:endParaRPr lang="en-US" sz="54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7156542" y="2842806"/>
            <a:ext cx="2954062" cy="3806889"/>
            <a:chOff x="7156542" y="2842806"/>
            <a:chExt cx="2954062" cy="3806889"/>
          </a:xfrm>
        </p:grpSpPr>
        <p:sp>
          <p:nvSpPr>
            <p:cNvPr id="35" name="矩形: 圆角 4">
              <a:extLst>
                <a:ext uri="{FF2B5EF4-FFF2-40B4-BE49-F238E27FC236}">
                  <a16:creationId xmlns:a16="http://schemas.microsoft.com/office/drawing/2014/main" id="{22F3B968-1288-4549-BEAB-FAEFEB8B3F51}"/>
                </a:ext>
              </a:extLst>
            </p:cNvPr>
            <p:cNvSpPr/>
            <p:nvPr/>
          </p:nvSpPr>
          <p:spPr>
            <a:xfrm>
              <a:off x="7156542" y="2842806"/>
              <a:ext cx="2918183" cy="2989278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>
              <a:outerShdw blurRad="127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7217501" y="2876668"/>
              <a:ext cx="2893103" cy="1861083"/>
              <a:chOff x="2308323" y="898179"/>
              <a:chExt cx="2893103" cy="1861083"/>
            </a:xfrm>
          </p:grpSpPr>
          <p:sp>
            <p:nvSpPr>
              <p:cNvPr id="37" name="TextBox 36"/>
              <p:cNvSpPr txBox="1"/>
              <p:nvPr/>
            </p:nvSpPr>
            <p:spPr>
              <a:xfrm>
                <a:off x="2308323" y="1532866"/>
                <a:ext cx="420914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x</a:t>
                </a: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9A4C65F4-8FD5-6CF0-4505-889C703C2060}"/>
                  </a:ext>
                </a:extLst>
              </p:cNvPr>
              <p:cNvSpPr txBox="1"/>
              <p:nvPr/>
            </p:nvSpPr>
            <p:spPr>
              <a:xfrm>
                <a:off x="2684707" y="1746084"/>
                <a:ext cx="2281588" cy="9823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4400" b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2</a:t>
                </a:r>
              </a:p>
            </p:txBody>
          </p:sp>
          <p:cxnSp>
            <p:nvCxnSpPr>
              <p:cNvPr id="39" name="Straight Connector 38"/>
              <p:cNvCxnSpPr/>
              <p:nvPr/>
            </p:nvCxnSpPr>
            <p:spPr>
              <a:xfrm>
                <a:off x="2729236" y="2759262"/>
                <a:ext cx="2103120" cy="0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9A4C65F4-8FD5-6CF0-4505-889C703C2060}"/>
                  </a:ext>
                </a:extLst>
              </p:cNvPr>
              <p:cNvSpPr txBox="1"/>
              <p:nvPr/>
            </p:nvSpPr>
            <p:spPr>
              <a:xfrm>
                <a:off x="2677885" y="898179"/>
                <a:ext cx="2523541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400" b="1" smtClean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154 319</a:t>
                </a:r>
                <a:endParaRPr lang="en-US" sz="4400" b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41" name="TextBox 40"/>
            <p:cNvSpPr txBox="1"/>
            <p:nvPr/>
          </p:nvSpPr>
          <p:spPr>
            <a:xfrm>
              <a:off x="8351746" y="5726365"/>
              <a:ext cx="80210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</a:rPr>
                <a:t>C.</a:t>
              </a:r>
              <a:endParaRPr lang="en-US" sz="54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1213141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>
            <a:extLst>
              <a:ext uri="{FF2B5EF4-FFF2-40B4-BE49-F238E27FC236}">
                <a16:creationId xmlns:a16="http://schemas.microsoft.com/office/drawing/2014/main" id="{F013B66D-924D-4B9F-ACDD-B2E0720CD689}"/>
              </a:ext>
            </a:extLst>
          </p:cNvPr>
          <p:cNvSpPr/>
          <p:nvPr/>
        </p:nvSpPr>
        <p:spPr>
          <a:xfrm>
            <a:off x="2976092" y="190256"/>
            <a:ext cx="5710709" cy="860036"/>
          </a:xfrm>
          <a:prstGeom prst="roundRect">
            <a:avLst>
              <a:gd name="adj" fmla="val 50000"/>
            </a:avLst>
          </a:prstGeom>
          <a:solidFill>
            <a:srgbClr val="F1CF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ts val="600"/>
              </a:spcBef>
              <a:defRPr/>
            </a:pPr>
            <a:r>
              <a:rPr lang="en-US" sz="4000" b="1">
                <a:solidFill>
                  <a:srgbClr val="B530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1: </a:t>
            </a:r>
            <a:r>
              <a:rPr lang="en-US" sz="4000" b="1" smtClean="0">
                <a:solidFill>
                  <a:srgbClr val="B530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 tính rồi tính</a:t>
            </a:r>
            <a:endParaRPr lang="en-US" sz="4000" b="1">
              <a:solidFill>
                <a:srgbClr val="B5302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矩形: 圆角 1">
            <a:extLst>
              <a:ext uri="{FF2B5EF4-FFF2-40B4-BE49-F238E27FC236}">
                <a16:creationId xmlns:a16="http://schemas.microsoft.com/office/drawing/2014/main" id="{F013B66D-924D-4B9F-ACDD-B2E0720CD689}"/>
              </a:ext>
            </a:extLst>
          </p:cNvPr>
          <p:cNvSpPr/>
          <p:nvPr/>
        </p:nvSpPr>
        <p:spPr>
          <a:xfrm>
            <a:off x="1005840" y="1313661"/>
            <a:ext cx="3174275" cy="860036"/>
          </a:xfrm>
          <a:prstGeom prst="roundRect">
            <a:avLst>
              <a:gd name="adj" fmla="val 50000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ts val="600"/>
              </a:spcBef>
              <a:defRPr/>
            </a:pPr>
            <a:r>
              <a:rPr lang="en-US" sz="4400" b="1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48 102 x 5</a:t>
            </a:r>
            <a:endParaRPr lang="en-US" sz="4400" b="1">
              <a:solidFill>
                <a:srgbClr val="0000FF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矩形: 圆角 1">
            <a:extLst>
              <a:ext uri="{FF2B5EF4-FFF2-40B4-BE49-F238E27FC236}">
                <a16:creationId xmlns:a16="http://schemas.microsoft.com/office/drawing/2014/main" id="{F013B66D-924D-4B9F-ACDD-B2E0720CD689}"/>
              </a:ext>
            </a:extLst>
          </p:cNvPr>
          <p:cNvSpPr/>
          <p:nvPr/>
        </p:nvSpPr>
        <p:spPr>
          <a:xfrm>
            <a:off x="4343400" y="1313661"/>
            <a:ext cx="3174275" cy="860036"/>
          </a:xfrm>
          <a:prstGeom prst="roundRect">
            <a:avLst>
              <a:gd name="adj" fmla="val 50000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ts val="600"/>
              </a:spcBef>
              <a:defRPr/>
            </a:pPr>
            <a:r>
              <a:rPr lang="en-US" sz="4400" b="1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32 419 x 4</a:t>
            </a:r>
            <a:endParaRPr lang="en-US" sz="4400" b="1">
              <a:solidFill>
                <a:srgbClr val="0000FF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矩形: 圆角 1">
            <a:extLst>
              <a:ext uri="{FF2B5EF4-FFF2-40B4-BE49-F238E27FC236}">
                <a16:creationId xmlns:a16="http://schemas.microsoft.com/office/drawing/2014/main" id="{F013B66D-924D-4B9F-ACDD-B2E0720CD689}"/>
              </a:ext>
            </a:extLst>
          </p:cNvPr>
          <p:cNvSpPr/>
          <p:nvPr/>
        </p:nvSpPr>
        <p:spPr>
          <a:xfrm>
            <a:off x="7577948" y="1313661"/>
            <a:ext cx="3521129" cy="860036"/>
          </a:xfrm>
          <a:prstGeom prst="roundRect">
            <a:avLst>
              <a:gd name="adj" fmla="val 50000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ts val="600"/>
              </a:spcBef>
              <a:defRPr/>
            </a:pPr>
            <a:r>
              <a:rPr lang="en-US" sz="4400" b="1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172 923 x 3</a:t>
            </a:r>
            <a:endParaRPr lang="en-US" sz="4400" b="1">
              <a:solidFill>
                <a:srgbClr val="0000FF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矩形: 圆角 3">
            <a:extLst>
              <a:ext uri="{FF2B5EF4-FFF2-40B4-BE49-F238E27FC236}">
                <a16:creationId xmlns:a16="http://schemas.microsoft.com/office/drawing/2014/main" id="{E6A12D7B-26CB-4051-8198-BC865F55A98D}"/>
              </a:ext>
            </a:extLst>
          </p:cNvPr>
          <p:cNvSpPr/>
          <p:nvPr/>
        </p:nvSpPr>
        <p:spPr>
          <a:xfrm>
            <a:off x="1113963" y="2465727"/>
            <a:ext cx="3066152" cy="3138240"/>
          </a:xfrm>
          <a:prstGeom prst="roundRect">
            <a:avLst/>
          </a:prstGeom>
          <a:solidFill>
            <a:srgbClr val="FBEBE1"/>
          </a:solidFill>
          <a:ln>
            <a:noFill/>
          </a:ln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: 圆角 4">
            <a:extLst>
              <a:ext uri="{FF2B5EF4-FFF2-40B4-BE49-F238E27FC236}">
                <a16:creationId xmlns:a16="http://schemas.microsoft.com/office/drawing/2014/main" id="{22F3B968-1288-4549-BEAB-FAEFEB8B3F51}"/>
              </a:ext>
            </a:extLst>
          </p:cNvPr>
          <p:cNvSpPr/>
          <p:nvPr/>
        </p:nvSpPr>
        <p:spPr>
          <a:xfrm>
            <a:off x="4482740" y="2437066"/>
            <a:ext cx="3100249" cy="3166901"/>
          </a:xfrm>
          <a:prstGeom prst="roundRect">
            <a:avLst/>
          </a:prstGeom>
          <a:solidFill>
            <a:srgbClr val="F1CFB2"/>
          </a:solidFill>
          <a:ln>
            <a:noFill/>
          </a:ln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: 圆角 17">
            <a:extLst>
              <a:ext uri="{FF2B5EF4-FFF2-40B4-BE49-F238E27FC236}">
                <a16:creationId xmlns:a16="http://schemas.microsoft.com/office/drawing/2014/main" id="{034925BB-3D55-4ED8-B222-061028B03CFB}"/>
              </a:ext>
            </a:extLst>
          </p:cNvPr>
          <p:cNvSpPr/>
          <p:nvPr/>
        </p:nvSpPr>
        <p:spPr>
          <a:xfrm>
            <a:off x="7916091" y="2437066"/>
            <a:ext cx="3000104" cy="3166901"/>
          </a:xfrm>
          <a:prstGeom prst="roundRect">
            <a:avLst/>
          </a:prstGeom>
          <a:solidFill>
            <a:srgbClr val="C6A788"/>
          </a:solidFill>
          <a:ln>
            <a:noFill/>
          </a:ln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0B88E43-8086-79FC-06BE-694583B7CF4B}"/>
              </a:ext>
            </a:extLst>
          </p:cNvPr>
          <p:cNvSpPr txBox="1"/>
          <p:nvPr/>
        </p:nvSpPr>
        <p:spPr>
          <a:xfrm>
            <a:off x="1635243" y="2583294"/>
            <a:ext cx="26136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smtClean="0">
                <a:ln>
                  <a:noFill/>
                </a:ln>
                <a:solidFill>
                  <a:srgbClr val="844851">
                    <a:lumMod val="95000"/>
                    <a:lumOff val="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48 102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844851">
                  <a:lumMod val="95000"/>
                  <a:lumOff val="5000"/>
                </a:srgbClr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0531515-5347-BEDB-69E2-EA5F318F005A}"/>
              </a:ext>
            </a:extLst>
          </p:cNvPr>
          <p:cNvSpPr txBox="1"/>
          <p:nvPr/>
        </p:nvSpPr>
        <p:spPr>
          <a:xfrm>
            <a:off x="1194152" y="4460188"/>
            <a:ext cx="28892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smtClean="0">
                <a:solidFill>
                  <a:srgbClr val="ED362A"/>
                </a:solidFill>
                <a:latin typeface="Cambria" panose="02040503050406030204" pitchFamily="18" charset="0"/>
              </a:rPr>
              <a:t>240 510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ED362A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E4AF99-8DC2-4A7F-1110-AFF16E65B51E}"/>
              </a:ext>
            </a:extLst>
          </p:cNvPr>
          <p:cNvSpPr txBox="1"/>
          <p:nvPr/>
        </p:nvSpPr>
        <p:spPr>
          <a:xfrm>
            <a:off x="2063173" y="3558646"/>
            <a:ext cx="18885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smtClean="0">
                <a:ln>
                  <a:noFill/>
                </a:ln>
                <a:solidFill>
                  <a:srgbClr val="844851">
                    <a:lumMod val="95000"/>
                    <a:lumOff val="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5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844851">
                  <a:lumMod val="95000"/>
                  <a:lumOff val="5000"/>
                </a:srgbClr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306D004-4438-A719-44F7-9BBF8D3F9301}"/>
              </a:ext>
            </a:extLst>
          </p:cNvPr>
          <p:cNvSpPr txBox="1"/>
          <p:nvPr/>
        </p:nvSpPr>
        <p:spPr>
          <a:xfrm>
            <a:off x="1128837" y="2991087"/>
            <a:ext cx="6652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smtClean="0">
                <a:ln>
                  <a:noFill/>
                </a:ln>
                <a:solidFill>
                  <a:srgbClr val="844851">
                    <a:lumMod val="95000"/>
                    <a:lumOff val="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x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844851">
                  <a:lumMod val="95000"/>
                  <a:lumOff val="5000"/>
                </a:srgbClr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A4EBAE8-DED4-11E1-FD51-69F195FDCCA9}"/>
              </a:ext>
            </a:extLst>
          </p:cNvPr>
          <p:cNvCxnSpPr>
            <a:cxnSpLocks/>
          </p:cNvCxnSpPr>
          <p:nvPr/>
        </p:nvCxnSpPr>
        <p:spPr>
          <a:xfrm flipH="1">
            <a:off x="1298656" y="4465106"/>
            <a:ext cx="256032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60B88E43-8086-79FC-06BE-694583B7CF4B}"/>
              </a:ext>
            </a:extLst>
          </p:cNvPr>
          <p:cNvSpPr txBox="1"/>
          <p:nvPr/>
        </p:nvSpPr>
        <p:spPr>
          <a:xfrm>
            <a:off x="5080545" y="2583294"/>
            <a:ext cx="26136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smtClean="0">
                <a:ln>
                  <a:noFill/>
                </a:ln>
                <a:solidFill>
                  <a:srgbClr val="844851">
                    <a:lumMod val="95000"/>
                    <a:lumOff val="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32 419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844851">
                  <a:lumMod val="95000"/>
                  <a:lumOff val="5000"/>
                </a:srgbClr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0531515-5347-BEDB-69E2-EA5F318F005A}"/>
              </a:ext>
            </a:extLst>
          </p:cNvPr>
          <p:cNvSpPr txBox="1"/>
          <p:nvPr/>
        </p:nvSpPr>
        <p:spPr>
          <a:xfrm>
            <a:off x="4639454" y="4460188"/>
            <a:ext cx="28892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smtClean="0">
                <a:solidFill>
                  <a:srgbClr val="ED362A"/>
                </a:solidFill>
                <a:latin typeface="Cambria" panose="02040503050406030204" pitchFamily="18" charset="0"/>
              </a:rPr>
              <a:t>129 676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ED362A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5E4AF99-8DC2-4A7F-1110-AFF16E65B51E}"/>
              </a:ext>
            </a:extLst>
          </p:cNvPr>
          <p:cNvSpPr txBox="1"/>
          <p:nvPr/>
        </p:nvSpPr>
        <p:spPr>
          <a:xfrm>
            <a:off x="5508475" y="3558646"/>
            <a:ext cx="18885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smtClean="0">
                <a:ln>
                  <a:noFill/>
                </a:ln>
                <a:solidFill>
                  <a:srgbClr val="844851">
                    <a:lumMod val="95000"/>
                    <a:lumOff val="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4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844851">
                  <a:lumMod val="95000"/>
                  <a:lumOff val="5000"/>
                </a:srgbClr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306D004-4438-A719-44F7-9BBF8D3F9301}"/>
              </a:ext>
            </a:extLst>
          </p:cNvPr>
          <p:cNvSpPr txBox="1"/>
          <p:nvPr/>
        </p:nvSpPr>
        <p:spPr>
          <a:xfrm>
            <a:off x="4574139" y="2991087"/>
            <a:ext cx="6652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smtClean="0">
                <a:ln>
                  <a:noFill/>
                </a:ln>
                <a:solidFill>
                  <a:srgbClr val="844851">
                    <a:lumMod val="95000"/>
                    <a:lumOff val="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x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844851">
                  <a:lumMod val="95000"/>
                  <a:lumOff val="5000"/>
                </a:srgbClr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A4EBAE8-DED4-11E1-FD51-69F195FDCCA9}"/>
              </a:ext>
            </a:extLst>
          </p:cNvPr>
          <p:cNvCxnSpPr>
            <a:cxnSpLocks/>
          </p:cNvCxnSpPr>
          <p:nvPr/>
        </p:nvCxnSpPr>
        <p:spPr>
          <a:xfrm flipH="1">
            <a:off x="4743958" y="4465106"/>
            <a:ext cx="256032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60B88E43-8086-79FC-06BE-694583B7CF4B}"/>
              </a:ext>
            </a:extLst>
          </p:cNvPr>
          <p:cNvSpPr txBox="1"/>
          <p:nvPr/>
        </p:nvSpPr>
        <p:spPr>
          <a:xfrm>
            <a:off x="8187701" y="2635316"/>
            <a:ext cx="28390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smtClean="0">
                <a:ln>
                  <a:noFill/>
                </a:ln>
                <a:solidFill>
                  <a:srgbClr val="844851">
                    <a:lumMod val="95000"/>
                    <a:lumOff val="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172 923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844851">
                  <a:lumMod val="95000"/>
                  <a:lumOff val="5000"/>
                </a:srgbClr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0531515-5347-BEDB-69E2-EA5F318F005A}"/>
              </a:ext>
            </a:extLst>
          </p:cNvPr>
          <p:cNvSpPr txBox="1"/>
          <p:nvPr/>
        </p:nvSpPr>
        <p:spPr>
          <a:xfrm>
            <a:off x="8141837" y="4512210"/>
            <a:ext cx="28892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smtClean="0">
                <a:solidFill>
                  <a:srgbClr val="ED362A"/>
                </a:solidFill>
                <a:latin typeface="Cambria" panose="02040503050406030204" pitchFamily="18" charset="0"/>
              </a:rPr>
              <a:t>518 769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ED362A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5E4AF99-8DC2-4A7F-1110-AFF16E65B51E}"/>
              </a:ext>
            </a:extLst>
          </p:cNvPr>
          <p:cNvSpPr txBox="1"/>
          <p:nvPr/>
        </p:nvSpPr>
        <p:spPr>
          <a:xfrm>
            <a:off x="9023921" y="3610668"/>
            <a:ext cx="18885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smtClean="0">
                <a:ln>
                  <a:noFill/>
                </a:ln>
                <a:solidFill>
                  <a:srgbClr val="844851">
                    <a:lumMod val="95000"/>
                    <a:lumOff val="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3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844851">
                  <a:lumMod val="95000"/>
                  <a:lumOff val="5000"/>
                </a:srgbClr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306D004-4438-A719-44F7-9BBF8D3F9301}"/>
              </a:ext>
            </a:extLst>
          </p:cNvPr>
          <p:cNvSpPr txBox="1"/>
          <p:nvPr/>
        </p:nvSpPr>
        <p:spPr>
          <a:xfrm>
            <a:off x="7892639" y="3173925"/>
            <a:ext cx="6652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smtClean="0">
                <a:ln>
                  <a:noFill/>
                </a:ln>
                <a:solidFill>
                  <a:srgbClr val="844851">
                    <a:lumMod val="95000"/>
                    <a:lumOff val="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x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844851">
                  <a:lumMod val="95000"/>
                  <a:lumOff val="5000"/>
                </a:srgbClr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A4EBAE8-DED4-11E1-FD51-69F195FDCCA9}"/>
              </a:ext>
            </a:extLst>
          </p:cNvPr>
          <p:cNvCxnSpPr>
            <a:cxnSpLocks/>
          </p:cNvCxnSpPr>
          <p:nvPr/>
        </p:nvCxnSpPr>
        <p:spPr>
          <a:xfrm flipH="1">
            <a:off x="8207152" y="4517128"/>
            <a:ext cx="256032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490219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14" grpId="0"/>
      <p:bldP spid="15" grpId="0"/>
      <p:bldP spid="16" grpId="0"/>
      <p:bldP spid="17" grpId="0"/>
      <p:bldP spid="19" grpId="0"/>
      <p:bldP spid="20" grpId="0"/>
      <p:bldP spid="21" grpId="0"/>
      <p:bldP spid="22" grpId="0"/>
      <p:bldP spid="24" grpId="0"/>
      <p:bldP spid="25" grpId="0"/>
      <p:bldP spid="26" grpId="0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>
            <a:extLst>
              <a:ext uri="{FF2B5EF4-FFF2-40B4-BE49-F238E27FC236}">
                <a16:creationId xmlns:a16="http://schemas.microsoft.com/office/drawing/2014/main" id="{F013B66D-924D-4B9F-ACDD-B2E0720CD689}"/>
              </a:ext>
            </a:extLst>
          </p:cNvPr>
          <p:cNvSpPr/>
          <p:nvPr/>
        </p:nvSpPr>
        <p:spPr>
          <a:xfrm>
            <a:off x="2897715" y="229445"/>
            <a:ext cx="6703485" cy="860036"/>
          </a:xfrm>
          <a:prstGeom prst="roundRect">
            <a:avLst>
              <a:gd name="adj" fmla="val 50000"/>
            </a:avLst>
          </a:prstGeom>
          <a:solidFill>
            <a:srgbClr val="F1CF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ts val="600"/>
              </a:spcBef>
              <a:defRPr/>
            </a:pPr>
            <a:r>
              <a:rPr lang="en-US" sz="4000" b="1">
                <a:solidFill>
                  <a:srgbClr val="B530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4000" b="1" smtClean="0">
                <a:solidFill>
                  <a:srgbClr val="B530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 Chọn câu trả lời đúng</a:t>
            </a:r>
            <a:endParaRPr lang="en-US" sz="4000" b="1">
              <a:solidFill>
                <a:srgbClr val="B5302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31260" y="1230981"/>
            <a:ext cx="956316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Rô-bốt có 200 000 đồng. Rô-bốt mua hai bộ cờ vua, mỗi bộ có giá 80 000 đồng. Hỏi Rô-bốt còn lại bao nhiêu tiền?</a:t>
            </a:r>
            <a:endParaRPr lang="en-US" sz="4000" b="1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F5F092C-8148-A68F-0E9F-2939CB256417}"/>
              </a:ext>
            </a:extLst>
          </p:cNvPr>
          <p:cNvGrpSpPr/>
          <p:nvPr/>
        </p:nvGrpSpPr>
        <p:grpSpPr>
          <a:xfrm>
            <a:off x="6899918" y="3514514"/>
            <a:ext cx="4537107" cy="1129886"/>
            <a:chOff x="6830721" y="2864057"/>
            <a:chExt cx="4537107" cy="1129886"/>
          </a:xfrm>
        </p:grpSpPr>
        <p:sp>
          <p:nvSpPr>
            <p:cNvPr id="5" name="Rectangle: Rounded Corners 24">
              <a:extLst>
                <a:ext uri="{FF2B5EF4-FFF2-40B4-BE49-F238E27FC236}">
                  <a16:creationId xmlns:a16="http://schemas.microsoft.com/office/drawing/2014/main" id="{50BF13E3-7E5F-3970-D703-1EDA216F5988}"/>
                </a:ext>
              </a:extLst>
            </p:cNvPr>
            <p:cNvSpPr/>
            <p:nvPr/>
          </p:nvSpPr>
          <p:spPr>
            <a:xfrm>
              <a:off x="6830721" y="2864057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rgbClr val="E6F5D7"/>
            </a:solidFill>
            <a:ln w="38100">
              <a:solidFill>
                <a:srgbClr val="FBA409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C27FD4D-74EC-22C5-C8C7-026E41DB7F45}"/>
                </a:ext>
              </a:extLst>
            </p:cNvPr>
            <p:cNvSpPr txBox="1"/>
            <p:nvPr/>
          </p:nvSpPr>
          <p:spPr>
            <a:xfrm>
              <a:off x="7223859" y="3044278"/>
              <a:ext cx="375082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smtClean="0">
                  <a:latin typeface="Cambria" panose="02040503050406030204" pitchFamily="18" charset="0"/>
                </a:rPr>
                <a:t>40 000 đồng</a:t>
              </a:r>
              <a:endParaRPr lang="en-US" sz="4400" b="1" dirty="0">
                <a:latin typeface="Cambria" panose="02040503050406030204" pitchFamily="18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4998F50A-6F94-FE80-E068-C76608D55CD7}"/>
              </a:ext>
            </a:extLst>
          </p:cNvPr>
          <p:cNvGrpSpPr/>
          <p:nvPr/>
        </p:nvGrpSpPr>
        <p:grpSpPr>
          <a:xfrm>
            <a:off x="1050572" y="3514514"/>
            <a:ext cx="4537107" cy="1129886"/>
            <a:chOff x="981375" y="2864057"/>
            <a:chExt cx="4537107" cy="1129886"/>
          </a:xfrm>
        </p:grpSpPr>
        <p:sp>
          <p:nvSpPr>
            <p:cNvPr id="8" name="Rectangle: Rounded Corners 21">
              <a:extLst>
                <a:ext uri="{FF2B5EF4-FFF2-40B4-BE49-F238E27FC236}">
                  <a16:creationId xmlns:a16="http://schemas.microsoft.com/office/drawing/2014/main" id="{0345CF5A-DC5D-8D01-7CF9-27421FAA64E9}"/>
                </a:ext>
              </a:extLst>
            </p:cNvPr>
            <p:cNvSpPr/>
            <p:nvPr/>
          </p:nvSpPr>
          <p:spPr>
            <a:xfrm>
              <a:off x="981375" y="2864057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rgbClr val="E6F5D7"/>
            </a:solidFill>
            <a:ln w="38100">
              <a:solidFill>
                <a:srgbClr val="EB1C24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D635D41-A30F-4054-11B5-153EE02CF3CA}"/>
                </a:ext>
              </a:extLst>
            </p:cNvPr>
            <p:cNvSpPr txBox="1"/>
            <p:nvPr/>
          </p:nvSpPr>
          <p:spPr>
            <a:xfrm>
              <a:off x="1655100" y="3005350"/>
              <a:ext cx="370355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smtClean="0">
                  <a:latin typeface="Cambria" panose="02040503050406030204" pitchFamily="18" charset="0"/>
                </a:rPr>
                <a:t>20 000 đồng</a:t>
              </a:r>
              <a:endParaRPr lang="en-US" sz="4400" b="1" dirty="0">
                <a:latin typeface="Cambria" panose="02040503050406030204" pitchFamily="18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84477869-13A9-6519-4355-8710D3D30DA1}"/>
              </a:ext>
            </a:extLst>
          </p:cNvPr>
          <p:cNvGrpSpPr/>
          <p:nvPr/>
        </p:nvGrpSpPr>
        <p:grpSpPr>
          <a:xfrm>
            <a:off x="4239594" y="5043496"/>
            <a:ext cx="4537107" cy="1129886"/>
            <a:chOff x="981375" y="4872764"/>
            <a:chExt cx="4537107" cy="1129886"/>
          </a:xfrm>
        </p:grpSpPr>
        <p:sp>
          <p:nvSpPr>
            <p:cNvPr id="11" name="Rectangle: Rounded Corners 26">
              <a:extLst>
                <a:ext uri="{FF2B5EF4-FFF2-40B4-BE49-F238E27FC236}">
                  <a16:creationId xmlns:a16="http://schemas.microsoft.com/office/drawing/2014/main" id="{795B389C-7933-F035-764A-BFC959F1B44F}"/>
                </a:ext>
              </a:extLst>
            </p:cNvPr>
            <p:cNvSpPr/>
            <p:nvPr/>
          </p:nvSpPr>
          <p:spPr>
            <a:xfrm>
              <a:off x="981375" y="4872764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rgbClr val="E6F5D7"/>
            </a:solidFill>
            <a:ln w="38100">
              <a:solidFill>
                <a:srgbClr val="4D9E2A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F5252F5-F542-1C42-1C01-0876DA718AD9}"/>
                </a:ext>
              </a:extLst>
            </p:cNvPr>
            <p:cNvSpPr txBox="1"/>
            <p:nvPr/>
          </p:nvSpPr>
          <p:spPr>
            <a:xfrm>
              <a:off x="1636711" y="5027486"/>
              <a:ext cx="375082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smtClean="0">
                  <a:latin typeface="Cambria" panose="02040503050406030204" pitchFamily="18" charset="0"/>
                </a:rPr>
                <a:t>60 000 đồng</a:t>
              </a:r>
              <a:endParaRPr lang="en-US" sz="4400" b="1" dirty="0">
                <a:latin typeface="Cambria" panose="02040503050406030204" pitchFamily="18" charset="0"/>
              </a:endParaRP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D1888303-18A8-A54E-5DB5-9D399A20A9A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458" b="72760"/>
          <a:stretch/>
        </p:blipFill>
        <p:spPr>
          <a:xfrm>
            <a:off x="335349" y="3523991"/>
            <a:ext cx="1518921" cy="112988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1E649AE-92BD-FC24-5287-4A138A01027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9" t="27697" r="64244" b="39386"/>
          <a:stretch/>
        </p:blipFill>
        <p:spPr>
          <a:xfrm>
            <a:off x="3748713" y="4900263"/>
            <a:ext cx="957111" cy="136535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6AF1EB8-DCBE-6FEC-59DD-C89B2F9D725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81" t="-111" r="10077" b="72871"/>
          <a:stretch/>
        </p:blipFill>
        <p:spPr>
          <a:xfrm>
            <a:off x="5950956" y="3567712"/>
            <a:ext cx="1518921" cy="112988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1C6CA03-ABE9-0706-2ECC-F8544732312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08" b="61433"/>
          <a:stretch/>
        </p:blipFill>
        <p:spPr>
          <a:xfrm>
            <a:off x="10996604" y="3718525"/>
            <a:ext cx="953350" cy="85753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4C3AD3E-A09A-B951-3514-DB139D5B5F8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5027467" y="3567712"/>
            <a:ext cx="891076" cy="89646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4B64A01-D5C0-6AD1-AEDA-A0245E7154D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8211075" y="5174057"/>
            <a:ext cx="891076" cy="89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50687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184</TotalTime>
  <Words>573</Words>
  <Application>Microsoft Office PowerPoint</Application>
  <PresentationFormat>Widescreen</PresentationFormat>
  <Paragraphs>91</Paragraphs>
  <Slides>19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宋体</vt:lpstr>
      <vt:lpstr>#9Slide03 AmpleSoft Bold</vt:lpstr>
      <vt:lpstr>#9Slide07 HoneyCream</vt:lpstr>
      <vt:lpstr>Arial</vt:lpstr>
      <vt:lpstr>Calibri</vt:lpstr>
      <vt:lpstr>Cambria</vt:lpstr>
      <vt:lpstr>等线</vt:lpstr>
      <vt:lpstr>Gochi Hand</vt:lpstr>
      <vt:lpstr>SVN-Hole Hearted</vt:lpstr>
      <vt:lpstr>Times New Roman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BÍCH</dc:creator>
  <cp:keywords>MĂNGNON</cp:keywords>
  <cp:lastModifiedBy>Windows 10</cp:lastModifiedBy>
  <cp:revision>42</cp:revision>
  <dcterms:created xsi:type="dcterms:W3CDTF">2023-11-29T14:40:35Z</dcterms:created>
  <dcterms:modified xsi:type="dcterms:W3CDTF">2025-02-04T10:51:33Z</dcterms:modified>
</cp:coreProperties>
</file>