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0"/>
  </p:notesMasterIdLst>
  <p:sldIdLst>
    <p:sldId id="256" r:id="rId2"/>
    <p:sldId id="354" r:id="rId3"/>
    <p:sldId id="349" r:id="rId4"/>
    <p:sldId id="350" r:id="rId5"/>
    <p:sldId id="314" r:id="rId6"/>
    <p:sldId id="344" r:id="rId7"/>
    <p:sldId id="352" r:id="rId8"/>
    <p:sldId id="3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85"/>
    <a:srgbClr val="08AEBC"/>
    <a:srgbClr val="93CDDE"/>
    <a:srgbClr val="B4A2C7"/>
    <a:srgbClr val="FAC090"/>
    <a:srgbClr val="C1D499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54" autoAdjust="0"/>
  </p:normalViewPr>
  <p:slideViewPr>
    <p:cSldViewPr snapToGrid="0">
      <p:cViewPr varScale="1">
        <p:scale>
          <a:sx n="80" d="100"/>
          <a:sy n="80" d="100"/>
        </p:scale>
        <p:origin x="1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80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3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8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1B5D2B-51C5-AA44-9897-8CE831FAD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22" y="3429000"/>
            <a:ext cx="2876678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963" t="-4181" r="9181" b="28663"/>
          <a:stretch/>
        </p:blipFill>
        <p:spPr>
          <a:xfrm>
            <a:off x="1650096" y="193412"/>
            <a:ext cx="4486774" cy="2464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345" y="5143500"/>
            <a:ext cx="4017204" cy="2084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73" y="2419661"/>
            <a:ext cx="10382388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656148-1498-2C08-5CC7-609EC5D396A2}"/>
              </a:ext>
            </a:extLst>
          </p:cNvPr>
          <p:cNvSpPr/>
          <p:nvPr/>
        </p:nvSpPr>
        <p:spPr>
          <a:xfrm>
            <a:off x="1808922" y="884583"/>
            <a:ext cx="7235687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7C5F3-A85A-E434-FE38-6CAA3AC21B56}"/>
              </a:ext>
            </a:extLst>
          </p:cNvPr>
          <p:cNvSpPr txBox="1"/>
          <p:nvPr/>
        </p:nvSpPr>
        <p:spPr>
          <a:xfrm>
            <a:off x="990824" y="1959690"/>
            <a:ext cx="10540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Thực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hép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6EB1CC7-1AFF-DB47-851F-887711EBBDE8}"/>
              </a:ext>
            </a:extLst>
          </p:cNvPr>
          <p:cNvGrpSpPr/>
          <p:nvPr/>
        </p:nvGrpSpPr>
        <p:grpSpPr>
          <a:xfrm>
            <a:off x="2809153" y="804283"/>
            <a:ext cx="8686061" cy="934497"/>
            <a:chOff x="2820103" y="663439"/>
            <a:chExt cx="8686061" cy="934497"/>
          </a:xfrm>
        </p:grpSpPr>
        <p:sp>
          <p:nvSpPr>
            <p:cNvPr id="14" name="ïSļïḑé">
              <a:extLst>
                <a:ext uri="{FF2B5EF4-FFF2-40B4-BE49-F238E27FC236}">
                  <a16:creationId xmlns:a16="http://schemas.microsoft.com/office/drawing/2014/main" id="{C60CC341-DBD7-AA4D-AA10-37B6AE4A0457}"/>
                </a:ext>
              </a:extLst>
            </p:cNvPr>
            <p:cNvSpPr/>
            <p:nvPr/>
          </p:nvSpPr>
          <p:spPr bwMode="gray">
            <a:xfrm>
              <a:off x="2820103" y="663439"/>
              <a:ext cx="8686061" cy="934497"/>
            </a:xfrm>
            <a:prstGeom prst="roundRect">
              <a:avLst>
                <a:gd name="adj" fmla="val 21193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B0604020202020204" charset="-122"/>
                  <a:cs typeface="+mn-cs"/>
                </a:rPr>
                <a:t>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5" name="文本框 38">
              <a:extLst>
                <a:ext uri="{FF2B5EF4-FFF2-40B4-BE49-F238E27FC236}">
                  <a16:creationId xmlns:a16="http://schemas.microsoft.com/office/drawing/2014/main" id="{B59E743A-B893-0F47-A3BE-82F6568D2CBD}"/>
                </a:ext>
              </a:extLst>
            </p:cNvPr>
            <p:cNvSpPr txBox="1"/>
            <p:nvPr/>
          </p:nvSpPr>
          <p:spPr>
            <a:xfrm>
              <a:off x="3147012" y="756487"/>
              <a:ext cx="8078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Đặt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tính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rồi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tính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E392506-522F-A048-808B-CB4DE1036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71" y="629212"/>
            <a:ext cx="2127688" cy="110956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6BD2DB-9941-EE44-B338-F42833FD4980}"/>
              </a:ext>
            </a:extLst>
          </p:cNvPr>
          <p:cNvSpPr txBox="1"/>
          <p:nvPr/>
        </p:nvSpPr>
        <p:spPr>
          <a:xfrm>
            <a:off x="1130808" y="2312697"/>
            <a:ext cx="7581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245 489 + 32 601</a:t>
            </a:r>
          </a:p>
          <a:p>
            <a:pPr marL="742950" indent="-742950">
              <a:buAutoNum type="alphaLcPeriod"/>
            </a:pPr>
            <a:r>
              <a:rPr lang="en-US" sz="4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566 345 – 7 123 </a:t>
            </a:r>
            <a:endParaRPr lang="en-US" sz="44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742950" indent="-742950">
              <a:buAutoNum type="alphaLcPeriod"/>
            </a:pPr>
            <a:r>
              <a:rPr lang="en-US" sz="4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760 802 + 239 059 </a:t>
            </a:r>
          </a:p>
          <a:p>
            <a:pPr marL="742950" indent="-742950">
              <a:buAutoNum type="alphaLcPeriod"/>
            </a:pPr>
            <a:r>
              <a:rPr lang="en-US" sz="4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800 693 – 750 148</a:t>
            </a:r>
            <a:r>
              <a:rPr lang="en-VN" sz="4400" dirty="0">
                <a:effectLst/>
                <a:latin typeface="Cambria" panose="02040503050406030204" pitchFamily="18" charset="0"/>
              </a:rPr>
              <a:t> </a:t>
            </a:r>
            <a:endParaRPr lang="en-VN" sz="440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0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6EB1CC7-1AFF-DB47-851F-887711EBBDE8}"/>
              </a:ext>
            </a:extLst>
          </p:cNvPr>
          <p:cNvGrpSpPr/>
          <p:nvPr/>
        </p:nvGrpSpPr>
        <p:grpSpPr>
          <a:xfrm>
            <a:off x="2809153" y="804283"/>
            <a:ext cx="8686061" cy="934497"/>
            <a:chOff x="2820103" y="663439"/>
            <a:chExt cx="8686061" cy="934497"/>
          </a:xfrm>
        </p:grpSpPr>
        <p:sp>
          <p:nvSpPr>
            <p:cNvPr id="14" name="ïSļïḑé">
              <a:extLst>
                <a:ext uri="{FF2B5EF4-FFF2-40B4-BE49-F238E27FC236}">
                  <a16:creationId xmlns:a16="http://schemas.microsoft.com/office/drawing/2014/main" id="{C60CC341-DBD7-AA4D-AA10-37B6AE4A0457}"/>
                </a:ext>
              </a:extLst>
            </p:cNvPr>
            <p:cNvSpPr/>
            <p:nvPr/>
          </p:nvSpPr>
          <p:spPr bwMode="gray">
            <a:xfrm>
              <a:off x="2820103" y="663439"/>
              <a:ext cx="8686061" cy="934497"/>
            </a:xfrm>
            <a:prstGeom prst="roundRect">
              <a:avLst>
                <a:gd name="adj" fmla="val 21193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B0604020202020204" charset="-122"/>
                  <a:cs typeface="+mn-cs"/>
                </a:rPr>
                <a:t>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5" name="文本框 38">
              <a:extLst>
                <a:ext uri="{FF2B5EF4-FFF2-40B4-BE49-F238E27FC236}">
                  <a16:creationId xmlns:a16="http://schemas.microsoft.com/office/drawing/2014/main" id="{B59E743A-B893-0F47-A3BE-82F6568D2CBD}"/>
                </a:ext>
              </a:extLst>
            </p:cNvPr>
            <p:cNvSpPr txBox="1"/>
            <p:nvPr/>
          </p:nvSpPr>
          <p:spPr>
            <a:xfrm>
              <a:off x="3080149" y="752992"/>
              <a:ext cx="8078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Đặt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tính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rồi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mbria" panose="020405030504060302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rPr>
                <a:t>tính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E392506-522F-A048-808B-CB4DE1036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71" y="629212"/>
            <a:ext cx="2127688" cy="110956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6BD2DB-9941-EE44-B338-F42833FD4980}"/>
              </a:ext>
            </a:extLst>
          </p:cNvPr>
          <p:cNvSpPr txBox="1"/>
          <p:nvPr/>
        </p:nvSpPr>
        <p:spPr>
          <a:xfrm>
            <a:off x="344958" y="2323705"/>
            <a:ext cx="758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245 489</a:t>
            </a:r>
          </a:p>
          <a:p>
            <a:r>
              <a:rPr lang="en-US" sz="4000" dirty="0">
                <a:latin typeface="Cambria" panose="02040503050406030204" pitchFamily="18" charset="0"/>
                <a:ea typeface="Calibri" panose="020F0502020204030204" pitchFamily="34" charset="0"/>
              </a:rPr>
              <a:t>   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+  32 601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B5BD6E-6F0B-1246-BFEC-42A554AB2B77}"/>
              </a:ext>
            </a:extLst>
          </p:cNvPr>
          <p:cNvCxnSpPr/>
          <p:nvPr/>
        </p:nvCxnSpPr>
        <p:spPr>
          <a:xfrm>
            <a:off x="776910" y="3742426"/>
            <a:ext cx="22311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B6CF81-2B28-2C4E-8D3A-892124BD2EB8}"/>
              </a:ext>
            </a:extLst>
          </p:cNvPr>
          <p:cNvSpPr txBox="1"/>
          <p:nvPr/>
        </p:nvSpPr>
        <p:spPr>
          <a:xfrm>
            <a:off x="1067146" y="3743471"/>
            <a:ext cx="271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278 090</a:t>
            </a:r>
            <a:r>
              <a:rPr lang="en-VN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E7A7ED-5949-C840-99BE-8FA150E3493A}"/>
              </a:ext>
            </a:extLst>
          </p:cNvPr>
          <p:cNvSpPr txBox="1"/>
          <p:nvPr/>
        </p:nvSpPr>
        <p:spPr>
          <a:xfrm>
            <a:off x="3317611" y="2350073"/>
            <a:ext cx="758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libri" panose="020F0502020204030204" pitchFamily="34" charset="0"/>
              </a:rPr>
              <a:t>b.   566 345</a:t>
            </a:r>
          </a:p>
          <a:p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    -  </a:t>
            </a:r>
            <a:r>
              <a:rPr lang="en-US" sz="4000" dirty="0">
                <a:latin typeface="Cambria" panose="02040503050406030204" pitchFamily="18" charset="0"/>
                <a:ea typeface="Calibri" panose="020F0502020204030204" pitchFamily="34" charset="0"/>
              </a:rPr>
              <a:t>   7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123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948A46-4A85-F14F-A54A-7FBB66998CF8}"/>
              </a:ext>
            </a:extLst>
          </p:cNvPr>
          <p:cNvCxnSpPr/>
          <p:nvPr/>
        </p:nvCxnSpPr>
        <p:spPr>
          <a:xfrm>
            <a:off x="3717889" y="3742426"/>
            <a:ext cx="22311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0D36C1-2654-104E-9BA4-7BAD63F00650}"/>
              </a:ext>
            </a:extLst>
          </p:cNvPr>
          <p:cNvSpPr txBox="1"/>
          <p:nvPr/>
        </p:nvSpPr>
        <p:spPr>
          <a:xfrm>
            <a:off x="3954000" y="3768795"/>
            <a:ext cx="271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559 222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3100C8-CB97-8E46-841F-BB57170583C6}"/>
              </a:ext>
            </a:extLst>
          </p:cNvPr>
          <p:cNvCxnSpPr/>
          <p:nvPr/>
        </p:nvCxnSpPr>
        <p:spPr>
          <a:xfrm>
            <a:off x="6577675" y="3754495"/>
            <a:ext cx="22311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45624-C861-9544-AA75-1F878C2CD83A}"/>
              </a:ext>
            </a:extLst>
          </p:cNvPr>
          <p:cNvCxnSpPr/>
          <p:nvPr/>
        </p:nvCxnSpPr>
        <p:spPr>
          <a:xfrm>
            <a:off x="9370939" y="3761118"/>
            <a:ext cx="22311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E1AE7E-D804-3847-8B2D-2C8917DD4CE0}"/>
              </a:ext>
            </a:extLst>
          </p:cNvPr>
          <p:cNvSpPr txBox="1"/>
          <p:nvPr/>
        </p:nvSpPr>
        <p:spPr>
          <a:xfrm>
            <a:off x="6190152" y="2297434"/>
            <a:ext cx="758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libri" panose="020F0502020204030204" pitchFamily="34" charset="0"/>
              </a:rPr>
              <a:t>c.   760 802</a:t>
            </a:r>
          </a:p>
          <a:p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 +  239 059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F5E65C-3A82-7242-BFAA-AE0040EE2808}"/>
              </a:ext>
            </a:extLst>
          </p:cNvPr>
          <p:cNvSpPr txBox="1"/>
          <p:nvPr/>
        </p:nvSpPr>
        <p:spPr>
          <a:xfrm>
            <a:off x="6930935" y="3742322"/>
            <a:ext cx="271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99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9 861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8960D8-AE64-7444-B66E-9BDF3C90355F}"/>
              </a:ext>
            </a:extLst>
          </p:cNvPr>
          <p:cNvSpPr txBox="1"/>
          <p:nvPr/>
        </p:nvSpPr>
        <p:spPr>
          <a:xfrm>
            <a:off x="9033303" y="2323705"/>
            <a:ext cx="758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libri" panose="020F0502020204030204" pitchFamily="34" charset="0"/>
              </a:rPr>
              <a:t>d.   800 693</a:t>
            </a:r>
          </a:p>
          <a:p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 -   750 148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665CD-30A1-2C4C-A751-30107A95C8E4}"/>
              </a:ext>
            </a:extLst>
          </p:cNvPr>
          <p:cNvSpPr txBox="1"/>
          <p:nvPr/>
        </p:nvSpPr>
        <p:spPr>
          <a:xfrm>
            <a:off x="9907870" y="3787486"/>
            <a:ext cx="271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50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545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5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C7E539-B139-E244-89AB-729BD8D84FFB}"/>
              </a:ext>
            </a:extLst>
          </p:cNvPr>
          <p:cNvGrpSpPr/>
          <p:nvPr/>
        </p:nvGrpSpPr>
        <p:grpSpPr>
          <a:xfrm>
            <a:off x="3104584" y="980930"/>
            <a:ext cx="8881263" cy="1141439"/>
            <a:chOff x="3104584" y="980930"/>
            <a:chExt cx="8881263" cy="1141439"/>
          </a:xfrm>
        </p:grpSpPr>
        <p:sp>
          <p:nvSpPr>
            <p:cNvPr id="8" name="ïSļïḑé">
              <a:extLst>
                <a:ext uri="{FF2B5EF4-FFF2-40B4-BE49-F238E27FC236}">
                  <a16:creationId xmlns:a16="http://schemas.microsoft.com/office/drawing/2014/main" id="{EEDE1E9C-DCBE-C44C-8634-010A747F433D}"/>
                </a:ext>
              </a:extLst>
            </p:cNvPr>
            <p:cNvSpPr/>
            <p:nvPr/>
          </p:nvSpPr>
          <p:spPr bwMode="gray">
            <a:xfrm>
              <a:off x="3104584" y="980930"/>
              <a:ext cx="1796601" cy="1141439"/>
            </a:xfrm>
            <a:prstGeom prst="roundRect">
              <a:avLst>
                <a:gd name="adj" fmla="val 21193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B0604020202020204" charset="-122"/>
                  <a:cs typeface="+mn-cs"/>
                </a:rPr>
                <a:t>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0" name="文本框 38">
              <a:extLst>
                <a:ext uri="{FF2B5EF4-FFF2-40B4-BE49-F238E27FC236}">
                  <a16:creationId xmlns:a16="http://schemas.microsoft.com/office/drawing/2014/main" id="{23630DA1-51AC-1D45-A0A4-E6FB85EC785B}"/>
                </a:ext>
              </a:extLst>
            </p:cNvPr>
            <p:cNvSpPr txBox="1"/>
            <p:nvPr/>
          </p:nvSpPr>
          <p:spPr>
            <a:xfrm>
              <a:off x="3252383" y="1200174"/>
              <a:ext cx="8733464" cy="702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500"/>
                </a:spcAft>
              </a:pPr>
              <a:r>
                <a:rPr lang="vi-VN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SimSun" panose="02010600030101010101" pitchFamily="2" charset="-122"/>
                </a:rPr>
                <a:t>Đ, S?</a:t>
              </a:r>
              <a:endParaRPr lang="en-VN" sz="4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19" name="ïSļïḑé">
            <a:extLst>
              <a:ext uri="{FF2B5EF4-FFF2-40B4-BE49-F238E27FC236}">
                <a16:creationId xmlns:a16="http://schemas.microsoft.com/office/drawing/2014/main" id="{0E2A9DC5-DEDB-994D-A16B-771243DCA680}"/>
              </a:ext>
            </a:extLst>
          </p:cNvPr>
          <p:cNvSpPr/>
          <p:nvPr/>
        </p:nvSpPr>
        <p:spPr bwMode="gray">
          <a:xfrm>
            <a:off x="10660490" y="2564019"/>
            <a:ext cx="764398" cy="702949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rPr>
              <a:t>? </a:t>
            </a:r>
          </a:p>
        </p:txBody>
      </p:sp>
      <p:sp>
        <p:nvSpPr>
          <p:cNvPr id="20" name="ïSļïḑé">
            <a:extLst>
              <a:ext uri="{FF2B5EF4-FFF2-40B4-BE49-F238E27FC236}">
                <a16:creationId xmlns:a16="http://schemas.microsoft.com/office/drawing/2014/main" id="{FADC0EFA-F99D-264B-9672-332AADF50164}"/>
              </a:ext>
            </a:extLst>
          </p:cNvPr>
          <p:cNvSpPr/>
          <p:nvPr/>
        </p:nvSpPr>
        <p:spPr bwMode="gray">
          <a:xfrm>
            <a:off x="10660490" y="3467059"/>
            <a:ext cx="764398" cy="702949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rPr>
              <a:t>? </a:t>
            </a:r>
          </a:p>
        </p:txBody>
      </p:sp>
      <p:sp>
        <p:nvSpPr>
          <p:cNvPr id="21" name="ïSļïḑé">
            <a:extLst>
              <a:ext uri="{FF2B5EF4-FFF2-40B4-BE49-F238E27FC236}">
                <a16:creationId xmlns:a16="http://schemas.microsoft.com/office/drawing/2014/main" id="{FF27ECC6-D14C-984B-A775-3CAF56477DF3}"/>
              </a:ext>
            </a:extLst>
          </p:cNvPr>
          <p:cNvSpPr/>
          <p:nvPr/>
        </p:nvSpPr>
        <p:spPr bwMode="gray">
          <a:xfrm>
            <a:off x="10660490" y="4370099"/>
            <a:ext cx="764398" cy="702949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rPr>
              <a:t>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72111-5C18-FB44-BE06-099F916F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9" y="1008271"/>
            <a:ext cx="2188803" cy="1141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5B3B2A-87B4-3149-8279-29C76617663D}"/>
              </a:ext>
            </a:extLst>
          </p:cNvPr>
          <p:cNvSpPr txBox="1"/>
          <p:nvPr/>
        </p:nvSpPr>
        <p:spPr>
          <a:xfrm>
            <a:off x="765388" y="2682193"/>
            <a:ext cx="627536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a) 80 000 + 40 000 = 100 000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CF670C-CA35-374E-92A1-AC84436ED7BC}"/>
              </a:ext>
            </a:extLst>
          </p:cNvPr>
          <p:cNvSpPr txBox="1"/>
          <p:nvPr/>
        </p:nvSpPr>
        <p:spPr>
          <a:xfrm>
            <a:off x="765388" y="3555689"/>
            <a:ext cx="627536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b) 175 000 - 25 000 = 50 000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D3BE99-0644-F94F-A005-9CE321647D67}"/>
              </a:ext>
            </a:extLst>
          </p:cNvPr>
          <p:cNvSpPr txBox="1"/>
          <p:nvPr/>
        </p:nvSpPr>
        <p:spPr>
          <a:xfrm>
            <a:off x="765388" y="4429185"/>
            <a:ext cx="97264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c) 9 000 000 + 3 000 000 – 2 000 000 = 10 000 000</a:t>
            </a:r>
          </a:p>
        </p:txBody>
      </p:sp>
      <p:sp>
        <p:nvSpPr>
          <p:cNvPr id="22" name="ïSļïḑé">
            <a:extLst>
              <a:ext uri="{FF2B5EF4-FFF2-40B4-BE49-F238E27FC236}">
                <a16:creationId xmlns:a16="http://schemas.microsoft.com/office/drawing/2014/main" id="{9953A2B3-47F3-A447-A627-23540E10D4EF}"/>
              </a:ext>
            </a:extLst>
          </p:cNvPr>
          <p:cNvSpPr/>
          <p:nvPr/>
        </p:nvSpPr>
        <p:spPr bwMode="gray">
          <a:xfrm>
            <a:off x="10660490" y="2564018"/>
            <a:ext cx="764398" cy="702949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rPr>
              <a:t>S </a:t>
            </a:r>
          </a:p>
        </p:txBody>
      </p:sp>
      <p:sp>
        <p:nvSpPr>
          <p:cNvPr id="23" name="ïSļïḑé">
            <a:extLst>
              <a:ext uri="{FF2B5EF4-FFF2-40B4-BE49-F238E27FC236}">
                <a16:creationId xmlns:a16="http://schemas.microsoft.com/office/drawing/2014/main" id="{335C9753-C73A-B94D-848F-6D52CEF798A1}"/>
              </a:ext>
            </a:extLst>
          </p:cNvPr>
          <p:cNvSpPr/>
          <p:nvPr/>
        </p:nvSpPr>
        <p:spPr bwMode="gray">
          <a:xfrm>
            <a:off x="10660490" y="3468488"/>
            <a:ext cx="764398" cy="702949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rPr>
              <a:t>S </a:t>
            </a:r>
          </a:p>
        </p:txBody>
      </p:sp>
      <p:sp>
        <p:nvSpPr>
          <p:cNvPr id="24" name="ïSļïḑé">
            <a:extLst>
              <a:ext uri="{FF2B5EF4-FFF2-40B4-BE49-F238E27FC236}">
                <a16:creationId xmlns:a16="http://schemas.microsoft.com/office/drawing/2014/main" id="{CF0C3F25-DC57-8344-A17D-36848F4E0D8B}"/>
              </a:ext>
            </a:extLst>
          </p:cNvPr>
          <p:cNvSpPr/>
          <p:nvPr/>
        </p:nvSpPr>
        <p:spPr bwMode="gray">
          <a:xfrm>
            <a:off x="10660490" y="4351078"/>
            <a:ext cx="764398" cy="702949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err="1">
                <a:solidFill>
                  <a:schemeClr val="tx1"/>
                </a:solidFill>
                <a:latin typeface="Cambria" panose="02040503050406030204" pitchFamily="18" charset="0"/>
                <a:ea typeface="等线" panose="020B0604020202020204" charset="-122"/>
              </a:rPr>
              <a:t>Đ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等线" panose="020B0604020202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2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9" grpId="0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3682A2-E40A-2B49-8A3A-4484561445C6}"/>
              </a:ext>
            </a:extLst>
          </p:cNvPr>
          <p:cNvGrpSpPr/>
          <p:nvPr/>
        </p:nvGrpSpPr>
        <p:grpSpPr>
          <a:xfrm>
            <a:off x="2377440" y="740315"/>
            <a:ext cx="9106487" cy="2977703"/>
            <a:chOff x="2092961" y="579164"/>
            <a:chExt cx="9106487" cy="2977703"/>
          </a:xfrm>
        </p:grpSpPr>
        <p:sp>
          <p:nvSpPr>
            <p:cNvPr id="8" name="ïSļïḑé">
              <a:extLst>
                <a:ext uri="{FF2B5EF4-FFF2-40B4-BE49-F238E27FC236}">
                  <a16:creationId xmlns:a16="http://schemas.microsoft.com/office/drawing/2014/main" id="{EEDE1E9C-DCBE-C44C-8634-010A747F433D}"/>
                </a:ext>
              </a:extLst>
            </p:cNvPr>
            <p:cNvSpPr/>
            <p:nvPr/>
          </p:nvSpPr>
          <p:spPr bwMode="gray">
            <a:xfrm>
              <a:off x="2092961" y="579164"/>
              <a:ext cx="9106487" cy="2938166"/>
            </a:xfrm>
            <a:prstGeom prst="roundRect">
              <a:avLst>
                <a:gd name="adj" fmla="val 21193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B0604020202020204" charset="-122"/>
                  <a:cs typeface="+mn-cs"/>
                </a:rPr>
                <a:t>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0" name="文本框 38">
              <a:extLst>
                <a:ext uri="{FF2B5EF4-FFF2-40B4-BE49-F238E27FC236}">
                  <a16:creationId xmlns:a16="http://schemas.microsoft.com/office/drawing/2014/main" id="{23630DA1-51AC-1D45-A0A4-E6FB85EC785B}"/>
                </a:ext>
              </a:extLst>
            </p:cNvPr>
            <p:cNvSpPr txBox="1"/>
            <p:nvPr/>
          </p:nvSpPr>
          <p:spPr>
            <a:xfrm>
              <a:off x="2184845" y="624974"/>
              <a:ext cx="9014603" cy="2931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500"/>
                </a:spcAft>
              </a:pPr>
              <a:r>
                <a:rPr lang="vi-VN" sz="35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SimSun" panose="02010600030101010101" pitchFamily="2" charset="-122"/>
                </a:rPr>
                <a:t>Tuyến đường sắt Hà Nội – Đà Nẵng (qua Đồng Hới) dài 791km. Tuyến đường sắt Hà Nội – Đồng Hới dài hơn tuyến đường sắt Đồng Hới – Đà Nẵng 253 km. Tính độ dài tuyến đường sắt Hà Nội – Đồng Hới và Đồng Hới – Đà Nẵng</a:t>
              </a:r>
              <a:endParaRPr lang="en-VN" sz="3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AD48BCA-8E6B-F049-9EE7-A90673D78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7" y="393324"/>
            <a:ext cx="3199609" cy="1632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22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3682A2-E40A-2B49-8A3A-4484561445C6}"/>
              </a:ext>
            </a:extLst>
          </p:cNvPr>
          <p:cNvGrpSpPr/>
          <p:nvPr/>
        </p:nvGrpSpPr>
        <p:grpSpPr>
          <a:xfrm>
            <a:off x="2377440" y="740315"/>
            <a:ext cx="9106487" cy="2965948"/>
            <a:chOff x="2092961" y="579164"/>
            <a:chExt cx="9106487" cy="2965948"/>
          </a:xfrm>
        </p:grpSpPr>
        <p:sp>
          <p:nvSpPr>
            <p:cNvPr id="8" name="ïSļïḑé">
              <a:extLst>
                <a:ext uri="{FF2B5EF4-FFF2-40B4-BE49-F238E27FC236}">
                  <a16:creationId xmlns:a16="http://schemas.microsoft.com/office/drawing/2014/main" id="{EEDE1E9C-DCBE-C44C-8634-010A747F433D}"/>
                </a:ext>
              </a:extLst>
            </p:cNvPr>
            <p:cNvSpPr/>
            <p:nvPr/>
          </p:nvSpPr>
          <p:spPr bwMode="gray">
            <a:xfrm>
              <a:off x="2092961" y="579164"/>
              <a:ext cx="9106487" cy="2938166"/>
            </a:xfrm>
            <a:prstGeom prst="roundRect">
              <a:avLst>
                <a:gd name="adj" fmla="val 21193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B0604020202020204" charset="-122"/>
                  <a:cs typeface="+mn-cs"/>
                </a:rPr>
                <a:t>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0" name="文本框 38">
              <a:extLst>
                <a:ext uri="{FF2B5EF4-FFF2-40B4-BE49-F238E27FC236}">
                  <a16:creationId xmlns:a16="http://schemas.microsoft.com/office/drawing/2014/main" id="{23630DA1-51AC-1D45-A0A4-E6FB85EC785B}"/>
                </a:ext>
              </a:extLst>
            </p:cNvPr>
            <p:cNvSpPr txBox="1"/>
            <p:nvPr/>
          </p:nvSpPr>
          <p:spPr>
            <a:xfrm>
              <a:off x="2184845" y="613219"/>
              <a:ext cx="9014603" cy="2931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500"/>
                </a:spcAft>
              </a:pPr>
              <a:r>
                <a:rPr lang="vi-VN" sz="35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SimSun" panose="02010600030101010101" pitchFamily="2" charset="-122"/>
                </a:rPr>
                <a:t>Tuyến đường sắt Hà Nội – Đà Nẵng (qua Đồng Hới) dài 791km. Tuyến đường sắt Hà Nội – Đồng Hới dài hơn tuyến đường sắt Đồng Hới – Đà Nẵng 253 km. Tính độ dài tuyến đường sắt Hà Nội – Đồng Hới và Đồng Hới – Đà Nẵng</a:t>
              </a:r>
              <a:endParaRPr lang="en-VN" sz="3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AD48BCA-8E6B-F049-9EE7-A90673D78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7" y="393324"/>
            <a:ext cx="3199609" cy="16328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7D46E-EBD2-4B49-A26A-7E26060EDBAD}"/>
              </a:ext>
            </a:extLst>
          </p:cNvPr>
          <p:cNvSpPr txBox="1"/>
          <p:nvPr/>
        </p:nvSpPr>
        <p:spPr>
          <a:xfrm>
            <a:off x="751331" y="3893781"/>
            <a:ext cx="10689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Hà Nội – Đồng Hới + Đồng Hới – Đà Nẵng = 791km</a:t>
            </a:r>
          </a:p>
          <a:p>
            <a:pPr algn="ctr"/>
            <a:r>
              <a:rPr lang="en-VN" sz="3600" dirty="0">
                <a:latin typeface="Cambria" panose="02040503050406030204" pitchFamily="18" charset="0"/>
              </a:rPr>
              <a:t>Hà Nội – Đồng Hới – Đồng Hới – Đà Nẵng = 253 km</a:t>
            </a:r>
          </a:p>
          <a:p>
            <a:pPr algn="ctr"/>
            <a:r>
              <a:rPr lang="en-VN" sz="3600" dirty="0">
                <a:latin typeface="Cambria" panose="02040503050406030204" pitchFamily="18" charset="0"/>
              </a:rPr>
              <a:t>Hà Nội – Đồng Hới = ?</a:t>
            </a:r>
          </a:p>
          <a:p>
            <a:pPr algn="ctr"/>
            <a:r>
              <a:rPr lang="en-VN" sz="3600" dirty="0">
                <a:latin typeface="Cambria" panose="02040503050406030204" pitchFamily="18" charset="0"/>
              </a:rPr>
              <a:t>Đồng Hới – Đà Nẵng = ?</a:t>
            </a:r>
          </a:p>
          <a:p>
            <a:pPr algn="ctr"/>
            <a:endParaRPr lang="en-VN" sz="360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8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52DA9E-08B0-0843-B61B-5AA983D0D9DF}"/>
              </a:ext>
            </a:extLst>
          </p:cNvPr>
          <p:cNvSpPr txBox="1"/>
          <p:nvPr/>
        </p:nvSpPr>
        <p:spPr>
          <a:xfrm>
            <a:off x="969798" y="1801417"/>
            <a:ext cx="10252403" cy="43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Hai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lần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dài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tuyến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sắt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Nội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–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Hới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endParaRPr lang="en-VN" sz="32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791 + 253 = 1 044 (km)</a:t>
            </a:r>
            <a:endParaRPr lang="en-VN" sz="32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dài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tuyến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sắt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Nội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–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Hới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</a:t>
            </a:r>
            <a:endParaRPr lang="en-VN" sz="32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1 044 : 2 = 522 (km)</a:t>
            </a:r>
            <a:endParaRPr lang="en-VN" sz="32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dài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tuyến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sắt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Hới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–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Đà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Nẵng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</a:t>
            </a:r>
            <a:endParaRPr lang="en-VN" sz="32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20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522 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– 253 = 269 (km)</a:t>
            </a:r>
            <a:endParaRPr lang="en-VN" sz="32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         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Đáp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522km, 269km.</a:t>
            </a:r>
            <a:r>
              <a:rPr lang="en-VN" sz="3200" dirty="0">
                <a:effectLst/>
                <a:latin typeface="Cambria" panose="02040503050406030204" pitchFamily="18" charset="0"/>
              </a:rPr>
              <a:t> </a:t>
            </a:r>
            <a:endParaRPr lang="en-VN" sz="3200" dirty="0"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3E9A4-07C6-6B44-8D7D-CE2B93AB94D2}"/>
              </a:ext>
            </a:extLst>
          </p:cNvPr>
          <p:cNvSpPr txBox="1"/>
          <p:nvPr/>
        </p:nvSpPr>
        <p:spPr>
          <a:xfrm>
            <a:off x="4550664" y="881572"/>
            <a:ext cx="309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u="sng" dirty="0">
                <a:latin typeface="Cambria" panose="02040503050406030204" pitchFamily="18" charset="0"/>
              </a:rPr>
              <a:t>Bài </a:t>
            </a:r>
            <a:r>
              <a:rPr lang="en-US" sz="3600" u="sng" dirty="0" err="1">
                <a:latin typeface="Cambria" panose="02040503050406030204" pitchFamily="18" charset="0"/>
              </a:rPr>
              <a:t>giải</a:t>
            </a:r>
            <a:r>
              <a:rPr lang="en-VN" sz="3600" dirty="0">
                <a:latin typeface="Cambria" panose="0204050305040603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251B92-3FE7-BB42-BCA4-7EFC88D49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006" y="388317"/>
            <a:ext cx="3199609" cy="1632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33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404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SimSun</vt:lpstr>
      <vt:lpstr>#9Slide07 HoneyCream</vt:lpstr>
      <vt:lpstr>Arial</vt:lpstr>
      <vt:lpstr>Calibri</vt:lpstr>
      <vt:lpstr>Cambria</vt:lpstr>
      <vt:lpstr>等线</vt:lpstr>
      <vt:lpstr>Times New Roman</vt:lpstr>
      <vt:lpstr>仓耳青禾体-谷力 W04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Windows 10</cp:lastModifiedBy>
  <cp:revision>63</cp:revision>
  <dcterms:created xsi:type="dcterms:W3CDTF">2023-08-30T07:36:48Z</dcterms:created>
  <dcterms:modified xsi:type="dcterms:W3CDTF">2025-02-04T10:14:53Z</dcterms:modified>
</cp:coreProperties>
</file>