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530" r:id="rId3"/>
    <p:sldId id="531" r:id="rId4"/>
    <p:sldId id="262" r:id="rId5"/>
    <p:sldId id="533" r:id="rId6"/>
    <p:sldId id="534" r:id="rId7"/>
    <p:sldId id="535" r:id="rId8"/>
    <p:sldId id="532" r:id="rId9"/>
    <p:sldId id="537" r:id="rId10"/>
    <p:sldId id="536" r:id="rId11"/>
    <p:sldId id="539" r:id="rId12"/>
    <p:sldId id="538" r:id="rId13"/>
    <p:sldId id="54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7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81" autoAdjust="0"/>
  </p:normalViewPr>
  <p:slideViewPr>
    <p:cSldViewPr snapToGrid="0">
      <p:cViewPr varScale="1">
        <p:scale>
          <a:sx n="65" d="100"/>
          <a:sy n="65" d="100"/>
        </p:scale>
        <p:origin x="6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7DC4A-9A79-4F57-A5DA-E88DABC60A74}"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E206-DF42-4BFC-B3C9-2EB0839EE014}" type="slidenum">
              <a:rPr lang="en-US" smtClean="0"/>
              <a:t>‹#›</a:t>
            </a:fld>
            <a:endParaRPr lang="en-US"/>
          </a:p>
        </p:txBody>
      </p:sp>
    </p:spTree>
    <p:extLst>
      <p:ext uri="{BB962C8B-B14F-4D97-AF65-F5344CB8AC3E}">
        <p14:creationId xmlns:p14="http://schemas.microsoft.com/office/powerpoint/2010/main" val="197180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688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027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372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939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82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45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76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41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33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79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4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934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952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87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292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2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819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748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445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5463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835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163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3/14/2025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981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02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88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11" Type="http://schemas.openxmlformats.org/officeDocument/2006/relationships/image" Target="../media/image2.png"/><Relationship Id="rId10"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2"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11" Type="http://schemas.openxmlformats.org/officeDocument/2006/relationships/image" Target="../media/image29.png"/><Relationship Id="rId10"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1.svg"/><Relationship Id="rId1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5.jpeg"/><Relationship Id="rId16"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33.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 Id="rId11" Type="http://schemas.openxmlformats.org/officeDocument/2006/relationships/image" Target="../media/image21.png"/><Relationship Id="rId10"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44C8F93B-96A9-3FE4-F274-6379B228F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3"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4" name="Picture 3">
            <a:extLst>
              <a:ext uri="{FF2B5EF4-FFF2-40B4-BE49-F238E27FC236}">
                <a16:creationId xmlns:a16="http://schemas.microsoft.com/office/drawing/2014/main" id="{737AE072-5DDE-CBDC-7756-8DA0D3D7DA7B}"/>
              </a:ext>
            </a:extLst>
          </p:cNvPr>
          <p:cNvPicPr>
            <a:picLocks noChangeAspect="1"/>
          </p:cNvPicPr>
          <p:nvPr/>
        </p:nvPicPr>
        <p:blipFill>
          <a:blip r:embed="rId12"/>
          <a:stretch>
            <a:fillRect/>
          </a:stretch>
        </p:blipFill>
        <p:spPr>
          <a:xfrm>
            <a:off x="3418472" y="2031118"/>
            <a:ext cx="6352583" cy="2700762"/>
          </a:xfrm>
          <a:prstGeom prst="rect">
            <a:avLst/>
          </a:prstGeom>
        </p:spPr>
      </p:pic>
    </p:spTree>
    <p:extLst>
      <p:ext uri="{BB962C8B-B14F-4D97-AF65-F5344CB8AC3E}">
        <p14:creationId xmlns:p14="http://schemas.microsoft.com/office/powerpoint/2010/main" val="255443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a:extLst>
              <a:ext uri="{FF2B5EF4-FFF2-40B4-BE49-F238E27FC236}">
                <a16:creationId xmlns:a16="http://schemas.microsoft.com/office/drawing/2014/main" id="{82F81275-CE17-5D02-4044-37ACC0191CF6}"/>
              </a:ext>
            </a:extLst>
          </p:cNvPr>
          <p:cNvPicPr>
            <a:picLocks noChangeAspect="1"/>
          </p:cNvPicPr>
          <p:nvPr/>
        </p:nvPicPr>
        <p:blipFill>
          <a:blip r:embed="rId2"/>
          <a:stretch>
            <a:fillRect/>
          </a:stretch>
        </p:blipFill>
        <p:spPr>
          <a:xfrm>
            <a:off x="251867" y="111760"/>
            <a:ext cx="3751421" cy="2076758"/>
          </a:xfrm>
          <a:prstGeom prst="rect">
            <a:avLst/>
          </a:prstGeom>
        </p:spPr>
      </p:pic>
      <p:pic>
        <p:nvPicPr>
          <p:cNvPr id="6" name="Picture 5">
            <a:extLst>
              <a:ext uri="{FF2B5EF4-FFF2-40B4-BE49-F238E27FC236}">
                <a16:creationId xmlns:a16="http://schemas.microsoft.com/office/drawing/2014/main" id="{AB27A660-6217-E9F4-9190-3DBE5C0EBA57}"/>
              </a:ext>
            </a:extLst>
          </p:cNvPr>
          <p:cNvPicPr>
            <a:picLocks noChangeAspect="1"/>
          </p:cNvPicPr>
          <p:nvPr/>
        </p:nvPicPr>
        <p:blipFill>
          <a:blip r:embed="rId3"/>
          <a:stretch>
            <a:fillRect/>
          </a:stretch>
        </p:blipFill>
        <p:spPr>
          <a:xfrm>
            <a:off x="613316" y="2743268"/>
            <a:ext cx="11065727" cy="1328232"/>
          </a:xfrm>
          <a:prstGeom prst="rect">
            <a:avLst/>
          </a:prstGeom>
        </p:spPr>
      </p:pic>
    </p:spTree>
    <p:extLst>
      <p:ext uri="{BB962C8B-B14F-4D97-AF65-F5344CB8AC3E}">
        <p14:creationId xmlns:p14="http://schemas.microsoft.com/office/powerpoint/2010/main" val="427301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7" name="Hộp Văn bản 4">
            <a:extLst>
              <a:ext uri="{FF2B5EF4-FFF2-40B4-BE49-F238E27FC236}">
                <a16:creationId xmlns:a16="http://schemas.microsoft.com/office/drawing/2014/main" id="{24DB55B4-8F71-63BF-B92F-9D7AE099E29B}"/>
              </a:ext>
            </a:extLst>
          </p:cNvPr>
          <p:cNvSpPr txBox="1"/>
          <p:nvPr/>
        </p:nvSpPr>
        <p:spPr>
          <a:xfrm>
            <a:off x="814038" y="417616"/>
            <a:ext cx="10649415" cy="107721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Chia sẻ với người thân những điều em đã ghi chép khi nghe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bạn giới thiệu về địa điểm tham quan, du lịch.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8"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25">
            <a:extLst>
              <a:ext uri="{FF2B5EF4-FFF2-40B4-BE49-F238E27FC236}">
                <a16:creationId xmlns:a16="http://schemas.microsoft.com/office/drawing/2014/main" id="{44C8F93B-96A9-3FE4-F274-6379B228F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6" name="Picture 5" descr="A close up of a black background&#10;&#10;Description automatically generated">
            <a:extLst>
              <a:ext uri="{FF2B5EF4-FFF2-40B4-BE49-F238E27FC236}">
                <a16:creationId xmlns:a16="http://schemas.microsoft.com/office/drawing/2014/main" id="{98B573CB-0484-DBAD-8F61-F148CE04CE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885" y="1946828"/>
            <a:ext cx="12192000" cy="2940592"/>
          </a:xfrm>
          <a:prstGeom prst="rect">
            <a:avLst/>
          </a:prstGeom>
        </p:spPr>
      </p:pic>
      <p:pic>
        <p:nvPicPr>
          <p:cNvPr id="7" name="Picture 23">
            <a:extLst>
              <a:ext uri="{FF2B5EF4-FFF2-40B4-BE49-F238E27FC236}">
                <a16:creationId xmlns:a16="http://schemas.microsoft.com/office/drawing/2014/main" id="{160484E6-41D8-95D0-1A84-C80FB245CB55}"/>
              </a:ext>
            </a:extLst>
          </p:cNvPr>
          <p:cNvPicPr>
            <a:picLocks noChangeAspect="1"/>
          </p:cNvPicPr>
          <p:nvPr/>
        </p:nvPicPr>
        <p:blipFill>
          <a:blip r:embed="rId12"/>
          <a:srcRect/>
          <a:stretch>
            <a:fillRect/>
          </a:stretch>
        </p:blipFill>
        <p:spPr>
          <a:xfrm>
            <a:off x="380361" y="2281584"/>
            <a:ext cx="4183184" cy="4368860"/>
          </a:xfrm>
          <a:prstGeom prst="rect">
            <a:avLst/>
          </a:prstGeom>
        </p:spPr>
      </p:pic>
    </p:spTree>
    <p:extLst>
      <p:ext uri="{BB962C8B-B14F-4D97-AF65-F5344CB8AC3E}">
        <p14:creationId xmlns:p14="http://schemas.microsoft.com/office/powerpoint/2010/main" val="22900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47"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ACD33731-4D76-4ACB-BE07-B2536F5BAE3A}"/>
              </a:ext>
            </a:extLst>
          </p:cNvPr>
          <p:cNvGrpSpPr/>
          <p:nvPr/>
        </p:nvGrpSpPr>
        <p:grpSpPr>
          <a:xfrm>
            <a:off x="3108817" y="679039"/>
            <a:ext cx="7339876" cy="3344124"/>
            <a:chOff x="4209533" y="1442089"/>
            <a:chExt cx="1984143" cy="2460391"/>
          </a:xfrm>
        </p:grpSpPr>
        <p:sp>
          <p:nvSpPr>
            <p:cNvPr id="3"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6">
                <a:lumMod val="20000"/>
                <a:lumOff val="80000"/>
              </a:schemeClr>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ln w="0"/>
                <a:effectLst>
                  <a:outerShdw blurRad="38100" dist="19050" dir="2700000" algn="tl" rotWithShape="0">
                    <a:schemeClr val="dk1">
                      <a:alpha val="40000"/>
                    </a:schemeClr>
                  </a:outerShdw>
                </a:effectLst>
                <a:latin typeface="Oi"/>
                <a:ea typeface="Oi"/>
                <a:cs typeface="Oi"/>
                <a:sym typeface="Oi"/>
              </a:endParaRPr>
            </a:p>
          </p:txBody>
        </p:sp>
        <p:sp>
          <p:nvSpPr>
            <p:cNvPr id="4" name="Google Shape;382;p9">
              <a:extLst>
                <a:ext uri="{FF2B5EF4-FFF2-40B4-BE49-F238E27FC236}">
                  <a16:creationId xmlns:a16="http://schemas.microsoft.com/office/drawing/2014/main" id="{F599F5C8-D425-4DB2-8C4A-BAF99FE383F8}"/>
                </a:ext>
              </a:extLst>
            </p:cNvPr>
            <p:cNvSpPr/>
            <p:nvPr/>
          </p:nvSpPr>
          <p:spPr>
            <a:xfrm>
              <a:off x="4251106" y="1819374"/>
              <a:ext cx="1917964" cy="1189442"/>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Trong video </a:t>
              </a:r>
              <a:r>
                <a:rPr lang="en-US" sz="3733" b="1" kern="0" dirty="0" err="1">
                  <a:solidFill>
                    <a:srgbClr val="000000"/>
                  </a:solidFill>
                  <a:latin typeface="Arial"/>
                  <a:ea typeface="Quicksand"/>
                  <a:cs typeface="Quicksand"/>
                  <a:sym typeface="Quicksand"/>
                </a:rPr>
                <a:t>nói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đến</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những</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địa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điểm</a:t>
              </a:r>
              <a:r>
                <a:rPr lang="en-US" sz="3733" b="1" kern="0" dirty="0">
                  <a:solidFill>
                    <a:srgbClr val="000000"/>
                  </a:solidFill>
                  <a:latin typeface="Arial"/>
                  <a:ea typeface="Quicksand"/>
                  <a:cs typeface="Quicksand"/>
                  <a:sym typeface="Quicksand"/>
                </a:rPr>
                <a:t> du </a:t>
              </a:r>
              <a:r>
                <a:rPr lang="en-US" sz="3733" b="1" kern="0" dirty="0" err="1">
                  <a:solidFill>
                    <a:srgbClr val="000000"/>
                  </a:solidFill>
                  <a:latin typeface="Arial"/>
                  <a:ea typeface="Quicksand"/>
                  <a:cs typeface="Quicksand"/>
                  <a:sym typeface="Quicksand"/>
                </a:rPr>
                <a:t>lịch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nào</a:t>
              </a:r>
              <a:r>
                <a:rPr lang="en-US" sz="3733" b="1" kern="0" dirty="0">
                  <a:solidFill>
                    <a:srgbClr val="000000"/>
                  </a:solidFill>
                  <a:latin typeface="Arial"/>
                  <a:ea typeface="Quicksand"/>
                  <a:cs typeface="Quicksand"/>
                  <a:sym typeface="Quicksand"/>
                </a:rPr>
                <a:t>?</a:t>
              </a:r>
              <a:endParaRPr sz="3733" b="1" kern="0" dirty="0">
                <a:solidFill>
                  <a:srgbClr val="000000"/>
                </a:solidFill>
                <a:latin typeface="Arial"/>
                <a:ea typeface="Quicksand"/>
                <a:cs typeface="Quicksand"/>
                <a:sym typeface="Quicksand"/>
              </a:endParaRPr>
            </a:p>
          </p:txBody>
        </p:sp>
      </p:grpSp>
      <p:pic>
        <p:nvPicPr>
          <p:cNvPr id="5" name="Picture 2" descr="Cute monkey confused cartoon vector icon illustration. animal nature icon concept isolated premium vector. flat cartoon style">
            <a:extLst>
              <a:ext uri="{FF2B5EF4-FFF2-40B4-BE49-F238E27FC236}">
                <a16:creationId xmlns:a16="http://schemas.microsoft.com/office/drawing/2014/main" id="{56408ACE-6C70-416E-837D-36C55321B5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698" y="2689378"/>
            <a:ext cx="4751295" cy="475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9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50801" y="2290767"/>
            <a:ext cx="3104976" cy="3690907"/>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4"/>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9"/>
          <a:srcRect/>
          <a:stretch>
            <a:fillRect/>
          </a:stretch>
        </p:blipFill>
        <p:spPr>
          <a:xfrm>
            <a:off x="6738853" y="3896350"/>
            <a:ext cx="5322597" cy="2843154"/>
          </a:xfrm>
          <a:prstGeom prst="rect">
            <a:avLst/>
          </a:prstGeom>
        </p:spPr>
      </p:pic>
      <p:pic>
        <p:nvPicPr>
          <p:cNvPr id="27" name="Picture 27"/>
          <p:cNvPicPr>
            <a:picLocks noChangeAspect="1"/>
          </p:cNvPicPr>
          <p:nvPr/>
        </p:nvPicPr>
        <p:blipFill>
          <a:blip r:embed="rId10"/>
          <a:srcRect/>
          <a:stretch>
            <a:fillRect/>
          </a:stretch>
        </p:blipFill>
        <p:spPr>
          <a:xfrm>
            <a:off x="6266618" y="5286471"/>
            <a:ext cx="944471" cy="1453033"/>
          </a:xfrm>
          <a:prstGeom prst="rect">
            <a:avLst/>
          </a:prstGeom>
        </p:spPr>
      </p:pic>
      <p:pic>
        <p:nvPicPr>
          <p:cNvPr id="32" name="Picture 31">
            <a:extLst>
              <a:ext uri="{FF2B5EF4-FFF2-40B4-BE49-F238E27FC236}">
                <a16:creationId xmlns:a16="http://schemas.microsoft.com/office/drawing/2014/main" id="{8A647631-0936-D9BE-CE76-1380A48FB937}"/>
              </a:ext>
            </a:extLst>
          </p:cNvPr>
          <p:cNvPicPr>
            <a:picLocks noChangeAspect="1"/>
          </p:cNvPicPr>
          <p:nvPr/>
        </p:nvPicPr>
        <p:blipFill>
          <a:blip r:embed="rId11"/>
          <a:stretch>
            <a:fillRect/>
          </a:stretch>
        </p:blipFill>
        <p:spPr>
          <a:xfrm rot="20560782">
            <a:off x="109743" y="-511133"/>
            <a:ext cx="3709633" cy="2628411"/>
          </a:xfrm>
          <a:prstGeom prst="rect">
            <a:avLst/>
          </a:prstGeom>
        </p:spPr>
      </p:pic>
      <p:pic>
        <p:nvPicPr>
          <p:cNvPr id="35" name="Picture 15">
            <a:extLst>
              <a:ext uri="{FF2B5EF4-FFF2-40B4-BE49-F238E27FC236}">
                <a16:creationId xmlns:a16="http://schemas.microsoft.com/office/drawing/2014/main" id="{56731BA7-FAFD-9B67-C58B-C61875DC1C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32824" y="3993208"/>
            <a:ext cx="2728913" cy="1865894"/>
          </a:xfrm>
          <a:prstGeom prst="rect">
            <a:avLst/>
          </a:prstGeom>
        </p:spPr>
      </p:pic>
      <p:pic>
        <p:nvPicPr>
          <p:cNvPr id="36" name="Picture 14">
            <a:extLst>
              <a:ext uri="{FF2B5EF4-FFF2-40B4-BE49-F238E27FC236}">
                <a16:creationId xmlns:a16="http://schemas.microsoft.com/office/drawing/2014/main" id="{2C47A751-877C-53D6-CBF1-06EE7FF7B657}"/>
              </a:ext>
            </a:extLst>
          </p:cNvPr>
          <p:cNvPicPr>
            <a:picLocks noChangeAspect="1"/>
          </p:cNvPicPr>
          <p:nvPr/>
        </p:nvPicPr>
        <p:blipFill>
          <a:blip r:embed="rId14"/>
          <a:srcRect/>
          <a:stretch>
            <a:fillRect/>
          </a:stretch>
        </p:blipFill>
        <p:spPr>
          <a:xfrm>
            <a:off x="944462" y="6329054"/>
            <a:ext cx="3205969" cy="1425321"/>
          </a:xfrm>
          <a:prstGeom prst="rect">
            <a:avLst/>
          </a:prstGeom>
        </p:spPr>
      </p:pic>
      <p:pic>
        <p:nvPicPr>
          <p:cNvPr id="37" name="Picture 8">
            <a:extLst>
              <a:ext uri="{FF2B5EF4-FFF2-40B4-BE49-F238E27FC236}">
                <a16:creationId xmlns:a16="http://schemas.microsoft.com/office/drawing/2014/main" id="{EC5FE1FA-992B-4CD0-E106-8293DDA2F0B9}"/>
              </a:ext>
            </a:extLst>
          </p:cNvPr>
          <p:cNvPicPr>
            <a:picLocks noChangeAspect="1"/>
          </p:cNvPicPr>
          <p:nvPr/>
        </p:nvPicPr>
        <p:blipFill>
          <a:blip r:embed="rId15"/>
          <a:srcRect/>
          <a:stretch>
            <a:fillRect/>
          </a:stretch>
        </p:blipFill>
        <p:spPr>
          <a:xfrm flipH="1">
            <a:off x="25498" y="5186758"/>
            <a:ext cx="3243271" cy="1398660"/>
          </a:xfrm>
          <a:prstGeom prst="rect">
            <a:avLst/>
          </a:prstGeom>
        </p:spPr>
      </p:pic>
      <p:pic>
        <p:nvPicPr>
          <p:cNvPr id="38" name="Picture 10">
            <a:extLst>
              <a:ext uri="{FF2B5EF4-FFF2-40B4-BE49-F238E27FC236}">
                <a16:creationId xmlns:a16="http://schemas.microsoft.com/office/drawing/2014/main" id="{284A5B03-88C5-173E-C079-40BB6B718082}"/>
              </a:ext>
            </a:extLst>
          </p:cNvPr>
          <p:cNvPicPr>
            <a:picLocks noChangeAspect="1"/>
          </p:cNvPicPr>
          <p:nvPr/>
        </p:nvPicPr>
        <p:blipFill>
          <a:blip r:embed="rId16"/>
          <a:srcRect/>
          <a:stretch>
            <a:fillRect/>
          </a:stretch>
        </p:blipFill>
        <p:spPr>
          <a:xfrm>
            <a:off x="8178644" y="693928"/>
            <a:ext cx="2105372" cy="1347438"/>
          </a:xfrm>
          <a:prstGeom prst="rect">
            <a:avLst/>
          </a:prstGeom>
        </p:spPr>
      </p:pic>
      <p:pic>
        <p:nvPicPr>
          <p:cNvPr id="30" name="Picture 30"/>
          <p:cNvPicPr>
            <a:picLocks noChangeAspect="1"/>
          </p:cNvPicPr>
          <p:nvPr/>
        </p:nvPicPr>
        <p:blipFill>
          <a:blip r:embed="rId17"/>
          <a:srcRect/>
          <a:stretch>
            <a:fillRect/>
          </a:stretch>
        </p:blipFill>
        <p:spPr>
          <a:xfrm>
            <a:off x="9400151" y="118496"/>
            <a:ext cx="1731543" cy="1571375"/>
          </a:xfrm>
          <a:prstGeom prst="rect">
            <a:avLst/>
          </a:prstGeom>
        </p:spPr>
      </p:pic>
      <p:pic>
        <p:nvPicPr>
          <p:cNvPr id="39" name="Picture 10">
            <a:extLst>
              <a:ext uri="{FF2B5EF4-FFF2-40B4-BE49-F238E27FC236}">
                <a16:creationId xmlns:a16="http://schemas.microsoft.com/office/drawing/2014/main" id="{022496E1-9E60-79F6-77A5-2A64C4DD7A93}"/>
              </a:ext>
            </a:extLst>
          </p:cNvPr>
          <p:cNvPicPr>
            <a:picLocks noChangeAspect="1"/>
          </p:cNvPicPr>
          <p:nvPr/>
        </p:nvPicPr>
        <p:blipFill>
          <a:blip r:embed="rId16"/>
          <a:srcRect/>
          <a:stretch>
            <a:fillRect/>
          </a:stretch>
        </p:blipFill>
        <p:spPr>
          <a:xfrm>
            <a:off x="10305838" y="1080516"/>
            <a:ext cx="1699184" cy="1087478"/>
          </a:xfrm>
          <a:prstGeom prst="rect">
            <a:avLst/>
          </a:prstGeom>
        </p:spPr>
      </p:pic>
      <p:pic>
        <p:nvPicPr>
          <p:cNvPr id="28" name="Picture 27">
            <a:extLst>
              <a:ext uri="{FF2B5EF4-FFF2-40B4-BE49-F238E27FC236}">
                <a16:creationId xmlns:a16="http://schemas.microsoft.com/office/drawing/2014/main" id="{3844CE27-623E-E7B0-A8EF-CFD7F7E4D054}"/>
              </a:ext>
            </a:extLst>
          </p:cNvPr>
          <p:cNvPicPr>
            <a:picLocks noChangeAspect="1"/>
          </p:cNvPicPr>
          <p:nvPr/>
        </p:nvPicPr>
        <p:blipFill>
          <a:blip r:embed="rId18"/>
          <a:stretch>
            <a:fillRect/>
          </a:stretch>
        </p:blipFill>
        <p:spPr>
          <a:xfrm>
            <a:off x="2095316" y="1245157"/>
            <a:ext cx="3822523" cy="1383912"/>
          </a:xfrm>
          <a:prstGeom prst="rect">
            <a:avLst/>
          </a:prstGeom>
        </p:spPr>
      </p:pic>
      <p:pic>
        <p:nvPicPr>
          <p:cNvPr id="29" name="Picture 28">
            <a:extLst>
              <a:ext uri="{FF2B5EF4-FFF2-40B4-BE49-F238E27FC236}">
                <a16:creationId xmlns:a16="http://schemas.microsoft.com/office/drawing/2014/main" id="{B2101AD9-216D-8ECB-95FD-59217E9EE88E}"/>
              </a:ext>
            </a:extLst>
          </p:cNvPr>
          <p:cNvPicPr>
            <a:picLocks noChangeAspect="1"/>
          </p:cNvPicPr>
          <p:nvPr/>
        </p:nvPicPr>
        <p:blipFill>
          <a:blip r:embed="rId19"/>
          <a:stretch>
            <a:fillRect/>
          </a:stretch>
        </p:blipFill>
        <p:spPr>
          <a:xfrm>
            <a:off x="1988513" y="1811452"/>
            <a:ext cx="10071465" cy="3493311"/>
          </a:xfrm>
          <a:prstGeom prst="rect">
            <a:avLst/>
          </a:prstGeom>
        </p:spPr>
      </p:pic>
      <p:sp>
        <p:nvSpPr>
          <p:cNvPr id="41" name="Rectangle 40"/>
          <p:cNvSpPr/>
          <p:nvPr/>
        </p:nvSpPr>
        <p:spPr>
          <a:xfrm>
            <a:off x="3294267" y="6155525"/>
            <a:ext cx="4778872" cy="830997"/>
          </a:xfrm>
          <a:prstGeom prst="rect">
            <a:avLst/>
          </a:prstGeom>
        </p:spPr>
        <p:txBody>
          <a:bodyPr wrap="none">
            <a:spAutoFit/>
          </a:bodyPr>
          <a:lstStyle/>
          <a:p>
            <a:r>
              <a:rPr lang="en-US" sz="4800" b="1" dirty="0" err="1" smtClean="0">
                <a:solidFill>
                  <a:schemeClr val="accent2">
                    <a:lumMod val="50000"/>
                  </a:schemeClr>
                </a:solidFill>
                <a:latin typeface=".VnAristote" panose="020B7200000000000000" pitchFamily="34" charset="0"/>
              </a:rPr>
              <a:t>TuÇn</a:t>
            </a:r>
            <a:r>
              <a:rPr lang="en-US" sz="4800" b="1" dirty="0" smtClean="0">
                <a:solidFill>
                  <a:schemeClr val="accent2">
                    <a:lumMod val="50000"/>
                  </a:schemeClr>
                </a:solidFill>
                <a:latin typeface=".VnAristote" panose="020B7200000000000000" pitchFamily="34" charset="0"/>
              </a:rPr>
              <a:t> 24 – </a:t>
            </a:r>
            <a:r>
              <a:rPr lang="en-US" sz="4800" b="1" dirty="0" err="1" smtClean="0">
                <a:solidFill>
                  <a:schemeClr val="accent2">
                    <a:lumMod val="50000"/>
                  </a:schemeClr>
                </a:solidFill>
                <a:latin typeface=".VnAristote" panose="020B7200000000000000" pitchFamily="34" charset="0"/>
              </a:rPr>
              <a:t>TiÕt</a:t>
            </a:r>
            <a:r>
              <a:rPr lang="en-US" sz="4800" b="1" dirty="0" smtClean="0">
                <a:solidFill>
                  <a:schemeClr val="accent2">
                    <a:lumMod val="50000"/>
                  </a:schemeClr>
                </a:solidFill>
                <a:latin typeface=".VnAristote" panose="020B7200000000000000" pitchFamily="34" charset="0"/>
              </a:rPr>
              <a:t> 168</a:t>
            </a:r>
            <a:endParaRPr lang="en-US" sz="4800" b="1" dirty="0">
              <a:solidFill>
                <a:schemeClr val="accent2">
                  <a:lumMod val="50000"/>
                </a:schemeClr>
              </a:solidFill>
              <a:latin typeface=".VnAristote" panose="020B7200000000000000"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25">
            <a:extLst>
              <a:ext uri="{FF2B5EF4-FFF2-40B4-BE49-F238E27FC236}">
                <a16:creationId xmlns:a16="http://schemas.microsoft.com/office/drawing/2014/main" id="{44C8F93B-96A9-3FE4-F274-6379B228F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6" name="Picture 5">
            <a:extLst>
              <a:ext uri="{FF2B5EF4-FFF2-40B4-BE49-F238E27FC236}">
                <a16:creationId xmlns:a16="http://schemas.microsoft.com/office/drawing/2014/main" id="{31D56013-BDA4-35ED-BC43-EC2F626F5DBC}"/>
              </a:ext>
            </a:extLst>
          </p:cNvPr>
          <p:cNvPicPr>
            <a:picLocks noChangeAspect="1"/>
          </p:cNvPicPr>
          <p:nvPr/>
        </p:nvPicPr>
        <p:blipFill>
          <a:blip r:embed="rId11"/>
          <a:stretch>
            <a:fillRect/>
          </a:stretch>
        </p:blipFill>
        <p:spPr>
          <a:xfrm>
            <a:off x="3699101" y="2152730"/>
            <a:ext cx="6005080" cy="2481287"/>
          </a:xfrm>
          <a:prstGeom prst="rect">
            <a:avLst/>
          </a:prstGeom>
        </p:spPr>
      </p:pic>
    </p:spTree>
    <p:extLst>
      <p:ext uri="{BB962C8B-B14F-4D97-AF65-F5344CB8AC3E}">
        <p14:creationId xmlns:p14="http://schemas.microsoft.com/office/powerpoint/2010/main" val="24784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grpSp>
        <p:nvGrpSpPr>
          <p:cNvPr id="5" name="Nhóm 14">
            <a:extLst>
              <a:ext uri="{FF2B5EF4-FFF2-40B4-BE49-F238E27FC236}">
                <a16:creationId xmlns:a16="http://schemas.microsoft.com/office/drawing/2014/main" id="{E33CECE9-65F7-C5EC-2E4B-970766A7226E}"/>
              </a:ext>
            </a:extLst>
          </p:cNvPr>
          <p:cNvGrpSpPr/>
          <p:nvPr/>
        </p:nvGrpSpPr>
        <p:grpSpPr>
          <a:xfrm>
            <a:off x="1238875" y="827128"/>
            <a:ext cx="9700592" cy="4909931"/>
            <a:chOff x="1316934" y="1172816"/>
            <a:chExt cx="9700592" cy="4909931"/>
          </a:xfrm>
        </p:grpSpPr>
        <p:sp>
          <p:nvSpPr>
            <p:cNvPr id="6" name="Hình chữ nhật 1">
              <a:extLst>
                <a:ext uri="{FF2B5EF4-FFF2-40B4-BE49-F238E27FC236}">
                  <a16:creationId xmlns:a16="http://schemas.microsoft.com/office/drawing/2014/main" id="{3FC2D095-E205-3B86-EF62-830E013EC62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7" name="Hình chữ nhật: Góc Tròn 2">
              <a:extLst>
                <a:ext uri="{FF2B5EF4-FFF2-40B4-BE49-F238E27FC236}">
                  <a16:creationId xmlns:a16="http://schemas.microsoft.com/office/drawing/2014/main" id="{EFE8D260-B72E-71AC-DD61-9F5BA7463FCD}"/>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8" name="Hình chữ nhật: Góc Tròn 3">
              <a:extLst>
                <a:ext uri="{FF2B5EF4-FFF2-40B4-BE49-F238E27FC236}">
                  <a16:creationId xmlns:a16="http://schemas.microsoft.com/office/drawing/2014/main" id="{D97D45BB-189A-ACF7-9212-125D4A12EA8E}"/>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grpSp>
      <p:sp>
        <p:nvSpPr>
          <p:cNvPr id="9" name="TextBox 8">
            <a:extLst>
              <a:ext uri="{FF2B5EF4-FFF2-40B4-BE49-F238E27FC236}">
                <a16:creationId xmlns:a16="http://schemas.microsoft.com/office/drawing/2014/main" id="{A31FFE78-1EBF-BE0B-E24D-05A42175FCE0}"/>
              </a:ext>
            </a:extLst>
          </p:cNvPr>
          <p:cNvSpPr txBox="1"/>
          <p:nvPr/>
        </p:nvSpPr>
        <p:spPr>
          <a:xfrm>
            <a:off x="1494263" y="1694985"/>
            <a:ext cx="9210907" cy="2862322"/>
          </a:xfrm>
          <a:prstGeom prst="rect">
            <a:avLst/>
          </a:prstGeom>
          <a:noFill/>
        </p:spPr>
        <p:txBody>
          <a:bodyPr wrap="square" rtlCol="0">
            <a:spAutoFit/>
          </a:bodyPr>
          <a:lstStyle/>
          <a:p>
            <a:pPr algn="ctr"/>
            <a:r>
              <a:rPr lang="en-US" sz="6000" b="1" dirty="0" err="1">
                <a:solidFill>
                  <a:schemeClr val="bg1"/>
                </a:solidFill>
              </a:rPr>
              <a:t>Yêu</a:t>
            </a:r>
            <a:r>
              <a:rPr lang="en-US" sz="6000" b="1" dirty="0">
                <a:solidFill>
                  <a:schemeClr val="bg1"/>
                </a:solidFill>
              </a:rPr>
              <a:t> </a:t>
            </a:r>
            <a:r>
              <a:rPr lang="en-US" sz="6000" b="1" dirty="0" err="1">
                <a:solidFill>
                  <a:schemeClr val="bg1"/>
                </a:solidFill>
              </a:rPr>
              <a:t>cầu</a:t>
            </a:r>
            <a:r>
              <a:rPr lang="en-US" sz="6000" b="1" dirty="0">
                <a:solidFill>
                  <a:schemeClr val="bg1"/>
                </a:solidFill>
              </a:rPr>
              <a:t>: </a:t>
            </a:r>
            <a:r>
              <a:rPr lang="en-US" sz="6000" b="1" dirty="0" err="1">
                <a:solidFill>
                  <a:schemeClr val="bg1"/>
                </a:solidFill>
              </a:rPr>
              <a:t>Giới</a:t>
            </a:r>
            <a:r>
              <a:rPr lang="en-US" sz="6000" b="1" dirty="0">
                <a:solidFill>
                  <a:schemeClr val="bg1"/>
                </a:solidFill>
              </a:rPr>
              <a:t> </a:t>
            </a:r>
            <a:r>
              <a:rPr lang="en-US" sz="6000" b="1" dirty="0" err="1">
                <a:solidFill>
                  <a:schemeClr val="bg1"/>
                </a:solidFill>
              </a:rPr>
              <a:t>thiệu</a:t>
            </a:r>
            <a:r>
              <a:rPr lang="en-US" sz="6000" b="1" dirty="0">
                <a:solidFill>
                  <a:schemeClr val="bg1"/>
                </a:solidFill>
              </a:rPr>
              <a:t> </a:t>
            </a:r>
            <a:r>
              <a:rPr lang="en-US" sz="6000" b="1" dirty="0" err="1">
                <a:solidFill>
                  <a:schemeClr val="bg1"/>
                </a:solidFill>
              </a:rPr>
              <a:t>về</a:t>
            </a:r>
            <a:r>
              <a:rPr lang="en-US" sz="6000" b="1" dirty="0">
                <a:solidFill>
                  <a:schemeClr val="bg1"/>
                </a:solidFill>
              </a:rPr>
              <a:t> </a:t>
            </a:r>
            <a:r>
              <a:rPr lang="en-US" sz="6000" b="1" dirty="0" err="1">
                <a:solidFill>
                  <a:schemeClr val="bg1"/>
                </a:solidFill>
              </a:rPr>
              <a:t>một</a:t>
            </a:r>
            <a:r>
              <a:rPr lang="en-US" sz="6000" b="1" dirty="0">
                <a:solidFill>
                  <a:schemeClr val="bg1"/>
                </a:solidFill>
              </a:rPr>
              <a:t> </a:t>
            </a:r>
            <a:r>
              <a:rPr lang="en-US" sz="6000" b="1" dirty="0" err="1">
                <a:solidFill>
                  <a:schemeClr val="bg1"/>
                </a:solidFill>
              </a:rPr>
              <a:t>địa</a:t>
            </a:r>
            <a:r>
              <a:rPr lang="en-US" sz="6000" b="1" dirty="0">
                <a:solidFill>
                  <a:schemeClr val="bg1"/>
                </a:solidFill>
              </a:rPr>
              <a:t> </a:t>
            </a:r>
            <a:r>
              <a:rPr lang="en-US" sz="6000" b="1" dirty="0" err="1">
                <a:solidFill>
                  <a:schemeClr val="bg1"/>
                </a:solidFill>
              </a:rPr>
              <a:t>điểm</a:t>
            </a:r>
            <a:r>
              <a:rPr lang="en-US" sz="6000" b="1" dirty="0">
                <a:solidFill>
                  <a:schemeClr val="bg1"/>
                </a:solidFill>
              </a:rPr>
              <a:t> </a:t>
            </a:r>
            <a:r>
              <a:rPr lang="en-US" sz="6000" b="1" dirty="0" err="1">
                <a:solidFill>
                  <a:schemeClr val="bg1"/>
                </a:solidFill>
              </a:rPr>
              <a:t>tham</a:t>
            </a:r>
            <a:r>
              <a:rPr lang="en-US" sz="6000" b="1" dirty="0">
                <a:solidFill>
                  <a:schemeClr val="bg1"/>
                </a:solidFill>
              </a:rPr>
              <a:t> </a:t>
            </a:r>
            <a:r>
              <a:rPr lang="en-US" sz="6000" b="1" dirty="0" err="1">
                <a:solidFill>
                  <a:schemeClr val="bg1"/>
                </a:solidFill>
              </a:rPr>
              <a:t>quan</a:t>
            </a:r>
            <a:r>
              <a:rPr lang="en-US" sz="6000" b="1" dirty="0">
                <a:solidFill>
                  <a:schemeClr val="bg1"/>
                </a:solidFill>
              </a:rPr>
              <a:t>, du </a:t>
            </a:r>
            <a:r>
              <a:rPr lang="en-US" sz="6000" b="1" dirty="0" err="1">
                <a:solidFill>
                  <a:schemeClr val="bg1"/>
                </a:solidFill>
              </a:rPr>
              <a:t>lịch</a:t>
            </a:r>
            <a:r>
              <a:rPr lang="en-US" sz="6000" b="1" dirty="0">
                <a:solidFill>
                  <a:schemeClr val="bg1"/>
                </a:solidFill>
              </a:rPr>
              <a:t> </a:t>
            </a:r>
            <a:r>
              <a:rPr lang="en-US" sz="6000" b="1" dirty="0" err="1">
                <a:solidFill>
                  <a:schemeClr val="bg1"/>
                </a:solidFill>
              </a:rPr>
              <a:t>mà</a:t>
            </a:r>
            <a:r>
              <a:rPr lang="en-US" sz="6000" b="1" dirty="0">
                <a:solidFill>
                  <a:schemeClr val="bg1"/>
                </a:solidFill>
              </a:rPr>
              <a:t> </a:t>
            </a:r>
            <a:r>
              <a:rPr lang="en-US" sz="6000" b="1" dirty="0" err="1">
                <a:solidFill>
                  <a:schemeClr val="bg1"/>
                </a:solidFill>
              </a:rPr>
              <a:t>em</a:t>
            </a:r>
            <a:r>
              <a:rPr lang="en-US" sz="6000" b="1" dirty="0">
                <a:solidFill>
                  <a:schemeClr val="bg1"/>
                </a:solidFill>
              </a:rPr>
              <a:t> </a:t>
            </a:r>
            <a:r>
              <a:rPr lang="en-US" sz="6000" b="1" dirty="0" err="1">
                <a:solidFill>
                  <a:schemeClr val="bg1"/>
                </a:solidFill>
              </a:rPr>
              <a:t>biết</a:t>
            </a:r>
            <a:r>
              <a:rPr lang="en-US" sz="6000" b="1" dirty="0">
                <a:solidFill>
                  <a:schemeClr val="bg1"/>
                </a:solidFill>
              </a:rPr>
              <a:t>.</a:t>
            </a:r>
          </a:p>
        </p:txBody>
      </p:sp>
    </p:spTree>
    <p:extLst>
      <p:ext uri="{BB962C8B-B14F-4D97-AF65-F5344CB8AC3E}">
        <p14:creationId xmlns:p14="http://schemas.microsoft.com/office/powerpoint/2010/main" val="113777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7C7508-0359-4A8C-EDC7-5322ABC0AEEA}"/>
              </a:ext>
            </a:extLst>
          </p:cNvPr>
          <p:cNvPicPr>
            <a:picLocks noChangeAspect="1"/>
          </p:cNvPicPr>
          <p:nvPr/>
        </p:nvPicPr>
        <p:blipFill>
          <a:blip r:embed="rId2"/>
          <a:stretch>
            <a:fillRect/>
          </a:stretch>
        </p:blipFill>
        <p:spPr>
          <a:xfrm>
            <a:off x="109139" y="177934"/>
            <a:ext cx="3347739" cy="1757665"/>
          </a:xfrm>
          <a:prstGeom prst="rect">
            <a:avLst/>
          </a:prstGeom>
        </p:spPr>
      </p:pic>
      <p:sp>
        <p:nvSpPr>
          <p:cNvPr id="6" name="TextBox 5">
            <a:extLst>
              <a:ext uri="{FF2B5EF4-FFF2-40B4-BE49-F238E27FC236}">
                <a16:creationId xmlns:a16="http://schemas.microsoft.com/office/drawing/2014/main" id="{65D34CB9-F2A3-6E6D-B885-C2D751969D8D}"/>
              </a:ext>
            </a:extLst>
          </p:cNvPr>
          <p:cNvSpPr txBox="1"/>
          <p:nvPr/>
        </p:nvSpPr>
        <p:spPr>
          <a:xfrm>
            <a:off x="3568390" y="702527"/>
            <a:ext cx="8463776"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G:</a:t>
            </a:r>
          </a:p>
          <a:p>
            <a:pPr algn="just"/>
            <a:r>
              <a:rPr lang="vi-VN" sz="3200" dirty="0">
                <a:latin typeface="Cambria" panose="02040503050406030204" pitchFamily="18" charset="0"/>
                <a:ea typeface="Cambria" panose="02040503050406030204" pitchFamily="18" charset="0"/>
              </a:rPr>
              <a:t>– Có thể giới thiệu về một địa điểm tham quan, du lịch em đã đến hoặc được biết qua sách báo, ti vi,... theo các nội dung sau:</a:t>
            </a:r>
            <a:endParaRPr lang="en-US" sz="3200" dirty="0">
              <a:latin typeface="Cambria" panose="02040503050406030204" pitchFamily="18" charset="0"/>
              <a:ea typeface="Cambria" panose="02040503050406030204" pitchFamily="18" charset="0"/>
            </a:endParaRPr>
          </a:p>
        </p:txBody>
      </p:sp>
      <p:sp>
        <p:nvSpPr>
          <p:cNvPr id="7" name="Rectangle: Rounded Corners 7">
            <a:extLst>
              <a:ext uri="{FF2B5EF4-FFF2-40B4-BE49-F238E27FC236}">
                <a16:creationId xmlns:a16="http://schemas.microsoft.com/office/drawing/2014/main" id="{2D7DDD80-D7AE-2973-B9BA-39CAC6F5A246}"/>
              </a:ext>
            </a:extLst>
          </p:cNvPr>
          <p:cNvSpPr/>
          <p:nvPr/>
        </p:nvSpPr>
        <p:spPr>
          <a:xfrm>
            <a:off x="802888" y="3111190"/>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Tên</a:t>
            </a:r>
            <a:r>
              <a:rPr lang="en-US" sz="3200" b="1" dirty="0">
                <a:solidFill>
                  <a:srgbClr val="002060"/>
                </a:solidFill>
              </a:rPr>
              <a:t> </a:t>
            </a:r>
            <a:r>
              <a:rPr lang="en-US" sz="3200" b="1" dirty="0" err="1">
                <a:solidFill>
                  <a:srgbClr val="002060"/>
                </a:solidFill>
              </a:rPr>
              <a:t>gọi</a:t>
            </a:r>
            <a:endParaRPr lang="en-US" sz="3200" b="1" dirty="0">
              <a:solidFill>
                <a:srgbClr val="002060"/>
              </a:solidFill>
            </a:endParaRPr>
          </a:p>
        </p:txBody>
      </p:sp>
      <p:sp>
        <p:nvSpPr>
          <p:cNvPr id="8" name="Rectangle: Rounded Corners 8">
            <a:extLst>
              <a:ext uri="{FF2B5EF4-FFF2-40B4-BE49-F238E27FC236}">
                <a16:creationId xmlns:a16="http://schemas.microsoft.com/office/drawing/2014/main" id="{29AE5A10-7C6F-98ED-8502-2030E1726D58}"/>
              </a:ext>
            </a:extLst>
          </p:cNvPr>
          <p:cNvSpPr/>
          <p:nvPr/>
        </p:nvSpPr>
        <p:spPr>
          <a:xfrm>
            <a:off x="3412274" y="3055434"/>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Địa</a:t>
            </a:r>
            <a:r>
              <a:rPr lang="en-US" sz="3200" b="1" dirty="0">
                <a:solidFill>
                  <a:srgbClr val="002060"/>
                </a:solidFill>
              </a:rPr>
              <a:t> </a:t>
            </a:r>
            <a:r>
              <a:rPr lang="en-US" sz="3200" b="1" dirty="0" err="1">
                <a:solidFill>
                  <a:srgbClr val="002060"/>
                </a:solidFill>
              </a:rPr>
              <a:t>chỉ</a:t>
            </a:r>
            <a:endParaRPr lang="en-US" sz="3200" b="1" dirty="0">
              <a:solidFill>
                <a:srgbClr val="002060"/>
              </a:solidFill>
            </a:endParaRPr>
          </a:p>
        </p:txBody>
      </p:sp>
      <p:sp>
        <p:nvSpPr>
          <p:cNvPr id="9" name="Rectangle: Rounded Corners 35">
            <a:extLst>
              <a:ext uri="{FF2B5EF4-FFF2-40B4-BE49-F238E27FC236}">
                <a16:creationId xmlns:a16="http://schemas.microsoft.com/office/drawing/2014/main" id="{A64F9920-046E-34D3-4716-F59EE2E5B42D}"/>
              </a:ext>
            </a:extLst>
          </p:cNvPr>
          <p:cNvSpPr/>
          <p:nvPr/>
        </p:nvSpPr>
        <p:spPr>
          <a:xfrm>
            <a:off x="5921297" y="3044283"/>
            <a:ext cx="5542157"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Đặc</a:t>
            </a:r>
            <a:r>
              <a:rPr lang="en-US" sz="3200" b="1" dirty="0">
                <a:solidFill>
                  <a:srgbClr val="002060"/>
                </a:solidFill>
              </a:rPr>
              <a:t> </a:t>
            </a:r>
            <a:r>
              <a:rPr lang="en-US" sz="3200" b="1" dirty="0" err="1">
                <a:solidFill>
                  <a:srgbClr val="002060"/>
                </a:solidFill>
              </a:rPr>
              <a:t>điểm</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thiên</a:t>
            </a:r>
            <a:r>
              <a:rPr lang="en-US" sz="3200" b="1" dirty="0">
                <a:solidFill>
                  <a:srgbClr val="002060"/>
                </a:solidFill>
              </a:rPr>
              <a:t> </a:t>
            </a:r>
            <a:r>
              <a:rPr lang="en-US" sz="3200" b="1" dirty="0" err="1">
                <a:solidFill>
                  <a:srgbClr val="002060"/>
                </a:solidFill>
              </a:rPr>
              <a:t>nhiên</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trình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trúc</a:t>
            </a:r>
            <a:r>
              <a:rPr lang="en-US" sz="3200" b="1" dirty="0">
                <a:solidFill>
                  <a:srgbClr val="002060"/>
                </a:solidFill>
              </a:rPr>
              <a:t>,…)</a:t>
            </a:r>
          </a:p>
        </p:txBody>
      </p:sp>
      <p:sp>
        <p:nvSpPr>
          <p:cNvPr id="10" name="Rectangle: Rounded Corners 36">
            <a:extLst>
              <a:ext uri="{FF2B5EF4-FFF2-40B4-BE49-F238E27FC236}">
                <a16:creationId xmlns:a16="http://schemas.microsoft.com/office/drawing/2014/main" id="{CAE77023-33D1-4F34-B32D-3AD42EB17F60}"/>
              </a:ext>
            </a:extLst>
          </p:cNvPr>
          <p:cNvSpPr/>
          <p:nvPr/>
        </p:nvSpPr>
        <p:spPr>
          <a:xfrm>
            <a:off x="5174165" y="4672361"/>
            <a:ext cx="1717289"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a:t>
            </a:r>
          </a:p>
        </p:txBody>
      </p:sp>
    </p:spTree>
    <p:extLst>
      <p:ext uri="{BB962C8B-B14F-4D97-AF65-F5344CB8AC3E}">
        <p14:creationId xmlns:p14="http://schemas.microsoft.com/office/powerpoint/2010/main" val="37603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FEFFD5-6750-9D52-F4F2-F2010E16642E}"/>
              </a:ext>
            </a:extLst>
          </p:cNvPr>
          <p:cNvPicPr>
            <a:picLocks noChangeAspect="1"/>
          </p:cNvPicPr>
          <p:nvPr/>
        </p:nvPicPr>
        <p:blipFill>
          <a:blip r:embed="rId2"/>
          <a:stretch>
            <a:fillRect/>
          </a:stretch>
        </p:blipFill>
        <p:spPr>
          <a:xfrm>
            <a:off x="219456" y="233691"/>
            <a:ext cx="2802524" cy="1426136"/>
          </a:xfrm>
          <a:prstGeom prst="rect">
            <a:avLst/>
          </a:prstGeom>
        </p:spPr>
      </p:pic>
      <p:sp>
        <p:nvSpPr>
          <p:cNvPr id="6" name="TextBox 5">
            <a:extLst>
              <a:ext uri="{FF2B5EF4-FFF2-40B4-BE49-F238E27FC236}">
                <a16:creationId xmlns:a16="http://schemas.microsoft.com/office/drawing/2014/main" id="{153B8D9A-07BB-D664-A87D-0C68DAD1D195}"/>
              </a:ext>
            </a:extLst>
          </p:cNvPr>
          <p:cNvSpPr txBox="1"/>
          <p:nvPr/>
        </p:nvSpPr>
        <p:spPr>
          <a:xfrm>
            <a:off x="2921620" y="646771"/>
            <a:ext cx="8776009" cy="1200329"/>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Nghe lời giới thiệu của bạn và ghi chép những thông tin mới.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2" descr="Người ghi chép png | PNGEgg">
            <a:extLst>
              <a:ext uri="{FF2B5EF4-FFF2-40B4-BE49-F238E27FC236}">
                <a16:creationId xmlns:a16="http://schemas.microsoft.com/office/drawing/2014/main" id="{55529231-251A-90BF-F14D-694183DCEB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1549" l="10000" r="90000">
                        <a14:foregroundMark x1="27000" y1="16549" x2="44667" y2="18192"/>
                        <a14:foregroundMark x1="14000" y1="18662" x2="10222" y2="47653"/>
                        <a14:foregroundMark x1="10222" y1="47653" x2="11889" y2="91432"/>
                        <a14:foregroundMark x1="11889" y1="91432" x2="21111" y2="92488"/>
                        <a14:foregroundMark x1="21111" y1="92488" x2="55667" y2="91549"/>
                        <a14:foregroundMark x1="55667" y1="91549" x2="59444" y2="83333"/>
                        <a14:foregroundMark x1="59444" y1="83333" x2="58111" y2="71362"/>
                        <a14:foregroundMark x1="78333" y1="65728" x2="69222" y2="81103"/>
                        <a14:foregroundMark x1="69222" y1="81103" x2="78556" y2="76643"/>
                        <a14:foregroundMark x1="78556" y1="76643" x2="80444" y2="74648"/>
                        <a14:foregroundMark x1="29111" y1="20540" x2="35000" y2="26291"/>
                        <a14:foregroundMark x1="35000" y1="26291" x2="43667" y2="25469"/>
                        <a14:foregroundMark x1="43667" y1="25469" x2="41111" y2="19836"/>
                      </a14:backgroundRemoval>
                    </a14:imgEffect>
                  </a14:imgLayer>
                </a14:imgProps>
              </a:ext>
              <a:ext uri="{28A0092B-C50C-407E-A947-70E740481C1C}">
                <a14:useLocalDpi xmlns:a14="http://schemas.microsoft.com/office/drawing/2010/main" val="0"/>
              </a:ext>
            </a:extLst>
          </a:blip>
          <a:srcRect/>
          <a:stretch>
            <a:fillRect/>
          </a:stretch>
        </p:blipFill>
        <p:spPr bwMode="auto">
          <a:xfrm>
            <a:off x="4583693" y="1605776"/>
            <a:ext cx="4888068" cy="46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6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a:extLst>
              <a:ext uri="{FF2B5EF4-FFF2-40B4-BE49-F238E27FC236}">
                <a16:creationId xmlns:a16="http://schemas.microsoft.com/office/drawing/2014/main" id="{77FEFFD5-6750-9D52-F4F2-F2010E16642E}"/>
              </a:ext>
            </a:extLst>
          </p:cNvPr>
          <p:cNvPicPr>
            <a:picLocks noChangeAspect="1"/>
          </p:cNvPicPr>
          <p:nvPr/>
        </p:nvPicPr>
        <p:blipFill>
          <a:blip r:embed="rId2"/>
          <a:stretch>
            <a:fillRect/>
          </a:stretch>
        </p:blipFill>
        <p:spPr>
          <a:xfrm>
            <a:off x="219456" y="233691"/>
            <a:ext cx="2802524" cy="1426136"/>
          </a:xfrm>
          <a:prstGeom prst="rect">
            <a:avLst/>
          </a:prstGeom>
        </p:spPr>
      </p:pic>
      <p:sp>
        <p:nvSpPr>
          <p:cNvPr id="6" name="TextBox 5">
            <a:extLst>
              <a:ext uri="{FF2B5EF4-FFF2-40B4-BE49-F238E27FC236}">
                <a16:creationId xmlns:a16="http://schemas.microsoft.com/office/drawing/2014/main" id="{153B8D9A-07BB-D664-A87D-0C68DAD1D195}"/>
              </a:ext>
            </a:extLst>
          </p:cNvPr>
          <p:cNvSpPr txBox="1"/>
          <p:nvPr/>
        </p:nvSpPr>
        <p:spPr>
          <a:xfrm>
            <a:off x="2921620" y="646771"/>
            <a:ext cx="8776009"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 Giới thiệu về địa điểm tham quan, du lịch theo những nội dung đã chuẩn bị. Nhấn mạnh vào những đặc điểm gây ấn tượng của địa điểm tham quan, du lịch.</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B393BC9-9F98-4DCB-88EF-BEAD895D2761}"/>
              </a:ext>
            </a:extLst>
          </p:cNvPr>
          <p:cNvPicPr>
            <a:picLocks noChangeAspect="1"/>
          </p:cNvPicPr>
          <p:nvPr/>
        </p:nvPicPr>
        <p:blipFill>
          <a:blip r:embed="rId3"/>
          <a:stretch>
            <a:fillRect/>
          </a:stretch>
        </p:blipFill>
        <p:spPr>
          <a:xfrm>
            <a:off x="1339888" y="2409825"/>
            <a:ext cx="9855936" cy="3376066"/>
          </a:xfrm>
          <a:prstGeom prst="rect">
            <a:avLst/>
          </a:prstGeom>
        </p:spPr>
      </p:pic>
    </p:spTree>
    <p:extLst>
      <p:ext uri="{BB962C8B-B14F-4D97-AF65-F5344CB8AC3E}">
        <p14:creationId xmlns:p14="http://schemas.microsoft.com/office/powerpoint/2010/main" val="32403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idx="2"/>
          </p:nvPr>
        </p:nvSpPr>
        <p:spPr/>
        <p:txBody>
          <a:bodyPr/>
          <a:lstStyle/>
          <a:p>
            <a:endParaRPr lang="en-US"/>
          </a:p>
        </p:txBody>
      </p:sp>
      <p:sp>
        <p:nvSpPr>
          <p:cNvPr id="5" name="TextBox 4">
            <a:extLst>
              <a:ext uri="{FF2B5EF4-FFF2-40B4-BE49-F238E27FC236}">
                <a16:creationId xmlns:a16="http://schemas.microsoft.com/office/drawing/2014/main" id="{A3F59C0D-DEA1-7838-C30A-52D74240CA61}"/>
              </a:ext>
            </a:extLst>
          </p:cNvPr>
          <p:cNvSpPr txBox="1"/>
          <p:nvPr/>
        </p:nvSpPr>
        <p:spPr>
          <a:xfrm>
            <a:off x="769435" y="814039"/>
            <a:ext cx="11039706"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giới thiệu về địa điểm tham quan, du lịch em biết:</a:t>
            </a:r>
          </a:p>
          <a:p>
            <a:pPr algn="just"/>
            <a:r>
              <a:rPr lang="vi-VN" sz="2800" b="0" i="0" dirty="0">
                <a:solidFill>
                  <a:srgbClr val="000000"/>
                </a:solidFill>
                <a:effectLst/>
                <a:latin typeface="Cambria" panose="02040503050406030204" pitchFamily="18" charset="0"/>
                <a:ea typeface="Cambria" panose="02040503050406030204" pitchFamily="18" charset="0"/>
              </a:rPr>
              <a:t>+ Tên gọi điểm tham quan, du lịch: Chùa Một Cột.</a:t>
            </a:r>
          </a:p>
          <a:p>
            <a:pPr algn="just"/>
            <a:r>
              <a:rPr lang="vi-VN" sz="2800" b="0" i="0" dirty="0">
                <a:solidFill>
                  <a:srgbClr val="000000"/>
                </a:solidFill>
                <a:effectLst/>
                <a:latin typeface="Cambria" panose="02040503050406030204" pitchFamily="18" charset="0"/>
                <a:ea typeface="Cambria" panose="02040503050406030204" pitchFamily="18" charset="0"/>
              </a:rPr>
              <a:t>+ Địa chỉ: Đội Cấn, Ba Đình, Hà Nội.</a:t>
            </a:r>
          </a:p>
          <a:p>
            <a:pPr algn="just"/>
            <a:r>
              <a:rPr lang="vi-VN" sz="2800" b="0" i="0" dirty="0">
                <a:solidFill>
                  <a:srgbClr val="000000"/>
                </a:solidFill>
                <a:effectLst/>
                <a:latin typeface="Cambria" panose="02040503050406030204" pitchFamily="18" charset="0"/>
                <a:ea typeface="Cambria" panose="02040503050406030204" pitchFamily="18" charset="0"/>
              </a:rPr>
              <a:t>+ Đặc điểm: Chùa có một cột trụ duy nhất, toạ lạc giữa hồ sen; xung quanh là hệ thống chùa xây dựng thêm và cây cối; chùa chủ yếu được làm bằng gỗ, có các trụ đỡ và kiên cố bằng bê tông được xây dựng, tôn tạo thêm trong khi trùng tu; chùa thờ tự và có các văn hoá nhà chùa, được nhiều người lui tới thắp hương, thờ bái…</a:t>
            </a:r>
          </a:p>
          <a:p>
            <a:pPr algn="just"/>
            <a:r>
              <a:rPr lang="vi-VN" sz="2800" b="0" i="0" dirty="0">
                <a:solidFill>
                  <a:srgbClr val="000000"/>
                </a:solidFill>
                <a:effectLst/>
                <a:latin typeface="Cambria" panose="02040503050406030204" pitchFamily="18" charset="0"/>
                <a:ea typeface="Cambria" panose="02040503050406030204" pitchFamily="18" charset="0"/>
              </a:rPr>
              <a:t>+ Nguồn quảng bá, giới thiệu: Chùa Một cột là hình ảnh quen thuộc được giới thiệu trong các sách giáo khoa học sinh, phương tiện thông tin. Chùa nổi tiếng với kiến trúc một cột độc đáo bậc nhất Đông Nam Á.</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84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1498</TotalTime>
  <Words>335</Words>
  <Application>Microsoft Office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.VnAristote</vt:lpstr>
      <vt:lpstr>Arial</vt:lpstr>
      <vt:lpstr>Arial Unicode MS</vt:lpstr>
      <vt:lpstr>Calibri</vt:lpstr>
      <vt:lpstr>Cambria</vt:lpstr>
      <vt:lpstr>Fredoka One</vt:lpstr>
      <vt:lpstr>Oi</vt:lpstr>
      <vt:lpstr>Quicksand</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8</cp:revision>
  <dcterms:created xsi:type="dcterms:W3CDTF">2023-01-08T08:37:17Z</dcterms:created>
  <dcterms:modified xsi:type="dcterms:W3CDTF">2025-03-14T03:54:52Z</dcterms:modified>
</cp:coreProperties>
</file>