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59" r:id="rId2"/>
    <p:sldId id="4416" r:id="rId3"/>
    <p:sldId id="4428" r:id="rId4"/>
    <p:sldId id="4430" r:id="rId5"/>
    <p:sldId id="4431" r:id="rId6"/>
    <p:sldId id="357" r:id="rId7"/>
    <p:sldId id="4417" r:id="rId8"/>
    <p:sldId id="4419" r:id="rId9"/>
    <p:sldId id="4420" r:id="rId10"/>
    <p:sldId id="4426" r:id="rId11"/>
    <p:sldId id="4422" r:id="rId12"/>
    <p:sldId id="4433" r:id="rId13"/>
    <p:sldId id="4434" r:id="rId14"/>
    <p:sldId id="4427" r:id="rId15"/>
    <p:sldId id="4423" r:id="rId16"/>
    <p:sldId id="361" r:id="rId17"/>
    <p:sldId id="4424" r:id="rId18"/>
    <p:sldId id="4432" r:id="rId19"/>
    <p:sldId id="44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96" d="100"/>
          <a:sy n="9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FFF55-E815-421B-AAC6-655BA6903F49}"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ACC47-67F5-43C8-8BD0-FCA53A9B2EC1}" type="slidenum">
              <a:rPr lang="en-US" smtClean="0"/>
              <a:t>‹#›</a:t>
            </a:fld>
            <a:endParaRPr lang="en-US"/>
          </a:p>
        </p:txBody>
      </p:sp>
    </p:spTree>
    <p:extLst>
      <p:ext uri="{BB962C8B-B14F-4D97-AF65-F5344CB8AC3E}">
        <p14:creationId xmlns:p14="http://schemas.microsoft.com/office/powerpoint/2010/main" val="208005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2025/9/19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89856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2025/9/19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52770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2025/9/19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22156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FE3F71D-A336-EA03-3B80-0E0F37D26E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6344" t="46180" r="50850" b="27528"/>
          <a:stretch/>
        </p:blipFill>
        <p:spPr>
          <a:xfrm>
            <a:off x="685651" y="543918"/>
            <a:ext cx="685800" cy="670461"/>
          </a:xfrm>
          <a:prstGeom prst="rect">
            <a:avLst/>
          </a:prstGeom>
        </p:spPr>
      </p:pic>
    </p:spTree>
    <p:extLst>
      <p:ext uri="{BB962C8B-B14F-4D97-AF65-F5344CB8AC3E}">
        <p14:creationId xmlns:p14="http://schemas.microsoft.com/office/powerpoint/2010/main" val="34334130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38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3"/>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BDBBAC-A4B8-AD7B-AA08-E9645BA47CE5}"/>
              </a:ext>
            </a:extLst>
          </p:cNvPr>
          <p:cNvSpPr txBox="1"/>
          <p:nvPr/>
        </p:nvSpPr>
        <p:spPr>
          <a:xfrm>
            <a:off x="1122589" y="1023258"/>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ấy</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96510AAF-F9FE-1F39-5E38-157C5A87F760}"/>
              </a:ext>
            </a:extLst>
          </p:cNvPr>
          <p:cNvSpPr txBox="1"/>
          <p:nvPr/>
        </p:nvSpPr>
        <p:spPr>
          <a:xfrm>
            <a:off x="1122589" y="1832883"/>
            <a:ext cx="9915525"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6C91CB6B-E75C-3AE2-28D0-11B7DE0837ED}"/>
              </a:ext>
            </a:extLst>
          </p:cNvPr>
          <p:cNvSpPr txBox="1"/>
          <p:nvPr/>
        </p:nvSpPr>
        <p:spPr>
          <a:xfrm>
            <a:off x="1122589" y="2994933"/>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đó</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493D3CB8-6847-53DD-D25B-4C5CD9841493}"/>
              </a:ext>
            </a:extLst>
          </p:cNvPr>
          <p:cNvGrpSpPr/>
          <p:nvPr/>
        </p:nvGrpSpPr>
        <p:grpSpPr>
          <a:xfrm>
            <a:off x="6973996" y="1000517"/>
            <a:ext cx="622182" cy="561482"/>
            <a:chOff x="-558201" y="4281177"/>
            <a:chExt cx="622182" cy="561482"/>
          </a:xfrm>
        </p:grpSpPr>
        <p:sp>
          <p:nvSpPr>
            <p:cNvPr id="8" name="Rectangle: Rounded Corners 10">
              <a:extLst>
                <a:ext uri="{FF2B5EF4-FFF2-40B4-BE49-F238E27FC236}">
                  <a16:creationId xmlns:a16="http://schemas.microsoft.com/office/drawing/2014/main" id="{43DFCC1D-9A65-5D87-5218-3B717692969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A7F3BDB-2D12-A8CE-49B3-B6E13347F2DE}"/>
                </a:ext>
              </a:extLst>
            </p:cNvPr>
            <p:cNvPicPr>
              <a:picLocks noChangeAspect="1"/>
            </p:cNvPicPr>
            <p:nvPr/>
          </p:nvPicPr>
          <p:blipFill>
            <a:blip r:embed="rId2"/>
            <a:stretch>
              <a:fillRect/>
            </a:stretch>
          </p:blipFill>
          <p:spPr>
            <a:xfrm>
              <a:off x="-543155" y="4281177"/>
              <a:ext cx="592090" cy="561482"/>
            </a:xfrm>
            <a:prstGeom prst="rect">
              <a:avLst/>
            </a:prstGeom>
          </p:spPr>
        </p:pic>
      </p:grpSp>
      <p:grpSp>
        <p:nvGrpSpPr>
          <p:cNvPr id="10" name="Group 9">
            <a:extLst>
              <a:ext uri="{FF2B5EF4-FFF2-40B4-BE49-F238E27FC236}">
                <a16:creationId xmlns:a16="http://schemas.microsoft.com/office/drawing/2014/main" id="{7B2A3D96-DC67-9F2D-E371-E5DF58B3E2D2}"/>
              </a:ext>
            </a:extLst>
          </p:cNvPr>
          <p:cNvGrpSpPr/>
          <p:nvPr/>
        </p:nvGrpSpPr>
        <p:grpSpPr>
          <a:xfrm>
            <a:off x="6234248" y="1813758"/>
            <a:ext cx="622182" cy="561482"/>
            <a:chOff x="-558201" y="4281177"/>
            <a:chExt cx="622182" cy="561482"/>
          </a:xfrm>
        </p:grpSpPr>
        <p:sp>
          <p:nvSpPr>
            <p:cNvPr id="11" name="Rectangle: Rounded Corners 13">
              <a:extLst>
                <a:ext uri="{FF2B5EF4-FFF2-40B4-BE49-F238E27FC236}">
                  <a16:creationId xmlns:a16="http://schemas.microsoft.com/office/drawing/2014/main" id="{28DDF0B0-A288-301B-19A1-389757143C0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5B4C2B-F9E3-5C80-F0B2-F8F93037CBD0}"/>
                </a:ext>
              </a:extLst>
            </p:cNvPr>
            <p:cNvPicPr>
              <a:picLocks noChangeAspect="1"/>
            </p:cNvPicPr>
            <p:nvPr/>
          </p:nvPicPr>
          <p:blipFill>
            <a:blip r:embed="rId2"/>
            <a:stretch>
              <a:fillRect/>
            </a:stretch>
          </p:blipFill>
          <p:spPr>
            <a:xfrm>
              <a:off x="-543155" y="4281177"/>
              <a:ext cx="592090" cy="561482"/>
            </a:xfrm>
            <a:prstGeom prst="rect">
              <a:avLst/>
            </a:prstGeom>
          </p:spPr>
        </p:pic>
      </p:grpSp>
      <p:grpSp>
        <p:nvGrpSpPr>
          <p:cNvPr id="13" name="Group 12">
            <a:extLst>
              <a:ext uri="{FF2B5EF4-FFF2-40B4-BE49-F238E27FC236}">
                <a16:creationId xmlns:a16="http://schemas.microsoft.com/office/drawing/2014/main" id="{294664EE-30AB-05E4-2DC2-FB37F0F088E3}"/>
              </a:ext>
            </a:extLst>
          </p:cNvPr>
          <p:cNvGrpSpPr/>
          <p:nvPr/>
        </p:nvGrpSpPr>
        <p:grpSpPr>
          <a:xfrm>
            <a:off x="10572686" y="3011840"/>
            <a:ext cx="622182" cy="561482"/>
            <a:chOff x="-558201" y="4281177"/>
            <a:chExt cx="622182" cy="561482"/>
          </a:xfrm>
        </p:grpSpPr>
        <p:sp>
          <p:nvSpPr>
            <p:cNvPr id="14" name="Rectangle: Rounded Corners 16">
              <a:extLst>
                <a:ext uri="{FF2B5EF4-FFF2-40B4-BE49-F238E27FC236}">
                  <a16:creationId xmlns:a16="http://schemas.microsoft.com/office/drawing/2014/main" id="{2EF00E77-81F5-1350-434F-9DCFFE9D699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E589353-710D-ED3E-9495-EDC543E432A2}"/>
                </a:ext>
              </a:extLst>
            </p:cNvPr>
            <p:cNvPicPr>
              <a:picLocks noChangeAspect="1"/>
            </p:cNvPicPr>
            <p:nvPr/>
          </p:nvPicPr>
          <p:blipFill>
            <a:blip r:embed="rId2"/>
            <a:stretch>
              <a:fillRect/>
            </a:stretch>
          </p:blipFill>
          <p:spPr>
            <a:xfrm>
              <a:off x="-543155" y="4281177"/>
              <a:ext cx="592090" cy="561482"/>
            </a:xfrm>
            <a:prstGeom prst="rect">
              <a:avLst/>
            </a:prstGeom>
          </p:spPr>
        </p:pic>
      </p:grpSp>
      <p:sp>
        <p:nvSpPr>
          <p:cNvPr id="16" name="TextBox 15">
            <a:extLst>
              <a:ext uri="{FF2B5EF4-FFF2-40B4-BE49-F238E27FC236}">
                <a16:creationId xmlns:a16="http://schemas.microsoft.com/office/drawing/2014/main" id="{6C91CB6B-E75C-3AE2-28D0-11B7DE0837ED}"/>
              </a:ext>
            </a:extLst>
          </p:cNvPr>
          <p:cNvSpPr txBox="1"/>
          <p:nvPr/>
        </p:nvSpPr>
        <p:spPr>
          <a:xfrm>
            <a:off x="1005023" y="3827299"/>
            <a:ext cx="10458450" cy="2308324"/>
          </a:xfrm>
          <a:prstGeom prst="rect">
            <a:avLst/>
          </a:prstGeom>
          <a:noFill/>
        </p:spPr>
        <p:txBody>
          <a:bodyPr wrap="square" rtlCol="0">
            <a:spAutoFit/>
          </a:bodyPr>
          <a:lstStyle/>
          <a:p>
            <a:r>
              <a:rPr lang="en-US" sz="2400" b="1">
                <a:solidFill>
                  <a:srgbClr val="7030A0"/>
                </a:solidFill>
                <a:latin typeface="Cambria" panose="02040503050406030204" pitchFamily="18" charset="0"/>
                <a:ea typeface="Cambria" panose="02040503050406030204" pitchFamily="18" charset="0"/>
              </a:rPr>
              <a:t>Ngoài các từ này, ấy, đó, còn có những từ nào tương tự có thể dùng làm đại từ thay thế</a:t>
            </a:r>
            <a:r>
              <a:rPr lang="en-US" sz="2400" b="1" smtClean="0">
                <a:solidFill>
                  <a:srgbClr val="7030A0"/>
                </a:solidFill>
                <a:latin typeface="Cambria" panose="02040503050406030204" pitchFamily="18" charset="0"/>
                <a:ea typeface="Cambria" panose="02040503050406030204" pitchFamily="18" charset="0"/>
              </a:rPr>
              <a:t>?  </a:t>
            </a:r>
          </a:p>
          <a:p>
            <a:r>
              <a:rPr lang="en-US" sz="2400" b="1" smtClean="0">
                <a:solidFill>
                  <a:srgbClr val="7030A0"/>
                </a:solidFill>
                <a:latin typeface="Cambria" panose="02040503050406030204" pitchFamily="18" charset="0"/>
                <a:ea typeface="Cambria" panose="02040503050406030204" pitchFamily="18" charset="0"/>
              </a:rPr>
              <a:t>                                                                                                                    ( </a:t>
            </a:r>
            <a:r>
              <a:rPr lang="en-US" sz="2400" b="1">
                <a:solidFill>
                  <a:srgbClr val="7030A0"/>
                </a:solidFill>
                <a:latin typeface="Cambria" panose="02040503050406030204" pitchFamily="18" charset="0"/>
                <a:ea typeface="Cambria" panose="02040503050406030204" pitchFamily="18" charset="0"/>
              </a:rPr>
              <a:t>đó, nọ, kia</a:t>
            </a:r>
            <a:r>
              <a:rPr lang="en-US" sz="2400" b="1" smtClean="0">
                <a:solidFill>
                  <a:srgbClr val="7030A0"/>
                </a:solidFill>
                <a:latin typeface="Cambria" panose="02040503050406030204" pitchFamily="18" charset="0"/>
                <a:ea typeface="Cambria" panose="02040503050406030204" pitchFamily="18" charset="0"/>
              </a:rPr>
              <a:t>)</a:t>
            </a:r>
          </a:p>
          <a:p>
            <a:r>
              <a:rPr lang="en-US" sz="2400" b="1" smtClean="0">
                <a:solidFill>
                  <a:srgbClr val="7030A0"/>
                </a:solidFill>
                <a:latin typeface="Cambria" panose="02040503050406030204" pitchFamily="18" charset="0"/>
                <a:ea typeface="Cambria" panose="02040503050406030204" pitchFamily="18" charset="0"/>
              </a:rPr>
              <a:t>Cho VD.</a:t>
            </a:r>
          </a:p>
          <a:p>
            <a:pPr marL="342900" indent="-342900">
              <a:buFontTx/>
              <a:buChar char="-"/>
            </a:pPr>
            <a:r>
              <a:rPr lang="en-US" sz="2400" b="1" smtClean="0">
                <a:solidFill>
                  <a:srgbClr val="7030A0"/>
                </a:solidFill>
                <a:latin typeface="Cambria" panose="02040503050406030204" pitchFamily="18" charset="0"/>
                <a:ea typeface="Cambria" panose="02040503050406030204" pitchFamily="18" charset="0"/>
              </a:rPr>
              <a:t>Cậu làm bài toán sao ấy chưa?</a:t>
            </a:r>
          </a:p>
          <a:p>
            <a:pPr marL="342900" indent="-342900">
              <a:buFontTx/>
              <a:buChar char="-"/>
            </a:pPr>
            <a:r>
              <a:rPr lang="en-US" sz="2400" b="1" smtClean="0">
                <a:solidFill>
                  <a:srgbClr val="7030A0"/>
                </a:solidFill>
                <a:latin typeface="Cambria" panose="02040503050406030204" pitchFamily="18" charset="0"/>
                <a:ea typeface="Cambria" panose="02040503050406030204" pitchFamily="18" charset="0"/>
              </a:rPr>
              <a:t>Bài </a:t>
            </a:r>
            <a:r>
              <a:rPr lang="en-US" sz="2400" b="1" smtClean="0">
                <a:solidFill>
                  <a:srgbClr val="FF0000"/>
                </a:solidFill>
                <a:latin typeface="Cambria" panose="02040503050406030204" pitchFamily="18" charset="0"/>
                <a:ea typeface="Cambria" panose="02040503050406030204" pitchFamily="18" charset="0"/>
              </a:rPr>
              <a:t>đó</a:t>
            </a:r>
            <a:r>
              <a:rPr lang="en-US" sz="2400" b="1" smtClean="0">
                <a:solidFill>
                  <a:srgbClr val="7030A0"/>
                </a:solidFill>
                <a:latin typeface="Cambria" panose="02040503050406030204" pitchFamily="18" charset="0"/>
                <a:ea typeface="Cambria" panose="02040503050406030204" pitchFamily="18" charset="0"/>
              </a:rPr>
              <a:t> tớ không biết làm.</a:t>
            </a:r>
            <a:endParaRPr lang="en-US" sz="24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86294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3"/>
                                        </p:tgtEl>
                                        <p:attrNameLst>
                                          <p:attrName>ppt_w</p:attrName>
                                        </p:attrNameLst>
                                      </p:cBhvr>
                                      <p:tavLst>
                                        <p:tav tm="0">
                                          <p:val>
                                            <p:strVal val="ppt_w"/>
                                          </p:val>
                                        </p:tav>
                                        <p:tav tm="100000">
                                          <p:val>
                                            <p:fltVal val="0"/>
                                          </p:val>
                                        </p:tav>
                                      </p:tavLst>
                                    </p:anim>
                                    <p:anim calcmode="lin" valueType="num">
                                      <p:cBhvr>
                                        <p:cTn id="21" dur="500"/>
                                        <p:tgtEl>
                                          <p:spTgt spid="13"/>
                                        </p:tgtEl>
                                        <p:attrNameLst>
                                          <p:attrName>ppt_h</p:attrName>
                                        </p:attrNameLst>
                                      </p:cBhvr>
                                      <p:tavLst>
                                        <p:tav tm="0">
                                          <p:val>
                                            <p:strVal val="ppt_h"/>
                                          </p:val>
                                        </p:tav>
                                        <p:tav tm="100000">
                                          <p:val>
                                            <p:fltVal val="0"/>
                                          </p:val>
                                        </p:tav>
                                      </p:tavLst>
                                    </p:anim>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fade">
                                      <p:cBhvr>
                                        <p:cTn id="33" dur="500"/>
                                        <p:tgtEl>
                                          <p:spTgt spid="1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2" end="2"/>
                                            </p:txEl>
                                          </p:spTgt>
                                        </p:tgtEl>
                                        <p:attrNameLst>
                                          <p:attrName>style.visibility</p:attrName>
                                        </p:attrNameLst>
                                      </p:cBhvr>
                                      <p:to>
                                        <p:strVal val="visible"/>
                                      </p:to>
                                    </p:set>
                                    <p:animEffect transition="in" filter="fade">
                                      <p:cBhvr>
                                        <p:cTn id="38" dur="500"/>
                                        <p:tgtEl>
                                          <p:spTgt spid="1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xEl>
                                              <p:pRg st="3" end="3"/>
                                            </p:txEl>
                                          </p:spTgt>
                                        </p:tgtEl>
                                        <p:attrNameLst>
                                          <p:attrName>style.visibility</p:attrName>
                                        </p:attrNameLst>
                                      </p:cBhvr>
                                      <p:to>
                                        <p:strVal val="visible"/>
                                      </p:to>
                                    </p:set>
                                    <p:animEffect transition="in" filter="fade">
                                      <p:cBhvr>
                                        <p:cTn id="43" dur="500"/>
                                        <p:tgtEl>
                                          <p:spTgt spid="1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xEl>
                                              <p:pRg st="4" end="4"/>
                                            </p:txEl>
                                          </p:spTgt>
                                        </p:tgtEl>
                                        <p:attrNameLst>
                                          <p:attrName>style.visibility</p:attrName>
                                        </p:attrNameLst>
                                      </p:cBhvr>
                                      <p:to>
                                        <p:strVal val="visible"/>
                                      </p:to>
                                    </p:set>
                                    <p:animEffect transition="in" filter="fade">
                                      <p:cBhvr>
                                        <p:cTn id="4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7DE2A5-8D69-E96D-26B2-36997DBEA26F}"/>
              </a:ext>
            </a:extLst>
          </p:cNvPr>
          <p:cNvSpPr txBox="1"/>
          <p:nvPr/>
        </p:nvSpPr>
        <p:spPr>
          <a:xfrm>
            <a:off x="2233047" y="329426"/>
            <a:ext cx="9149328"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đại từ nghi vấn trong các câu dưới đây và xác định mục </a:t>
            </a:r>
            <a:r>
              <a:rPr lang="en-US" sz="2800" b="1">
                <a:solidFill>
                  <a:prstClr val="black"/>
                </a:solidFill>
                <a:latin typeface="Cambria" panose="02040503050406030204" pitchFamily="18" charset="0"/>
              </a:rPr>
              <a:t>đ</a:t>
            </a:r>
            <a:r>
              <a:rPr lang="vi-VN" sz="2800" b="1">
                <a:solidFill>
                  <a:prstClr val="black"/>
                </a:solidFill>
                <a:latin typeface="Cambria" panose="02040503050406030204" pitchFamily="18" charset="0"/>
              </a:rPr>
              <a:t>ích </a:t>
            </a:r>
            <a:r>
              <a:rPr lang="vi-VN" sz="2800" b="1" dirty="0">
                <a:solidFill>
                  <a:prstClr val="black"/>
                </a:solidFill>
                <a:latin typeface="Cambria" panose="02040503050406030204" pitchFamily="18" charset="0"/>
              </a:rPr>
              <a:t>sử dụng tương ứng với mỗi đại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3" name="Picture 2">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440871" y="443393"/>
            <a:ext cx="1676545" cy="963251"/>
          </a:xfrm>
          <a:prstGeom prst="rect">
            <a:avLst/>
          </a:prstGeom>
        </p:spPr>
      </p:pic>
      <p:sp>
        <p:nvSpPr>
          <p:cNvPr id="4" name="Rectangle 3">
            <a:extLst>
              <a:ext uri="{FF2B5EF4-FFF2-40B4-BE49-F238E27FC236}">
                <a16:creationId xmlns:a16="http://schemas.microsoft.com/office/drawing/2014/main" id="{14A8DA87-A96C-6400-D375-B1E076D435B3}"/>
              </a:ext>
            </a:extLst>
          </p:cNvPr>
          <p:cNvSpPr/>
          <p:nvPr/>
        </p:nvSpPr>
        <p:spPr>
          <a:xfrm>
            <a:off x="600074" y="1676400"/>
            <a:ext cx="4819651"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Cambria" panose="02040503050406030204" pitchFamily="18" charset="0"/>
                <a:ea typeface="Cambria" panose="02040503050406030204" pitchFamily="18" charset="0"/>
              </a:rPr>
              <a:t>a) Anh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gặp</a:t>
            </a:r>
            <a:r>
              <a:rPr lang="en-US" sz="2800" b="1" dirty="0">
                <a:solidFill>
                  <a:srgbClr val="002060"/>
                </a:solidFill>
                <a:latin typeface="Cambria" panose="02040503050406030204" pitchFamily="18" charset="0"/>
                <a:ea typeface="Cambria" panose="02040503050406030204" pitchFamily="18" charset="0"/>
              </a:rPr>
              <a:t> ai?</a:t>
            </a:r>
          </a:p>
        </p:txBody>
      </p:sp>
      <p:sp>
        <p:nvSpPr>
          <p:cNvPr id="5" name="Rectangle 4">
            <a:extLst>
              <a:ext uri="{FF2B5EF4-FFF2-40B4-BE49-F238E27FC236}">
                <a16:creationId xmlns:a16="http://schemas.microsoft.com/office/drawing/2014/main" id="{BF128B26-A2DF-B136-B6F2-56518854506B}"/>
              </a:ext>
            </a:extLst>
          </p:cNvPr>
          <p:cNvSpPr/>
          <p:nvPr/>
        </p:nvSpPr>
        <p:spPr>
          <a:xfrm>
            <a:off x="590549" y="270510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b. Sao con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muộn</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thế</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03DE9D4B-44E5-BD82-2F4E-D4CB08B3FFAE}"/>
              </a:ext>
            </a:extLst>
          </p:cNvPr>
          <p:cNvSpPr/>
          <p:nvPr/>
        </p:nvSpPr>
        <p:spPr>
          <a:xfrm>
            <a:off x="581025" y="3629025"/>
            <a:ext cx="48863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 Bạn làm được mấy bài tập rồi?</a:t>
            </a:r>
            <a:endParaRPr lang="vi-VN" sz="2400" b="1" dirty="0">
              <a:solidFill>
                <a:srgbClr val="002060"/>
              </a:solidFill>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0649DACA-6C90-FE1B-E416-6921F5B8DABF}"/>
              </a:ext>
            </a:extLst>
          </p:cNvPr>
          <p:cNvSpPr/>
          <p:nvPr/>
        </p:nvSpPr>
        <p:spPr>
          <a:xfrm>
            <a:off x="571499" y="457200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d. Bao </a:t>
            </a:r>
            <a:r>
              <a:rPr lang="en-US" sz="2400" b="1" i="0" u="none" strike="noStrike" dirty="0" err="1">
                <a:solidFill>
                  <a:srgbClr val="002060"/>
                </a:solidFill>
                <a:effectLst/>
                <a:latin typeface="Cambria" panose="02040503050406030204" pitchFamily="18" charset="0"/>
                <a:ea typeface="Cambria" panose="02040503050406030204" pitchFamily="18" charset="0"/>
              </a:rPr>
              <a:t>giờ</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cháu</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quê</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A4AAAB3-C526-5556-D619-C8CF7666AB3B}"/>
              </a:ext>
            </a:extLst>
          </p:cNvPr>
          <p:cNvSpPr/>
          <p:nvPr/>
        </p:nvSpPr>
        <p:spPr>
          <a:xfrm>
            <a:off x="561974" y="5505450"/>
            <a:ext cx="48482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e. </a:t>
            </a:r>
            <a:r>
              <a:rPr lang="en-US" sz="2400" b="1" i="0" u="none" strike="noStrike" dirty="0" err="1">
                <a:solidFill>
                  <a:srgbClr val="002060"/>
                </a:solidFill>
                <a:effectLst/>
                <a:latin typeface="Cambria" panose="02040503050406030204" pitchFamily="18" charset="0"/>
                <a:ea typeface="Cambria" panose="02040503050406030204" pitchFamily="18" charset="0"/>
              </a:rPr>
              <a:t>Nó</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ngồi</a:t>
            </a:r>
            <a:r>
              <a:rPr lang="en-US" sz="2400" b="1" i="0" u="none" strike="noStrike" dirty="0">
                <a:solidFill>
                  <a:srgbClr val="002060"/>
                </a:solidFill>
                <a:effectLst/>
                <a:latin typeface="Cambria" panose="02040503050406030204" pitchFamily="18" charset="0"/>
                <a:ea typeface="Cambria" panose="02040503050406030204" pitchFamily="18" charset="0"/>
              </a:rPr>
              <a:t> ở </a:t>
            </a:r>
            <a:r>
              <a:rPr lang="en-US" sz="2400" b="1" i="0" u="none" strike="noStrike" dirty="0" err="1">
                <a:solidFill>
                  <a:srgbClr val="002060"/>
                </a:solidFill>
                <a:effectLst/>
                <a:latin typeface="Cambria" panose="02040503050406030204" pitchFamily="18" charset="0"/>
                <a:ea typeface="Cambria" panose="02040503050406030204" pitchFamily="18" charset="0"/>
              </a:rPr>
              <a:t>đâu</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8450E73D-F836-428D-676D-6E39F91B9ACB}"/>
              </a:ext>
            </a:extLst>
          </p:cNvPr>
          <p:cNvSpPr/>
          <p:nvPr/>
        </p:nvSpPr>
        <p:spPr>
          <a:xfrm>
            <a:off x="7210425" y="169545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0" u="none" strike="noStrike" dirty="0">
                <a:solidFill>
                  <a:srgbClr val="002060"/>
                </a:solidFill>
                <a:effectLst/>
                <a:latin typeface="Cambria" panose="02040503050406030204" pitchFamily="18" charset="0"/>
                <a:ea typeface="Cambria" panose="02040503050406030204" pitchFamily="18" charset="0"/>
              </a:rPr>
              <a:t>(1) Hỏi về số lượng</a:t>
            </a:r>
            <a:endParaRPr lang="en-US" sz="2800" b="1" dirty="0">
              <a:solidFill>
                <a:srgbClr val="00206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64163CFE-F1A2-064B-462F-C7247AD56BBA}"/>
              </a:ext>
            </a:extLst>
          </p:cNvPr>
          <p:cNvSpPr/>
          <p:nvPr/>
        </p:nvSpPr>
        <p:spPr>
          <a:xfrm>
            <a:off x="7200900" y="272415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(2) Hỏi về người</a:t>
            </a:r>
            <a:endParaRPr lang="vi-VN" sz="2800" b="1" dirty="0">
              <a:solidFill>
                <a:srgbClr val="002060"/>
              </a:solidFill>
              <a:effectLst/>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61F8C4B5-B33F-6F44-E8A5-6ACFC5939699}"/>
              </a:ext>
            </a:extLst>
          </p:cNvPr>
          <p:cNvSpPr/>
          <p:nvPr/>
        </p:nvSpPr>
        <p:spPr>
          <a:xfrm>
            <a:off x="7191375" y="3648075"/>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(3)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thời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gian</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4E56F4E5-2E31-4EAE-E702-A2B9E054B14F}"/>
              </a:ext>
            </a:extLst>
          </p:cNvPr>
          <p:cNvSpPr/>
          <p:nvPr/>
        </p:nvSpPr>
        <p:spPr>
          <a:xfrm>
            <a:off x="7181850" y="459105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(4)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điểm</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C24EA85F-66E4-2E3D-F51C-FF3E991D5BE4}"/>
              </a:ext>
            </a:extLst>
          </p:cNvPr>
          <p:cNvSpPr/>
          <p:nvPr/>
        </p:nvSpPr>
        <p:spPr>
          <a:xfrm>
            <a:off x="7172325" y="55245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(5)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nguyên</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nhân</a:t>
            </a:r>
            <a:endParaRPr lang="en-US" sz="28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59084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D06CAF-DD25-197E-3086-E591171D59D5}"/>
              </a:ext>
            </a:extLst>
          </p:cNvPr>
          <p:cNvGrpSpPr/>
          <p:nvPr/>
        </p:nvGrpSpPr>
        <p:grpSpPr>
          <a:xfrm>
            <a:off x="2713660" y="0"/>
            <a:ext cx="6287465" cy="831253"/>
            <a:chOff x="6812132" y="1469859"/>
            <a:chExt cx="4470911" cy="1681555"/>
          </a:xfrm>
        </p:grpSpPr>
        <p:sp>
          <p:nvSpPr>
            <p:cNvPr id="5" name="矩形: 圆角 7">
              <a:extLst>
                <a:ext uri="{FF2B5EF4-FFF2-40B4-BE49-F238E27FC236}">
                  <a16:creationId xmlns:a16="http://schemas.microsoft.com/office/drawing/2014/main" id="{A4B593C9-7351-8986-7C8D-9FBF7936A0BC}"/>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6" name="TextBox 5">
              <a:extLst>
                <a:ext uri="{FF2B5EF4-FFF2-40B4-BE49-F238E27FC236}">
                  <a16:creationId xmlns:a16="http://schemas.microsoft.com/office/drawing/2014/main" id="{660F3D94-B065-E06C-F280-51160FA7CF79}"/>
                </a:ext>
              </a:extLst>
            </p:cNvPr>
            <p:cNvSpPr txBox="1"/>
            <p:nvPr/>
          </p:nvSpPr>
          <p:spPr>
            <a:xfrm>
              <a:off x="7024403" y="1603398"/>
              <a:ext cx="4209653" cy="1307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tập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grpSp>
      <p:pic>
        <p:nvPicPr>
          <p:cNvPr id="7" name="Picture 6">
            <a:extLst>
              <a:ext uri="{FF2B5EF4-FFF2-40B4-BE49-F238E27FC236}">
                <a16:creationId xmlns:a16="http://schemas.microsoft.com/office/drawing/2014/main" id="{9EA2742D-EC30-A32A-48C3-C6A988C88999}"/>
              </a:ext>
            </a:extLst>
          </p:cNvPr>
          <p:cNvPicPr>
            <a:picLocks noChangeAspect="1"/>
          </p:cNvPicPr>
          <p:nvPr/>
        </p:nvPicPr>
        <p:blipFill>
          <a:blip r:embed="rId2"/>
          <a:stretch>
            <a:fillRect/>
          </a:stretch>
        </p:blipFill>
        <p:spPr>
          <a:xfrm>
            <a:off x="1943100" y="1100137"/>
            <a:ext cx="8286750" cy="5133975"/>
          </a:xfrm>
          <a:prstGeom prst="rect">
            <a:avLst/>
          </a:prstGeom>
        </p:spPr>
      </p:pic>
    </p:spTree>
    <p:extLst>
      <p:ext uri="{BB962C8B-B14F-4D97-AF65-F5344CB8AC3E}">
        <p14:creationId xmlns:p14="http://schemas.microsoft.com/office/powerpoint/2010/main" val="22435683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32264810-0D0F-66B7-071C-00C124BAE9A5}"/>
              </a:ext>
            </a:extLst>
          </p:cNvPr>
          <p:cNvGraphicFramePr>
            <a:graphicFrameLocks noGrp="1"/>
          </p:cNvGraphicFramePr>
          <p:nvPr>
            <p:extLst>
              <p:ext uri="{D42A27DB-BD31-4B8C-83A1-F6EECF244321}">
                <p14:modId xmlns:p14="http://schemas.microsoft.com/office/powerpoint/2010/main" val="2572245383"/>
              </p:ext>
            </p:extLst>
          </p:nvPr>
        </p:nvGraphicFramePr>
        <p:xfrm>
          <a:off x="1543050" y="719664"/>
          <a:ext cx="9439276" cy="5171160"/>
        </p:xfrm>
        <a:graphic>
          <a:graphicData uri="http://schemas.openxmlformats.org/drawingml/2006/table">
            <a:tbl>
              <a:tblPr firstRow="1" bandRow="1">
                <a:tableStyleId>{5C22544A-7EE6-4342-B048-85BDC9FD1C3A}</a:tableStyleId>
              </a:tblPr>
              <a:tblGrid>
                <a:gridCol w="5010150">
                  <a:extLst>
                    <a:ext uri="{9D8B030D-6E8A-4147-A177-3AD203B41FA5}">
                      <a16:colId xmlns:a16="http://schemas.microsoft.com/office/drawing/2014/main" val="1941931450"/>
                    </a:ext>
                  </a:extLst>
                </a:gridCol>
                <a:gridCol w="4429126">
                  <a:extLst>
                    <a:ext uri="{9D8B030D-6E8A-4147-A177-3AD203B41FA5}">
                      <a16:colId xmlns:a16="http://schemas.microsoft.com/office/drawing/2014/main" val="2722418388"/>
                    </a:ext>
                  </a:extLst>
                </a:gridCol>
              </a:tblGrid>
              <a:tr h="845256">
                <a:tc>
                  <a:txBody>
                    <a:bodyPr/>
                    <a:lstStyle/>
                    <a:p>
                      <a:pPr algn="ct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chứa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tc>
                  <a:txBody>
                    <a:bodyPr/>
                    <a:lstStyle/>
                    <a:p>
                      <a:pPr algn="ctr"/>
                      <a:r>
                        <a:rPr lang="en-US" sz="2800" dirty="0" err="1">
                          <a:solidFill>
                            <a:srgbClr val="002060"/>
                          </a:solidFill>
                          <a:latin typeface="Cambria" panose="02040503050406030204" pitchFamily="18" charset="0"/>
                          <a:ea typeface="Cambria" panose="02040503050406030204" pitchFamily="18" charset="0"/>
                        </a:rPr>
                        <a:t>Mục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sử</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dụng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extLst>
                  <a:ext uri="{0D108BD9-81ED-4DB2-BD59-A6C34878D82A}">
                    <a16:rowId xmlns:a16="http://schemas.microsoft.com/office/drawing/2014/main" val="2691084253"/>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580665"/>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909062"/>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035981"/>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4325313"/>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355968"/>
                  </a:ext>
                </a:extLst>
              </a:tr>
            </a:tbl>
          </a:graphicData>
        </a:graphic>
      </p:graphicFrame>
      <p:sp>
        <p:nvSpPr>
          <p:cNvPr id="5" name="TextBox 4">
            <a:extLst>
              <a:ext uri="{FF2B5EF4-FFF2-40B4-BE49-F238E27FC236}">
                <a16:creationId xmlns:a16="http://schemas.microsoft.com/office/drawing/2014/main" id="{AF741D67-91A4-0317-6243-2B7FC6192CFC}"/>
              </a:ext>
            </a:extLst>
          </p:cNvPr>
          <p:cNvSpPr txBox="1"/>
          <p:nvPr/>
        </p:nvSpPr>
        <p:spPr>
          <a:xfrm>
            <a:off x="1781175" y="1752600"/>
            <a:ext cx="46101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a) Anh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gặp</a:t>
            </a:r>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ai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2BC3344-9D98-CCE2-8BE9-CCB60CB68322}"/>
              </a:ext>
            </a:extLst>
          </p:cNvPr>
          <p:cNvSpPr txBox="1"/>
          <p:nvPr/>
        </p:nvSpPr>
        <p:spPr>
          <a:xfrm>
            <a:off x="6848475" y="175260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a:t>
            </a:r>
            <a:r>
              <a:rPr lang="en-US" sz="2800" b="1" dirty="0">
                <a:solidFill>
                  <a:srgbClr val="00206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Hỏi về người</a:t>
            </a:r>
          </a:p>
        </p:txBody>
      </p:sp>
      <p:sp>
        <p:nvSpPr>
          <p:cNvPr id="7" name="TextBox 6">
            <a:extLst>
              <a:ext uri="{FF2B5EF4-FFF2-40B4-BE49-F238E27FC236}">
                <a16:creationId xmlns:a16="http://schemas.microsoft.com/office/drawing/2014/main" id="{42F37F7C-A483-515D-E526-77E5F432F0DA}"/>
              </a:ext>
            </a:extLst>
          </p:cNvPr>
          <p:cNvSpPr txBox="1"/>
          <p:nvPr/>
        </p:nvSpPr>
        <p:spPr>
          <a:xfrm>
            <a:off x="1847850" y="2609850"/>
            <a:ext cx="46101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b. </a:t>
            </a:r>
            <a:r>
              <a:rPr lang="en-US" sz="2800" b="1" dirty="0">
                <a:solidFill>
                  <a:srgbClr val="FF0000"/>
                </a:solidFill>
                <a:latin typeface="Cambria" panose="02040503050406030204" pitchFamily="18" charset="0"/>
                <a:ea typeface="Cambria" panose="02040503050406030204" pitchFamily="18" charset="0"/>
              </a:rPr>
              <a:t>Sao</a:t>
            </a:r>
            <a:r>
              <a:rPr lang="en-US" sz="2800" b="1" dirty="0">
                <a:solidFill>
                  <a:srgbClr val="002060"/>
                </a:solidFill>
                <a:latin typeface="Cambria" panose="02040503050406030204" pitchFamily="18" charset="0"/>
                <a:ea typeface="Cambria" panose="02040503050406030204" pitchFamily="18" charset="0"/>
              </a:rPr>
              <a:t> con </a:t>
            </a:r>
            <a:r>
              <a:rPr lang="en-US" sz="2800" b="1" dirty="0" err="1">
                <a:solidFill>
                  <a:srgbClr val="002060"/>
                </a:solidFill>
                <a:latin typeface="Cambria" panose="02040503050406030204" pitchFamily="18" charset="0"/>
                <a:ea typeface="Cambria" panose="02040503050406030204" pitchFamily="18" charset="0"/>
              </a:rPr>
              <a:t>về</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muộn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thế</a:t>
            </a:r>
            <a:r>
              <a:rPr lang="en-US" sz="2800" b="1"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601DF366-E948-0687-9CEF-A62D48F27E1D}"/>
              </a:ext>
            </a:extLst>
          </p:cNvPr>
          <p:cNvSpPr txBox="1"/>
          <p:nvPr/>
        </p:nvSpPr>
        <p:spPr>
          <a:xfrm>
            <a:off x="6915150" y="26098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(5) Hỏi về nguyên nhân</a:t>
            </a:r>
          </a:p>
        </p:txBody>
      </p:sp>
      <p:sp>
        <p:nvSpPr>
          <p:cNvPr id="9" name="TextBox 8">
            <a:extLst>
              <a:ext uri="{FF2B5EF4-FFF2-40B4-BE49-F238E27FC236}">
                <a16:creationId xmlns:a16="http://schemas.microsoft.com/office/drawing/2014/main" id="{8D65E79B-811D-3FDF-0861-F5B72C162BC3}"/>
              </a:ext>
            </a:extLst>
          </p:cNvPr>
          <p:cNvSpPr txBox="1"/>
          <p:nvPr/>
        </p:nvSpPr>
        <p:spPr>
          <a:xfrm>
            <a:off x="1734231" y="3305244"/>
            <a:ext cx="4819650" cy="954107"/>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c. Bạn làm được </a:t>
            </a:r>
            <a:r>
              <a:rPr lang="vi-VN" sz="2800" b="1" dirty="0">
                <a:solidFill>
                  <a:srgbClr val="FF0000"/>
                </a:solidFill>
                <a:latin typeface="Cambria" panose="02040503050406030204" pitchFamily="18" charset="0"/>
                <a:ea typeface="Cambria" panose="02040503050406030204" pitchFamily="18" charset="0"/>
              </a:rPr>
              <a:t>mấy</a:t>
            </a:r>
            <a:r>
              <a:rPr lang="vi-VN" sz="2800" b="1" dirty="0">
                <a:solidFill>
                  <a:srgbClr val="002060"/>
                </a:solidFill>
                <a:latin typeface="Cambria" panose="02040503050406030204" pitchFamily="18" charset="0"/>
                <a:ea typeface="Cambria" panose="02040503050406030204" pitchFamily="18" charset="0"/>
              </a:rPr>
              <a:t> bài tập rồi?</a:t>
            </a:r>
          </a:p>
        </p:txBody>
      </p:sp>
      <p:sp>
        <p:nvSpPr>
          <p:cNvPr id="10" name="TextBox 9">
            <a:extLst>
              <a:ext uri="{FF2B5EF4-FFF2-40B4-BE49-F238E27FC236}">
                <a16:creationId xmlns:a16="http://schemas.microsoft.com/office/drawing/2014/main" id="{E017A957-1A1E-8FC0-9709-FC041FDDCFA8}"/>
              </a:ext>
            </a:extLst>
          </p:cNvPr>
          <p:cNvSpPr txBox="1"/>
          <p:nvPr/>
        </p:nvSpPr>
        <p:spPr>
          <a:xfrm>
            <a:off x="6924675" y="34099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(1) Hỏi về số lượng</a:t>
            </a:r>
          </a:p>
        </p:txBody>
      </p:sp>
      <p:sp>
        <p:nvSpPr>
          <p:cNvPr id="11" name="TextBox 10">
            <a:extLst>
              <a:ext uri="{FF2B5EF4-FFF2-40B4-BE49-F238E27FC236}">
                <a16:creationId xmlns:a16="http://schemas.microsoft.com/office/drawing/2014/main" id="{3DCB5579-A19C-7D44-D1E0-189F628E4998}"/>
              </a:ext>
            </a:extLst>
          </p:cNvPr>
          <p:cNvSpPr txBox="1"/>
          <p:nvPr/>
        </p:nvSpPr>
        <p:spPr>
          <a:xfrm>
            <a:off x="1895475" y="4391025"/>
            <a:ext cx="481965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d. </a:t>
            </a:r>
            <a:r>
              <a:rPr lang="vi-VN" sz="2800" b="1" dirty="0">
                <a:solidFill>
                  <a:srgbClr val="FF0000"/>
                </a:solidFill>
                <a:latin typeface="Cambria" panose="02040503050406030204" pitchFamily="18" charset="0"/>
                <a:ea typeface="Cambria" panose="02040503050406030204" pitchFamily="18" charset="0"/>
              </a:rPr>
              <a:t>Bao giờ</a:t>
            </a:r>
            <a:r>
              <a:rPr lang="vi-VN" sz="2800" b="1" dirty="0">
                <a:solidFill>
                  <a:srgbClr val="002060"/>
                </a:solidFill>
                <a:latin typeface="Cambria" panose="02040503050406030204" pitchFamily="18" charset="0"/>
                <a:ea typeface="Cambria" panose="02040503050406030204" pitchFamily="18" charset="0"/>
              </a:rPr>
              <a:t> cháu về quê?</a:t>
            </a:r>
          </a:p>
        </p:txBody>
      </p:sp>
      <p:sp>
        <p:nvSpPr>
          <p:cNvPr id="12" name="TextBox 11">
            <a:extLst>
              <a:ext uri="{FF2B5EF4-FFF2-40B4-BE49-F238E27FC236}">
                <a16:creationId xmlns:a16="http://schemas.microsoft.com/office/drawing/2014/main" id="{0E3929AE-B980-8E73-598B-92529CB2FE91}"/>
              </a:ext>
            </a:extLst>
          </p:cNvPr>
          <p:cNvSpPr txBox="1"/>
          <p:nvPr/>
        </p:nvSpPr>
        <p:spPr>
          <a:xfrm>
            <a:off x="6953250" y="437197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(3) Hỏi về thời gian</a:t>
            </a:r>
          </a:p>
        </p:txBody>
      </p:sp>
      <p:sp>
        <p:nvSpPr>
          <p:cNvPr id="13" name="TextBox 12">
            <a:extLst>
              <a:ext uri="{FF2B5EF4-FFF2-40B4-BE49-F238E27FC236}">
                <a16:creationId xmlns:a16="http://schemas.microsoft.com/office/drawing/2014/main" id="{92C4792B-7672-B251-CF58-8E53BAF9E879}"/>
              </a:ext>
            </a:extLst>
          </p:cNvPr>
          <p:cNvSpPr txBox="1"/>
          <p:nvPr/>
        </p:nvSpPr>
        <p:spPr>
          <a:xfrm>
            <a:off x="1838325" y="5200650"/>
            <a:ext cx="481965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e.</a:t>
            </a:r>
            <a:r>
              <a:rPr lang="vi-VN" sz="2800" b="1" dirty="0">
                <a:solidFill>
                  <a:srgbClr val="FF000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Nó ngồi ở </a:t>
            </a:r>
            <a:r>
              <a:rPr lang="vi-VN" sz="2800" b="1" dirty="0">
                <a:solidFill>
                  <a:srgbClr val="FF0000"/>
                </a:solidFill>
                <a:latin typeface="Cambria" panose="02040503050406030204" pitchFamily="18" charset="0"/>
                <a:ea typeface="Cambria" panose="02040503050406030204" pitchFamily="18" charset="0"/>
              </a:rPr>
              <a:t>đâu</a:t>
            </a:r>
            <a:r>
              <a:rPr lang="vi-VN" sz="2800" b="1" dirty="0">
                <a:solidFill>
                  <a:srgbClr val="00206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DC621539-A584-717C-CCE0-2FF011FD39EA}"/>
              </a:ext>
            </a:extLst>
          </p:cNvPr>
          <p:cNvSpPr txBox="1"/>
          <p:nvPr/>
        </p:nvSpPr>
        <p:spPr>
          <a:xfrm>
            <a:off x="6953250" y="519112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(4) Hỏi về địa điểm</a:t>
            </a:r>
          </a:p>
        </p:txBody>
      </p:sp>
    </p:spTree>
    <p:extLst>
      <p:ext uri="{BB962C8B-B14F-4D97-AF65-F5344CB8AC3E}">
        <p14:creationId xmlns:p14="http://schemas.microsoft.com/office/powerpoint/2010/main" val="13393917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32264810-0D0F-66B7-071C-00C124BAE9A5}"/>
              </a:ext>
            </a:extLst>
          </p:cNvPr>
          <p:cNvGraphicFramePr>
            <a:graphicFrameLocks noGrp="1"/>
          </p:cNvGraphicFramePr>
          <p:nvPr>
            <p:extLst/>
          </p:nvPr>
        </p:nvGraphicFramePr>
        <p:xfrm>
          <a:off x="1543050" y="719664"/>
          <a:ext cx="9439276" cy="5171160"/>
        </p:xfrm>
        <a:graphic>
          <a:graphicData uri="http://schemas.openxmlformats.org/drawingml/2006/table">
            <a:tbl>
              <a:tblPr firstRow="1" bandRow="1">
                <a:tableStyleId>{5C22544A-7EE6-4342-B048-85BDC9FD1C3A}</a:tableStyleId>
              </a:tblPr>
              <a:tblGrid>
                <a:gridCol w="5010150">
                  <a:extLst>
                    <a:ext uri="{9D8B030D-6E8A-4147-A177-3AD203B41FA5}">
                      <a16:colId xmlns:a16="http://schemas.microsoft.com/office/drawing/2014/main" val="1941931450"/>
                    </a:ext>
                  </a:extLst>
                </a:gridCol>
                <a:gridCol w="4429126">
                  <a:extLst>
                    <a:ext uri="{9D8B030D-6E8A-4147-A177-3AD203B41FA5}">
                      <a16:colId xmlns:a16="http://schemas.microsoft.com/office/drawing/2014/main" val="2722418388"/>
                    </a:ext>
                  </a:extLst>
                </a:gridCol>
              </a:tblGrid>
              <a:tr h="845256">
                <a:tc>
                  <a:txBody>
                    <a:bodyPr/>
                    <a:lstStyle/>
                    <a:p>
                      <a:pPr algn="ct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chứa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tc>
                  <a:txBody>
                    <a:bodyPr/>
                    <a:lstStyle/>
                    <a:p>
                      <a:pPr algn="ctr"/>
                      <a:r>
                        <a:rPr lang="en-US" sz="2800" dirty="0" err="1">
                          <a:solidFill>
                            <a:srgbClr val="002060"/>
                          </a:solidFill>
                          <a:latin typeface="Cambria" panose="02040503050406030204" pitchFamily="18" charset="0"/>
                          <a:ea typeface="Cambria" panose="02040503050406030204" pitchFamily="18" charset="0"/>
                        </a:rPr>
                        <a:t>Mục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sử</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dụng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extLst>
                  <a:ext uri="{0D108BD9-81ED-4DB2-BD59-A6C34878D82A}">
                    <a16:rowId xmlns:a16="http://schemas.microsoft.com/office/drawing/2014/main" val="2691084253"/>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580665"/>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909062"/>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035981"/>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4325313"/>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355968"/>
                  </a:ext>
                </a:extLst>
              </a:tr>
            </a:tbl>
          </a:graphicData>
        </a:graphic>
      </p:graphicFrame>
      <p:sp>
        <p:nvSpPr>
          <p:cNvPr id="5" name="TextBox 4">
            <a:extLst>
              <a:ext uri="{FF2B5EF4-FFF2-40B4-BE49-F238E27FC236}">
                <a16:creationId xmlns:a16="http://schemas.microsoft.com/office/drawing/2014/main" id="{AF741D67-91A4-0317-6243-2B7FC6192CFC}"/>
              </a:ext>
            </a:extLst>
          </p:cNvPr>
          <p:cNvSpPr txBox="1"/>
          <p:nvPr/>
        </p:nvSpPr>
        <p:spPr>
          <a:xfrm>
            <a:off x="1781175" y="1752600"/>
            <a:ext cx="46101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a) Anh </a:t>
            </a:r>
            <a:r>
              <a:rPr lang="en-US" sz="2800" b="1" err="1">
                <a:solidFill>
                  <a:srgbClr val="002060"/>
                </a:solidFill>
                <a:latin typeface="Cambria" panose="02040503050406030204" pitchFamily="18" charset="0"/>
                <a:ea typeface="Cambria" panose="02040503050406030204" pitchFamily="18" charset="0"/>
              </a:rPr>
              <a:t>muốn</a:t>
            </a:r>
            <a:r>
              <a:rPr lang="en-US" sz="2800" b="1">
                <a:solidFill>
                  <a:srgbClr val="002060"/>
                </a:solidFill>
                <a:latin typeface="Cambria" panose="02040503050406030204" pitchFamily="18" charset="0"/>
                <a:ea typeface="Cambria" panose="02040503050406030204" pitchFamily="18" charset="0"/>
              </a:rPr>
              <a:t> </a:t>
            </a:r>
            <a:r>
              <a:rPr lang="en-US" sz="2800" b="1" smtClean="0">
                <a:solidFill>
                  <a:srgbClr val="002060"/>
                </a:solidFill>
                <a:latin typeface="Cambria" panose="02040503050406030204" pitchFamily="18" charset="0"/>
                <a:ea typeface="Cambria" panose="02040503050406030204" pitchFamily="18" charset="0"/>
              </a:rPr>
              <a:t>tìm </a:t>
            </a:r>
            <a:r>
              <a:rPr lang="en-US" sz="2800" smtClean="0">
                <a:solidFill>
                  <a:schemeClr val="tx2"/>
                </a:solidFill>
                <a:latin typeface="Cambria" panose="02040503050406030204" pitchFamily="18" charset="0"/>
                <a:ea typeface="Cambria" panose="02040503050406030204" pitchFamily="18" charset="0"/>
              </a:rPr>
              <a:t>……</a:t>
            </a:r>
            <a:r>
              <a:rPr lang="en-US" sz="2800" b="1" smtClean="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2BC3344-9D98-CCE2-8BE9-CCB60CB68322}"/>
              </a:ext>
            </a:extLst>
          </p:cNvPr>
          <p:cNvSpPr txBox="1"/>
          <p:nvPr/>
        </p:nvSpPr>
        <p:spPr>
          <a:xfrm>
            <a:off x="6848475" y="175260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a:t>
            </a:r>
            <a:r>
              <a:rPr lang="en-US" sz="2800" b="1" dirty="0">
                <a:solidFill>
                  <a:srgbClr val="00206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Hỏi </a:t>
            </a:r>
            <a:r>
              <a:rPr lang="vi-VN" sz="2800" b="1">
                <a:solidFill>
                  <a:srgbClr val="002060"/>
                </a:solidFill>
                <a:latin typeface="Cambria" panose="02040503050406030204" pitchFamily="18" charset="0"/>
                <a:ea typeface="Cambria" panose="02040503050406030204" pitchFamily="18" charset="0"/>
              </a:rPr>
              <a:t>về </a:t>
            </a:r>
            <a:r>
              <a:rPr lang="en-US" sz="2800" b="1" smtClean="0">
                <a:solidFill>
                  <a:srgbClr val="002060"/>
                </a:solidFill>
                <a:latin typeface="Cambria" panose="02040503050406030204" pitchFamily="18" charset="0"/>
                <a:ea typeface="Cambria" panose="02040503050406030204" pitchFamily="18" charset="0"/>
              </a:rPr>
              <a:t>vật</a:t>
            </a:r>
            <a:endParaRPr lang="vi-VN" sz="2800" b="1" dirty="0">
              <a:solidFill>
                <a:srgbClr val="00206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2F37F7C-A483-515D-E526-77E5F432F0DA}"/>
              </a:ext>
            </a:extLst>
          </p:cNvPr>
          <p:cNvSpPr txBox="1"/>
          <p:nvPr/>
        </p:nvSpPr>
        <p:spPr>
          <a:xfrm>
            <a:off x="1847850" y="2609850"/>
            <a:ext cx="46101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b</a:t>
            </a:r>
            <a:r>
              <a:rPr lang="en-US" sz="2800" b="1">
                <a:solidFill>
                  <a:srgbClr val="002060"/>
                </a:solidFill>
                <a:latin typeface="Cambria" panose="02040503050406030204" pitchFamily="18" charset="0"/>
                <a:ea typeface="Cambria" panose="02040503050406030204" pitchFamily="18" charset="0"/>
              </a:rPr>
              <a:t>. </a:t>
            </a:r>
            <a:r>
              <a:rPr lang="en-US" sz="2800" smtClean="0">
                <a:solidFill>
                  <a:schemeClr val="tx2"/>
                </a:solidFill>
                <a:latin typeface="Cambria" panose="02040503050406030204" pitchFamily="18" charset="0"/>
                <a:ea typeface="Cambria" panose="02040503050406030204" pitchFamily="18" charset="0"/>
              </a:rPr>
              <a:t>…………</a:t>
            </a:r>
            <a:r>
              <a:rPr lang="en-US" sz="2800" b="1" smtClean="0">
                <a:solidFill>
                  <a:srgbClr val="002060"/>
                </a:solidFill>
                <a:latin typeface="Cambria" panose="02040503050406030204" pitchFamily="18" charset="0"/>
                <a:ea typeface="Cambria" panose="02040503050406030204" pitchFamily="18" charset="0"/>
              </a:rPr>
              <a:t>con </a:t>
            </a:r>
            <a:r>
              <a:rPr lang="en-US" sz="2800" b="1" dirty="0" err="1">
                <a:solidFill>
                  <a:srgbClr val="002060"/>
                </a:solidFill>
                <a:latin typeface="Cambria" panose="02040503050406030204" pitchFamily="18" charset="0"/>
                <a:ea typeface="Cambria" panose="02040503050406030204" pitchFamily="18" charset="0"/>
              </a:rPr>
              <a:t>về</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muộn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thế</a:t>
            </a:r>
            <a:r>
              <a:rPr lang="en-US" sz="2800" b="1"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601DF366-E948-0687-9CEF-A62D48F27E1D}"/>
              </a:ext>
            </a:extLst>
          </p:cNvPr>
          <p:cNvSpPr txBox="1"/>
          <p:nvPr/>
        </p:nvSpPr>
        <p:spPr>
          <a:xfrm>
            <a:off x="6915150" y="26098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(5) Hỏi về nguyên nhân</a:t>
            </a:r>
          </a:p>
        </p:txBody>
      </p:sp>
      <p:sp>
        <p:nvSpPr>
          <p:cNvPr id="9" name="TextBox 8">
            <a:extLst>
              <a:ext uri="{FF2B5EF4-FFF2-40B4-BE49-F238E27FC236}">
                <a16:creationId xmlns:a16="http://schemas.microsoft.com/office/drawing/2014/main" id="{8D65E79B-811D-3FDF-0861-F5B72C162BC3}"/>
              </a:ext>
            </a:extLst>
          </p:cNvPr>
          <p:cNvSpPr txBox="1"/>
          <p:nvPr/>
        </p:nvSpPr>
        <p:spPr>
          <a:xfrm>
            <a:off x="1734231" y="3305244"/>
            <a:ext cx="4819650" cy="954107"/>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c. Bạn làm </a:t>
            </a:r>
            <a:r>
              <a:rPr lang="vi-VN" sz="2800" b="1">
                <a:solidFill>
                  <a:srgbClr val="002060"/>
                </a:solidFill>
                <a:latin typeface="Cambria" panose="02040503050406030204" pitchFamily="18" charset="0"/>
                <a:ea typeface="Cambria" panose="02040503050406030204" pitchFamily="18" charset="0"/>
              </a:rPr>
              <a:t>được </a:t>
            </a:r>
            <a:r>
              <a:rPr lang="en-US" sz="2800" smtClean="0">
                <a:solidFill>
                  <a:srgbClr val="002060"/>
                </a:solidFill>
                <a:latin typeface="Cambria" panose="02040503050406030204" pitchFamily="18" charset="0"/>
                <a:ea typeface="Cambria" panose="02040503050406030204" pitchFamily="18" charset="0"/>
              </a:rPr>
              <a:t>…………........</a:t>
            </a:r>
          </a:p>
          <a:p>
            <a:r>
              <a:rPr lang="vi-VN" sz="2800" b="1" smtClean="0">
                <a:solidFill>
                  <a:srgbClr val="002060"/>
                </a:solidFill>
                <a:latin typeface="Cambria" panose="02040503050406030204" pitchFamily="18" charset="0"/>
                <a:ea typeface="Cambria" panose="02040503050406030204" pitchFamily="18" charset="0"/>
              </a:rPr>
              <a:t>bài </a:t>
            </a:r>
            <a:r>
              <a:rPr lang="vi-VN" sz="2800" b="1" dirty="0">
                <a:solidFill>
                  <a:srgbClr val="002060"/>
                </a:solidFill>
                <a:latin typeface="Cambria" panose="02040503050406030204" pitchFamily="18" charset="0"/>
                <a:ea typeface="Cambria" panose="02040503050406030204" pitchFamily="18" charset="0"/>
              </a:rPr>
              <a:t>tập rồi?</a:t>
            </a:r>
          </a:p>
        </p:txBody>
      </p:sp>
      <p:sp>
        <p:nvSpPr>
          <p:cNvPr id="10" name="TextBox 9">
            <a:extLst>
              <a:ext uri="{FF2B5EF4-FFF2-40B4-BE49-F238E27FC236}">
                <a16:creationId xmlns:a16="http://schemas.microsoft.com/office/drawing/2014/main" id="{E017A957-1A1E-8FC0-9709-FC041FDDCFA8}"/>
              </a:ext>
            </a:extLst>
          </p:cNvPr>
          <p:cNvSpPr txBox="1"/>
          <p:nvPr/>
        </p:nvSpPr>
        <p:spPr>
          <a:xfrm>
            <a:off x="6924675" y="34099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(1) Hỏi về số lượng</a:t>
            </a:r>
          </a:p>
        </p:txBody>
      </p:sp>
      <p:sp>
        <p:nvSpPr>
          <p:cNvPr id="11" name="TextBox 10">
            <a:extLst>
              <a:ext uri="{FF2B5EF4-FFF2-40B4-BE49-F238E27FC236}">
                <a16:creationId xmlns:a16="http://schemas.microsoft.com/office/drawing/2014/main" id="{3DCB5579-A19C-7D44-D1E0-189F628E4998}"/>
              </a:ext>
            </a:extLst>
          </p:cNvPr>
          <p:cNvSpPr txBox="1"/>
          <p:nvPr/>
        </p:nvSpPr>
        <p:spPr>
          <a:xfrm>
            <a:off x="1895475" y="4391025"/>
            <a:ext cx="4819650" cy="523220"/>
          </a:xfrm>
          <a:prstGeom prst="rect">
            <a:avLst/>
          </a:prstGeom>
          <a:noFill/>
        </p:spPr>
        <p:txBody>
          <a:bodyPr wrap="square" rtlCol="0">
            <a:spAutoFit/>
          </a:bodyPr>
          <a:lstStyle/>
          <a:p>
            <a:r>
              <a:rPr lang="vi-VN" sz="2800" b="1">
                <a:solidFill>
                  <a:srgbClr val="002060"/>
                </a:solidFill>
                <a:latin typeface="Cambria" panose="02040503050406030204" pitchFamily="18" charset="0"/>
                <a:ea typeface="Cambria" panose="02040503050406030204" pitchFamily="18" charset="0"/>
              </a:rPr>
              <a:t>d</a:t>
            </a:r>
            <a:r>
              <a:rPr lang="vi-VN" sz="2800" b="1" smtClean="0">
                <a:solidFill>
                  <a:srgbClr val="002060"/>
                </a:solidFill>
                <a:latin typeface="Cambria" panose="02040503050406030204" pitchFamily="18" charset="0"/>
                <a:ea typeface="Cambria" panose="02040503050406030204" pitchFamily="18" charset="0"/>
              </a:rPr>
              <a:t>. </a:t>
            </a:r>
            <a:r>
              <a:rPr lang="en-US" sz="2800" smtClean="0">
                <a:solidFill>
                  <a:srgbClr val="002060"/>
                </a:solidFill>
                <a:latin typeface="Cambria" panose="02040503050406030204" pitchFamily="18" charset="0"/>
                <a:ea typeface="Cambria" panose="02040503050406030204" pitchFamily="18" charset="0"/>
              </a:rPr>
              <a:t>…………….</a:t>
            </a:r>
            <a:r>
              <a:rPr lang="vi-VN" sz="2800" b="1" smtClean="0">
                <a:solidFill>
                  <a:srgbClr val="002060"/>
                </a:solidFill>
                <a:latin typeface="Cambria" panose="02040503050406030204" pitchFamily="18" charset="0"/>
                <a:ea typeface="Cambria" panose="02040503050406030204" pitchFamily="18" charset="0"/>
              </a:rPr>
              <a:t>cháu </a:t>
            </a:r>
            <a:r>
              <a:rPr lang="vi-VN" sz="2800" b="1" dirty="0">
                <a:solidFill>
                  <a:srgbClr val="002060"/>
                </a:solidFill>
                <a:latin typeface="Cambria" panose="02040503050406030204" pitchFamily="18" charset="0"/>
                <a:ea typeface="Cambria" panose="02040503050406030204" pitchFamily="18" charset="0"/>
              </a:rPr>
              <a:t>về quê?</a:t>
            </a:r>
          </a:p>
        </p:txBody>
      </p:sp>
      <p:sp>
        <p:nvSpPr>
          <p:cNvPr id="12" name="TextBox 11">
            <a:extLst>
              <a:ext uri="{FF2B5EF4-FFF2-40B4-BE49-F238E27FC236}">
                <a16:creationId xmlns:a16="http://schemas.microsoft.com/office/drawing/2014/main" id="{0E3929AE-B980-8E73-598B-92529CB2FE91}"/>
              </a:ext>
            </a:extLst>
          </p:cNvPr>
          <p:cNvSpPr txBox="1"/>
          <p:nvPr/>
        </p:nvSpPr>
        <p:spPr>
          <a:xfrm>
            <a:off x="6953250" y="437197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(3) Hỏi về thời gian</a:t>
            </a:r>
          </a:p>
        </p:txBody>
      </p:sp>
      <p:sp>
        <p:nvSpPr>
          <p:cNvPr id="13" name="TextBox 12">
            <a:extLst>
              <a:ext uri="{FF2B5EF4-FFF2-40B4-BE49-F238E27FC236}">
                <a16:creationId xmlns:a16="http://schemas.microsoft.com/office/drawing/2014/main" id="{92C4792B-7672-B251-CF58-8E53BAF9E879}"/>
              </a:ext>
            </a:extLst>
          </p:cNvPr>
          <p:cNvSpPr txBox="1"/>
          <p:nvPr/>
        </p:nvSpPr>
        <p:spPr>
          <a:xfrm>
            <a:off x="1838325" y="5200650"/>
            <a:ext cx="481965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e.</a:t>
            </a:r>
            <a:r>
              <a:rPr lang="vi-VN" sz="2800" b="1" dirty="0">
                <a:solidFill>
                  <a:srgbClr val="FF000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Nó </a:t>
            </a:r>
            <a:r>
              <a:rPr lang="vi-VN" sz="2800" b="1">
                <a:solidFill>
                  <a:srgbClr val="002060"/>
                </a:solidFill>
                <a:latin typeface="Cambria" panose="02040503050406030204" pitchFamily="18" charset="0"/>
                <a:ea typeface="Cambria" panose="02040503050406030204" pitchFamily="18" charset="0"/>
              </a:rPr>
              <a:t>ngồi </a:t>
            </a:r>
            <a:r>
              <a:rPr lang="vi-VN" sz="2800" b="1" smtClean="0">
                <a:solidFill>
                  <a:srgbClr val="002060"/>
                </a:solidFill>
                <a:latin typeface="Cambria" panose="02040503050406030204" pitchFamily="18" charset="0"/>
                <a:ea typeface="Cambria" panose="02040503050406030204" pitchFamily="18" charset="0"/>
              </a:rPr>
              <a:t>ở</a:t>
            </a:r>
            <a:r>
              <a:rPr lang="en-US" sz="2800" smtClean="0">
                <a:solidFill>
                  <a:srgbClr val="002060"/>
                </a:solidFill>
                <a:latin typeface="Cambria" panose="02040503050406030204" pitchFamily="18" charset="0"/>
                <a:ea typeface="Cambria" panose="02040503050406030204" pitchFamily="18" charset="0"/>
              </a:rPr>
              <a:t>…………….</a:t>
            </a:r>
            <a:r>
              <a:rPr lang="vi-VN" sz="2800" b="1" smtClean="0">
                <a:solidFill>
                  <a:srgbClr val="002060"/>
                </a:solidFill>
                <a:latin typeface="Cambria" panose="02040503050406030204" pitchFamily="18" charset="0"/>
                <a:ea typeface="Cambria" panose="02040503050406030204" pitchFamily="18" charset="0"/>
              </a:rPr>
              <a:t>?</a:t>
            </a:r>
            <a:endParaRPr lang="vi-VN" sz="2800" b="1"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DC621539-A584-717C-CCE0-2FF011FD39EA}"/>
              </a:ext>
            </a:extLst>
          </p:cNvPr>
          <p:cNvSpPr txBox="1"/>
          <p:nvPr/>
        </p:nvSpPr>
        <p:spPr>
          <a:xfrm>
            <a:off x="6953250" y="519112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(4) Hỏi về địa điểm</a:t>
            </a:r>
          </a:p>
        </p:txBody>
      </p:sp>
      <p:sp>
        <p:nvSpPr>
          <p:cNvPr id="15" name="TextBox 14"/>
          <p:cNvSpPr txBox="1"/>
          <p:nvPr/>
        </p:nvSpPr>
        <p:spPr>
          <a:xfrm flipH="1">
            <a:off x="4695145" y="1692240"/>
            <a:ext cx="78649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gì</a:t>
            </a:r>
            <a:endParaRPr lang="en-US" sz="2800"/>
          </a:p>
        </p:txBody>
      </p:sp>
      <p:sp>
        <p:nvSpPr>
          <p:cNvPr id="16" name="TextBox 15"/>
          <p:cNvSpPr txBox="1"/>
          <p:nvPr/>
        </p:nvSpPr>
        <p:spPr>
          <a:xfrm>
            <a:off x="2166529" y="2586971"/>
            <a:ext cx="1502228"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Vì sao</a:t>
            </a:r>
            <a:endParaRPr lang="en-US" sz="2800"/>
          </a:p>
        </p:txBody>
      </p:sp>
      <p:sp>
        <p:nvSpPr>
          <p:cNvPr id="17" name="TextBox 16"/>
          <p:cNvSpPr txBox="1"/>
          <p:nvPr/>
        </p:nvSpPr>
        <p:spPr>
          <a:xfrm>
            <a:off x="4458655" y="3305244"/>
            <a:ext cx="1884996"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bao nhiêu</a:t>
            </a:r>
            <a:endParaRPr lang="en-US" sz="2800"/>
          </a:p>
        </p:txBody>
      </p:sp>
      <p:sp>
        <p:nvSpPr>
          <p:cNvPr id="18" name="TextBox 17"/>
          <p:cNvSpPr txBox="1"/>
          <p:nvPr/>
        </p:nvSpPr>
        <p:spPr>
          <a:xfrm>
            <a:off x="2282158" y="4369494"/>
            <a:ext cx="1485422"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Khi nào</a:t>
            </a:r>
            <a:endParaRPr lang="en-US" sz="2800"/>
          </a:p>
        </p:txBody>
      </p:sp>
      <p:sp>
        <p:nvSpPr>
          <p:cNvPr id="19" name="TextBox 18"/>
          <p:cNvSpPr txBox="1"/>
          <p:nvPr/>
        </p:nvSpPr>
        <p:spPr>
          <a:xfrm>
            <a:off x="3803095" y="5189471"/>
            <a:ext cx="1523760"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c</a:t>
            </a:r>
            <a:r>
              <a:rPr lang="en-US" sz="2800" b="1" smtClean="0">
                <a:solidFill>
                  <a:srgbClr val="FF0000"/>
                </a:solidFill>
                <a:latin typeface="Cambria" panose="02040503050406030204" pitchFamily="18" charset="0"/>
                <a:ea typeface="Cambria" panose="02040503050406030204" pitchFamily="18" charset="0"/>
              </a:rPr>
              <a:t>hỗ </a:t>
            </a:r>
            <a:r>
              <a:rPr lang="en-US" sz="2800" b="1">
                <a:solidFill>
                  <a:srgbClr val="FF0000"/>
                </a:solidFill>
                <a:latin typeface="Cambria" panose="02040503050406030204" pitchFamily="18" charset="0"/>
                <a:ea typeface="Cambria" panose="02040503050406030204" pitchFamily="18" charset="0"/>
              </a:rPr>
              <a:t>nào</a:t>
            </a:r>
            <a:endParaRPr lang="en-US" sz="2800"/>
          </a:p>
        </p:txBody>
      </p:sp>
    </p:spTree>
    <p:extLst>
      <p:ext uri="{BB962C8B-B14F-4D97-AF65-F5344CB8AC3E}">
        <p14:creationId xmlns:p14="http://schemas.microsoft.com/office/powerpoint/2010/main" val="10952399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barn(inVertical)">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arn(inVertical)">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3929AE-B980-8E73-598B-92529CB2FE91}"/>
              </a:ext>
            </a:extLst>
          </p:cNvPr>
          <p:cNvSpPr txBox="1"/>
          <p:nvPr/>
        </p:nvSpPr>
        <p:spPr>
          <a:xfrm>
            <a:off x="1287235" y="1677760"/>
            <a:ext cx="9832521" cy="1323439"/>
          </a:xfrm>
          <a:prstGeom prst="rect">
            <a:avLst/>
          </a:prstGeom>
          <a:noFill/>
        </p:spPr>
        <p:txBody>
          <a:bodyPr wrap="square" rtlCol="0">
            <a:spAutoFit/>
          </a:bodyPr>
          <a:lstStyle/>
          <a:p>
            <a:r>
              <a:rPr lang="nl-NL" sz="4000" b="1" dirty="0">
                <a:solidFill>
                  <a:srgbClr val="002060"/>
                </a:solidFill>
                <a:latin typeface="Times New Roman" panose="02020603050405020304" pitchFamily="18" charset="0"/>
                <a:cs typeface="Times New Roman" panose="02020603050405020304" pitchFamily="18" charset="0"/>
              </a:rPr>
              <a:t>Mỗi đại từ nghi vấn đều </a:t>
            </a:r>
            <a:r>
              <a:rPr lang="nl-NL" sz="4000" b="1" dirty="0" smtClean="0">
                <a:solidFill>
                  <a:srgbClr val="002060"/>
                </a:solidFill>
                <a:latin typeface="Times New Roman" panose="02020603050405020304" pitchFamily="18" charset="0"/>
                <a:cs typeface="Times New Roman" panose="02020603050405020304" pitchFamily="18" charset="0"/>
              </a:rPr>
              <a:t>có </a:t>
            </a:r>
            <a:r>
              <a:rPr lang="nl-NL" sz="4000" b="1" dirty="0">
                <a:solidFill>
                  <a:srgbClr val="002060"/>
                </a:solidFill>
                <a:latin typeface="Times New Roman" panose="02020603050405020304" pitchFamily="18" charset="0"/>
                <a:cs typeface="Times New Roman" panose="02020603050405020304" pitchFamily="18" charset="0"/>
              </a:rPr>
              <a:t>mục đích </a:t>
            </a:r>
            <a:r>
              <a:rPr lang="nl-NL" sz="4000" b="1" dirty="0" smtClean="0">
                <a:solidFill>
                  <a:srgbClr val="002060"/>
                </a:solidFill>
                <a:latin typeface="Times New Roman" panose="02020603050405020304" pitchFamily="18" charset="0"/>
                <a:cs typeface="Times New Roman" panose="02020603050405020304" pitchFamily="18" charset="0"/>
              </a:rPr>
              <a:t>sử dụng </a:t>
            </a:r>
            <a:r>
              <a:rPr lang="nl-NL" sz="4000" b="1" dirty="0">
                <a:solidFill>
                  <a:srgbClr val="002060"/>
                </a:solidFill>
                <a:latin typeface="Times New Roman" panose="02020603050405020304" pitchFamily="18" charset="0"/>
                <a:cs typeface="Times New Roman" panose="02020603050405020304" pitchFamily="18" charset="0"/>
              </a:rPr>
              <a:t>riêng nên cần sử dụng đúng ngữ cảnh.</a:t>
            </a:r>
            <a:endParaRPr lang="vi-VN"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406462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3"/>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E7E35-12FF-3F12-1096-AB7B0BFC7A3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80" r="70346" b="10722"/>
          <a:stretch/>
        </p:blipFill>
        <p:spPr>
          <a:xfrm>
            <a:off x="1169186" y="2029786"/>
            <a:ext cx="3788933" cy="4828214"/>
          </a:xfrm>
          <a:prstGeom prst="rect">
            <a:avLst/>
          </a:prstGeom>
        </p:spPr>
      </p:pic>
      <p:pic>
        <p:nvPicPr>
          <p:cNvPr id="3" name="Picture 2">
            <a:extLst>
              <a:ext uri="{FF2B5EF4-FFF2-40B4-BE49-F238E27FC236}">
                <a16:creationId xmlns:a16="http://schemas.microsoft.com/office/drawing/2014/main" id="{2B0C5D94-1851-C748-C362-EA4A45CBE24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42701" b="8694"/>
          <a:stretch/>
        </p:blipFill>
        <p:spPr>
          <a:xfrm>
            <a:off x="4256238" y="1850065"/>
            <a:ext cx="6950766" cy="4937918"/>
          </a:xfrm>
          <a:prstGeom prst="rect">
            <a:avLst/>
          </a:prstGeom>
        </p:spPr>
      </p:pic>
      <p:pic>
        <p:nvPicPr>
          <p:cNvPr id="4" name="Picture 3">
            <a:extLst>
              <a:ext uri="{FF2B5EF4-FFF2-40B4-BE49-F238E27FC236}">
                <a16:creationId xmlns:a16="http://schemas.microsoft.com/office/drawing/2014/main" id="{E1132E1B-87DE-F7AF-8BD3-19422892D1D3}"/>
              </a:ext>
            </a:extLst>
          </p:cNvPr>
          <p:cNvPicPr>
            <a:picLocks noChangeAspect="1"/>
          </p:cNvPicPr>
          <p:nvPr/>
        </p:nvPicPr>
        <p:blipFill>
          <a:blip r:embed="rId3"/>
          <a:stretch>
            <a:fillRect/>
          </a:stretch>
        </p:blipFill>
        <p:spPr>
          <a:xfrm>
            <a:off x="1804411" y="1070956"/>
            <a:ext cx="8907028" cy="810838"/>
          </a:xfrm>
          <a:prstGeom prst="rect">
            <a:avLst/>
          </a:prstGeom>
        </p:spPr>
      </p:pic>
    </p:spTree>
    <p:extLst>
      <p:ext uri="{BB962C8B-B14F-4D97-AF65-F5344CB8AC3E}">
        <p14:creationId xmlns:p14="http://schemas.microsoft.com/office/powerpoint/2010/main" val="31072856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D01B1E-1678-1D9B-BC34-004D1D4043A8}"/>
              </a:ext>
            </a:extLst>
          </p:cNvPr>
          <p:cNvSpPr txBox="1"/>
          <p:nvPr/>
        </p:nvSpPr>
        <p:spPr>
          <a:xfrm>
            <a:off x="1962817" y="1165426"/>
            <a:ext cx="8788739" cy="3108543"/>
          </a:xfrm>
          <a:prstGeom prst="rect">
            <a:avLst/>
          </a:prstGeom>
          <a:noFill/>
        </p:spPr>
        <p:txBody>
          <a:bodyPr wrap="square" rtlCol="0">
            <a:spAutoFit/>
          </a:bodyPr>
          <a:lstStyle/>
          <a:p>
            <a:pPr marL="457200" lvl="0" indent="-457200" algn="just">
              <a:buFont typeface="Wingdings" panose="05000000000000000000" pitchFamily="2" charset="2"/>
              <a:buChar char="q"/>
              <a:defRPr/>
            </a:pPr>
            <a:r>
              <a:rPr lang="en-US" sz="2800" b="1" smtClean="0">
                <a:solidFill>
                  <a:prstClr val="black"/>
                </a:solidFill>
                <a:latin typeface="Cambria" panose="02040503050406030204" pitchFamily="18" charset="0"/>
              </a:rPr>
              <a:t>2 đội chơi: Dựa vào </a:t>
            </a:r>
            <a:r>
              <a:rPr lang="en-US" sz="2800" b="1" dirty="0" err="1">
                <a:solidFill>
                  <a:prstClr val="black"/>
                </a:solidFill>
                <a:latin typeface="Cambria" panose="02040503050406030204" pitchFamily="18" charset="0"/>
              </a:rPr>
              <a:t>các</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câu</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về</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đặc</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điểm</a:t>
            </a:r>
            <a:r>
              <a:rPr lang="en-US" sz="2800" b="1" dirty="0">
                <a:solidFill>
                  <a:prstClr val="black"/>
                </a:solidFill>
                <a:latin typeface="Cambria" panose="02040503050406030204" pitchFamily="18" charset="0"/>
              </a:rPr>
              <a:t> </a:t>
            </a:r>
            <a:r>
              <a:rPr lang="en-US" sz="2800" b="1" err="1">
                <a:solidFill>
                  <a:prstClr val="black"/>
                </a:solidFill>
                <a:latin typeface="Cambria" panose="02040503050406030204" pitchFamily="18" charset="0"/>
              </a:rPr>
              <a:t>của</a:t>
            </a:r>
            <a:r>
              <a:rPr lang="en-US" sz="2800" b="1">
                <a:solidFill>
                  <a:prstClr val="black"/>
                </a:solidFill>
                <a:latin typeface="Cambria" panose="02040503050406030204" pitchFamily="18" charset="0"/>
              </a:rPr>
              <a:t> </a:t>
            </a:r>
            <a:r>
              <a:rPr lang="en-US" sz="2800" b="1" smtClean="0">
                <a:solidFill>
                  <a:prstClr val="black"/>
                </a:solidFill>
                <a:latin typeface="Cambria" panose="02040503050406030204" pitchFamily="18" charset="0"/>
              </a:rPr>
              <a:t>bạn trong lớp (trong đó để </a:t>
            </a:r>
            <a:r>
              <a:rPr lang="en-US" sz="2800" b="1" dirty="0" err="1">
                <a:solidFill>
                  <a:prstClr val="black"/>
                </a:solidFill>
                <a:latin typeface="Cambria" panose="02040503050406030204" pitchFamily="18" charset="0"/>
              </a:rPr>
              <a:t>trống</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các</a:t>
            </a:r>
            <a:r>
              <a:rPr lang="en-US" sz="2800" b="1" dirty="0">
                <a:solidFill>
                  <a:prstClr val="black"/>
                </a:solidFill>
                <a:latin typeface="Cambria" panose="02040503050406030204" pitchFamily="18" charset="0"/>
              </a:rPr>
              <a:t> </a:t>
            </a:r>
            <a:r>
              <a:rPr lang="en-US" sz="2800" b="1" err="1">
                <a:solidFill>
                  <a:prstClr val="black"/>
                </a:solidFill>
                <a:latin typeface="Cambria" panose="02040503050406030204" pitchFamily="18" charset="0"/>
              </a:rPr>
              <a:t>đại</a:t>
            </a:r>
            <a:r>
              <a:rPr lang="en-US" sz="2800" b="1">
                <a:solidFill>
                  <a:prstClr val="black"/>
                </a:solidFill>
                <a:latin typeface="Cambria" panose="02040503050406030204" pitchFamily="18" charset="0"/>
              </a:rPr>
              <a:t> </a:t>
            </a:r>
            <a:r>
              <a:rPr lang="en-US" sz="2800" b="1" smtClean="0">
                <a:solidFill>
                  <a:prstClr val="black"/>
                </a:solidFill>
                <a:latin typeface="Cambria" panose="02040503050406030204" pitchFamily="18" charset="0"/>
              </a:rPr>
              <a:t>từ) hai đội tự </a:t>
            </a:r>
            <a:r>
              <a:rPr lang="en-US" sz="2800" b="1" dirty="0" err="1">
                <a:solidFill>
                  <a:prstClr val="black"/>
                </a:solidFill>
                <a:latin typeface="Cambria" panose="02040503050406030204" pitchFamily="18" charset="0"/>
              </a:rPr>
              <a:t>tìm</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ghép</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từ</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sau</a:t>
            </a:r>
            <a:r>
              <a:rPr lang="en-US" sz="2800" b="1" dirty="0">
                <a:solidFill>
                  <a:prstClr val="black"/>
                </a:solidFill>
                <a:latin typeface="Cambria" panose="02040503050406030204" pitchFamily="18" charset="0"/>
              </a:rPr>
              <a:t> </a:t>
            </a:r>
            <a:r>
              <a:rPr lang="en-US" sz="2800" b="1" err="1">
                <a:solidFill>
                  <a:prstClr val="black"/>
                </a:solidFill>
                <a:latin typeface="Cambria" panose="02040503050406030204" pitchFamily="18" charset="0"/>
              </a:rPr>
              <a:t>dấu</a:t>
            </a:r>
            <a:r>
              <a:rPr lang="en-US" sz="2800" b="1">
                <a:solidFill>
                  <a:prstClr val="black"/>
                </a:solidFill>
                <a:latin typeface="Cambria" panose="02040503050406030204" pitchFamily="18" charset="0"/>
              </a:rPr>
              <a:t> </a:t>
            </a:r>
            <a:r>
              <a:rPr lang="en-US" sz="2800" b="1" smtClean="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để</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thành</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câu</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nói</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hoàn</a:t>
            </a:r>
            <a:r>
              <a:rPr lang="en-US" sz="2800" b="1" dirty="0">
                <a:solidFill>
                  <a:prstClr val="black"/>
                </a:solidFill>
                <a:latin typeface="Cambria" panose="02040503050406030204" pitchFamily="18" charset="0"/>
              </a:rPr>
              <a:t> </a:t>
            </a:r>
            <a:r>
              <a:rPr lang="en-US" sz="2800" b="1" err="1">
                <a:solidFill>
                  <a:prstClr val="black"/>
                </a:solidFill>
                <a:latin typeface="Cambria" panose="02040503050406030204" pitchFamily="18" charset="0"/>
              </a:rPr>
              <a:t>chỉnh</a:t>
            </a:r>
            <a:r>
              <a:rPr lang="en-US" sz="2800" b="1" smtClean="0">
                <a:solidFill>
                  <a:prstClr val="black"/>
                </a:solidFill>
                <a:latin typeface="Cambria" panose="02040503050406030204" pitchFamily="18" charset="0"/>
              </a:rPr>
              <a:t>. Đội nào tìm ghép được nhiều từ là đội thắng</a:t>
            </a:r>
          </a:p>
          <a:p>
            <a:pPr marL="457200" lvl="0" indent="-457200" algn="just">
              <a:buFont typeface="Wingdings" panose="05000000000000000000" pitchFamily="2" charset="2"/>
              <a:buChar char="q"/>
              <a:defRPr/>
            </a:pPr>
            <a:r>
              <a:rPr lang="en-US" sz="2800">
                <a:solidFill>
                  <a:srgbClr val="C71A29"/>
                </a:solidFill>
                <a:latin typeface="Cambria" panose="02040503050406030204" pitchFamily="18" charset="0"/>
                <a:ea typeface="Cambria" panose="02040503050406030204" pitchFamily="18" charset="0"/>
                <a:cs typeface="Calibri" panose="020F0502020204030204" pitchFamily="34" charset="0"/>
              </a:rPr>
              <a:t>Ví dụ: </a:t>
            </a:r>
            <a:r>
              <a:rPr lang="vi-VN" sz="2800">
                <a:solidFill>
                  <a:srgbClr val="C71A29"/>
                </a:solidFill>
                <a:latin typeface="Cambria" panose="02040503050406030204" pitchFamily="18" charset="0"/>
                <a:ea typeface="Cambria" panose="02040503050406030204" pitchFamily="18" charset="0"/>
                <a:cs typeface="Calibri" panose="020F0502020204030204" pitchFamily="34" charset="0"/>
              </a:rPr>
              <a:t>Bạn A dễ thương, bạn B cũng</a:t>
            </a:r>
            <a:r>
              <a:rPr lang="vi-VN" sz="2800" smtClean="0">
                <a:solidFill>
                  <a:srgbClr val="C71A29"/>
                </a:solidFill>
                <a:latin typeface="Cambria" panose="02040503050406030204" pitchFamily="18" charset="0"/>
                <a:ea typeface="Cambria" panose="02040503050406030204" pitchFamily="18" charset="0"/>
                <a:cs typeface="Calibri" panose="020F0502020204030204" pitchFamily="34" charset="0"/>
              </a:rPr>
              <a:t>...</a:t>
            </a:r>
            <a:r>
              <a:rPr lang="en-US" sz="2800" smtClean="0">
                <a:solidFill>
                  <a:srgbClr val="C71A29"/>
                </a:solidFill>
                <a:latin typeface="Cambria" panose="02040503050406030204" pitchFamily="18" charset="0"/>
                <a:ea typeface="Cambria" panose="02040503050406030204" pitchFamily="18" charset="0"/>
                <a:cs typeface="Calibri" panose="020F0502020204030204" pitchFamily="34" charset="0"/>
              </a:rPr>
              <a:t> (vậy/ thế)</a:t>
            </a:r>
          </a:p>
          <a:p>
            <a:pPr lvl="0" algn="just">
              <a:defRPr/>
            </a:pPr>
            <a:endParaRPr lang="en-US" sz="2800" b="1" dirty="0">
              <a:solidFill>
                <a:prstClr val="black"/>
              </a:solidFill>
              <a:latin typeface="Cambria" panose="02040503050406030204" pitchFamily="18" charset="0"/>
            </a:endParaRPr>
          </a:p>
        </p:txBody>
      </p:sp>
      <p:pic>
        <p:nvPicPr>
          <p:cNvPr id="5" name="Picture 4">
            <a:extLst>
              <a:ext uri="{FF2B5EF4-FFF2-40B4-BE49-F238E27FC236}">
                <a16:creationId xmlns:a16="http://schemas.microsoft.com/office/drawing/2014/main" id="{6C2B6FA2-B5FE-A10A-F0B5-1CABF938E0C2}"/>
              </a:ext>
            </a:extLst>
          </p:cNvPr>
          <p:cNvPicPr>
            <a:picLocks noChangeAspect="1"/>
          </p:cNvPicPr>
          <p:nvPr/>
        </p:nvPicPr>
        <p:blipFill>
          <a:blip r:embed="rId2"/>
          <a:stretch>
            <a:fillRect/>
          </a:stretch>
        </p:blipFill>
        <p:spPr>
          <a:xfrm>
            <a:off x="4664181" y="423521"/>
            <a:ext cx="4255377" cy="963251"/>
          </a:xfrm>
          <a:prstGeom prst="rect">
            <a:avLst/>
          </a:prstGeom>
        </p:spPr>
      </p:pic>
    </p:spTree>
    <p:extLst>
      <p:ext uri="{BB962C8B-B14F-4D97-AF65-F5344CB8AC3E}">
        <p14:creationId xmlns:p14="http://schemas.microsoft.com/office/powerpoint/2010/main" val="3425222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3929AE-B980-8E73-598B-92529CB2FE91}"/>
              </a:ext>
            </a:extLst>
          </p:cNvPr>
          <p:cNvSpPr txBox="1"/>
          <p:nvPr/>
        </p:nvSpPr>
        <p:spPr>
          <a:xfrm>
            <a:off x="552450" y="1400175"/>
            <a:ext cx="9832521" cy="707886"/>
          </a:xfrm>
          <a:prstGeom prst="rect">
            <a:avLst/>
          </a:prstGeom>
          <a:noFill/>
        </p:spPr>
        <p:txBody>
          <a:bodyPr wrap="square" rtlCol="0">
            <a:spAutoFit/>
          </a:bodyPr>
          <a:lstStyle/>
          <a:p>
            <a:r>
              <a:rPr lang="nl-NL" sz="4000" smtClean="0">
                <a:latin typeface="Times New Roman" panose="02020603050405020304" pitchFamily="18" charset="0"/>
                <a:cs typeface="Times New Roman" panose="02020603050405020304" pitchFamily="18" charset="0"/>
              </a:rPr>
              <a:t>1. Bạn </a:t>
            </a:r>
            <a:r>
              <a:rPr lang="nl-NL" sz="4000">
                <a:latin typeface="Times New Roman" panose="02020603050405020304" pitchFamily="18" charset="0"/>
                <a:cs typeface="Times New Roman" panose="02020603050405020304" pitchFamily="18" charset="0"/>
              </a:rPr>
              <a:t>A </a:t>
            </a:r>
            <a:r>
              <a:rPr lang="nl-NL" sz="4000" smtClean="0">
                <a:latin typeface="Times New Roman" panose="02020603050405020304" pitchFamily="18" charset="0"/>
                <a:cs typeface="Times New Roman" panose="02020603050405020304" pitchFamily="18" charset="0"/>
              </a:rPr>
              <a:t>dễ thương. -&gt; Bạn B ........</a:t>
            </a:r>
            <a:endParaRPr lang="vi-VN"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E3929AE-B980-8E73-598B-92529CB2FE91}"/>
              </a:ext>
            </a:extLst>
          </p:cNvPr>
          <p:cNvSpPr txBox="1"/>
          <p:nvPr/>
        </p:nvSpPr>
        <p:spPr>
          <a:xfrm>
            <a:off x="552449" y="2352675"/>
            <a:ext cx="9832521" cy="1323439"/>
          </a:xfrm>
          <a:prstGeom prst="rect">
            <a:avLst/>
          </a:prstGeom>
          <a:noFill/>
        </p:spPr>
        <p:txBody>
          <a:bodyPr wrap="square" rtlCol="0">
            <a:spAutoFit/>
          </a:bodyPr>
          <a:lstStyle/>
          <a:p>
            <a:r>
              <a:rPr lang="nl-NL" sz="4000" dirty="0" smtClean="0">
                <a:latin typeface="Times New Roman" panose="02020603050405020304" pitchFamily="18" charset="0"/>
                <a:cs typeface="Times New Roman" panose="02020603050405020304" pitchFamily="18" charset="0"/>
              </a:rPr>
              <a:t>2. Trong lớp, các bạn đều hăng hái, tích cực phát biểu. -&gt; Em .......</a:t>
            </a:r>
            <a:endParaRPr lang="vi-VN"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E3929AE-B980-8E73-598B-92529CB2FE91}"/>
              </a:ext>
            </a:extLst>
          </p:cNvPr>
          <p:cNvSpPr txBox="1"/>
          <p:nvPr/>
        </p:nvSpPr>
        <p:spPr>
          <a:xfrm>
            <a:off x="552448" y="3920728"/>
            <a:ext cx="10355038" cy="707886"/>
          </a:xfrm>
          <a:prstGeom prst="rect">
            <a:avLst/>
          </a:prstGeom>
          <a:noFill/>
        </p:spPr>
        <p:txBody>
          <a:bodyPr wrap="square" rtlCol="0">
            <a:spAutoFit/>
          </a:bodyPr>
          <a:lstStyle/>
          <a:p>
            <a:r>
              <a:rPr lang="nl-NL" sz="4000" smtClean="0">
                <a:latin typeface="Times New Roman" panose="02020603050405020304" pitchFamily="18" charset="0"/>
                <a:cs typeface="Times New Roman" panose="02020603050405020304" pitchFamily="18" charset="0"/>
              </a:rPr>
              <a:t>3. Bạn Lâm học tốt Tiếng Anh. -&gt; Bạn Loan ........</a:t>
            </a:r>
            <a:endParaRPr lang="vi-VN"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E3929AE-B980-8E73-598B-92529CB2FE91}"/>
              </a:ext>
            </a:extLst>
          </p:cNvPr>
          <p:cNvSpPr txBox="1"/>
          <p:nvPr/>
        </p:nvSpPr>
        <p:spPr>
          <a:xfrm>
            <a:off x="410936" y="4873228"/>
            <a:ext cx="10333265" cy="707886"/>
          </a:xfrm>
          <a:prstGeom prst="rect">
            <a:avLst/>
          </a:prstGeom>
          <a:noFill/>
        </p:spPr>
        <p:txBody>
          <a:bodyPr wrap="square" rtlCol="0">
            <a:spAutoFit/>
          </a:bodyPr>
          <a:lstStyle/>
          <a:p>
            <a:r>
              <a:rPr lang="nl-NL" sz="4000" smtClean="0">
                <a:latin typeface="Times New Roman" panose="02020603050405020304" pitchFamily="18" charset="0"/>
                <a:cs typeface="Times New Roman" panose="02020603050405020304" pitchFamily="18" charset="0"/>
              </a:rPr>
              <a:t>4. .......trực nhật hôm nay mà lớp mình sạch sẽ.....</a:t>
            </a:r>
            <a:endParaRPr lang="vi-VN"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738166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14725" y="409154"/>
            <a:ext cx="5534025" cy="1114846"/>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Đại</a:t>
            </a:r>
            <a:r>
              <a:rPr lang="en-US" sz="6000" b="1"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từ</a:t>
            </a:r>
            <a:r>
              <a:rPr lang="en-US" sz="6000" b="1"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là</a:t>
            </a:r>
            <a:r>
              <a:rPr lang="en-US" sz="6000" b="1"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gì</a:t>
            </a:r>
            <a:r>
              <a:rPr lang="en-US" sz="6000" b="1"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a:t>
            </a:r>
            <a:endParaRPr kumimoji="0" lang="en-US" sz="60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6" name="Rounded Rectangle 5"/>
          <p:cNvSpPr/>
          <p:nvPr/>
        </p:nvSpPr>
        <p:spPr>
          <a:xfrm>
            <a:off x="1247775" y="2095500"/>
            <a:ext cx="9763125" cy="336434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Đại từ là từ dùng để thay thế như </a:t>
            </a:r>
            <a:r>
              <a:rPr lang="vi-VN" sz="3600" i="1" dirty="0">
                <a:solidFill>
                  <a:prstClr val="black"/>
                </a:solidFill>
                <a:latin typeface="Cambria" panose="02040503050406030204" pitchFamily="18" charset="0"/>
                <a:ea typeface="Cambria" panose="02040503050406030204" pitchFamily="18" charset="0"/>
              </a:rPr>
              <a:t>thế, vậy, đó, này</a:t>
            </a:r>
            <a:r>
              <a:rPr lang="vi-VN" sz="3600" dirty="0">
                <a:solidFill>
                  <a:prstClr val="black"/>
                </a:solidFill>
                <a:latin typeface="Cambria" panose="02040503050406030204" pitchFamily="18" charset="0"/>
                <a:ea typeface="Cambria" panose="02040503050406030204" pitchFamily="18" charset="0"/>
              </a:rPr>
              <a:t>,... (đại từ thay thế), để hỏi như </a:t>
            </a:r>
            <a:r>
              <a:rPr lang="vi-VN" sz="3600" i="1" dirty="0">
                <a:solidFill>
                  <a:prstClr val="black"/>
                </a:solidFill>
                <a:latin typeface="Cambria" panose="02040503050406030204" pitchFamily="18" charset="0"/>
                <a:ea typeface="Cambria" panose="02040503050406030204" pitchFamily="18" charset="0"/>
              </a:rPr>
              <a:t>ai, gì, nào, sao, bao nhiêu, đâu</a:t>
            </a:r>
            <a:r>
              <a:rPr lang="vi-VN" sz="3600" dirty="0">
                <a:solidFill>
                  <a:prstClr val="black"/>
                </a:solidFill>
                <a:latin typeface="Cambria" panose="02040503050406030204" pitchFamily="18" charset="0"/>
                <a:ea typeface="Cambria" panose="02040503050406030204" pitchFamily="18" charset="0"/>
              </a:rPr>
              <a:t>,... (đại từ nghi vấn) hoặc để xưng hô như </a:t>
            </a:r>
            <a:r>
              <a:rPr lang="vi-VN" sz="3600" i="1" dirty="0">
                <a:solidFill>
                  <a:prstClr val="black"/>
                </a:solidFill>
                <a:latin typeface="Cambria" panose="02040503050406030204" pitchFamily="18" charset="0"/>
                <a:ea typeface="Cambria" panose="02040503050406030204" pitchFamily="18" charset="0"/>
              </a:rPr>
              <a:t>tôi, tớ, chúng tôi, chúng tớ mày, chúng mày, chúng ta</a:t>
            </a:r>
            <a:r>
              <a:rPr lang="vi-VN" sz="3600" dirty="0">
                <a:solidFill>
                  <a:prstClr val="black"/>
                </a:solidFill>
                <a:latin typeface="Cambria" panose="02040503050406030204" pitchFamily="18" charset="0"/>
                <a:ea typeface="Cambria" panose="02040503050406030204" pitchFamily="18" charset="0"/>
              </a:rPr>
              <a:t>,... (đại từ xưng hô). </a:t>
            </a:r>
          </a:p>
        </p:txBody>
      </p:sp>
    </p:spTree>
    <p:extLst>
      <p:ext uri="{BB962C8B-B14F-4D97-AF65-F5344CB8AC3E}">
        <p14:creationId xmlns:p14="http://schemas.microsoft.com/office/powerpoint/2010/main" val="23283609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9">
            <a:extLst>
              <a:ext uri="{FF2B5EF4-FFF2-40B4-BE49-F238E27FC236}">
                <a16:creationId xmlns:a16="http://schemas.microsoft.com/office/drawing/2014/main" id="{BD39EAFE-68DB-7697-6A93-C6C87884BC60}"/>
              </a:ext>
            </a:extLst>
          </p:cNvPr>
          <p:cNvSpPr/>
          <p:nvPr/>
        </p:nvSpPr>
        <p:spPr>
          <a:xfrm>
            <a:off x="4422914" y="3783497"/>
            <a:ext cx="3581400"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3600" dirty="0" err="1">
                <a:solidFill>
                  <a:prstClr val="black"/>
                </a:solidFill>
                <a:latin typeface="Cambria" panose="02040503050406030204" pitchFamily="18" charset="0"/>
                <a:ea typeface="Cambria" panose="02040503050406030204" pitchFamily="18" charset="0"/>
              </a:rPr>
              <a:t>Đáp</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Tôi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chị</a:t>
            </a:r>
            <a:endParaRPr lang="vi-VN" sz="3600" dirty="0">
              <a:solidFill>
                <a:prstClr val="black"/>
              </a:solidFill>
              <a:latin typeface="Cambria" panose="02040503050406030204" pitchFamily="18" charset="0"/>
              <a:ea typeface="Cambria" panose="02040503050406030204" pitchFamily="18" charset="0"/>
            </a:endParaRPr>
          </a:p>
        </p:txBody>
      </p:sp>
      <p:sp>
        <p:nvSpPr>
          <p:cNvPr id="8" name="Rounded Rectangle 7"/>
          <p:cNvSpPr/>
          <p:nvPr/>
        </p:nvSpPr>
        <p:spPr>
          <a:xfrm>
            <a:off x="2140227" y="697605"/>
            <a:ext cx="8906540" cy="2340457"/>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marR="0" lvl="0" indent="0" algn="ctr" defTabSz="914400" rtl="0" eaLnBrk="1" fontAlgn="auto" latinLnBrk="0" hangingPunct="1">
              <a:lnSpc>
                <a:spcPct val="100000"/>
              </a:lnSpc>
              <a:spcBef>
                <a:spcPts val="0"/>
              </a:spcBef>
              <a:spcAft>
                <a:spcPts val="0"/>
              </a:spcAft>
              <a:buClrTx/>
              <a:buSzTx/>
              <a:buFontTx/>
              <a:buNone/>
              <a:tabLst/>
              <a:defRPr/>
            </a:pPr>
            <a:r>
              <a:rPr lang="en-US" sz="2800" b="1" u="none" strike="noStrike" dirty="0" err="1">
                <a:solidFill>
                  <a:srgbClr val="002060"/>
                </a:solidFill>
                <a:effectLst/>
                <a:latin typeface="Cambria" panose="02040503050406030204" pitchFamily="18" charset="0"/>
                <a:ea typeface="Cambria" panose="02040503050406030204" pitchFamily="18" charset="0"/>
              </a:rPr>
              <a:t>Tìm</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đại</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từ</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trong</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đoạn</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sau</a:t>
            </a:r>
            <a:r>
              <a:rPr lang="en-US" sz="2800" b="1" u="none" strike="noStrike" dirty="0">
                <a:solidFill>
                  <a:srgbClr val="002060"/>
                </a:solidFill>
                <a:effectLst/>
                <a:latin typeface="Cambria" panose="02040503050406030204" pitchFamily="18" charset="0"/>
                <a:ea typeface="Cambria" panose="02040503050406030204" pitchFamily="18" charset="0"/>
              </a:rPr>
              <a:t>:</a:t>
            </a: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b="1" u="none" strike="noStrike" dirty="0">
                <a:solidFill>
                  <a:srgbClr val="002060"/>
                </a:solidFill>
                <a:effectLst/>
                <a:latin typeface="Cambria" panose="02040503050406030204" pitchFamily="18" charset="0"/>
                <a:ea typeface="Cambria" panose="02040503050406030204" pitchFamily="18" charset="0"/>
              </a:rPr>
              <a:t>“Cho tôi đi làm mưa với</a:t>
            </a:r>
            <a:endParaRPr lang="en-US" sz="2800" b="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b="1" u="none" strike="noStrike" dirty="0">
                <a:solidFill>
                  <a:srgbClr val="002060"/>
                </a:solidFill>
                <a:effectLst/>
                <a:latin typeface="Cambria" panose="02040503050406030204" pitchFamily="18" charset="0"/>
                <a:ea typeface="Cambria" panose="02040503050406030204" pitchFamily="18" charset="0"/>
              </a:rPr>
              <a:t>Chị gió ơi chị gió ơi</a:t>
            </a:r>
            <a:endParaRPr lang="en-US" sz="2800" b="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b="1" u="none" strike="noStrike" dirty="0">
                <a:solidFill>
                  <a:srgbClr val="002060"/>
                </a:solidFill>
                <a:effectLst/>
                <a:latin typeface="Cambria" panose="02040503050406030204" pitchFamily="18" charset="0"/>
                <a:ea typeface="Cambria" panose="02040503050406030204" pitchFamily="18" charset="0"/>
              </a:rPr>
              <a:t>Tôi muốn cây được xanh lá</a:t>
            </a:r>
            <a:endParaRPr lang="en-US" sz="2800" b="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b="1" u="none" strike="noStrike" dirty="0">
                <a:solidFill>
                  <a:srgbClr val="002060"/>
                </a:solidFill>
                <a:effectLst/>
                <a:latin typeface="Cambria" panose="02040503050406030204" pitchFamily="18" charset="0"/>
                <a:ea typeface="Cambria" panose="02040503050406030204" pitchFamily="18" charset="0"/>
              </a:rPr>
              <a:t>Hoa lá được tốt tươi”</a:t>
            </a:r>
            <a:endParaRPr kumimoji="0" lang="en-US" sz="4400" b="1" u="none" strike="noStrike" kern="1200" cap="none" spc="0" normalizeH="0" baseline="0" noProof="0" dirty="0">
              <a:ln>
                <a:noFill/>
              </a:ln>
              <a:solidFill>
                <a:srgbClr val="00206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51864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9">
            <a:extLst>
              <a:ext uri="{FF2B5EF4-FFF2-40B4-BE49-F238E27FC236}">
                <a16:creationId xmlns:a16="http://schemas.microsoft.com/office/drawing/2014/main" id="{F5FF1B4A-29BC-7089-C8A6-565EAC30CFE0}"/>
              </a:ext>
            </a:extLst>
          </p:cNvPr>
          <p:cNvSpPr/>
          <p:nvPr/>
        </p:nvSpPr>
        <p:spPr>
          <a:xfrm>
            <a:off x="1954282" y="959126"/>
            <a:ext cx="8906540" cy="3038242"/>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marR="0" lvl="0" indent="0" algn="ctr" defTabSz="914400" rtl="0" eaLnBrk="1" fontAlgn="auto" latinLnBrk="0" hangingPunct="1">
              <a:lnSpc>
                <a:spcPct val="100000"/>
              </a:lnSpc>
              <a:spcBef>
                <a:spcPts val="0"/>
              </a:spcBef>
              <a:spcAft>
                <a:spcPts val="0"/>
              </a:spcAft>
              <a:buClrTx/>
              <a:buSzTx/>
              <a:buFontTx/>
              <a:buNone/>
              <a:tabLst/>
              <a:defRPr/>
            </a:pPr>
            <a:r>
              <a:rPr lang="en-US" sz="2800" b="1" u="none" strike="noStrike" dirty="0" err="1">
                <a:solidFill>
                  <a:srgbClr val="002060"/>
                </a:solidFill>
                <a:effectLst/>
                <a:latin typeface="Cambria" panose="02040503050406030204" pitchFamily="18" charset="0"/>
                <a:ea typeface="Cambria" panose="02040503050406030204" pitchFamily="18" charset="0"/>
              </a:rPr>
              <a:t>Tìm</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đại</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từ</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trong</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đoạn</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sau</a:t>
            </a:r>
            <a:r>
              <a:rPr lang="en-US" sz="2800" b="1" u="none" strike="noStrike" dirty="0">
                <a:solidFill>
                  <a:srgbClr val="002060"/>
                </a:solidFill>
                <a:effectLst/>
                <a:latin typeface="Cambria" panose="02040503050406030204" pitchFamily="18" charset="0"/>
                <a:ea typeface="Cambria" panose="02040503050406030204" pitchFamily="18" charset="0"/>
              </a:rPr>
              <a:t>:</a:t>
            </a: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Quả gì mà da cưng cứng</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Xin thưa rằng quả trứng</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Ăn vào thì nó làm sao</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Không sao</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Ăn vào người sẽ thêm cao”</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(Quả gì</a:t>
            </a:r>
            <a:r>
              <a:rPr lang="en-US" sz="2800" u="none" strike="noStrike" dirty="0">
                <a:solidFill>
                  <a:srgbClr val="002060"/>
                </a:solidFill>
                <a:effectLst/>
                <a:latin typeface="Cambria" panose="02040503050406030204" pitchFamily="18" charset="0"/>
                <a:ea typeface="Cambria" panose="02040503050406030204" pitchFamily="18" charset="0"/>
              </a:rPr>
              <a:t>?)</a:t>
            </a:r>
            <a:endParaRPr lang="vi-VN" sz="2800" u="none" strike="noStrike" dirty="0">
              <a:solidFill>
                <a:srgbClr val="002060"/>
              </a:solidFill>
              <a:effectLst/>
              <a:latin typeface="Cambria" panose="02040503050406030204" pitchFamily="18" charset="0"/>
              <a:ea typeface="Cambria" panose="02040503050406030204" pitchFamily="18" charset="0"/>
            </a:endParaRPr>
          </a:p>
        </p:txBody>
      </p:sp>
      <p:sp>
        <p:nvSpPr>
          <p:cNvPr id="5" name="Rounded Rectangle 39">
            <a:extLst>
              <a:ext uri="{FF2B5EF4-FFF2-40B4-BE49-F238E27FC236}">
                <a16:creationId xmlns:a16="http://schemas.microsoft.com/office/drawing/2014/main" id="{95E49345-871C-C653-8889-AF0F5D19E1C0}"/>
              </a:ext>
            </a:extLst>
          </p:cNvPr>
          <p:cNvSpPr/>
          <p:nvPr/>
        </p:nvSpPr>
        <p:spPr>
          <a:xfrm>
            <a:off x="4391026" y="5048251"/>
            <a:ext cx="3581400"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dirty="0" err="1">
                <a:solidFill>
                  <a:prstClr val="black"/>
                </a:solidFill>
                <a:latin typeface="Cambria" panose="02040503050406030204" pitchFamily="18" charset="0"/>
                <a:ea typeface="Cambria" panose="02040503050406030204" pitchFamily="18" charset="0"/>
              </a:rPr>
              <a:t>Đáp</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gì</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nó</a:t>
            </a:r>
            <a:endParaRPr lang="vi-VN" sz="3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18339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9">
            <a:extLst>
              <a:ext uri="{FF2B5EF4-FFF2-40B4-BE49-F238E27FC236}">
                <a16:creationId xmlns:a16="http://schemas.microsoft.com/office/drawing/2014/main" id="{C0C1050F-26FE-7086-9523-0EB3ED9FEF00}"/>
              </a:ext>
            </a:extLst>
          </p:cNvPr>
          <p:cNvSpPr/>
          <p:nvPr/>
        </p:nvSpPr>
        <p:spPr>
          <a:xfrm>
            <a:off x="2566285" y="643450"/>
            <a:ext cx="8906540" cy="3600450"/>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algn="ctr">
              <a:defRPr/>
            </a:pPr>
            <a:r>
              <a:rPr lang="en-US" sz="2400" b="1" u="none" strike="noStrike" dirty="0" err="1">
                <a:solidFill>
                  <a:srgbClr val="002060"/>
                </a:solidFill>
                <a:effectLst/>
                <a:latin typeface="Cambria" panose="02040503050406030204" pitchFamily="18" charset="0"/>
                <a:ea typeface="Cambria" panose="02040503050406030204" pitchFamily="18" charset="0"/>
              </a:rPr>
              <a:t>Tìm</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đại</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từ</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trong</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đoạn</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sau</a:t>
            </a:r>
            <a:r>
              <a:rPr lang="en-US" sz="2400" b="1" u="none" strike="noStrike" dirty="0">
                <a:solidFill>
                  <a:srgbClr val="002060"/>
                </a:solidFill>
                <a:effectLst/>
                <a:latin typeface="Cambria" panose="02040503050406030204" pitchFamily="18" charset="0"/>
                <a:ea typeface="Cambria" panose="02040503050406030204" pitchFamily="18" charset="0"/>
              </a:rPr>
              <a:t>:</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en-US" sz="2400" b="0" i="1" u="none" strike="noStrike" dirty="0">
                <a:solidFill>
                  <a:srgbClr val="002060"/>
                </a:solidFill>
                <a:effectLst/>
                <a:latin typeface="Cambria" panose="02040503050406030204" pitchFamily="18" charset="0"/>
                <a:ea typeface="Cambria" panose="02040503050406030204" pitchFamily="18" charset="0"/>
              </a:rPr>
              <a:t>T</a:t>
            </a:r>
            <a:r>
              <a:rPr lang="vi-VN" sz="2400" b="0" i="1" u="none" strike="noStrike" dirty="0">
                <a:solidFill>
                  <a:srgbClr val="002060"/>
                </a:solidFill>
                <a:effectLst/>
                <a:latin typeface="Cambria" panose="02040503050406030204" pitchFamily="18" charset="0"/>
                <a:ea typeface="Cambria" panose="02040503050406030204" pitchFamily="18" charset="0"/>
              </a:rPr>
              <a:t>rái đất này là của chúng mình</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Quả bóng xanh bay giữa trời xanh</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Bồ câu ơi tiếng chim gù thương mến</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Hải âu ơi cánh chim vờn trên sóng</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Cùng bay nào</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Cho trái đất quay</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Cùng bay nào</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Cho trái đất quay</a:t>
            </a:r>
            <a:r>
              <a:rPr lang="en-US" sz="2400" b="0" i="1" u="none" strike="noStrike" dirty="0">
                <a:solidFill>
                  <a:srgbClr val="002060"/>
                </a:solidFill>
                <a:effectLst/>
                <a:latin typeface="Cambria" panose="02040503050406030204" pitchFamily="18" charset="0"/>
                <a:ea typeface="Cambria" panose="02040503050406030204" pitchFamily="18" charset="0"/>
              </a:rPr>
              <a:t>.</a:t>
            </a:r>
            <a:endParaRPr lang="vi-VN" sz="3600" b="1" u="none" strike="noStrike" dirty="0">
              <a:solidFill>
                <a:srgbClr val="002060"/>
              </a:solidFill>
              <a:effectLst/>
              <a:latin typeface="Cambria" panose="02040503050406030204" pitchFamily="18" charset="0"/>
              <a:ea typeface="Cambria" panose="02040503050406030204" pitchFamily="18" charset="0"/>
            </a:endParaRPr>
          </a:p>
        </p:txBody>
      </p:sp>
      <p:sp>
        <p:nvSpPr>
          <p:cNvPr id="5" name="Rounded Rectangle 39">
            <a:extLst>
              <a:ext uri="{FF2B5EF4-FFF2-40B4-BE49-F238E27FC236}">
                <a16:creationId xmlns:a16="http://schemas.microsoft.com/office/drawing/2014/main" id="{1B05C749-B88E-BF56-3604-6B12F60C9CDA}"/>
              </a:ext>
            </a:extLst>
          </p:cNvPr>
          <p:cNvSpPr/>
          <p:nvPr/>
        </p:nvSpPr>
        <p:spPr>
          <a:xfrm>
            <a:off x="3903180" y="4506155"/>
            <a:ext cx="5238750"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dirty="0" err="1">
                <a:solidFill>
                  <a:prstClr val="black"/>
                </a:solidFill>
                <a:latin typeface="Cambria" panose="02040503050406030204" pitchFamily="18" charset="0"/>
                <a:ea typeface="Cambria" panose="02040503050406030204" pitchFamily="18" charset="0"/>
              </a:rPr>
              <a:t>Đáp</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này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chúng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mình</a:t>
            </a:r>
            <a:endParaRPr lang="vi-VN" sz="3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419185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4839120-64DA-3CB7-7266-B7DD45CAA8BC}"/>
              </a:ext>
            </a:extLst>
          </p:cNvPr>
          <p:cNvGrpSpPr/>
          <p:nvPr/>
        </p:nvGrpSpPr>
        <p:grpSpPr>
          <a:xfrm>
            <a:off x="1823463" y="349236"/>
            <a:ext cx="9652351" cy="5058986"/>
            <a:chOff x="1055370" y="604571"/>
            <a:chExt cx="10211753" cy="5049469"/>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70080" y="604571"/>
              <a:ext cx="4963241" cy="1844798"/>
              <a:chOff x="3570080" y="756971"/>
              <a:chExt cx="4963241" cy="1844798"/>
            </a:xfrm>
          </p:grpSpPr>
          <p:sp>
            <p:nvSpPr>
              <p:cNvPr id="56" name="矩形: 圆角 55">
                <a:extLst>
                  <a:ext uri="{FF2B5EF4-FFF2-40B4-BE49-F238E27FC236}">
                    <a16:creationId xmlns:a16="http://schemas.microsoft.com/office/drawing/2014/main" id="{32BA3EA3-3F33-41B4-8BDE-F26B65E69E00}"/>
                  </a:ext>
                </a:extLst>
              </p:cNvPr>
              <p:cNvSpPr/>
              <p:nvPr/>
            </p:nvSpPr>
            <p:spPr>
              <a:xfrm>
                <a:off x="3570080" y="756971"/>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id="{F109CC2C-841A-A7A8-9377-9F1DB9AE450D}"/>
                  </a:ext>
                </a:extLst>
              </p:cNvPr>
              <p:cNvSpPr/>
              <p:nvPr/>
            </p:nvSpPr>
            <p:spPr>
              <a:xfrm>
                <a:off x="3570080" y="777122"/>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TIẾNG </a:t>
                </a:r>
                <a:r>
                  <a:rPr kumimoji="0" lang="en-US" altLang="zh-CN" sz="4000" b="0" i="0" u="none" strike="noStrike" kern="1200" cap="none" spc="0" normalizeH="0" baseline="0" noProof="0" dirty="0" smtClean="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VIỆT </a:t>
                </a:r>
                <a:r>
                  <a:rPr kumimoji="0" lang="en-US" altLang="zh-CN" sz="4800" b="0" i="0" u="none" strike="noStrike" kern="1200" cap="none" spc="0" normalizeH="0" baseline="0" noProof="0" dirty="0" smtClean="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5</a:t>
                </a:r>
                <a:endParaRPr kumimoji="0" lang="en-US" altLang="zh-CN" sz="4800" b="0"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endParaRPr>
              </a:p>
            </p:txBody>
          </p: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9" name="Picture 8">
            <a:extLst>
              <a:ext uri="{FF2B5EF4-FFF2-40B4-BE49-F238E27FC236}">
                <a16:creationId xmlns:a16="http://schemas.microsoft.com/office/drawing/2014/main" id="{9CF0D13A-84A9-56E4-DEC4-F27F4B3779C2}"/>
              </a:ext>
            </a:extLst>
          </p:cNvPr>
          <p:cNvPicPr>
            <a:picLocks noChangeAspect="1"/>
          </p:cNvPicPr>
          <p:nvPr/>
        </p:nvPicPr>
        <p:blipFill>
          <a:blip r:embed="rId4"/>
          <a:stretch>
            <a:fillRect/>
          </a:stretch>
        </p:blipFill>
        <p:spPr>
          <a:xfrm>
            <a:off x="3223319" y="1559125"/>
            <a:ext cx="7736495" cy="3981033"/>
          </a:xfrm>
          <a:prstGeom prst="rect">
            <a:avLst/>
          </a:prstGeom>
        </p:spPr>
      </p:pic>
      <p:sp>
        <p:nvSpPr>
          <p:cNvPr id="21" name="矩形: 圆角 7">
            <a:extLst>
              <a:ext uri="{FF2B5EF4-FFF2-40B4-BE49-F238E27FC236}">
                <a16:creationId xmlns:a16="http://schemas.microsoft.com/office/drawing/2014/main" id="{F109CC2C-841A-A7A8-9377-9F1DB9AE450D}"/>
              </a:ext>
            </a:extLst>
          </p:cNvPr>
          <p:cNvSpPr/>
          <p:nvPr/>
        </p:nvSpPr>
        <p:spPr>
          <a:xfrm>
            <a:off x="4200417" y="5856775"/>
            <a:ext cx="4691354" cy="648921"/>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schemeClr val="tx2">
                    <a:lumMod val="50000"/>
                  </a:schemeClr>
                </a:solidFill>
                <a:effectLst/>
                <a:uLnTx/>
                <a:uFillTx/>
                <a:latin typeface="Coiny" panose="02000903060500060000" pitchFamily="2" charset="0"/>
                <a:ea typeface="Vogue-ExtraBold" panose="020B0500000000000000" pitchFamily="34" charset="0"/>
                <a:cs typeface="Vogue-ExtraBold" panose="020B0500000000000000" pitchFamily="34" charset="0"/>
              </a:rPr>
              <a:t>Tuần</a:t>
            </a:r>
            <a:r>
              <a:rPr kumimoji="0" lang="en-US" altLang="zh-CN" sz="2800" b="0" i="0" u="none" strike="noStrike" kern="1200" cap="none" spc="0" normalizeH="0" noProof="0" dirty="0" smtClean="0">
                <a:ln>
                  <a:noFill/>
                </a:ln>
                <a:solidFill>
                  <a:schemeClr val="tx2">
                    <a:lumMod val="50000"/>
                  </a:schemeClr>
                </a:solidFill>
                <a:effectLst/>
                <a:uLnTx/>
                <a:uFillTx/>
                <a:latin typeface="Coiny" panose="02000903060500060000" pitchFamily="2" charset="0"/>
                <a:ea typeface="Vogue-ExtraBold" panose="020B0500000000000000" pitchFamily="34" charset="0"/>
                <a:cs typeface="Vogue-ExtraBold" panose="020B0500000000000000" pitchFamily="34" charset="0"/>
              </a:rPr>
              <a:t> 3 – </a:t>
            </a:r>
            <a:r>
              <a:rPr kumimoji="0" lang="en-US" altLang="zh-CN" sz="2800" b="0" i="0" u="none" strike="noStrike" kern="1200" cap="none" spc="0" normalizeH="0" noProof="0" dirty="0" err="1" smtClean="0">
                <a:ln>
                  <a:noFill/>
                </a:ln>
                <a:solidFill>
                  <a:schemeClr val="tx2">
                    <a:lumMod val="50000"/>
                  </a:schemeClr>
                </a:solidFill>
                <a:effectLst/>
                <a:uLnTx/>
                <a:uFillTx/>
                <a:latin typeface="Coiny" panose="02000903060500060000" pitchFamily="2" charset="0"/>
                <a:ea typeface="Vogue-ExtraBold" panose="020B0500000000000000" pitchFamily="34" charset="0"/>
                <a:cs typeface="Vogue-ExtraBold" panose="020B0500000000000000" pitchFamily="34" charset="0"/>
              </a:rPr>
              <a:t>Tiết</a:t>
            </a:r>
            <a:r>
              <a:rPr kumimoji="0" lang="en-US" altLang="zh-CN" sz="2800" b="0" i="0" u="none" strike="noStrike" kern="1200" cap="none" spc="0" normalizeH="0" noProof="0" dirty="0" smtClean="0">
                <a:ln>
                  <a:noFill/>
                </a:ln>
                <a:solidFill>
                  <a:schemeClr val="tx2">
                    <a:lumMod val="50000"/>
                  </a:schemeClr>
                </a:solidFill>
                <a:effectLst/>
                <a:uLnTx/>
                <a:uFillTx/>
                <a:latin typeface="Coiny" panose="02000903060500060000" pitchFamily="2" charset="0"/>
                <a:ea typeface="Vogue-ExtraBold" panose="020B0500000000000000" pitchFamily="34" charset="0"/>
                <a:cs typeface="Vogue-ExtraBold" panose="020B0500000000000000" pitchFamily="34" charset="0"/>
              </a:rPr>
              <a:t> 16</a:t>
            </a:r>
            <a:endParaRPr kumimoji="0" lang="en-US" altLang="zh-CN" sz="2800" b="0" i="0" u="none" strike="noStrike" kern="1200" cap="none" spc="0" normalizeH="0" baseline="0" noProof="0" dirty="0">
              <a:ln>
                <a:noFill/>
              </a:ln>
              <a:solidFill>
                <a:schemeClr val="tx2">
                  <a:lumMod val="50000"/>
                </a:schemeClr>
              </a:solidFill>
              <a:effectLst/>
              <a:uLnTx/>
              <a:uFillTx/>
              <a:latin typeface="Coiny" panose="02000903060500060000" pitchFamily="2" charset="0"/>
              <a:ea typeface="Vogue-ExtraBold" panose="020B0500000000000000" pitchFamily="34" charset="0"/>
              <a:cs typeface="Vogue-ExtraBold" panose="020B0500000000000000" pitchFamily="34" charset="0"/>
            </a:endParaRPr>
          </a:p>
        </p:txBody>
      </p:sp>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4E0BA2-EB50-FEC0-E871-3FC739A4FA59}"/>
              </a:ext>
            </a:extLst>
          </p:cNvPr>
          <p:cNvSpPr txBox="1"/>
          <p:nvPr/>
        </p:nvSpPr>
        <p:spPr>
          <a:xfrm>
            <a:off x="1285875" y="417076"/>
            <a:ext cx="10287000" cy="2554545"/>
          </a:xfrm>
          <a:prstGeom prst="rect">
            <a:avLst/>
          </a:prstGeom>
          <a:noFill/>
        </p:spPr>
        <p:txBody>
          <a:bodyPr wrap="square">
            <a:spAutoFit/>
          </a:bodyPr>
          <a:lstStyle/>
          <a:p>
            <a:r>
              <a:rPr lang="vi-VN" sz="20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Cu Dũng lớn ngần này rồi ư?</a:t>
            </a:r>
          </a:p>
          <a:p>
            <a:r>
              <a:rPr lang="vi-VN"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Bà xăng xái xuống bếp lấy dao ra vườn chặt mía đem vào.</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Mía ngọt lắm, mẹ con ăn đi cho đỡ khát.</a:t>
            </a:r>
          </a:p>
          <a:p>
            <a:r>
              <a:rPr lang="vi-VN" sz="2000" dirty="0">
                <a:latin typeface="Cambria" panose="02040503050406030204" pitchFamily="18" charset="0"/>
                <a:ea typeface="Cambria" panose="02040503050406030204" pitchFamily="18" charset="0"/>
              </a:rPr>
              <a:t>Bà róc, bà tiện, bà chẻ từng khẩu mía đưa cho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Ăn đi! Cháu ăn đi! Răng bà yếu rồi, bà chả nhai được đâu.</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Vũ Tú Nam)</a:t>
            </a:r>
          </a:p>
        </p:txBody>
      </p:sp>
      <p:cxnSp>
        <p:nvCxnSpPr>
          <p:cNvPr id="11" name="Straight Connector 10">
            <a:extLst>
              <a:ext uri="{FF2B5EF4-FFF2-40B4-BE49-F238E27FC236}">
                <a16:creationId xmlns:a16="http://schemas.microsoft.com/office/drawing/2014/main" id="{8163A03F-6B46-D3B1-6CBC-56D8860A597D}"/>
              </a:ext>
            </a:extLst>
          </p:cNvPr>
          <p:cNvCxnSpPr>
            <a:cxnSpLocks/>
          </p:cNvCxnSpPr>
          <p:nvPr/>
        </p:nvCxnSpPr>
        <p:spPr>
          <a:xfrm>
            <a:off x="1676400" y="1095375"/>
            <a:ext cx="923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518BCB-37A8-028F-5389-B2FF9E263583}"/>
              </a:ext>
            </a:extLst>
          </p:cNvPr>
          <p:cNvCxnSpPr>
            <a:cxnSpLocks/>
          </p:cNvCxnSpPr>
          <p:nvPr/>
        </p:nvCxnSpPr>
        <p:spPr>
          <a:xfrm>
            <a:off x="2476500" y="260032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2C05CE-0236-7EF7-D245-07CFEBB4533B}"/>
              </a:ext>
            </a:extLst>
          </p:cNvPr>
          <p:cNvCxnSpPr>
            <a:cxnSpLocks/>
          </p:cNvCxnSpPr>
          <p:nvPr/>
        </p:nvCxnSpPr>
        <p:spPr>
          <a:xfrm>
            <a:off x="4305300" y="2590800"/>
            <a:ext cx="295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BFD60F-F9D1-9086-183D-73DDF6A79327}"/>
              </a:ext>
            </a:extLst>
          </p:cNvPr>
          <p:cNvCxnSpPr>
            <a:cxnSpLocks/>
          </p:cNvCxnSpPr>
          <p:nvPr/>
        </p:nvCxnSpPr>
        <p:spPr>
          <a:xfrm>
            <a:off x="3286125" y="1981200"/>
            <a:ext cx="723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4648460-56CB-64C6-EB9F-88C2D45F03E6}"/>
              </a:ext>
            </a:extLst>
          </p:cNvPr>
          <p:cNvGrpSpPr/>
          <p:nvPr/>
        </p:nvGrpSpPr>
        <p:grpSpPr>
          <a:xfrm>
            <a:off x="1065835" y="3226397"/>
            <a:ext cx="9887915" cy="1326553"/>
            <a:chOff x="6812132" y="1469859"/>
            <a:chExt cx="4470911" cy="1681555"/>
          </a:xfrm>
        </p:grpSpPr>
        <p:sp>
          <p:nvSpPr>
            <p:cNvPr id="16" name="矩形: 圆角 7">
              <a:extLst>
                <a:ext uri="{FF2B5EF4-FFF2-40B4-BE49-F238E27FC236}">
                  <a16:creationId xmlns:a16="http://schemas.microsoft.com/office/drawing/2014/main"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7" name="TextBox 16">
              <a:extLst>
                <a:ext uri="{FF2B5EF4-FFF2-40B4-BE49-F238E27FC236}">
                  <a16:creationId xmlns:a16="http://schemas.microsoft.com/office/drawing/2014/main" id="{24BCFC78-D792-3028-9E5C-546EE02AAC0C}"/>
                </a:ext>
              </a:extLst>
            </p:cNvPr>
            <p:cNvSpPr txBox="1"/>
            <p:nvPr/>
          </p:nvSpPr>
          <p:spPr>
            <a:xfrm>
              <a:off x="6877171" y="1603397"/>
              <a:ext cx="4356886" cy="1521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FF0000"/>
                  </a:solidFill>
                  <a:effectLst/>
                  <a:latin typeface="Cambria" panose="02040503050406030204" pitchFamily="18" charset="0"/>
                  <a:ea typeface="Cambria" panose="02040503050406030204" pitchFamily="18" charset="0"/>
                </a:rPr>
                <a:t>Nhân vật bà gọi người cháu là cu Dũng và cháu, xưng là bà, gọi con và cháu của mình là mẹ con (đây là những danh từ được dùng làm đại từ xưng hô.)</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18" name="Arrow: Curved Right 26">
            <a:extLst>
              <a:ext uri="{FF2B5EF4-FFF2-40B4-BE49-F238E27FC236}">
                <a16:creationId xmlns:a16="http://schemas.microsoft.com/office/drawing/2014/main"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矩形: 圆角 7">
            <a:extLst>
              <a:ext uri="{FF2B5EF4-FFF2-40B4-BE49-F238E27FC236}">
                <a16:creationId xmlns:a16="http://schemas.microsoft.com/office/drawing/2014/main" id="{3C181339-C957-B313-EE1D-51C9C1811D99}"/>
              </a:ext>
            </a:extLst>
          </p:cNvPr>
          <p:cNvSpPr/>
          <p:nvPr/>
        </p:nvSpPr>
        <p:spPr>
          <a:xfrm>
            <a:off x="1121856" y="4846320"/>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Cách xưng hô như vậy thể hiện mối quan hệ gần gũi, thân thiết.</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72102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4E0BA2-EB50-FEC0-E871-3FC739A4FA59}"/>
              </a:ext>
            </a:extLst>
          </p:cNvPr>
          <p:cNvSpPr txBox="1"/>
          <p:nvPr/>
        </p:nvSpPr>
        <p:spPr>
          <a:xfrm>
            <a:off x="1285875" y="417076"/>
            <a:ext cx="1028700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Cánh cam vùng chạy, nhớn nhác tìm lối thoát. Chuột cống cười phá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Ha ha! Ta đã cho bịt kín tất cả lối ra vào. Nhà ngươi chớ có nhọc công vô ích! Tất cả các ngươi đã trở thành nô lệ của ta. Dưới cống này, ta là chúa tể, các ngươi không biết sao?</a:t>
            </a:r>
          </a:p>
        </p:txBody>
      </p:sp>
      <p:cxnSp>
        <p:nvCxnSpPr>
          <p:cNvPr id="3" name="Straight Connector 2">
            <a:extLst>
              <a:ext uri="{FF2B5EF4-FFF2-40B4-BE49-F238E27FC236}">
                <a16:creationId xmlns:a16="http://schemas.microsoft.com/office/drawing/2014/main" id="{8163A03F-6B46-D3B1-6CBC-56D8860A597D}"/>
              </a:ext>
            </a:extLst>
          </p:cNvPr>
          <p:cNvCxnSpPr>
            <a:cxnSpLocks/>
          </p:cNvCxnSpPr>
          <p:nvPr/>
        </p:nvCxnSpPr>
        <p:spPr>
          <a:xfrm>
            <a:off x="2914650" y="17145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6518BCB-37A8-028F-5389-B2FF9E263583}"/>
              </a:ext>
            </a:extLst>
          </p:cNvPr>
          <p:cNvCxnSpPr>
            <a:cxnSpLocks/>
          </p:cNvCxnSpPr>
          <p:nvPr/>
        </p:nvCxnSpPr>
        <p:spPr>
          <a:xfrm>
            <a:off x="4314825" y="2152650"/>
            <a:ext cx="1400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BFD60F-F9D1-9086-183D-73DDF6A79327}"/>
              </a:ext>
            </a:extLst>
          </p:cNvPr>
          <p:cNvCxnSpPr>
            <a:cxnSpLocks/>
          </p:cNvCxnSpPr>
          <p:nvPr/>
        </p:nvCxnSpPr>
        <p:spPr>
          <a:xfrm>
            <a:off x="7886700" y="1733550"/>
            <a:ext cx="1628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4648460-56CB-64C6-EB9F-88C2D45F03E6}"/>
              </a:ext>
            </a:extLst>
          </p:cNvPr>
          <p:cNvGrpSpPr/>
          <p:nvPr/>
        </p:nvGrpSpPr>
        <p:grpSpPr>
          <a:xfrm>
            <a:off x="1065835" y="3226397"/>
            <a:ext cx="10240340" cy="1326553"/>
            <a:chOff x="6812132" y="1469859"/>
            <a:chExt cx="4470911" cy="1681555"/>
          </a:xfrm>
        </p:grpSpPr>
        <p:sp>
          <p:nvSpPr>
            <p:cNvPr id="7" name="矩形: 圆角 7">
              <a:extLst>
                <a:ext uri="{FF2B5EF4-FFF2-40B4-BE49-F238E27FC236}">
                  <a16:creationId xmlns:a16="http://schemas.microsoft.com/office/drawing/2014/main"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8" name="TextBox 7">
              <a:extLst>
                <a:ext uri="{FF2B5EF4-FFF2-40B4-BE49-F238E27FC236}">
                  <a16:creationId xmlns:a16="http://schemas.microsoft.com/office/drawing/2014/main" id="{24BCFC78-D792-3028-9E5C-546EE02AAC0C}"/>
                </a:ext>
              </a:extLst>
            </p:cNvPr>
            <p:cNvSpPr txBox="1"/>
            <p:nvPr/>
          </p:nvSpPr>
          <p:spPr>
            <a:xfrm>
              <a:off x="6868854" y="1627545"/>
              <a:ext cx="4356886" cy="12094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Các từ xưng hô là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và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ngươi</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Chuột cống xưng là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gọi cánh cam (và một số loài vật khác nữa) là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nhà</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ngươi</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ngươi</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9" name="Arrow: Curved Right 26">
            <a:extLst>
              <a:ext uri="{FF2B5EF4-FFF2-40B4-BE49-F238E27FC236}">
                <a16:creationId xmlns:a16="http://schemas.microsoft.com/office/drawing/2014/main"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阿里巴巴普惠体"/>
              <a:cs typeface="+mn-cs"/>
            </a:endParaRPr>
          </a:p>
        </p:txBody>
      </p:sp>
      <p:sp>
        <p:nvSpPr>
          <p:cNvPr id="10" name="矩形: 圆角 7">
            <a:extLst>
              <a:ext uri="{FF2B5EF4-FFF2-40B4-BE49-F238E27FC236}">
                <a16:creationId xmlns:a16="http://schemas.microsoft.com/office/drawing/2014/main" id="{3C181339-C957-B313-EE1D-51C9C1811D99}"/>
              </a:ext>
            </a:extLst>
          </p:cNvPr>
          <p:cNvSpPr/>
          <p:nvPr/>
        </p:nvSpPr>
        <p:spPr>
          <a:xfrm>
            <a:off x="1121856" y="4846320"/>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sz="3600" b="1" dirty="0">
                <a:solidFill>
                  <a:prstClr val="white"/>
                </a:solidFill>
                <a:latin typeface="Cambria" panose="02040503050406030204" pitchFamily="18" charset="0"/>
                <a:ea typeface="Cambria" panose="02040503050406030204" pitchFamily="18" charset="0"/>
              </a:rPr>
              <a:t>Cách gọi này thể hiện sự ngạo mạn, tự phụ, coi mình là hơn người khác của chuột cống.</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2654049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337" y="190500"/>
            <a:ext cx="10090513" cy="6524625"/>
          </a:xfrm>
          <a:prstGeom prst="rect">
            <a:avLst/>
          </a:prstGeom>
        </p:spPr>
      </p:pic>
      <p:sp>
        <p:nvSpPr>
          <p:cNvPr id="3" name="TextBox 2">
            <a:extLst>
              <a:ext uri="{FF2B5EF4-FFF2-40B4-BE49-F238E27FC236}">
                <a16:creationId xmlns:a16="http://schemas.microsoft.com/office/drawing/2014/main" id="{F803AD19-B78D-107B-1CC1-524E82DE985E}"/>
              </a:ext>
            </a:extLst>
          </p:cNvPr>
          <p:cNvSpPr txBox="1"/>
          <p:nvPr/>
        </p:nvSpPr>
        <p:spPr>
          <a:xfrm>
            <a:off x="1580606" y="1611696"/>
            <a:ext cx="8425543" cy="4401205"/>
          </a:xfrm>
          <a:prstGeom prst="rect">
            <a:avLst/>
          </a:prstGeom>
          <a:noFill/>
        </p:spPr>
        <p:txBody>
          <a:bodyPr wrap="square" rtlCol="0">
            <a:spAutoFit/>
          </a:bodyPr>
          <a:lstStyle/>
          <a:p>
            <a:pPr lvl="0" algn="just">
              <a:defRPr/>
            </a:pPr>
            <a:r>
              <a:rPr lang="en-US" sz="2800" b="1" dirty="0">
                <a:solidFill>
                  <a:srgbClr val="FF0000"/>
                </a:solidFill>
                <a:latin typeface="Cambria" panose="02040503050406030204" pitchFamily="18" charset="0"/>
              </a:rPr>
              <a:t>   </a:t>
            </a:r>
            <a:r>
              <a:rPr lang="vi-VN" sz="2800" b="1" dirty="0">
                <a:solidFill>
                  <a:srgbClr val="FF0000"/>
                </a:solidFill>
                <a:latin typeface="Cambria" panose="02040503050406030204" pitchFamily="18" charset="0"/>
              </a:rPr>
              <a:t>Từ xưng hô thường thể hiện thái độ, thứ bậc, tuổi tác,... của người nói. Do vậy, khi xưng hô, ta cần dùng từ sao cho lịch sự, nhã nhặn thể hiện đúng mối quan hệ với người </a:t>
            </a:r>
            <a:r>
              <a:rPr lang="vi-VN" sz="2800" b="1">
                <a:solidFill>
                  <a:srgbClr val="FF0000"/>
                </a:solidFill>
                <a:latin typeface="Cambria" panose="02040503050406030204" pitchFamily="18" charset="0"/>
              </a:rPr>
              <a:t>nghe</a:t>
            </a:r>
            <a:r>
              <a:rPr lang="vi-VN" sz="2800" b="1" smtClean="0">
                <a:solidFill>
                  <a:srgbClr val="FF0000"/>
                </a:solidFill>
                <a:latin typeface="Cambria" panose="02040503050406030204" pitchFamily="18" charset="0"/>
              </a:rPr>
              <a:t>.</a:t>
            </a:r>
            <a:endParaRPr lang="en-US" sz="2800" b="1" smtClean="0">
              <a:solidFill>
                <a:srgbClr val="FF0000"/>
              </a:solidFill>
              <a:latin typeface="Cambria" panose="02040503050406030204" pitchFamily="18" charset="0"/>
            </a:endParaRPr>
          </a:p>
          <a:p>
            <a:pPr lvl="0" algn="just">
              <a:defRPr/>
            </a:pPr>
            <a:r>
              <a:rPr lang="en-US" sz="2800" b="1" smtClean="0">
                <a:solidFill>
                  <a:srgbClr val="FF0000"/>
                </a:solidFill>
                <a:latin typeface="Cambria" panose="02040503050406030204" pitchFamily="18" charset="0"/>
              </a:rPr>
              <a:t> </a:t>
            </a:r>
            <a:r>
              <a:rPr lang="en-US" sz="2800" b="1" smtClean="0">
                <a:solidFill>
                  <a:srgbClr val="002060"/>
                </a:solidFill>
                <a:latin typeface="Cambria" panose="02040503050406030204" pitchFamily="18" charset="0"/>
              </a:rPr>
              <a:t>Em hãy nêu thêm:</a:t>
            </a:r>
          </a:p>
          <a:p>
            <a:pPr lvl="0" algn="just">
              <a:defRPr/>
            </a:pPr>
            <a:r>
              <a:rPr lang="en-US" sz="2800" b="1" smtClean="0">
                <a:solidFill>
                  <a:srgbClr val="002060"/>
                </a:solidFill>
                <a:latin typeface="Cambria" panose="02040503050406030204" pitchFamily="18" charset="0"/>
              </a:rPr>
              <a:t> +1 số từ xưng hô của em với bạn thể hiện thái độ thân mật, văn minh.</a:t>
            </a:r>
          </a:p>
          <a:p>
            <a:pPr lvl="0" algn="just">
              <a:defRPr/>
            </a:pPr>
            <a:r>
              <a:rPr lang="en-US" sz="2800" b="1" smtClean="0">
                <a:solidFill>
                  <a:srgbClr val="002060"/>
                </a:solidFill>
                <a:latin typeface="Cambria" panose="02040503050406030204" pitchFamily="18" charset="0"/>
              </a:rPr>
              <a:t>+ Một số từ xưng hô </a:t>
            </a:r>
            <a:r>
              <a:rPr lang="en-US" sz="2800" b="1">
                <a:solidFill>
                  <a:srgbClr val="002060"/>
                </a:solidFill>
                <a:latin typeface="Cambria" panose="02040503050406030204" pitchFamily="18" charset="0"/>
              </a:rPr>
              <a:t>của em </a:t>
            </a:r>
            <a:r>
              <a:rPr lang="en-US" sz="2800" b="1" smtClean="0">
                <a:solidFill>
                  <a:srgbClr val="002060"/>
                </a:solidFill>
                <a:latin typeface="Cambria" panose="02040503050406030204" pitchFamily="18" charset="0"/>
              </a:rPr>
              <a:t>với người lớn tuổi hơn khi em gặp ngoài xã hội.</a:t>
            </a:r>
          </a:p>
          <a:p>
            <a:pPr lvl="0" algn="just">
              <a:defRPr/>
            </a:pPr>
            <a:endParaRPr lang="vi-VN" sz="28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0421301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1149</Words>
  <Application>Microsoft Office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#9Slide07 Cadena</vt:lpstr>
      <vt:lpstr>Arial</vt:lpstr>
      <vt:lpstr>Calibri</vt:lpstr>
      <vt:lpstr>Cambria</vt:lpstr>
      <vt:lpstr>Coiny</vt:lpstr>
      <vt:lpstr>Times New Roman</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56</cp:revision>
  <dcterms:created xsi:type="dcterms:W3CDTF">2024-06-20T12:25:34Z</dcterms:created>
  <dcterms:modified xsi:type="dcterms:W3CDTF">2025-09-19T05:02:37Z</dcterms:modified>
</cp:coreProperties>
</file>