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8" r:id="rId2"/>
    <p:sldId id="295" r:id="rId3"/>
    <p:sldId id="297" r:id="rId4"/>
    <p:sldId id="298" r:id="rId5"/>
    <p:sldId id="299" r:id="rId6"/>
    <p:sldId id="300" r:id="rId7"/>
    <p:sldId id="301" r:id="rId8"/>
    <p:sldId id="28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CC"/>
    <a:srgbClr val="009900"/>
    <a:srgbClr val="E04478"/>
    <a:srgbClr val="FDE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387" autoAdjust="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F808A-387E-466F-BF68-3F5F9F2115AE}"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2446D-8F1D-4E8D-A3C5-B1E5B0A94BCD}" type="slidenum">
              <a:rPr lang="en-US" smtClean="0"/>
              <a:t>‹#›</a:t>
            </a:fld>
            <a:endParaRPr lang="en-US"/>
          </a:p>
        </p:txBody>
      </p:sp>
    </p:spTree>
    <p:extLst>
      <p:ext uri="{BB962C8B-B14F-4D97-AF65-F5344CB8AC3E}">
        <p14:creationId xmlns:p14="http://schemas.microsoft.com/office/powerpoint/2010/main" val="15478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Bức tranh vẽ hàng cây, trên vò m cây có tên các chủ điểm đã họ c và hình ảnh con đường các em đang bước tiếp. Hình ảnh con đường gợi ra hành trình họ c tập dài lâu: chặng đường đã đi qua – chặng đường đang đi và hành trình sắ p bước tiếp. Hình ảnh hàng cây xanh tươi, lớn lên và toả bóng tượng trưng cho kiến thức ngày càng nhiều, ngày càng phong phú , phát triển,... theo mỗ i bước đường họ c tập của các em.</a:t>
            </a:r>
            <a:endParaRPr lang="en-US" dirty="0"/>
          </a:p>
        </p:txBody>
      </p:sp>
      <p:sp>
        <p:nvSpPr>
          <p:cNvPr id="4" name="Slide Number Placeholder 3"/>
          <p:cNvSpPr>
            <a:spLocks noGrp="1"/>
          </p:cNvSpPr>
          <p:nvPr>
            <p:ph type="sldNum" sz="quarter" idx="5"/>
          </p:nvPr>
        </p:nvSpPr>
        <p:spPr/>
        <p:txBody>
          <a:bodyPr/>
          <a:lstStyle/>
          <a:p>
            <a:fld id="{A0D2446D-8F1D-4E8D-A3C5-B1E5B0A94BCD}" type="slidenum">
              <a:rPr lang="en-US" smtClean="0"/>
              <a:t>5</a:t>
            </a:fld>
            <a:endParaRPr lang="en-US"/>
          </a:p>
        </p:txBody>
      </p:sp>
    </p:spTree>
    <p:extLst>
      <p:ext uri="{BB962C8B-B14F-4D97-AF65-F5344CB8AC3E}">
        <p14:creationId xmlns:p14="http://schemas.microsoft.com/office/powerpoint/2010/main" val="367985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669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579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93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044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373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5/8/2025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82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5/8/2025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619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5/8/2025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470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5/8/2025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F289099C-5FFE-720C-94CE-711BFD55EB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812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5/8/2025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793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5/8/2025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802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918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5.sv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9216" y="1154769"/>
            <a:ext cx="10144161" cy="35640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30893" y="1377629"/>
            <a:ext cx="9636520" cy="3118300"/>
          </a:xfrm>
          <a:prstGeom prst="rect">
            <a:avLst/>
          </a:prstGeom>
        </p:spPr>
      </p:pic>
      <p:pic>
        <p:nvPicPr>
          <p:cNvPr id="7" name="Picture 7"/>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84084" flipH="1">
            <a:off x="1134937" y="2528713"/>
            <a:ext cx="687245" cy="586032"/>
          </a:xfrm>
          <a:prstGeom prst="rect">
            <a:avLst/>
          </a:prstGeom>
        </p:spPr>
      </p:pic>
      <p:pic>
        <p:nvPicPr>
          <p:cNvPr id="8" name="Picture 8"/>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12249" flipH="1">
            <a:off x="10090705" y="2449558"/>
            <a:ext cx="687245" cy="586032"/>
          </a:xfrm>
          <a:prstGeom prst="rect">
            <a:avLst/>
          </a:prstGeom>
        </p:spPr>
      </p:pic>
      <p:pic>
        <p:nvPicPr>
          <p:cNvPr id="11" name="Picture 10">
            <a:extLst>
              <a:ext uri="{FF2B5EF4-FFF2-40B4-BE49-F238E27FC236}">
                <a16:creationId xmlns:a16="http://schemas.microsoft.com/office/drawing/2014/main" id="{1A357E48-AC1B-E296-1955-4AAE593616DC}"/>
              </a:ext>
            </a:extLst>
          </p:cNvPr>
          <p:cNvPicPr>
            <a:picLocks noChangeAspect="1"/>
          </p:cNvPicPr>
          <p:nvPr/>
        </p:nvPicPr>
        <p:blipFill>
          <a:blip r:embed="rId9"/>
          <a:stretch>
            <a:fillRect/>
          </a:stretch>
        </p:blipFill>
        <p:spPr>
          <a:xfrm rot="20744622">
            <a:off x="410269" y="366976"/>
            <a:ext cx="3913971" cy="1261981"/>
          </a:xfrm>
          <a:prstGeom prst="rect">
            <a:avLst/>
          </a:prstGeom>
        </p:spPr>
      </p:pic>
      <p:pic>
        <p:nvPicPr>
          <p:cNvPr id="5" name="Picture 4">
            <a:extLst>
              <a:ext uri="{FF2B5EF4-FFF2-40B4-BE49-F238E27FC236}">
                <a16:creationId xmlns:a16="http://schemas.microsoft.com/office/drawing/2014/main" id="{A7844FAB-72B3-D98B-47CB-0E438A98AB47}"/>
              </a:ext>
            </a:extLst>
          </p:cNvPr>
          <p:cNvPicPr>
            <a:picLocks noChangeAspect="1"/>
          </p:cNvPicPr>
          <p:nvPr/>
        </p:nvPicPr>
        <p:blipFill>
          <a:blip r:embed="rId10"/>
          <a:stretch>
            <a:fillRect/>
          </a:stretch>
        </p:blipFill>
        <p:spPr>
          <a:xfrm>
            <a:off x="2002554" y="1597962"/>
            <a:ext cx="8035224" cy="2523963"/>
          </a:xfrm>
          <a:prstGeom prst="rect">
            <a:avLst/>
          </a:prstGeom>
        </p:spPr>
      </p:pic>
      <p:sp>
        <p:nvSpPr>
          <p:cNvPr id="10" name="Rectangle 9"/>
          <p:cNvSpPr/>
          <p:nvPr/>
        </p:nvSpPr>
        <p:spPr>
          <a:xfrm>
            <a:off x="4952346" y="5569489"/>
            <a:ext cx="4048699"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err="1" smtClean="0">
                <a:solidFill>
                  <a:srgbClr val="002060"/>
                </a:solidFill>
                <a:latin typeface=".VnAristote" panose="020B7200000000000000" pitchFamily="34" charset="0"/>
              </a:rPr>
              <a:t>TuÇn</a:t>
            </a:r>
            <a:r>
              <a:rPr lang="en-US" sz="3600" b="1" dirty="0" smtClean="0">
                <a:solidFill>
                  <a:srgbClr val="002060"/>
                </a:solidFill>
                <a:latin typeface=".VnAristote" panose="020B7200000000000000" pitchFamily="34" charset="0"/>
              </a:rPr>
              <a:t> 35 – </a:t>
            </a:r>
            <a:r>
              <a:rPr lang="en-US" sz="3600" b="1" dirty="0" err="1" smtClean="0">
                <a:solidFill>
                  <a:srgbClr val="002060"/>
                </a:solidFill>
                <a:latin typeface=".VnAristote" panose="020B7200000000000000" pitchFamily="34" charset="0"/>
              </a:rPr>
              <a:t>TiÕt</a:t>
            </a:r>
            <a:r>
              <a:rPr lang="en-US" sz="3600" b="1" smtClean="0">
                <a:solidFill>
                  <a:srgbClr val="002060"/>
                </a:solidFill>
                <a:latin typeface=".VnAristote" panose="020B7200000000000000" pitchFamily="34" charset="0"/>
              </a:rPr>
              <a:t> </a:t>
            </a:r>
            <a:r>
              <a:rPr lang="en-US" sz="3600" b="1" smtClean="0">
                <a:solidFill>
                  <a:srgbClr val="002060"/>
                </a:solidFill>
                <a:latin typeface=".VnAristote" panose="020B7200000000000000" pitchFamily="34" charset="0"/>
              </a:rPr>
              <a:t>239</a:t>
            </a:r>
            <a:endParaRPr lang="en-US" sz="3600" b="1" dirty="0">
              <a:solidFill>
                <a:srgbClr val="002060"/>
              </a:solidFill>
              <a:latin typeface=".VnAristote" panose="020B7200000000000000" pitchFamily="34" charset="0"/>
            </a:endParaRPr>
          </a:p>
        </p:txBody>
      </p:sp>
      <p:sp>
        <p:nvSpPr>
          <p:cNvPr id="12" name="Rectangle 11"/>
          <p:cNvSpPr/>
          <p:nvPr/>
        </p:nvSpPr>
        <p:spPr>
          <a:xfrm>
            <a:off x="6101296" y="3445226"/>
            <a:ext cx="1750800" cy="92333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err="1" smtClean="0">
                <a:solidFill>
                  <a:schemeClr val="accent1">
                    <a:lumMod val="50000"/>
                  </a:schemeClr>
                </a:solidFill>
                <a:latin typeface=".VnAristote" panose="020B7200000000000000" pitchFamily="34" charset="0"/>
              </a:rPr>
              <a:t>TiÕt</a:t>
            </a:r>
            <a:r>
              <a:rPr lang="en-US" sz="5400" b="1" dirty="0" smtClean="0">
                <a:solidFill>
                  <a:schemeClr val="accent1">
                    <a:lumMod val="50000"/>
                  </a:schemeClr>
                </a:solidFill>
                <a:latin typeface=".VnAristote" panose="020B7200000000000000" pitchFamily="34" charset="0"/>
              </a:rPr>
              <a:t> 1</a:t>
            </a:r>
            <a:endParaRPr lang="en-US" sz="5400" b="1" dirty="0">
              <a:solidFill>
                <a:schemeClr val="accent1">
                  <a:lumMod val="50000"/>
                </a:schemeClr>
              </a:solidFill>
              <a:latin typeface=".VnAristote" panose="020B7200000000000000" pitchFamily="34" charset="0"/>
            </a:endParaRPr>
          </a:p>
        </p:txBody>
      </p:sp>
      <p:sp>
        <p:nvSpPr>
          <p:cNvPr id="17" name="Rectangle 16"/>
          <p:cNvSpPr/>
          <p:nvPr/>
        </p:nvSpPr>
        <p:spPr>
          <a:xfrm rot="20343679">
            <a:off x="3917002" y="-75381"/>
            <a:ext cx="755335" cy="110799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smtClean="0">
                <a:solidFill>
                  <a:schemeClr val="accent1">
                    <a:lumMod val="50000"/>
                  </a:schemeClr>
                </a:solidFill>
                <a:latin typeface=".VnAristote" panose="020B7200000000000000" pitchFamily="34" charset="0"/>
              </a:rPr>
              <a:t> </a:t>
            </a:r>
            <a:r>
              <a:rPr lang="en-US" sz="6600" b="1" dirty="0" smtClean="0">
                <a:solidFill>
                  <a:schemeClr val="accent1">
                    <a:lumMod val="75000"/>
                  </a:schemeClr>
                </a:solidFill>
                <a:latin typeface=".VnAristote" panose="020B7200000000000000" pitchFamily="34" charset="0"/>
              </a:rPr>
              <a:t>5</a:t>
            </a:r>
            <a:endParaRPr lang="en-US" sz="6600" b="1" dirty="0">
              <a:solidFill>
                <a:schemeClr val="accent1">
                  <a:lumMod val="75000"/>
                </a:schemeClr>
              </a:solidFill>
              <a:latin typeface=".VnAristote" panose="020B72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par>
                                <p:cTn id="24" presetID="3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par>
                                <p:cTn id="30" presetID="3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09D2420-BEE1-08A9-3A0E-8784EE95CA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3919" y="438913"/>
            <a:ext cx="10144161" cy="3399430"/>
          </a:xfrm>
          <a:prstGeom prst="rect">
            <a:avLst/>
          </a:prstGeom>
        </p:spPr>
      </p:pic>
      <p:pic>
        <p:nvPicPr>
          <p:cNvPr id="4" name="Picture 4">
            <a:extLst>
              <a:ext uri="{FF2B5EF4-FFF2-40B4-BE49-F238E27FC236}">
                <a16:creationId xmlns:a16="http://schemas.microsoft.com/office/drawing/2014/main" id="{6A123D89-A7E3-560E-D860-DC15E1B84F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77739" y="540496"/>
            <a:ext cx="9636520" cy="3229315"/>
          </a:xfrm>
          <a:prstGeom prst="rect">
            <a:avLst/>
          </a:prstGeom>
        </p:spPr>
      </p:pic>
      <p:pic>
        <p:nvPicPr>
          <p:cNvPr id="5" name="Picture 22">
            <a:extLst>
              <a:ext uri="{FF2B5EF4-FFF2-40B4-BE49-F238E27FC236}">
                <a16:creationId xmlns:a16="http://schemas.microsoft.com/office/drawing/2014/main" id="{C7D8D288-FDA1-3574-B408-BFC0D02881F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61249" y="1912654"/>
            <a:ext cx="3745536" cy="2724878"/>
          </a:xfrm>
          <a:prstGeom prst="rect">
            <a:avLst/>
          </a:prstGeom>
        </p:spPr>
      </p:pic>
      <p:sp>
        <p:nvSpPr>
          <p:cNvPr id="6" name="TextBox 5">
            <a:extLst>
              <a:ext uri="{FF2B5EF4-FFF2-40B4-BE49-F238E27FC236}">
                <a16:creationId xmlns:a16="http://schemas.microsoft.com/office/drawing/2014/main" id="{12FD7F1E-5502-012F-8B7F-A6E036E5E907}"/>
              </a:ext>
            </a:extLst>
          </p:cNvPr>
          <p:cNvSpPr txBox="1"/>
          <p:nvPr/>
        </p:nvSpPr>
        <p:spPr>
          <a:xfrm>
            <a:off x="1700784" y="886968"/>
            <a:ext cx="74157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dirty="0">
                <a:solidFill>
                  <a:srgbClr val="FF0000"/>
                </a:solidFill>
                <a:latin typeface="Times New Roman" panose="02020603050405020304" pitchFamily="18" charset="0"/>
                <a:cs typeface="Times New Roman" panose="02020603050405020304" pitchFamily="18" charset="0"/>
              </a:rPr>
              <a:t>K</a:t>
            </a:r>
            <a:r>
              <a:rPr kumimoji="0" lang="en-US" sz="9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hởi</a:t>
            </a:r>
            <a:r>
              <a:rPr kumimoji="0" lang="en-US" sz="96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96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động</a:t>
            </a:r>
            <a:endParaRPr kumimoji="0" lang="en-US" sz="9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298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09D2420-BEE1-08A9-3A0E-8784EE95CA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3919" y="438913"/>
            <a:ext cx="10144161" cy="3399430"/>
          </a:xfrm>
          <a:prstGeom prst="rect">
            <a:avLst/>
          </a:prstGeom>
        </p:spPr>
      </p:pic>
      <p:pic>
        <p:nvPicPr>
          <p:cNvPr id="4" name="Picture 4">
            <a:extLst>
              <a:ext uri="{FF2B5EF4-FFF2-40B4-BE49-F238E27FC236}">
                <a16:creationId xmlns:a16="http://schemas.microsoft.com/office/drawing/2014/main" id="{6A123D89-A7E3-560E-D860-DC15E1B84F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77739" y="540496"/>
            <a:ext cx="9636520" cy="3229315"/>
          </a:xfrm>
          <a:prstGeom prst="rect">
            <a:avLst/>
          </a:prstGeom>
        </p:spPr>
      </p:pic>
      <p:pic>
        <p:nvPicPr>
          <p:cNvPr id="5" name="Picture 22">
            <a:extLst>
              <a:ext uri="{FF2B5EF4-FFF2-40B4-BE49-F238E27FC236}">
                <a16:creationId xmlns:a16="http://schemas.microsoft.com/office/drawing/2014/main" id="{C7D8D288-FDA1-3574-B408-BFC0D02881F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61249" y="1912654"/>
            <a:ext cx="3745536" cy="2724878"/>
          </a:xfrm>
          <a:prstGeom prst="rect">
            <a:avLst/>
          </a:prstGeom>
        </p:spPr>
      </p:pic>
      <p:sp>
        <p:nvSpPr>
          <p:cNvPr id="6" name="TextBox 5">
            <a:extLst>
              <a:ext uri="{FF2B5EF4-FFF2-40B4-BE49-F238E27FC236}">
                <a16:creationId xmlns:a16="http://schemas.microsoft.com/office/drawing/2014/main" id="{12FD7F1E-5502-012F-8B7F-A6E036E5E907}"/>
              </a:ext>
            </a:extLst>
          </p:cNvPr>
          <p:cNvSpPr txBox="1"/>
          <p:nvPr/>
        </p:nvSpPr>
        <p:spPr>
          <a:xfrm>
            <a:off x="1960556" y="1136349"/>
            <a:ext cx="741578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dirty="0">
                <a:solidFill>
                  <a:srgbClr val="FF0000"/>
                </a:solidFill>
                <a:latin typeface="#9Slide07 SVNBeachwood Sans" pitchFamily="2" charset="0"/>
              </a:rPr>
              <a:t>ÔN TẬP</a:t>
            </a:r>
            <a:endParaRPr kumimoji="0" lang="en-US" sz="8000" b="0" i="0" u="none" strike="noStrike" kern="1200" cap="none" spc="0" normalizeH="0" baseline="0" noProof="0" dirty="0">
              <a:ln>
                <a:noFill/>
              </a:ln>
              <a:solidFill>
                <a:srgbClr val="FF0000"/>
              </a:solidFill>
              <a:effectLst/>
              <a:uLnTx/>
              <a:uFillTx/>
              <a:latin typeface="#9Slide07 SVNBeachwood Sans" pitchFamily="2" charset="0"/>
            </a:endParaRPr>
          </a:p>
        </p:txBody>
      </p:sp>
    </p:spTree>
    <p:extLst>
      <p:ext uri="{BB962C8B-B14F-4D97-AF65-F5344CB8AC3E}">
        <p14:creationId xmlns:p14="http://schemas.microsoft.com/office/powerpoint/2010/main" val="112130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587B0A-AE12-E528-3B97-0B12D0FAEFB8}"/>
              </a:ext>
            </a:extLst>
          </p:cNvPr>
          <p:cNvSpPr txBox="1"/>
          <p:nvPr/>
        </p:nvSpPr>
        <p:spPr>
          <a:xfrm>
            <a:off x="1346810" y="401534"/>
            <a:ext cx="9820894"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1. 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cầu</a:t>
            </a:r>
            <a:r>
              <a:rPr lang="en-US" sz="4000" dirty="0">
                <a:latin typeface="Arial" panose="020B060402020202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597AF382-3C1D-070E-779E-2E9064C51618}"/>
              </a:ext>
            </a:extLst>
          </p:cNvPr>
          <p:cNvPicPr>
            <a:picLocks noChangeAspect="1"/>
          </p:cNvPicPr>
          <p:nvPr/>
        </p:nvPicPr>
        <p:blipFill>
          <a:blip r:embed="rId2"/>
          <a:stretch>
            <a:fillRect/>
          </a:stretch>
        </p:blipFill>
        <p:spPr>
          <a:xfrm>
            <a:off x="1120140" y="1608489"/>
            <a:ext cx="6035992" cy="4823743"/>
          </a:xfrm>
          <a:prstGeom prst="rect">
            <a:avLst/>
          </a:prstGeom>
        </p:spPr>
      </p:pic>
      <p:sp>
        <p:nvSpPr>
          <p:cNvPr id="11" name="Speech Bubble: Rectangle with Corners Rounded 10">
            <a:extLst>
              <a:ext uri="{FF2B5EF4-FFF2-40B4-BE49-F238E27FC236}">
                <a16:creationId xmlns:a16="http://schemas.microsoft.com/office/drawing/2014/main" id="{F6C46F46-AB0A-0D3A-8E4F-46986CD5EC0C}"/>
              </a:ext>
            </a:extLst>
          </p:cNvPr>
          <p:cNvSpPr/>
          <p:nvPr/>
        </p:nvSpPr>
        <p:spPr>
          <a:xfrm>
            <a:off x="7418070" y="1383030"/>
            <a:ext cx="4091940" cy="2594610"/>
          </a:xfrm>
          <a:prstGeom prst="wedgeRoundRectCallout">
            <a:avLst>
              <a:gd name="adj1" fmla="val -33961"/>
              <a:gd name="adj2" fmla="val 6822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 </a:t>
            </a:r>
            <a:r>
              <a:rPr lang="en-US" sz="3200" dirty="0" err="1">
                <a:latin typeface="Cambria" panose="02040503050406030204" pitchFamily="18" charset="0"/>
                <a:ea typeface="Cambria" panose="02040503050406030204" pitchFamily="18" charset="0"/>
              </a:rPr>
              <a:t>Nêu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chủ</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điểm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Tiếng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Việt</a:t>
            </a:r>
            <a:r>
              <a:rPr lang="en-US" sz="3200" dirty="0">
                <a:latin typeface="Cambria" panose="02040503050406030204" pitchFamily="18" charset="0"/>
                <a:ea typeface="Cambria" panose="02040503050406030204" pitchFamily="18" charset="0"/>
              </a:rPr>
              <a:t> 5 (</a:t>
            </a:r>
            <a:r>
              <a:rPr lang="en-US" sz="3200" dirty="0" err="1">
                <a:latin typeface="Cambria" panose="02040503050406030204" pitchFamily="18" charset="0"/>
                <a:ea typeface="Cambria" panose="02040503050406030204" pitchFamily="18" charset="0"/>
              </a:rPr>
              <a:t>tập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tập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hai</a:t>
            </a:r>
            <a:r>
              <a:rPr lang="en-US" sz="3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31882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587B0A-AE12-E528-3B97-0B12D0FAEFB8}"/>
              </a:ext>
            </a:extLst>
          </p:cNvPr>
          <p:cNvSpPr txBox="1"/>
          <p:nvPr/>
        </p:nvSpPr>
        <p:spPr>
          <a:xfrm>
            <a:off x="1346810" y="401534"/>
            <a:ext cx="9820894" cy="1200329"/>
          </a:xfrm>
          <a:prstGeom prst="rect">
            <a:avLst/>
          </a:prstGeom>
          <a:noFill/>
        </p:spPr>
        <p:txBody>
          <a:bodyPr wrap="square" rtlCol="0">
            <a:spAutoFit/>
          </a:bodyPr>
          <a:lstStyle/>
          <a:p>
            <a:pPr lvl="0"/>
            <a:r>
              <a:rPr lang="vi-VN" sz="3600" dirty="0">
                <a:solidFill>
                  <a:prstClr val="black"/>
                </a:solidFill>
                <a:cs typeface="Arial" panose="020B0604020202020204" pitchFamily="34" charset="0"/>
              </a:rPr>
              <a:t>b. Theo em, bức tranh muốn nói điều gì? Chọn câu trả lời dưới đây hoặc nêu ý kiến của em.</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97AF382-3C1D-070E-779E-2E9064C51618}"/>
              </a:ext>
            </a:extLst>
          </p:cNvPr>
          <p:cNvPicPr>
            <a:picLocks noChangeAspect="1"/>
          </p:cNvPicPr>
          <p:nvPr/>
        </p:nvPicPr>
        <p:blipFill>
          <a:blip r:embed="rId3"/>
          <a:stretch>
            <a:fillRect/>
          </a:stretch>
        </p:blipFill>
        <p:spPr>
          <a:xfrm>
            <a:off x="4103370" y="3166838"/>
            <a:ext cx="4286250" cy="3425413"/>
          </a:xfrm>
          <a:prstGeom prst="rect">
            <a:avLst/>
          </a:prstGeom>
        </p:spPr>
      </p:pic>
      <p:pic>
        <p:nvPicPr>
          <p:cNvPr id="4" name="Picture 3">
            <a:extLst>
              <a:ext uri="{FF2B5EF4-FFF2-40B4-BE49-F238E27FC236}">
                <a16:creationId xmlns:a16="http://schemas.microsoft.com/office/drawing/2014/main" id="{C35ADEBF-5405-4244-4351-A4F80F22E3A5}"/>
              </a:ext>
            </a:extLst>
          </p:cNvPr>
          <p:cNvPicPr>
            <a:picLocks noChangeAspect="1"/>
          </p:cNvPicPr>
          <p:nvPr/>
        </p:nvPicPr>
        <p:blipFill>
          <a:blip r:embed="rId4"/>
          <a:stretch>
            <a:fillRect/>
          </a:stretch>
        </p:blipFill>
        <p:spPr>
          <a:xfrm>
            <a:off x="1874520" y="1748790"/>
            <a:ext cx="8420100" cy="1257300"/>
          </a:xfrm>
          <a:prstGeom prst="rect">
            <a:avLst/>
          </a:prstGeom>
        </p:spPr>
      </p:pic>
    </p:spTree>
    <p:extLst>
      <p:ext uri="{BB962C8B-B14F-4D97-AF65-F5344CB8AC3E}">
        <p14:creationId xmlns:p14="http://schemas.microsoft.com/office/powerpoint/2010/main" val="8872271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8587B0A-AE12-E528-3B97-0B12D0FAEFB8}"/>
              </a:ext>
            </a:extLst>
          </p:cNvPr>
          <p:cNvSpPr txBox="1"/>
          <p:nvPr/>
        </p:nvSpPr>
        <p:spPr>
          <a:xfrm>
            <a:off x="1346809" y="401534"/>
            <a:ext cx="10065377" cy="1077218"/>
          </a:xfrm>
          <a:prstGeom prst="rect">
            <a:avLst/>
          </a:prstGeom>
          <a:noFill/>
        </p:spPr>
        <p:txBody>
          <a:bodyPr wrap="square" rtlCol="0">
            <a:spAutoFit/>
          </a:bodyPr>
          <a:lstStyle/>
          <a:p>
            <a:pPr lvl="0" algn="ct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2. </a:t>
            </a: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Tóm tắt nội dung 1 – 2 câu chuyện dưới đây. Nêu điều em tâm đắc nhất trong câu chuyện đó và giải thích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CB70D1C-B16F-5A7C-83D4-7EF8585134AB}"/>
              </a:ext>
            </a:extLst>
          </p:cNvPr>
          <p:cNvPicPr>
            <a:picLocks noChangeAspect="1"/>
          </p:cNvPicPr>
          <p:nvPr/>
        </p:nvPicPr>
        <p:blipFill>
          <a:blip r:embed="rId2"/>
          <a:stretch>
            <a:fillRect/>
          </a:stretch>
        </p:blipFill>
        <p:spPr>
          <a:xfrm>
            <a:off x="1049296" y="2151908"/>
            <a:ext cx="9588382" cy="1755074"/>
          </a:xfrm>
          <a:prstGeom prst="rect">
            <a:avLst/>
          </a:prstGeom>
        </p:spPr>
      </p:pic>
    </p:spTree>
    <p:extLst>
      <p:ext uri="{BB962C8B-B14F-4D97-AF65-F5344CB8AC3E}">
        <p14:creationId xmlns:p14="http://schemas.microsoft.com/office/powerpoint/2010/main" val="1779289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A9B3CC-2AFF-49D4-147B-581D0CD3CA9F}"/>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14159E7-4FC1-4180-9379-983CE8574828}"/>
              </a:ext>
            </a:extLst>
          </p:cNvPr>
          <p:cNvPicPr>
            <a:picLocks noChangeAspect="1"/>
          </p:cNvPicPr>
          <p:nvPr/>
        </p:nvPicPr>
        <p:blipFill>
          <a:blip r:embed="rId2"/>
          <a:stretch>
            <a:fillRect/>
          </a:stretch>
        </p:blipFill>
        <p:spPr>
          <a:xfrm>
            <a:off x="631310" y="1817274"/>
            <a:ext cx="4325548" cy="3110985"/>
          </a:xfrm>
          <a:prstGeom prst="rect">
            <a:avLst/>
          </a:prstGeom>
        </p:spPr>
      </p:pic>
      <p:sp>
        <p:nvSpPr>
          <p:cNvPr id="5" name="Rectangle: Rounded Corners 4">
            <a:extLst>
              <a:ext uri="{FF2B5EF4-FFF2-40B4-BE49-F238E27FC236}">
                <a16:creationId xmlns:a16="http://schemas.microsoft.com/office/drawing/2014/main" id="{B3D19E96-8347-5ADE-2381-C320C46355E0}"/>
              </a:ext>
            </a:extLst>
          </p:cNvPr>
          <p:cNvSpPr/>
          <p:nvPr/>
        </p:nvSpPr>
        <p:spPr>
          <a:xfrm>
            <a:off x="5082640" y="391886"/>
            <a:ext cx="6400800" cy="3610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Tóm tắt câu chuyện Người thầy của muôn đời: </a:t>
            </a:r>
            <a:r>
              <a:rPr lang="vi-VN" sz="2200" dirty="0">
                <a:latin typeface="Cambria" panose="02040503050406030204" pitchFamily="18" charset="0"/>
                <a:ea typeface="Cambria" panose="02040503050406030204" pitchFamily="18" charset="0"/>
              </a:rPr>
              <a:t>Thầy Chu Văn An là nhà giáo nổi tiếng, được nhiều học trò theo học. Năm ấy, đến ngày mừng thọ cụ tròn sáu mươi tuổi, học trò bốn phương tề tựu thăm cụ, dâng biếu cụ quà. Cụ hỏi thăm công việc từng người, bảo ban học trò rồi dẫn học trò tới nhà thầy của mình. Học trò hàng lối đi theo, tới sân, cụ và các trò vái lạy thầy giáo già. Các học trò khi ấy được học bài học thấm thía về nghĩa thầy trò.</a:t>
            </a:r>
            <a:endParaRPr lang="en-US" sz="2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F1F9C03-E723-D478-A88B-508587BD718C}"/>
              </a:ext>
            </a:extLst>
          </p:cNvPr>
          <p:cNvSpPr/>
          <p:nvPr/>
        </p:nvSpPr>
        <p:spPr>
          <a:xfrm>
            <a:off x="5225143" y="4156365"/>
            <a:ext cx="6210795" cy="23156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Điều em tâm đắc nhất trong câu chuyện này </a:t>
            </a:r>
            <a:r>
              <a:rPr lang="vi-VN" sz="2200" dirty="0">
                <a:latin typeface="Cambria" panose="02040503050406030204" pitchFamily="18" charset="0"/>
                <a:ea typeface="Cambria" panose="02040503050406030204" pitchFamily="18" charset="0"/>
              </a:rPr>
              <a:t>là cụ giáo Chu dẫn tất cả trò của mình sang nhà thầy giáo cũ, vì em nghĩ cụ Chu không đi một mình, cùng rủ học trò có lẽ vì ý đồ tốt. Cụ muốn thầy học trò biết mình cũng trọng nghĩa thầy trò, không quên ơn người cũ; ý nhắc học trò cũng cần trọng nghĩa thầy trò đến suốt đời.</a:t>
            </a: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3872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87" t="5408" r="1687" b="26651"/>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3920" y="2059539"/>
            <a:ext cx="10144161" cy="273892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77740" y="2128070"/>
            <a:ext cx="9636520" cy="2601861"/>
          </a:xfrm>
          <a:prstGeom prst="rect">
            <a:avLst/>
          </a:prstGeom>
        </p:spPr>
      </p:pic>
      <p:pic>
        <p:nvPicPr>
          <p:cNvPr id="7" name="Picture 7"/>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084084" flipH="1">
            <a:off x="1755268" y="2633862"/>
            <a:ext cx="687245" cy="586032"/>
          </a:xfrm>
          <a:prstGeom prst="rect">
            <a:avLst/>
          </a:prstGeom>
        </p:spPr>
      </p:pic>
      <p:pic>
        <p:nvPicPr>
          <p:cNvPr id="8" name="Picture 8"/>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12249" flipH="1">
            <a:off x="9508471" y="2633862"/>
            <a:ext cx="687245" cy="586032"/>
          </a:xfrm>
          <a:prstGeom prst="rect">
            <a:avLst/>
          </a:prstGeom>
        </p:spPr>
      </p:pic>
      <p:pic>
        <p:nvPicPr>
          <p:cNvPr id="11" name="Picture 10">
            <a:extLst>
              <a:ext uri="{FF2B5EF4-FFF2-40B4-BE49-F238E27FC236}">
                <a16:creationId xmlns:a16="http://schemas.microsoft.com/office/drawing/2014/main" id="{1A357E48-AC1B-E296-1955-4AAE593616DC}"/>
              </a:ext>
            </a:extLst>
          </p:cNvPr>
          <p:cNvPicPr>
            <a:picLocks noChangeAspect="1"/>
          </p:cNvPicPr>
          <p:nvPr/>
        </p:nvPicPr>
        <p:blipFill>
          <a:blip r:embed="rId9"/>
          <a:stretch>
            <a:fillRect/>
          </a:stretch>
        </p:blipFill>
        <p:spPr>
          <a:xfrm rot="20744622">
            <a:off x="-209" y="1028723"/>
            <a:ext cx="3913971" cy="1261981"/>
          </a:xfrm>
          <a:prstGeom prst="rect">
            <a:avLst/>
          </a:prstGeom>
        </p:spPr>
      </p:pic>
      <p:pic>
        <p:nvPicPr>
          <p:cNvPr id="5" name="Picture 4">
            <a:extLst>
              <a:ext uri="{FF2B5EF4-FFF2-40B4-BE49-F238E27FC236}">
                <a16:creationId xmlns:a16="http://schemas.microsoft.com/office/drawing/2014/main" id="{A8124AD2-D5FB-28BD-805D-93C2BA59DD18}"/>
              </a:ext>
            </a:extLst>
          </p:cNvPr>
          <p:cNvPicPr>
            <a:picLocks noChangeAspect="1"/>
          </p:cNvPicPr>
          <p:nvPr/>
        </p:nvPicPr>
        <p:blipFill>
          <a:blip r:embed="rId10"/>
          <a:stretch>
            <a:fillRect/>
          </a:stretch>
        </p:blipFill>
        <p:spPr>
          <a:xfrm>
            <a:off x="2729445" y="2110243"/>
            <a:ext cx="6828112" cy="2780017"/>
          </a:xfrm>
          <a:prstGeom prst="rect">
            <a:avLst/>
          </a:prstGeom>
        </p:spPr>
      </p:pic>
    </p:spTree>
    <p:extLst>
      <p:ext uri="{BB962C8B-B14F-4D97-AF65-F5344CB8AC3E}">
        <p14:creationId xmlns:p14="http://schemas.microsoft.com/office/powerpoint/2010/main" val="1569862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243</TotalTime>
  <Words>393</Words>
  <Application>Microsoft Office PowerPoint</Application>
  <PresentationFormat>Widescreen</PresentationFormat>
  <Paragraphs>13</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#9Slide07 SVNBeachwood Sans</vt:lpstr>
      <vt:lpstr>.VnAristote</vt:lpstr>
      <vt:lpstr>Aptos</vt:lpstr>
      <vt:lpstr>Arial</vt:lpstr>
      <vt:lpstr>Calibri</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Windows 10</cp:lastModifiedBy>
  <cp:revision>43</cp:revision>
  <dcterms:created xsi:type="dcterms:W3CDTF">2023-01-11T03:37:44Z</dcterms:created>
  <dcterms:modified xsi:type="dcterms:W3CDTF">2025-05-08T06:35:57Z</dcterms:modified>
  <cp:category>9Slide.vn</cp:category>
</cp:coreProperties>
</file>