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38" r:id="rId3"/>
    <p:sldMasterId id="2147483750" r:id="rId4"/>
  </p:sldMasterIdLst>
  <p:notesMasterIdLst>
    <p:notesMasterId r:id="rId34"/>
  </p:notesMasterIdLst>
  <p:sldIdLst>
    <p:sldId id="523" r:id="rId5"/>
    <p:sldId id="524" r:id="rId6"/>
    <p:sldId id="263" r:id="rId7"/>
    <p:sldId id="482" r:id="rId8"/>
    <p:sldId id="540" r:id="rId9"/>
    <p:sldId id="525" r:id="rId10"/>
    <p:sldId id="539" r:id="rId11"/>
    <p:sldId id="541" r:id="rId12"/>
    <p:sldId id="542" r:id="rId13"/>
    <p:sldId id="258" r:id="rId14"/>
    <p:sldId id="526" r:id="rId15"/>
    <p:sldId id="556" r:id="rId16"/>
    <p:sldId id="543" r:id="rId17"/>
    <p:sldId id="533" r:id="rId18"/>
    <p:sldId id="544" r:id="rId19"/>
    <p:sldId id="531" r:id="rId20"/>
    <p:sldId id="532" r:id="rId21"/>
    <p:sldId id="561" r:id="rId22"/>
    <p:sldId id="557" r:id="rId23"/>
    <p:sldId id="558" r:id="rId24"/>
    <p:sldId id="559" r:id="rId25"/>
    <p:sldId id="560" r:id="rId26"/>
    <p:sldId id="545" r:id="rId27"/>
    <p:sldId id="507" r:id="rId28"/>
    <p:sldId id="486" r:id="rId29"/>
    <p:sldId id="537" r:id="rId30"/>
    <p:sldId id="546" r:id="rId31"/>
    <p:sldId id="547" r:id="rId32"/>
    <p:sldId id="54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59334-D39A-4B57-A52A-D081E494A50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C7FA6-CB65-461A-BF74-2BBC54624038}" type="slidenum">
              <a:rPr lang="en-US" smtClean="0"/>
              <a:t>‹#›</a:t>
            </a:fld>
            <a:endParaRPr lang="en-US"/>
          </a:p>
        </p:txBody>
      </p:sp>
    </p:spTree>
    <p:extLst>
      <p:ext uri="{BB962C8B-B14F-4D97-AF65-F5344CB8AC3E}">
        <p14:creationId xmlns:p14="http://schemas.microsoft.com/office/powerpoint/2010/main" val="14886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952951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87457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84072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350070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63348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97546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08323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59778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42194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cs typeface="+mn-cs"/>
            </a:endParaRPr>
          </a:p>
        </p:txBody>
      </p:sp>
    </p:spTree>
    <p:extLst>
      <p:ext uri="{BB962C8B-B14F-4D97-AF65-F5344CB8AC3E}">
        <p14:creationId xmlns:p14="http://schemas.microsoft.com/office/powerpoint/2010/main" val="208353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339044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641F-1CEA-E27D-08FE-D26191793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F659E-5487-F99F-5FF0-FA22DBB17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9C7A7-2480-5058-2227-2574CD1D09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51FD6C-5B0E-C6AD-B839-C7FE316293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95607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277299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03289-FF91-4068-9D38-DAAED87F1433}" type="slidenum">
              <a:rPr kumimoji="0" lang="zh-CN" altLang="en-US" sz="1200" b="0" i="0" u="none" strike="noStrike" kern="1200" cap="none" spc="0" normalizeH="0" baseline="0" noProof="0" smtClean="0">
                <a:ln>
                  <a:noFill/>
                </a:ln>
                <a:solidFill>
                  <a:prstClr val="black"/>
                </a:solidFill>
                <a:effectLst/>
                <a:uLnTx/>
                <a:uFillTx/>
                <a:latin typeface="Barlow Condensed" panose="00000506000000000000"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Barlow Condensed" panose="00000506000000000000" charset="0"/>
              <a:ea typeface="等线" panose="02010600030101010101" pitchFamily="2" charset="-122"/>
              <a:cs typeface="+mn-cs"/>
            </a:endParaRPr>
          </a:p>
        </p:txBody>
      </p:sp>
    </p:spTree>
    <p:extLst>
      <p:ext uri="{BB962C8B-B14F-4D97-AF65-F5344CB8AC3E}">
        <p14:creationId xmlns:p14="http://schemas.microsoft.com/office/powerpoint/2010/main" val="184562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35543249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37043588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774514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55F20-2A15-4E70-936B-4A7AE79AE65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4996446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154715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55F20-2A15-4E70-936B-4A7AE79AE65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8980673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55F20-2A15-4E70-936B-4A7AE79AE653}"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7893508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55F20-2A15-4E70-936B-4A7AE79AE653}"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6858574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55F20-2A15-4E70-936B-4A7AE79AE653}"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3627864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5F20-2A15-4E70-936B-4A7AE79AE653}"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2003380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5506653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17177845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190962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5298828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2071220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42315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836E51-B825-56ED-C014-1DEF452F003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CB1E7E1-DA2C-0A0D-AB78-2A40C13E21D8}"/>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2665BB9-76E1-B164-6916-C88ABD552654}"/>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5" name="Chỗ dành sẵn cho Chân trang 4">
            <a:extLst>
              <a:ext uri="{FF2B5EF4-FFF2-40B4-BE49-F238E27FC236}">
                <a16:creationId xmlns:a16="http://schemas.microsoft.com/office/drawing/2014/main" id="{2BD571A5-116C-C1BA-DCB9-2225B5C6E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17C0EDC-6B83-2AF1-5695-8DA197470AC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440634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DF4503-707E-CB1E-9E4B-630A7E78C6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85722B-6E2D-EED9-C614-3D23D553EF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8C700F0-36F1-BDE8-07AB-BF862D7FCE2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5" name="Chỗ dành sẵn cho Chân trang 4">
            <a:extLst>
              <a:ext uri="{FF2B5EF4-FFF2-40B4-BE49-F238E27FC236}">
                <a16:creationId xmlns:a16="http://schemas.microsoft.com/office/drawing/2014/main" id="{C7A3D10D-E59D-42AD-C392-372EBFC09F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3F410BE6-8E05-D42B-0E25-A4BBF0C2126C}"/>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2493976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0EDFCD-B941-81F0-2F20-9ED17A444EC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2536634-20CC-323E-46A5-F145E47077E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A4DE657-E087-E7BD-F9BB-7D2E17C0E3B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046CB8-7824-456A-697C-1CF2C70A97B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6" name="Chỗ dành sẵn cho Chân trang 5">
            <a:extLst>
              <a:ext uri="{FF2B5EF4-FFF2-40B4-BE49-F238E27FC236}">
                <a16:creationId xmlns:a16="http://schemas.microsoft.com/office/drawing/2014/main" id="{58FE0B2A-B5FB-70D8-6D9F-85599E45F3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64D347B-B017-1A03-71BE-73693AF133C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688489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41D9BB-0C18-9983-FECF-34BC14057E55}"/>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B732C5-BF34-9983-D547-A8CFF7F1E1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751D0A3-7961-055F-4A20-D13AFD467043}"/>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14F2B37-E48A-C510-65CC-2D183493B9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71F9432-8727-FD8F-B293-5054DBDE7EEB}"/>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B07DF78-8003-F7E6-A17A-3F48A0B0F72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8" name="Chỗ dành sẵn cho Chân trang 7">
            <a:extLst>
              <a:ext uri="{FF2B5EF4-FFF2-40B4-BE49-F238E27FC236}">
                <a16:creationId xmlns:a16="http://schemas.microsoft.com/office/drawing/2014/main" id="{13C7D7AA-0AF3-ED5C-7691-67E542A170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1939B19-E42E-F2BE-46AA-63CB306DAA91}"/>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830091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ED94C7-F3FA-BE63-87D3-CDA648B07D7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EE5805E-A4C4-EB0E-62B2-A419856714AE}"/>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4" name="Chỗ dành sẵn cho Chân trang 3">
            <a:extLst>
              <a:ext uri="{FF2B5EF4-FFF2-40B4-BE49-F238E27FC236}">
                <a16:creationId xmlns:a16="http://schemas.microsoft.com/office/drawing/2014/main" id="{A0091090-F129-654C-FBB5-EABA56B8E8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7F75B04C-26D5-E243-5B9D-8AED0861C267}"/>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831115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CF787DC-FCB0-BAA0-E4AE-77C35636371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3" name="Chỗ dành sẵn cho Chân trang 2">
            <a:extLst>
              <a:ext uri="{FF2B5EF4-FFF2-40B4-BE49-F238E27FC236}">
                <a16:creationId xmlns:a16="http://schemas.microsoft.com/office/drawing/2014/main" id="{8018E50C-EF62-44C3-4A72-7F6EF62BFA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D87ED7BA-57B3-B5A9-215C-FE7DA85C49AF}"/>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0574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33222216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B1058C-B8A9-02AB-6B07-4CFB60844E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5B1362-5582-8FE9-1168-937A004EA6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9EAD96D-C576-E183-9C8F-0FC0860E00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7061D7B-40E3-4D1F-5359-B54C25B88E93}"/>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6" name="Chỗ dành sẵn cho Chân trang 5">
            <a:extLst>
              <a:ext uri="{FF2B5EF4-FFF2-40B4-BE49-F238E27FC236}">
                <a16:creationId xmlns:a16="http://schemas.microsoft.com/office/drawing/2014/main" id="{B993D1E9-9D90-21C6-03E3-6F87DFA0B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AAC8CFD-A9AC-9D81-4272-D0E7DB9E950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65749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149AC-6B74-3DE5-B15D-31954E3FE9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DBBC330-2F62-1A44-8847-AECDE3D3EE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CC274A1-453C-8C7E-98F2-4ADD5C96D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2BE3EFF-1E62-EB9B-92A5-EC14A3EB84F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6" name="Chỗ dành sẵn cho Chân trang 5">
            <a:extLst>
              <a:ext uri="{FF2B5EF4-FFF2-40B4-BE49-F238E27FC236}">
                <a16:creationId xmlns:a16="http://schemas.microsoft.com/office/drawing/2014/main" id="{B83E558C-7ED7-7ACE-DE46-C5B0C1E6F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E0E671B-ECE3-213D-C0BA-4FEEEF9B245A}"/>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pic>
        <p:nvPicPr>
          <p:cNvPr id="8" name="Picture 7">
            <a:extLst>
              <a:ext uri="{FF2B5EF4-FFF2-40B4-BE49-F238E27FC236}">
                <a16:creationId xmlns:a16="http://schemas.microsoft.com/office/drawing/2014/main" id="{259D7781-FDA0-E688-EF76-F52D060E4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95801" y="2629583"/>
            <a:ext cx="1961823" cy="1964594"/>
          </a:xfrm>
          <a:prstGeom prst="rect">
            <a:avLst/>
          </a:prstGeom>
        </p:spPr>
      </p:pic>
    </p:spTree>
    <p:extLst>
      <p:ext uri="{BB962C8B-B14F-4D97-AF65-F5344CB8AC3E}">
        <p14:creationId xmlns:p14="http://schemas.microsoft.com/office/powerpoint/2010/main" val="3470434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0C9D28-DFBF-C8BB-BC56-D94F8E07D3B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AA5AE2-7240-4E35-F5EC-2CB9FBF2A5DA}"/>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6DE603-E9E6-86F2-0A49-E4912D998796}"/>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5" name="Chỗ dành sẵn cho Chân trang 4">
            <a:extLst>
              <a:ext uri="{FF2B5EF4-FFF2-40B4-BE49-F238E27FC236}">
                <a16:creationId xmlns:a16="http://schemas.microsoft.com/office/drawing/2014/main" id="{79EC30A2-13BF-341F-7899-738E52434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E308378-4596-9232-7576-8E2FE2EB97B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2211586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F3B4C2A-FA07-7B5B-552E-0280C0E04225}"/>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F747100-811C-6A34-3D42-97A36B6FD7B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B06342-BF93-59FD-9900-C25C634C91E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4/4/2025</a:t>
            </a:fld>
            <a:endParaRPr lang="en-US"/>
          </a:p>
        </p:txBody>
      </p:sp>
      <p:sp>
        <p:nvSpPr>
          <p:cNvPr id="5" name="Chỗ dành sẵn cho Chân trang 4">
            <a:extLst>
              <a:ext uri="{FF2B5EF4-FFF2-40B4-BE49-F238E27FC236}">
                <a16:creationId xmlns:a16="http://schemas.microsoft.com/office/drawing/2014/main" id="{78C7E431-1B5E-DAE2-5182-36F1EC4E6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C1B5245D-7FCA-A2EA-7215-1DE6B0F5F369}"/>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078008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83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6789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7156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7196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9736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670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41160498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913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5006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0515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6789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550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1333923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11722379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6211469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1158674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E7FA73A-3FD1-40FF-AAAC-80E20F9E41BA}"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4970072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arlow Condensed" panose="00000506000000000000" charset="0"/>
                <a:ea typeface="Barlow Condensed" panose="00000506000000000000" charset="0"/>
              </a:defRPr>
            </a:lvl1pPr>
          </a:lstStyle>
          <a:p>
            <a:fld id="{FE7FA73A-3FD1-40FF-AAAC-80E20F9E41BA}" type="datetimeFigureOut">
              <a:rPr lang="zh-CN" altLang="en-US" smtClean="0"/>
              <a:t>2025/4/4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charset="0"/>
                <a:ea typeface="Barlow Condensed" panose="00000506000000000000"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arlow Condensed" panose="00000506000000000000" charset="0"/>
                <a:ea typeface="Barlow Condensed" panose="00000506000000000000" charset="0"/>
              </a:defRPr>
            </a:lvl1pPr>
          </a:lstStyle>
          <a:p>
            <a:fld id="{FCF856C9-C78B-478D-9D77-F719708E1C84}" type="slidenum">
              <a:rPr lang="zh-CN" altLang="en-US" smtClean="0"/>
              <a:t>‹#›</a:t>
            </a:fld>
            <a:endParaRPr lang="zh-CN" altLang="en-US"/>
          </a:p>
        </p:txBody>
      </p:sp>
      <p:pic>
        <p:nvPicPr>
          <p:cNvPr id="9" name="Picture 8" descr="A white circle with leaves and blue text&#10;&#10;Description automatically generated">
            <a:extLst>
              <a:ext uri="{FF2B5EF4-FFF2-40B4-BE49-F238E27FC236}">
                <a16:creationId xmlns:a16="http://schemas.microsoft.com/office/drawing/2014/main" id="{7E057F15-C2DF-F855-9772-672C97A9687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119162" y="10344814"/>
            <a:ext cx="1200150" cy="1200150"/>
          </a:xfrm>
          <a:prstGeom prst="rect">
            <a:avLst/>
          </a:prstGeom>
        </p:spPr>
      </p:pic>
      <p:pic>
        <p:nvPicPr>
          <p:cNvPr id="10" name="Picture 9" descr="A white circle with leaves and blue text&#10;&#10;Description automatically generated">
            <a:extLst>
              <a:ext uri="{FF2B5EF4-FFF2-40B4-BE49-F238E27FC236}">
                <a16:creationId xmlns:a16="http://schemas.microsoft.com/office/drawing/2014/main" id="{60105E0C-8A41-EF91-218E-4AA3E0090C2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354158" y="-4413177"/>
            <a:ext cx="1200150" cy="1200150"/>
          </a:xfrm>
          <a:prstGeom prst="rect">
            <a:avLst/>
          </a:prstGeom>
        </p:spPr>
      </p:pic>
    </p:spTree>
    <p:extLst>
      <p:ext uri="{BB962C8B-B14F-4D97-AF65-F5344CB8AC3E}">
        <p14:creationId xmlns:p14="http://schemas.microsoft.com/office/powerpoint/2010/main" val="404329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Barlow Condensed" panose="00000506000000000000" charset="0"/>
          <a:ea typeface="Barlow Condensed" panose="00000506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Condensed" panose="00000506000000000000" charset="0"/>
          <a:ea typeface="Barlow Condensed" panose="0000050600000000000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Condensed" panose="00000506000000000000" charset="0"/>
          <a:ea typeface="Barlow Condensed" panose="0000050600000000000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anose="00000506000000000000" charset="0"/>
          <a:ea typeface="Barlow Condensed" panose="0000050600000000000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Condensed" panose="00000506000000000000" charset="0"/>
          <a:ea typeface="Barlow Condensed" panose="0000050600000000000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4/4/2025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17671083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descr="11 Địa lí ý tưởng | việt nam, du lịch, viết">
            <a:extLst>
              <a:ext uri="{FF2B5EF4-FFF2-40B4-BE49-F238E27FC236}">
                <a16:creationId xmlns:a16="http://schemas.microsoft.com/office/drawing/2014/main" id="{73E88EBD-9C07-5A4D-579E-EA2775174B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3747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04/04/2025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2480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41.png"/><Relationship Id="rId3" Type="http://schemas.openxmlformats.org/officeDocument/2006/relationships/slide" Target="slide17.xml"/><Relationship Id="rId7" Type="http://schemas.openxmlformats.org/officeDocument/2006/relationships/image" Target="../media/image38.png"/><Relationship Id="rId12"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slide" Target="slide26.xml"/><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35.xml"/><Relationship Id="rId7" Type="http://schemas.openxmlformats.org/officeDocument/2006/relationships/image" Target="../media/image52.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1.GIF"/><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slide" Target="slide11.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xmln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pic>
        <p:nvPicPr>
          <p:cNvPr id="6" name="Picture 5">
            <a:extLst>
              <a:ext uri="{FF2B5EF4-FFF2-40B4-BE49-F238E27FC236}">
                <a16:creationId xmlns:a16="http://schemas.microsoft.com/office/drawing/2014/main" id="{921453BF-6C06-2DC8-9570-9783011385DC}"/>
              </a:ext>
            </a:extLst>
          </p:cNvPr>
          <p:cNvPicPr>
            <a:picLocks noChangeAspect="1"/>
          </p:cNvPicPr>
          <p:nvPr/>
        </p:nvPicPr>
        <p:blipFill>
          <a:blip r:embed="rId2"/>
          <a:stretch>
            <a:fillRect/>
          </a:stretch>
        </p:blipFill>
        <p:spPr>
          <a:xfrm>
            <a:off x="2984836" y="1472454"/>
            <a:ext cx="6889077" cy="2560542"/>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61FA1B31-AD50-55B5-C9D7-EDFEACCF9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228" y="0"/>
            <a:ext cx="1414000" cy="1414000"/>
          </a:xfrm>
          <a:prstGeom prst="rect">
            <a:avLst/>
          </a:prstGeom>
        </p:spPr>
      </p:pic>
    </p:spTree>
    <p:extLst>
      <p:ext uri="{BB962C8B-B14F-4D97-AF65-F5344CB8AC3E}">
        <p14:creationId xmlns:p14="http://schemas.microsoft.com/office/powerpoint/2010/main" val="11036910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C2B869-D8CC-4D70-B7B4-77335DFD5ADD}"/>
              </a:ext>
            </a:extLst>
          </p:cNvPr>
          <p:cNvPicPr>
            <a:picLocks noChangeAspect="1"/>
          </p:cNvPicPr>
          <p:nvPr/>
        </p:nvPicPr>
        <p:blipFill>
          <a:blip r:embed="rId3"/>
          <a:stretch>
            <a:fillRect/>
          </a:stretch>
        </p:blipFill>
        <p:spPr>
          <a:xfrm>
            <a:off x="4155274" y="-101793"/>
            <a:ext cx="4596782" cy="2036240"/>
          </a:xfrm>
          <a:prstGeom prst="rect">
            <a:avLst/>
          </a:prstGeom>
        </p:spPr>
      </p:pic>
      <p:sp>
        <p:nvSpPr>
          <p:cNvPr id="6" name="矩形 29">
            <a:extLst>
              <a:ext uri="{FF2B5EF4-FFF2-40B4-BE49-F238E27FC236}">
                <a16:creationId xmlns:a16="http://schemas.microsoft.com/office/drawing/2014/main" id="{36DA6FD5-DAD1-4F23-9E2E-558B290F7B4C}"/>
              </a:ext>
            </a:extLst>
          </p:cNvPr>
          <p:cNvSpPr/>
          <p:nvPr/>
        </p:nvSpPr>
        <p:spPr>
          <a:xfrm>
            <a:off x="1466850" y="2015101"/>
            <a:ext cx="9696450" cy="851297"/>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Bài chia 7 đoạn theo tranh.</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F575AD-330C-F586-EA37-87AF69047290}"/>
              </a:ext>
            </a:extLst>
          </p:cNvPr>
          <p:cNvPicPr>
            <a:picLocks noChangeAspect="1"/>
          </p:cNvPicPr>
          <p:nvPr/>
        </p:nvPicPr>
        <p:blipFill>
          <a:blip r:embed="rId3"/>
          <a:stretch>
            <a:fillRect/>
          </a:stretch>
        </p:blipFill>
        <p:spPr>
          <a:xfrm>
            <a:off x="3268807" y="354211"/>
            <a:ext cx="6151397" cy="1457070"/>
          </a:xfrm>
          <a:prstGeom prst="rect">
            <a:avLst/>
          </a:prstGeom>
        </p:spPr>
      </p:pic>
      <p:sp>
        <p:nvSpPr>
          <p:cNvPr id="4" name="Google Shape;276;p7">
            <a:extLst>
              <a:ext uri="{FF2B5EF4-FFF2-40B4-BE49-F238E27FC236}">
                <a16:creationId xmlns:a16="http://schemas.microsoft.com/office/drawing/2014/main" id="{83AF25DC-98B8-1CEF-C8D0-5175CC48E780}"/>
              </a:ext>
            </a:extLst>
          </p:cNvPr>
          <p:cNvSpPr/>
          <p:nvPr/>
        </p:nvSpPr>
        <p:spPr>
          <a:xfrm>
            <a:off x="1169581" y="2218621"/>
            <a:ext cx="4698940"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lvl="0" algn="ctr">
              <a:defRPr/>
            </a:pPr>
            <a:r>
              <a:rPr lang="en-US" sz="4000" b="1">
                <a:solidFill>
                  <a:srgbClr val="009999"/>
                </a:solidFill>
                <a:latin typeface="Cambria" panose="02040503050406030204" pitchFamily="18" charset="0"/>
                <a:ea typeface="Cambria" panose="02040503050406030204" pitchFamily="18" charset="0"/>
              </a:rPr>
              <a:t>lên núi Nam Tào</a:t>
            </a:r>
            <a:endParaRPr kumimoji="0" sz="40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endParaRPr>
          </a:p>
        </p:txBody>
      </p:sp>
      <p:sp>
        <p:nvSpPr>
          <p:cNvPr id="5" name="Google Shape;276;p7">
            <a:extLst>
              <a:ext uri="{FF2B5EF4-FFF2-40B4-BE49-F238E27FC236}">
                <a16:creationId xmlns:a16="http://schemas.microsoft.com/office/drawing/2014/main" id="{547FDCBA-486D-1219-FBB4-78AD5AC66892}"/>
              </a:ext>
            </a:extLst>
          </p:cNvPr>
          <p:cNvSpPr/>
          <p:nvPr/>
        </p:nvSpPr>
        <p:spPr>
          <a:xfrm>
            <a:off x="2232837" y="3792569"/>
            <a:ext cx="3742661"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lvl="0" algn="ctr">
              <a:defRPr/>
            </a:pPr>
            <a:r>
              <a:rPr lang="en-US" sz="4000" b="1">
                <a:solidFill>
                  <a:srgbClr val="ED7D31">
                    <a:lumMod val="75000"/>
                  </a:srgbClr>
                </a:solidFill>
                <a:latin typeface="Cambria" panose="02040503050406030204" pitchFamily="18" charset="0"/>
                <a:ea typeface="Cambria" panose="02040503050406030204" pitchFamily="18" charset="0"/>
              </a:rPr>
              <a:t>ấp ủ từ lâu</a:t>
            </a:r>
            <a:endParaRPr kumimoji="0"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B9ADE535-A8B9-C608-AE55-B4804AFA3982}"/>
              </a:ext>
            </a:extLst>
          </p:cNvPr>
          <p:cNvSpPr/>
          <p:nvPr/>
        </p:nvSpPr>
        <p:spPr>
          <a:xfrm>
            <a:off x="6690680" y="2206241"/>
            <a:ext cx="329051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lvl="0" algn="ctr">
              <a:defRPr/>
            </a:pPr>
            <a:r>
              <a:rPr lang="en-US" sz="4000" b="1">
                <a:solidFill>
                  <a:srgbClr val="002060"/>
                </a:solidFill>
                <a:latin typeface="Cambria" panose="02040503050406030204" pitchFamily="18" charset="0"/>
                <a:ea typeface="Cambria" panose="02040503050406030204" pitchFamily="18" charset="0"/>
              </a:rPr>
              <a:t>Bắc Đẩu</a:t>
            </a:r>
            <a:endParaRPr kumimoji="0"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Google Shape;276;p7">
            <a:extLst>
              <a:ext uri="{FF2B5EF4-FFF2-40B4-BE49-F238E27FC236}">
                <a16:creationId xmlns:a16="http://schemas.microsoft.com/office/drawing/2014/main" id="{25930D27-46AE-D90B-33B8-B1CF37FF4B87}"/>
              </a:ext>
            </a:extLst>
          </p:cNvPr>
          <p:cNvSpPr/>
          <p:nvPr/>
        </p:nvSpPr>
        <p:spPr>
          <a:xfrm>
            <a:off x="6946633" y="3677345"/>
            <a:ext cx="480234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lvl="0" algn="ctr">
              <a:defRPr/>
            </a:pPr>
            <a:r>
              <a:rPr lang="en-US" sz="4000" b="1">
                <a:solidFill>
                  <a:srgbClr val="FF0000"/>
                </a:solidFill>
                <a:latin typeface="Cambria" panose="02040503050406030204" pitchFamily="18" charset="0"/>
                <a:ea typeface="Cambria" panose="02040503050406030204" pitchFamily="18" charset="0"/>
              </a:rPr>
              <a:t>luyện tập võ nghệ</a:t>
            </a:r>
            <a:endParaRPr kumimoji="0"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75708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02C84-C10A-E828-2395-F0BD0F5BE97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4E80170-5213-9A23-9FA7-0843325397F0}"/>
              </a:ext>
            </a:extLst>
          </p:cNvPr>
          <p:cNvGrpSpPr/>
          <p:nvPr/>
        </p:nvGrpSpPr>
        <p:grpSpPr>
          <a:xfrm>
            <a:off x="2055155" y="401692"/>
            <a:ext cx="6974545" cy="1479503"/>
            <a:chOff x="-1348506" y="186909"/>
            <a:chExt cx="11766079" cy="1342591"/>
          </a:xfrm>
        </p:grpSpPr>
        <p:pic>
          <p:nvPicPr>
            <p:cNvPr id="7" name="Picture 6">
              <a:extLst>
                <a:ext uri="{FF2B5EF4-FFF2-40B4-BE49-F238E27FC236}">
                  <a16:creationId xmlns:a16="http://schemas.microsoft.com/office/drawing/2014/main" id="{1A04EEB3-74EF-996F-12D2-A837EECF9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13" name="TextBox 12">
              <a:extLst>
                <a:ext uri="{FF2B5EF4-FFF2-40B4-BE49-F238E27FC236}">
                  <a16:creationId xmlns:a16="http://schemas.microsoft.com/office/drawing/2014/main" id="{396D9F15-1D71-529E-5990-E21A8C8976A9}"/>
                </a:ext>
              </a:extLst>
            </p:cNvPr>
            <p:cNvSpPr txBox="1"/>
            <p:nvPr/>
          </p:nvSpPr>
          <p:spPr>
            <a:xfrm flipH="1">
              <a:off x="-527843" y="542674"/>
              <a:ext cx="10945416" cy="6423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Hướng dẫn đọc câu dài</a:t>
              </a:r>
              <a:endParaRPr kumimoji="0" lang="en-US" sz="40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
        <p:nvSpPr>
          <p:cNvPr id="14" name="Rectangle: Rounded Corners 13">
            <a:extLst>
              <a:ext uri="{FF2B5EF4-FFF2-40B4-BE49-F238E27FC236}">
                <a16:creationId xmlns:a16="http://schemas.microsoft.com/office/drawing/2014/main" id="{CFDA1F10-8EB7-B0B0-127A-3A05C16C63FB}"/>
              </a:ext>
            </a:extLst>
          </p:cNvPr>
          <p:cNvSpPr/>
          <p:nvPr/>
        </p:nvSpPr>
        <p:spPr>
          <a:xfrm>
            <a:off x="3028950" y="2842054"/>
            <a:ext cx="9163049" cy="2942058"/>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400" b="1" dirty="0">
                <a:ln w="13462">
                  <a:solidFill>
                    <a:srgbClr val="00B050"/>
                  </a:solidFill>
                  <a:prstDash val="solid"/>
                </a:ln>
                <a:solidFill>
                  <a:srgbClr val="00B050"/>
                </a:solidFill>
                <a:latin typeface="Calibri" panose="020F0502020204030204"/>
              </a:rPr>
              <a:t>   Các </a:t>
            </a:r>
            <a:r>
              <a:rPr lang="en-US" sz="4400" b="1" dirty="0" err="1">
                <a:ln w="13462">
                  <a:solidFill>
                    <a:srgbClr val="00B050"/>
                  </a:solidFill>
                  <a:prstDash val="solid"/>
                </a:ln>
                <a:solidFill>
                  <a:srgbClr val="00B050"/>
                </a:solidFill>
                <a:latin typeface="Calibri" panose="020F0502020204030204"/>
              </a:rPr>
              <a:t>thái</a:t>
            </a:r>
            <a:r>
              <a:rPr lang="en-US" sz="4400" b="1" dirty="0">
                <a:ln w="13462">
                  <a:solidFill>
                    <a:srgbClr val="00B050"/>
                  </a:solidFill>
                  <a:prstDash val="solid"/>
                </a:ln>
                <a:solidFill>
                  <a:srgbClr val="00B050"/>
                </a:solidFill>
                <a:latin typeface="Calibri" panose="020F0502020204030204"/>
              </a:rPr>
              <a:t> y </a:t>
            </a:r>
            <a:r>
              <a:rPr lang="en-US" sz="4400" b="1" dirty="0" err="1">
                <a:ln w="13462">
                  <a:solidFill>
                    <a:srgbClr val="00B050"/>
                  </a:solidFill>
                  <a:prstDash val="solid"/>
                </a:ln>
                <a:solidFill>
                  <a:srgbClr val="00B050"/>
                </a:solidFill>
                <a:latin typeface="Calibri" panose="020F0502020204030204"/>
              </a:rPr>
              <a:t>bèn</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tỏa</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đi</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khắp</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mọi</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miền</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quê</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học</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cách</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chữa</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bệnh</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bằng</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cây</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thuốc</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cỏ</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trong</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dân</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gian</a:t>
            </a:r>
            <a:r>
              <a:rPr lang="en-US" sz="4400" b="1" dirty="0">
                <a:ln w="13462">
                  <a:solidFill>
                    <a:srgbClr val="00B050"/>
                  </a:solidFill>
                  <a:prstDash val="solid"/>
                </a:ln>
                <a:solidFill>
                  <a:srgbClr val="FF0066"/>
                </a:solidFill>
                <a:latin typeface="Calibri" panose="020F0502020204030204"/>
              </a:rPr>
              <a:t>.</a:t>
            </a:r>
            <a:endParaRPr kumimoji="0" lang="en-US" sz="4400" b="1" i="0" u="none" strike="noStrike" kern="1200" cap="none" spc="0" normalizeH="0" baseline="0" noProof="0" dirty="0">
              <a:ln w="13462">
                <a:solidFill>
                  <a:srgbClr val="00B050"/>
                </a:solidFill>
                <a:prstDash val="solid"/>
              </a:ln>
              <a:solidFill>
                <a:srgbClr val="FF0066"/>
              </a:solidFill>
              <a:effectLst/>
              <a:uLnTx/>
              <a:uFillTx/>
              <a:latin typeface="Calibri" panose="020F0502020204030204"/>
            </a:endParaRPr>
          </a:p>
        </p:txBody>
      </p:sp>
    </p:spTree>
    <p:extLst>
      <p:ext uri="{BB962C8B-B14F-4D97-AF65-F5344CB8AC3E}">
        <p14:creationId xmlns:p14="http://schemas.microsoft.com/office/powerpoint/2010/main" val="27437645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9DF1FC-8AD6-0923-7CE6-26DD93A42FF3}"/>
              </a:ext>
            </a:extLst>
          </p:cNvPr>
          <p:cNvGrpSpPr/>
          <p:nvPr/>
        </p:nvGrpSpPr>
        <p:grpSpPr>
          <a:xfrm>
            <a:off x="2055155" y="401692"/>
            <a:ext cx="6974545" cy="1479503"/>
            <a:chOff x="-1348506" y="186909"/>
            <a:chExt cx="11766079" cy="1342591"/>
          </a:xfrm>
        </p:grpSpPr>
        <p:pic>
          <p:nvPicPr>
            <p:cNvPr id="7" name="Picture 6">
              <a:extLst>
                <a:ext uri="{FF2B5EF4-FFF2-40B4-BE49-F238E27FC236}">
                  <a16:creationId xmlns:a16="http://schemas.microsoft.com/office/drawing/2014/main" id="{75DCB343-3DCF-F365-FB9D-D1D3C89AB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13" name="TextBox 12">
              <a:extLst>
                <a:ext uri="{FF2B5EF4-FFF2-40B4-BE49-F238E27FC236}">
                  <a16:creationId xmlns:a16="http://schemas.microsoft.com/office/drawing/2014/main" id="{DF7F3E2E-2589-AF02-7DB6-245C4994E241}"/>
                </a:ext>
              </a:extLst>
            </p:cNvPr>
            <p:cNvSpPr txBox="1"/>
            <p:nvPr/>
          </p:nvSpPr>
          <p:spPr>
            <a:xfrm flipH="1">
              <a:off x="-527843" y="542674"/>
              <a:ext cx="10945416" cy="6423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Hướng dẫn đọc câu dài</a:t>
              </a:r>
              <a:endParaRPr kumimoji="0" lang="en-US" sz="40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
        <p:nvSpPr>
          <p:cNvPr id="14" name="Rectangle: Rounded Corners 13">
            <a:extLst>
              <a:ext uri="{FF2B5EF4-FFF2-40B4-BE49-F238E27FC236}">
                <a16:creationId xmlns:a16="http://schemas.microsoft.com/office/drawing/2014/main" id="{E0BA6327-B6F2-F64F-A466-775F6B96CFE9}"/>
              </a:ext>
            </a:extLst>
          </p:cNvPr>
          <p:cNvSpPr/>
          <p:nvPr/>
        </p:nvSpPr>
        <p:spPr>
          <a:xfrm>
            <a:off x="3028950" y="2842054"/>
            <a:ext cx="9163049" cy="2942058"/>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Các</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thái</a:t>
            </a:r>
            <a:r>
              <a:rPr lang="en-US" sz="4400" b="1" dirty="0">
                <a:ln w="13462">
                  <a:solidFill>
                    <a:srgbClr val="00B050"/>
                  </a:solidFill>
                  <a:prstDash val="solid"/>
                </a:ln>
                <a:solidFill>
                  <a:srgbClr val="00B050"/>
                </a:solidFill>
                <a:latin typeface="Calibri" panose="020F0502020204030204"/>
              </a:rPr>
              <a:t> y</a:t>
            </a:r>
            <a:r>
              <a:rPr lang="en-US" sz="4400" b="1" dirty="0">
                <a:ln w="13462">
                  <a:solidFill>
                    <a:srgbClr val="00B050"/>
                  </a:solidFill>
                  <a:prstDash val="solid"/>
                </a:ln>
                <a:solidFill>
                  <a:srgbClr val="FF0066"/>
                </a:solidFill>
                <a:latin typeface="Calibri" panose="020F0502020204030204"/>
              </a:rPr>
              <a:t>/</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bèn</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tỏa</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đi</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khắp</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mọi</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miền</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quê</a:t>
            </a:r>
            <a:r>
              <a:rPr lang="en-US" sz="4400" b="1" dirty="0">
                <a:ln w="13462">
                  <a:solidFill>
                    <a:srgbClr val="00B050"/>
                  </a:solidFill>
                  <a:prstDash val="solid"/>
                </a:ln>
                <a:solidFill>
                  <a:srgbClr val="FF0066"/>
                </a:solidFill>
                <a:latin typeface="Calibri" panose="020F0502020204030204"/>
              </a:rPr>
              <a:t>/</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học</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cách</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chữa</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bệnh</a:t>
            </a:r>
            <a:r>
              <a:rPr lang="en-US" sz="4400" b="1" dirty="0">
                <a:ln w="13462">
                  <a:solidFill>
                    <a:srgbClr val="00B050"/>
                  </a:solidFill>
                  <a:prstDash val="solid"/>
                </a:ln>
                <a:solidFill>
                  <a:srgbClr val="FF0066"/>
                </a:solidFill>
                <a:latin typeface="Calibri" panose="020F0502020204030204"/>
              </a:rPr>
              <a:t>/</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bằng</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cây</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thuốc</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cỏ</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trong</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dân</a:t>
            </a:r>
            <a:r>
              <a:rPr lang="en-US" sz="4400" b="1" dirty="0">
                <a:ln w="13462">
                  <a:solidFill>
                    <a:srgbClr val="00B050"/>
                  </a:solidFill>
                  <a:prstDash val="solid"/>
                </a:ln>
                <a:solidFill>
                  <a:srgbClr val="00B050"/>
                </a:solidFill>
                <a:latin typeface="Calibri" panose="020F0502020204030204"/>
              </a:rPr>
              <a:t> </a:t>
            </a:r>
            <a:r>
              <a:rPr lang="en-US" sz="4400" b="1" dirty="0" err="1">
                <a:ln w="13462">
                  <a:solidFill>
                    <a:srgbClr val="00B050"/>
                  </a:solidFill>
                  <a:prstDash val="solid"/>
                </a:ln>
                <a:solidFill>
                  <a:srgbClr val="00B050"/>
                </a:solidFill>
                <a:latin typeface="Calibri" panose="020F0502020204030204"/>
              </a:rPr>
              <a:t>gian</a:t>
            </a:r>
            <a:r>
              <a:rPr lang="en-US" sz="4400" b="1" dirty="0">
                <a:ln w="13462">
                  <a:solidFill>
                    <a:srgbClr val="00B050"/>
                  </a:solidFill>
                  <a:prstDash val="solid"/>
                </a:ln>
                <a:solidFill>
                  <a:srgbClr val="FF0066"/>
                </a:solidFill>
                <a:latin typeface="Calibri" panose="020F0502020204030204"/>
              </a:rPr>
              <a:t>.//</a:t>
            </a:r>
            <a:endParaRPr kumimoji="0" lang="en-US" sz="4400" b="1" i="0" u="none" strike="noStrike" kern="1200" cap="none" spc="0" normalizeH="0" baseline="0" noProof="0" dirty="0">
              <a:ln w="13462">
                <a:solidFill>
                  <a:srgbClr val="00B050"/>
                </a:solidFill>
                <a:prstDash val="solid"/>
              </a:ln>
              <a:solidFill>
                <a:srgbClr val="FF0066"/>
              </a:solidFill>
              <a:effectLst/>
              <a:uLnTx/>
              <a:uFillTx/>
              <a:latin typeface="Calibri" panose="020F0502020204030204"/>
            </a:endParaRPr>
          </a:p>
        </p:txBody>
      </p:sp>
    </p:spTree>
    <p:extLst>
      <p:ext uri="{BB962C8B-B14F-4D97-AF65-F5344CB8AC3E}">
        <p14:creationId xmlns:p14="http://schemas.microsoft.com/office/powerpoint/2010/main" val="42502036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3F35D4-A42B-19A2-55FE-CBC5C64901F8}"/>
              </a:ext>
            </a:extLst>
          </p:cNvPr>
          <p:cNvPicPr>
            <a:picLocks noChangeAspect="1"/>
          </p:cNvPicPr>
          <p:nvPr/>
        </p:nvPicPr>
        <p:blipFill>
          <a:blip r:embed="rId3"/>
          <a:stretch>
            <a:fillRect/>
          </a:stretch>
        </p:blipFill>
        <p:spPr>
          <a:xfrm>
            <a:off x="4335191" y="81083"/>
            <a:ext cx="4797968" cy="1609483"/>
          </a:xfrm>
          <a:prstGeom prst="rect">
            <a:avLst/>
          </a:prstGeom>
        </p:spPr>
      </p:pic>
      <p:pic>
        <p:nvPicPr>
          <p:cNvPr id="7" name="图片 16">
            <a:extLst>
              <a:ext uri="{FF2B5EF4-FFF2-40B4-BE49-F238E27FC236}">
                <a16:creationId xmlns:a16="http://schemas.microsoft.com/office/drawing/2014/main" id="{6B0EF8D1-D48F-8B6E-4F5D-5549670D8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50877">
            <a:off x="493206" y="1656733"/>
            <a:ext cx="4495054" cy="4406097"/>
          </a:xfrm>
          <a:prstGeom prst="rect">
            <a:avLst/>
          </a:prstGeom>
        </p:spPr>
      </p:pic>
      <p:sp>
        <p:nvSpPr>
          <p:cNvPr id="13" name="Rectangle 12">
            <a:extLst>
              <a:ext uri="{FF2B5EF4-FFF2-40B4-BE49-F238E27FC236}">
                <a16:creationId xmlns:a16="http://schemas.microsoft.com/office/drawing/2014/main" id="{B2BDF901-781A-1FAB-1F02-F47596B2B621}"/>
              </a:ext>
            </a:extLst>
          </p:cNvPr>
          <p:cNvSpPr/>
          <p:nvPr/>
        </p:nvSpPr>
        <p:spPr>
          <a:xfrm>
            <a:off x="1380017" y="2763454"/>
            <a:ext cx="2705101" cy="1938992"/>
          </a:xfrm>
          <a:prstGeom prst="rect">
            <a:avLst/>
          </a:prstGeom>
          <a:noFill/>
        </p:spPr>
        <p:txBody>
          <a:bodyPr wrap="square" lIns="91440" tIns="45720" rIns="91440" bIns="45720">
            <a:spAutoFit/>
          </a:bodyPr>
          <a:lstStyle/>
          <a:p>
            <a:pPr lvl="0" algn="ctr">
              <a:defRPr/>
            </a:pP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Tuệ</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Tĩnh</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Nguyễn</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Bá </a:t>
            </a:r>
            <a:r>
              <a:rPr lang="en-US" sz="4000" b="1" dirty="0" err="1">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Tĩnh</a:t>
            </a:r>
            <a:r>
              <a:rPr lang="en-US" sz="4000" b="1" dirty="0">
                <a:ln w="0"/>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w="0"/>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2DAE0063-1B84-916E-4821-CA4D9140906E}"/>
              </a:ext>
            </a:extLst>
          </p:cNvPr>
          <p:cNvSpPr/>
          <p:nvPr/>
        </p:nvSpPr>
        <p:spPr>
          <a:xfrm>
            <a:off x="5179384" y="2154105"/>
            <a:ext cx="6899202" cy="2371822"/>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altLang="en-US" sz="36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một danh y sống ở giai đoạn cuối thời Trần, được hậu thế suy tôn là tiên thánh của ngành thuốc nam.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477902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3F35D4-A42B-19A2-55FE-CBC5C64901F8}"/>
              </a:ext>
            </a:extLst>
          </p:cNvPr>
          <p:cNvPicPr>
            <a:picLocks noChangeAspect="1"/>
          </p:cNvPicPr>
          <p:nvPr/>
        </p:nvPicPr>
        <p:blipFill>
          <a:blip r:embed="rId3"/>
          <a:stretch>
            <a:fillRect/>
          </a:stretch>
        </p:blipFill>
        <p:spPr>
          <a:xfrm>
            <a:off x="4335191" y="81083"/>
            <a:ext cx="4797968" cy="1609483"/>
          </a:xfrm>
          <a:prstGeom prst="rect">
            <a:avLst/>
          </a:prstGeom>
        </p:spPr>
      </p:pic>
      <p:pic>
        <p:nvPicPr>
          <p:cNvPr id="7" name="图片 16">
            <a:extLst>
              <a:ext uri="{FF2B5EF4-FFF2-40B4-BE49-F238E27FC236}">
                <a16:creationId xmlns:a16="http://schemas.microsoft.com/office/drawing/2014/main" id="{6B0EF8D1-D48F-8B6E-4F5D-5549670D8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50877">
            <a:off x="493206" y="1656733"/>
            <a:ext cx="4495054" cy="4406097"/>
          </a:xfrm>
          <a:prstGeom prst="rect">
            <a:avLst/>
          </a:prstGeom>
        </p:spPr>
      </p:pic>
      <p:sp>
        <p:nvSpPr>
          <p:cNvPr id="13" name="Rectangle 12">
            <a:extLst>
              <a:ext uri="{FF2B5EF4-FFF2-40B4-BE49-F238E27FC236}">
                <a16:creationId xmlns:a16="http://schemas.microsoft.com/office/drawing/2014/main" id="{B2BDF901-781A-1FAB-1F02-F47596B2B621}"/>
              </a:ext>
            </a:extLst>
          </p:cNvPr>
          <p:cNvSpPr/>
          <p:nvPr/>
        </p:nvSpPr>
        <p:spPr>
          <a:xfrm>
            <a:off x="1380017" y="2763454"/>
            <a:ext cx="2705101" cy="1938992"/>
          </a:xfrm>
          <a:prstGeom prst="rect">
            <a:avLst/>
          </a:prstGeom>
          <a:noFill/>
        </p:spPr>
        <p:txBody>
          <a:bodyPr wrap="square" lIns="91440" tIns="45720" rIns="91440" bIns="45720">
            <a:spAutoFit/>
          </a:bodyPr>
          <a:lstStyle/>
          <a:p>
            <a:pPr lvl="0" algn="ctr">
              <a:defRPr/>
            </a:pP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Núi</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Nam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Tào</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Bắc</a:t>
            </a:r>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0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Đẩu</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4" name="Rectangle: Rounded Corners 13">
            <a:extLst>
              <a:ext uri="{FF2B5EF4-FFF2-40B4-BE49-F238E27FC236}">
                <a16:creationId xmlns:a16="http://schemas.microsoft.com/office/drawing/2014/main" id="{2DAE0063-1B84-916E-4821-CA4D9140906E}"/>
              </a:ext>
            </a:extLst>
          </p:cNvPr>
          <p:cNvSpPr/>
          <p:nvPr/>
        </p:nvSpPr>
        <p:spPr>
          <a:xfrm>
            <a:off x="5179384" y="2154105"/>
            <a:ext cx="6899202" cy="2371822"/>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altLang="en-US" sz="6000" b="1" dirty="0">
                <a:solidFill>
                  <a:srgbClr val="333399">
                    <a:lumMod val="50000"/>
                  </a:srgbClr>
                </a:solidFill>
                <a:latin typeface="Cambria" panose="02040503050406030204" pitchFamily="18" charset="0"/>
                <a:ea typeface="Cambria" panose="02040503050406030204" pitchFamily="18" charset="0"/>
                <a:cs typeface="Times New Roman" panose="02020603050405020304" pitchFamily="18" charset="0"/>
              </a:rPr>
              <a:t>hai ngọn núi ở tỉnh Hải Dương.</a:t>
            </a:r>
            <a:endPar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658920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grpSp>
        <p:nvGrpSpPr>
          <p:cNvPr id="7" name="Group 6">
            <a:extLst>
              <a:ext uri="{FF2B5EF4-FFF2-40B4-BE49-F238E27FC236}">
                <a16:creationId xmlns:a16="http://schemas.microsoft.com/office/drawing/2014/main" id="{6E7C97E7-D6A1-5A4A-8CBF-7795CF5D74E4}"/>
              </a:ext>
            </a:extLst>
          </p:cNvPr>
          <p:cNvGrpSpPr/>
          <p:nvPr/>
        </p:nvGrpSpPr>
        <p:grpSpPr>
          <a:xfrm>
            <a:off x="284306" y="395673"/>
            <a:ext cx="5798127" cy="3135379"/>
            <a:chOff x="457200" y="1176848"/>
            <a:chExt cx="5798127" cy="3135379"/>
          </a:xfrm>
        </p:grpSpPr>
        <p:grpSp>
          <p:nvGrpSpPr>
            <p:cNvPr id="11" name="Group 10">
              <a:extLst>
                <a:ext uri="{FF2B5EF4-FFF2-40B4-BE49-F238E27FC236}">
                  <a16:creationId xmlns:a16="http://schemas.microsoft.com/office/drawing/2014/main" id="{D730F0C9-55F0-1CDC-5751-0EA54756C6BC}"/>
                </a:ext>
              </a:extLst>
            </p:cNvPr>
            <p:cNvGrpSpPr/>
            <p:nvPr/>
          </p:nvGrpSpPr>
          <p:grpSpPr>
            <a:xfrm>
              <a:off x="457200" y="1922318"/>
              <a:ext cx="5798127" cy="2389909"/>
              <a:chOff x="602672" y="2483427"/>
              <a:chExt cx="5922819" cy="2389909"/>
            </a:xfrm>
            <a:solidFill>
              <a:srgbClr val="FFFFCC"/>
            </a:solidFill>
          </p:grpSpPr>
          <p:sp>
            <p:nvSpPr>
              <p:cNvPr id="13" name="Rectangle: Rounded Corners 12">
                <a:extLst>
                  <a:ext uri="{FF2B5EF4-FFF2-40B4-BE49-F238E27FC236}">
                    <a16:creationId xmlns:a16="http://schemas.microsoft.com/office/drawing/2014/main" id="{F16876FB-92B6-2ED6-CC3C-907AB08CB90C}"/>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644B7D2B-8584-3147-F6BB-1518270686FE}"/>
                  </a:ext>
                </a:extLst>
              </p:cNvPr>
              <p:cNvPicPr>
                <a:picLocks noChangeAspect="1"/>
              </p:cNvPicPr>
              <p:nvPr/>
            </p:nvPicPr>
            <p:blipFill>
              <a:blip r:embed="rId4"/>
              <a:stretch>
                <a:fillRect/>
              </a:stretch>
            </p:blipFill>
            <p:spPr>
              <a:xfrm flipH="1">
                <a:off x="907221" y="2770898"/>
                <a:ext cx="609091" cy="609091"/>
              </a:xfrm>
              <a:prstGeom prst="rect">
                <a:avLst/>
              </a:prstGeom>
              <a:grpFill/>
              <a:ln>
                <a:noFill/>
              </a:ln>
            </p:spPr>
          </p:pic>
          <p:pic>
            <p:nvPicPr>
              <p:cNvPr id="15" name="Picture 14">
                <a:extLst>
                  <a:ext uri="{FF2B5EF4-FFF2-40B4-BE49-F238E27FC236}">
                    <a16:creationId xmlns:a16="http://schemas.microsoft.com/office/drawing/2014/main" id="{8EE5BCCA-C872-BEF1-35F7-FA05D65AF737}"/>
                  </a:ext>
                </a:extLst>
              </p:cNvPr>
              <p:cNvPicPr>
                <a:picLocks noChangeAspect="1"/>
              </p:cNvPicPr>
              <p:nvPr/>
            </p:nvPicPr>
            <p:blipFill>
              <a:blip r:embed="rId4"/>
              <a:stretch>
                <a:fillRect/>
              </a:stretch>
            </p:blipFill>
            <p:spPr>
              <a:xfrm flipH="1">
                <a:off x="907221" y="3268339"/>
                <a:ext cx="609091" cy="609091"/>
              </a:xfrm>
              <a:prstGeom prst="rect">
                <a:avLst/>
              </a:prstGeom>
              <a:grpFill/>
              <a:ln>
                <a:noFill/>
              </a:ln>
            </p:spPr>
          </p:pic>
          <p:pic>
            <p:nvPicPr>
              <p:cNvPr id="16" name="Picture 15">
                <a:extLst>
                  <a:ext uri="{FF2B5EF4-FFF2-40B4-BE49-F238E27FC236}">
                    <a16:creationId xmlns:a16="http://schemas.microsoft.com/office/drawing/2014/main" id="{54AF7965-A3A3-138D-355B-9639F268D1A8}"/>
                  </a:ext>
                </a:extLst>
              </p:cNvPr>
              <p:cNvPicPr>
                <a:picLocks noChangeAspect="1"/>
              </p:cNvPicPr>
              <p:nvPr/>
            </p:nvPicPr>
            <p:blipFill>
              <a:blip r:embed="rId4"/>
              <a:stretch>
                <a:fillRect/>
              </a:stretch>
            </p:blipFill>
            <p:spPr>
              <a:xfrm flipH="1">
                <a:off x="907221" y="3782556"/>
                <a:ext cx="609091" cy="609091"/>
              </a:xfrm>
              <a:prstGeom prst="rect">
                <a:avLst/>
              </a:prstGeom>
              <a:grpFill/>
              <a:ln>
                <a:noFill/>
              </a:ln>
            </p:spPr>
          </p:pic>
        </p:grpSp>
        <p:sp>
          <p:nvSpPr>
            <p:cNvPr id="12" name="Rectangle: Rounded Corners 11">
              <a:extLst>
                <a:ext uri="{FF2B5EF4-FFF2-40B4-BE49-F238E27FC236}">
                  <a16:creationId xmlns:a16="http://schemas.microsoft.com/office/drawing/2014/main" id="{E7ED3282-45A7-DAAA-0DE5-AEDDD25B8676}"/>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endParaRPr kumimoji="0" lang="en-US" sz="6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267FD708-4436-2BAA-0C57-4B4DCFEE8312}"/>
              </a:ext>
            </a:extLst>
          </p:cNvPr>
          <p:cNvGrpSpPr/>
          <p:nvPr/>
        </p:nvGrpSpPr>
        <p:grpSpPr>
          <a:xfrm>
            <a:off x="5107877" y="3356326"/>
            <a:ext cx="6840681" cy="3259118"/>
            <a:chOff x="535741" y="1642656"/>
            <a:chExt cx="6840681" cy="3259117"/>
          </a:xfrm>
        </p:grpSpPr>
        <p:grpSp>
          <p:nvGrpSpPr>
            <p:cNvPr id="18" name="Group 17">
              <a:extLst>
                <a:ext uri="{FF2B5EF4-FFF2-40B4-BE49-F238E27FC236}">
                  <a16:creationId xmlns:a16="http://schemas.microsoft.com/office/drawing/2014/main" id="{332D5D5B-5D8A-926D-D6F5-3C26ED2A06C2}"/>
                </a:ext>
              </a:extLst>
            </p:cNvPr>
            <p:cNvGrpSpPr/>
            <p:nvPr/>
          </p:nvGrpSpPr>
          <p:grpSpPr>
            <a:xfrm>
              <a:off x="535741" y="2511864"/>
              <a:ext cx="6840681" cy="2389909"/>
              <a:chOff x="5351318" y="4311147"/>
              <a:chExt cx="6840681" cy="2389909"/>
            </a:xfrm>
            <a:solidFill>
              <a:srgbClr val="FFFFCC"/>
            </a:solidFill>
          </p:grpSpPr>
          <p:sp>
            <p:nvSpPr>
              <p:cNvPr id="20" name="Rectangle: Rounded Corners 19">
                <a:extLst>
                  <a:ext uri="{FF2B5EF4-FFF2-40B4-BE49-F238E27FC236}">
                    <a16:creationId xmlns:a16="http://schemas.microsoft.com/office/drawing/2014/main" id="{E565DC1E-CFDF-9FBF-FAAC-12E2C8CF4FCC}"/>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nghỉ</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chỗ</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nvGrpSpPr>
              <p:cNvPr id="21" name="Group 20">
                <a:extLst>
                  <a:ext uri="{FF2B5EF4-FFF2-40B4-BE49-F238E27FC236}">
                    <a16:creationId xmlns:a16="http://schemas.microsoft.com/office/drawing/2014/main" id="{FE2BBBC9-37B4-5B89-75C0-6AB280A77553}"/>
                  </a:ext>
                </a:extLst>
              </p:cNvPr>
              <p:cNvGrpSpPr/>
              <p:nvPr/>
            </p:nvGrpSpPr>
            <p:grpSpPr>
              <a:xfrm>
                <a:off x="7848306" y="4505769"/>
                <a:ext cx="1916933" cy="698087"/>
                <a:chOff x="7938042" y="4498699"/>
                <a:chExt cx="2135833" cy="786591"/>
              </a:xfrm>
              <a:grpFill/>
            </p:grpSpPr>
            <p:pic>
              <p:nvPicPr>
                <p:cNvPr id="30" name="Picture 29" descr="Icon&#10;&#10;Description automatically generated">
                  <a:extLst>
                    <a:ext uri="{FF2B5EF4-FFF2-40B4-BE49-F238E27FC236}">
                      <a16:creationId xmlns:a16="http://schemas.microsoft.com/office/drawing/2014/main" id="{C26E8A6F-4D0F-6939-5591-06072DD39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31" name="Picture 30" descr="Icon&#10;&#10;Description automatically generated">
                  <a:extLst>
                    <a:ext uri="{FF2B5EF4-FFF2-40B4-BE49-F238E27FC236}">
                      <a16:creationId xmlns:a16="http://schemas.microsoft.com/office/drawing/2014/main" id="{95F2B48D-E8A0-6967-F47D-725AA3161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32" name="Picture 31" descr="Icon&#10;&#10;Description automatically generated">
                  <a:extLst>
                    <a:ext uri="{FF2B5EF4-FFF2-40B4-BE49-F238E27FC236}">
                      <a16:creationId xmlns:a16="http://schemas.microsoft.com/office/drawing/2014/main" id="{6BF6F589-34D3-56F3-5865-5533C405E9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22" name="Group 21">
                <a:extLst>
                  <a:ext uri="{FF2B5EF4-FFF2-40B4-BE49-F238E27FC236}">
                    <a16:creationId xmlns:a16="http://schemas.microsoft.com/office/drawing/2014/main" id="{B0F78BE5-66E1-FB42-52A6-18F4718AF5FE}"/>
                  </a:ext>
                </a:extLst>
              </p:cNvPr>
              <p:cNvGrpSpPr/>
              <p:nvPr/>
            </p:nvGrpSpPr>
            <p:grpSpPr>
              <a:xfrm>
                <a:off x="7843282" y="5133562"/>
                <a:ext cx="1935526" cy="692431"/>
                <a:chOff x="7872868" y="4435004"/>
                <a:chExt cx="2216677" cy="790399"/>
              </a:xfrm>
              <a:grpFill/>
            </p:grpSpPr>
            <p:pic>
              <p:nvPicPr>
                <p:cNvPr id="27" name="Picture 26" descr="Icon&#10;&#10;Description automatically generated">
                  <a:extLst>
                    <a:ext uri="{FF2B5EF4-FFF2-40B4-BE49-F238E27FC236}">
                      <a16:creationId xmlns:a16="http://schemas.microsoft.com/office/drawing/2014/main" id="{0CACCC1C-2F43-25E3-E2F5-C920E755B0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8" name="Picture 27" descr="Icon&#10;&#10;Description automatically generated">
                  <a:extLst>
                    <a:ext uri="{FF2B5EF4-FFF2-40B4-BE49-F238E27FC236}">
                      <a16:creationId xmlns:a16="http://schemas.microsoft.com/office/drawing/2014/main" id="{D7257D4B-2B7A-B326-D90E-6DD49C1EBB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9" name="Picture 28" descr="Icon&#10;&#10;Description automatically generated">
                  <a:extLst>
                    <a:ext uri="{FF2B5EF4-FFF2-40B4-BE49-F238E27FC236}">
                      <a16:creationId xmlns:a16="http://schemas.microsoft.com/office/drawing/2014/main" id="{3D3D4162-35A0-51DE-F439-FC82A7869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23" name="Group 22">
                <a:extLst>
                  <a:ext uri="{FF2B5EF4-FFF2-40B4-BE49-F238E27FC236}">
                    <a16:creationId xmlns:a16="http://schemas.microsoft.com/office/drawing/2014/main" id="{5F4B63D5-221C-D50F-612C-2EF86A8DCAC4}"/>
                  </a:ext>
                </a:extLst>
              </p:cNvPr>
              <p:cNvGrpSpPr/>
              <p:nvPr/>
            </p:nvGrpSpPr>
            <p:grpSpPr>
              <a:xfrm>
                <a:off x="10125528" y="5659583"/>
                <a:ext cx="1915391" cy="682868"/>
                <a:chOff x="7935191" y="4561610"/>
                <a:chExt cx="2134115" cy="769441"/>
              </a:xfrm>
              <a:grpFill/>
            </p:grpSpPr>
            <p:pic>
              <p:nvPicPr>
                <p:cNvPr id="24" name="Picture 23" descr="Icon&#10;&#10;Description automatically generated">
                  <a:extLst>
                    <a:ext uri="{FF2B5EF4-FFF2-40B4-BE49-F238E27FC236}">
                      <a16:creationId xmlns:a16="http://schemas.microsoft.com/office/drawing/2014/main" id="{CB9C9285-6F0A-C915-A382-C27975D3E2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25" name="Picture 24" descr="Icon&#10;&#10;Description automatically generated">
                  <a:extLst>
                    <a:ext uri="{FF2B5EF4-FFF2-40B4-BE49-F238E27FC236}">
                      <a16:creationId xmlns:a16="http://schemas.microsoft.com/office/drawing/2014/main" id="{C8BEF7A8-154A-ED5B-9F06-8628D6B756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72F9D57B-3ABB-3BF8-A8F3-36EEF54D82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9" name="Rectangle: Rounded Corners 18">
              <a:extLst>
                <a:ext uri="{FF2B5EF4-FFF2-40B4-BE49-F238E27FC236}">
                  <a16:creationId xmlns:a16="http://schemas.microsoft.com/office/drawing/2014/main" id="{95E16FC4-8F69-BA4E-8C26-8AB93BD1BE4C}"/>
                </a:ext>
              </a:extLst>
            </p:cNvPr>
            <p:cNvSpPr/>
            <p:nvPr/>
          </p:nvSpPr>
          <p:spPr>
            <a:xfrm>
              <a:off x="1184521" y="1642656"/>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Tiêu</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chí</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đánh</a:t>
              </a:r>
              <a:r>
                <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giá</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3" name="Rectangle: Rounded Corners 32">
            <a:extLst>
              <a:ext uri="{FF2B5EF4-FFF2-40B4-BE49-F238E27FC236}">
                <a16:creationId xmlns:a16="http://schemas.microsoft.com/office/drawing/2014/main" id="{C317C60C-8781-C01F-6792-BEEAE09E8008}"/>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Luyện</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trong</a:t>
            </a:r>
            <a:r>
              <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nhóm</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pic>
        <p:nvPicPr>
          <p:cNvPr id="34" name="Graphic 33">
            <a:extLst>
              <a:ext uri="{FF2B5EF4-FFF2-40B4-BE49-F238E27FC236}">
                <a16:creationId xmlns:a16="http://schemas.microsoft.com/office/drawing/2014/main" id="{D3B472C8-4AC1-7504-4004-60015AAC745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28078" y="3549094"/>
            <a:ext cx="2977476" cy="3097952"/>
          </a:xfrm>
          <a:prstGeom prst="rect">
            <a:avLst/>
          </a:prstGeom>
        </p:spPr>
      </p:pic>
    </p:spTree>
    <p:extLst>
      <p:ext uri="{BB962C8B-B14F-4D97-AF65-F5344CB8AC3E}">
        <p14:creationId xmlns:p14="http://schemas.microsoft.com/office/powerpoint/2010/main" val="33699501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279" y="0"/>
            <a:ext cx="457200" cy="6858000"/>
          </a:xfrm>
          <a:prstGeom prst="rect">
            <a:avLst/>
          </a:prstGeom>
          <a:gradFill flip="none" rotWithShape="1">
            <a:gsLst>
              <a:gs pos="7000">
                <a:srgbClr val="7C7674"/>
              </a:gs>
              <a:gs pos="70000">
                <a:srgbClr val="A49686"/>
              </a:gs>
            </a:gsLst>
            <a:lin ang="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Barlow Condensed"/>
              <a:cs typeface="+mn-cs"/>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35760" cy="68580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4650" y="0"/>
            <a:ext cx="1657350" cy="3577294"/>
          </a:xfrm>
          <a:prstGeom prst="rect">
            <a:avLst/>
          </a:prstGeom>
        </p:spPr>
      </p:pic>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2" name="TextBox 1">
            <a:extLst>
              <a:ext uri="{FF2B5EF4-FFF2-40B4-BE49-F238E27FC236}">
                <a16:creationId xmlns:a16="http://schemas.microsoft.com/office/drawing/2014/main" id="{3AF3C16A-02B8-8DB8-EED3-86414F7A71D6}"/>
              </a:ext>
            </a:extLst>
          </p:cNvPr>
          <p:cNvSpPr txBox="1"/>
          <p:nvPr/>
        </p:nvSpPr>
        <p:spPr>
          <a:xfrm>
            <a:off x="2019334" y="583515"/>
            <a:ext cx="7889965" cy="923330"/>
          </a:xfrm>
          <a:prstGeom prst="rect">
            <a:avLst/>
          </a:prstGeom>
          <a:noFill/>
        </p:spPr>
        <p:txBody>
          <a:bodyPr wrap="square" rtlCol="0">
            <a:spAutoFit/>
          </a:bodyPr>
          <a:lstStyle/>
          <a:p>
            <a:pPr algn="ct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B0266F0D-5FCF-E803-B632-8CF0960947DA}"/>
              </a:ext>
            </a:extLst>
          </p:cNvPr>
          <p:cNvGrpSpPr/>
          <p:nvPr/>
        </p:nvGrpSpPr>
        <p:grpSpPr>
          <a:xfrm>
            <a:off x="1482057" y="1783822"/>
            <a:ext cx="9122782" cy="3666080"/>
            <a:chOff x="4841104" y="3817600"/>
            <a:chExt cx="7073839" cy="2842692"/>
          </a:xfrm>
        </p:grpSpPr>
        <p:grpSp>
          <p:nvGrpSpPr>
            <p:cNvPr id="4" name="Group 3">
              <a:extLst>
                <a:ext uri="{FF2B5EF4-FFF2-40B4-BE49-F238E27FC236}">
                  <a16:creationId xmlns:a16="http://schemas.microsoft.com/office/drawing/2014/main" id="{A7A4F67B-F33B-0B82-D2C2-652304C5F597}"/>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id="{7614D8B3-A410-65ED-C06B-E7C1D8071CA8}"/>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1.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đúng</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0000"/>
                  </a:lnSpc>
                </a:pP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to,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rõ</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0000"/>
                  </a:lnSpc>
                </a:pP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3.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ngắt</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nghỉ</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đúng</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chỗ</a:t>
                </a:r>
                <a:r>
                  <a:rPr lang="en-US" sz="4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4400" b="1" i="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4" name="Rectangle: Rounded Corners 43">
                <a:extLst>
                  <a:ext uri="{FF2B5EF4-FFF2-40B4-BE49-F238E27FC236}">
                    <a16:creationId xmlns:a16="http://schemas.microsoft.com/office/drawing/2014/main" id="{585D9AE9-42BD-5219-6A0F-B53A873FA089}"/>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Tiêu</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chí</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đánh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rPr>
                  <a:t>giá</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4FD7BDB7-A5B2-7D95-DF8F-F35E76CBEE33}"/>
                </a:ext>
              </a:extLst>
            </p:cNvPr>
            <p:cNvPicPr>
              <a:picLocks noChangeAspect="1"/>
            </p:cNvPicPr>
            <p:nvPr/>
          </p:nvPicPr>
          <p:blipFill>
            <a:blip r:embed="rId4"/>
            <a:stretch>
              <a:fillRect/>
            </a:stretch>
          </p:blipFill>
          <p:spPr>
            <a:xfrm>
              <a:off x="7976229" y="4850617"/>
              <a:ext cx="469963" cy="469963"/>
            </a:xfrm>
            <a:prstGeom prst="rect">
              <a:avLst/>
            </a:prstGeom>
          </p:spPr>
        </p:pic>
        <p:pic>
          <p:nvPicPr>
            <p:cNvPr id="35" name="Picture 34">
              <a:extLst>
                <a:ext uri="{FF2B5EF4-FFF2-40B4-BE49-F238E27FC236}">
                  <a16:creationId xmlns:a16="http://schemas.microsoft.com/office/drawing/2014/main" id="{BAD95780-E94A-4C45-7C7C-16B1457A0367}"/>
                </a:ext>
              </a:extLst>
            </p:cNvPr>
            <p:cNvPicPr>
              <a:picLocks noChangeAspect="1"/>
            </p:cNvPicPr>
            <p:nvPr/>
          </p:nvPicPr>
          <p:blipFill>
            <a:blip r:embed="rId5"/>
            <a:stretch>
              <a:fillRect/>
            </a:stretch>
          </p:blipFill>
          <p:spPr>
            <a:xfrm>
              <a:off x="7419555" y="4850617"/>
              <a:ext cx="469963" cy="469963"/>
            </a:xfrm>
            <a:prstGeom prst="rect">
              <a:avLst/>
            </a:prstGeom>
          </p:spPr>
        </p:pic>
        <p:pic>
          <p:nvPicPr>
            <p:cNvPr id="36" name="Picture 35">
              <a:extLst>
                <a:ext uri="{FF2B5EF4-FFF2-40B4-BE49-F238E27FC236}">
                  <a16:creationId xmlns:a16="http://schemas.microsoft.com/office/drawing/2014/main" id="{848A5A9B-38A7-D803-BC6C-B65AC3D84172}"/>
                </a:ext>
              </a:extLst>
            </p:cNvPr>
            <p:cNvPicPr>
              <a:picLocks noChangeAspect="1"/>
            </p:cNvPicPr>
            <p:nvPr/>
          </p:nvPicPr>
          <p:blipFill>
            <a:blip r:embed="rId6"/>
            <a:stretch>
              <a:fillRect/>
            </a:stretch>
          </p:blipFill>
          <p:spPr>
            <a:xfrm>
              <a:off x="8532903" y="4850617"/>
              <a:ext cx="469963" cy="469963"/>
            </a:xfrm>
            <a:prstGeom prst="rect">
              <a:avLst/>
            </a:prstGeom>
          </p:spPr>
        </p:pic>
        <p:pic>
          <p:nvPicPr>
            <p:cNvPr id="37" name="Picture 36">
              <a:extLst>
                <a:ext uri="{FF2B5EF4-FFF2-40B4-BE49-F238E27FC236}">
                  <a16:creationId xmlns:a16="http://schemas.microsoft.com/office/drawing/2014/main" id="{63D09DCD-06F2-A2E1-C7D7-9A5122FCF349}"/>
                </a:ext>
              </a:extLst>
            </p:cNvPr>
            <p:cNvPicPr>
              <a:picLocks noChangeAspect="1"/>
            </p:cNvPicPr>
            <p:nvPr/>
          </p:nvPicPr>
          <p:blipFill>
            <a:blip r:embed="rId4"/>
            <a:stretch>
              <a:fillRect/>
            </a:stretch>
          </p:blipFill>
          <p:spPr>
            <a:xfrm>
              <a:off x="8020830" y="5394231"/>
              <a:ext cx="469963" cy="469963"/>
            </a:xfrm>
            <a:prstGeom prst="rect">
              <a:avLst/>
            </a:prstGeom>
          </p:spPr>
        </p:pic>
        <p:pic>
          <p:nvPicPr>
            <p:cNvPr id="38" name="Picture 37">
              <a:extLst>
                <a:ext uri="{FF2B5EF4-FFF2-40B4-BE49-F238E27FC236}">
                  <a16:creationId xmlns:a16="http://schemas.microsoft.com/office/drawing/2014/main" id="{4FA926FB-47C1-2E51-0FDB-1F7837C838C9}"/>
                </a:ext>
              </a:extLst>
            </p:cNvPr>
            <p:cNvPicPr>
              <a:picLocks noChangeAspect="1"/>
            </p:cNvPicPr>
            <p:nvPr/>
          </p:nvPicPr>
          <p:blipFill>
            <a:blip r:embed="rId5"/>
            <a:stretch>
              <a:fillRect/>
            </a:stretch>
          </p:blipFill>
          <p:spPr>
            <a:xfrm>
              <a:off x="7464155" y="5394231"/>
              <a:ext cx="469963" cy="469963"/>
            </a:xfrm>
            <a:prstGeom prst="rect">
              <a:avLst/>
            </a:prstGeom>
          </p:spPr>
        </p:pic>
        <p:pic>
          <p:nvPicPr>
            <p:cNvPr id="39" name="Picture 38">
              <a:extLst>
                <a:ext uri="{FF2B5EF4-FFF2-40B4-BE49-F238E27FC236}">
                  <a16:creationId xmlns:a16="http://schemas.microsoft.com/office/drawing/2014/main" id="{D2733B55-BDDE-F08C-AAFE-CCBEFB1B2B40}"/>
                </a:ext>
              </a:extLst>
            </p:cNvPr>
            <p:cNvPicPr>
              <a:picLocks noChangeAspect="1"/>
            </p:cNvPicPr>
            <p:nvPr/>
          </p:nvPicPr>
          <p:blipFill>
            <a:blip r:embed="rId6"/>
            <a:stretch>
              <a:fillRect/>
            </a:stretch>
          </p:blipFill>
          <p:spPr>
            <a:xfrm>
              <a:off x="8577504" y="5394231"/>
              <a:ext cx="469963" cy="469963"/>
            </a:xfrm>
            <a:prstGeom prst="rect">
              <a:avLst/>
            </a:prstGeom>
          </p:spPr>
        </p:pic>
        <p:pic>
          <p:nvPicPr>
            <p:cNvPr id="40" name="Picture 39">
              <a:extLst>
                <a:ext uri="{FF2B5EF4-FFF2-40B4-BE49-F238E27FC236}">
                  <a16:creationId xmlns:a16="http://schemas.microsoft.com/office/drawing/2014/main" id="{278E1967-0E44-BAEC-C8D1-E8CC8EB6C098}"/>
                </a:ext>
              </a:extLst>
            </p:cNvPr>
            <p:cNvPicPr>
              <a:picLocks noChangeAspect="1"/>
            </p:cNvPicPr>
            <p:nvPr/>
          </p:nvPicPr>
          <p:blipFill>
            <a:blip r:embed="rId4"/>
            <a:stretch>
              <a:fillRect/>
            </a:stretch>
          </p:blipFill>
          <p:spPr>
            <a:xfrm>
              <a:off x="10471468" y="5942562"/>
              <a:ext cx="469963" cy="469963"/>
            </a:xfrm>
            <a:prstGeom prst="rect">
              <a:avLst/>
            </a:prstGeom>
          </p:spPr>
        </p:pic>
        <p:pic>
          <p:nvPicPr>
            <p:cNvPr id="41" name="Picture 40">
              <a:extLst>
                <a:ext uri="{FF2B5EF4-FFF2-40B4-BE49-F238E27FC236}">
                  <a16:creationId xmlns:a16="http://schemas.microsoft.com/office/drawing/2014/main" id="{E243A37C-2B57-0941-701A-5B861B00AA3E}"/>
                </a:ext>
              </a:extLst>
            </p:cNvPr>
            <p:cNvPicPr>
              <a:picLocks noChangeAspect="1"/>
            </p:cNvPicPr>
            <p:nvPr/>
          </p:nvPicPr>
          <p:blipFill>
            <a:blip r:embed="rId5"/>
            <a:stretch>
              <a:fillRect/>
            </a:stretch>
          </p:blipFill>
          <p:spPr>
            <a:xfrm>
              <a:off x="9914794" y="5942562"/>
              <a:ext cx="469963" cy="469963"/>
            </a:xfrm>
            <a:prstGeom prst="rect">
              <a:avLst/>
            </a:prstGeom>
          </p:spPr>
        </p:pic>
        <p:pic>
          <p:nvPicPr>
            <p:cNvPr id="42" name="Picture 41">
              <a:extLst>
                <a:ext uri="{FF2B5EF4-FFF2-40B4-BE49-F238E27FC236}">
                  <a16:creationId xmlns:a16="http://schemas.microsoft.com/office/drawing/2014/main" id="{FC18C6FB-06A3-B027-E27A-EEE9FDF0B934}"/>
                </a:ext>
              </a:extLst>
            </p:cNvPr>
            <p:cNvPicPr>
              <a:picLocks noChangeAspect="1"/>
            </p:cNvPicPr>
            <p:nvPr/>
          </p:nvPicPr>
          <p:blipFill>
            <a:blip r:embed="rId6"/>
            <a:stretch>
              <a:fillRect/>
            </a:stretch>
          </p:blipFill>
          <p:spPr>
            <a:xfrm>
              <a:off x="11028142" y="5942562"/>
              <a:ext cx="469963" cy="469963"/>
            </a:xfrm>
            <a:prstGeom prst="rect">
              <a:avLst/>
            </a:prstGeom>
          </p:spPr>
        </p:pic>
      </p:grpSp>
    </p:spTree>
    <p:extLst>
      <p:ext uri="{BB962C8B-B14F-4D97-AF65-F5344CB8AC3E}">
        <p14:creationId xmlns:p14="http://schemas.microsoft.com/office/powerpoint/2010/main" val="22139092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 name="Picture 5">
            <a:hlinkClick r:id="rId6"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hlinkClick r:id="rId8" action="ppaction://hlinksldjump"/>
          </p:cNvPr>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hlinkClick r:id="rId10" action="ppaction://hlinksldjump"/>
          </p:cNvPr>
          <p:cNvPicPr>
            <a:picLocks noChangeAspect="1" noChangeArrowheads="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hlinkClick r:id="rId12" action="ppaction://hlinksldjump"/>
          </p:cNvPr>
          <p:cNvPicPr>
            <a:picLocks noChangeAspect="1" noChangeArrowheads="1"/>
          </p:cNvPicPr>
          <p:nvPr/>
        </p:nvPicPr>
        <p:blipFill>
          <a:blip r:embed="rId1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oud Callout 8"/>
          <p:cNvSpPr/>
          <p:nvPr/>
        </p:nvSpPr>
        <p:spPr>
          <a:xfrm>
            <a:off x="5174514" y="211815"/>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tưới</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chậu</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hoa</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nào</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đây</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0" name="Picture 9">
            <a:extLst>
              <a:ext uri="{FF2B5EF4-FFF2-40B4-BE49-F238E27FC236}">
                <a16:creationId xmlns:a16="http://schemas.microsoft.com/office/drawing/2014/main" id="{AA3A815B-F964-468F-B29F-E3498851CCAB}"/>
              </a:ext>
            </a:extLst>
          </p:cNvPr>
          <p:cNvPicPr>
            <a:picLocks noChangeAspect="1"/>
          </p:cNvPicPr>
          <p:nvPr/>
        </p:nvPicPr>
        <p:blipFill>
          <a:blip r:embed="rId14"/>
          <a:stretch>
            <a:fillRect/>
          </a:stretch>
        </p:blipFill>
        <p:spPr>
          <a:xfrm>
            <a:off x="656749" y="436322"/>
            <a:ext cx="3620283" cy="891033"/>
          </a:xfrm>
          <a:prstGeom prst="rect">
            <a:avLst/>
          </a:prstGeom>
        </p:spPr>
      </p:pic>
    </p:spTree>
    <p:extLst>
      <p:ext uri="{BB962C8B-B14F-4D97-AF65-F5344CB8AC3E}">
        <p14:creationId xmlns:p14="http://schemas.microsoft.com/office/powerpoint/2010/main" val="3589304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9"/>
                                        </p:tgtEl>
                                      </p:cBhvr>
                                    </p:animEffect>
                                    <p:animScale>
                                      <p:cBhvr>
                                        <p:cTn id="14" dur="2500" autoRev="1" fill="hold"/>
                                        <p:tgtEl>
                                          <p:spTgt spid="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8"/>
                                        </p:tgtEl>
                                      </p:cBhvr>
                                    </p:animEffect>
                                    <p:set>
                                      <p:cBhvr>
                                        <p:cTn id="43" dur="1" fill="hold">
                                          <p:stCondLst>
                                            <p:cond delay="1999"/>
                                          </p:stCondLst>
                                        </p:cTn>
                                        <p:tgtEl>
                                          <p:spTgt spid="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TextBox 2">
            <a:extLst>
              <a:ext uri="{FF2B5EF4-FFF2-40B4-BE49-F238E27FC236}">
                <a16:creationId xmlns:a16="http://schemas.microsoft.com/office/drawing/2014/main" id="{01983FDB-884A-4647-85C9-54B74873D10F}"/>
              </a:ext>
            </a:extLst>
          </p:cNvPr>
          <p:cNvSpPr txBox="1"/>
          <p:nvPr/>
        </p:nvSpPr>
        <p:spPr>
          <a:xfrm>
            <a:off x="971550" y="2304863"/>
            <a:ext cx="9839325" cy="3416320"/>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Danh y Tuệ Tĩnh dẫn các học trò lên núi Nam Tào, Bắc Đẩu để nói với các trò về điều mình ấp ủ đã lâu. Đó là ý nguyện nối gót người đi trước tìm tòi, bào chế các vị thuốc nam từ cây cỏ trên non sông, gấm vóc của tổ tiên để lại để chữa bệnh cho người Nam.</a:t>
            </a:r>
            <a:endPar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 name="TextBox 3">
            <a:extLst>
              <a:ext uri="{FF2B5EF4-FFF2-40B4-BE49-F238E27FC236}">
                <a16:creationId xmlns:a16="http://schemas.microsoft.com/office/drawing/2014/main" id="{867DDB41-04E7-4433-AA7C-CAB96AC282D1}"/>
              </a:ext>
            </a:extLst>
          </p:cNvPr>
          <p:cNvSpPr txBox="1"/>
          <p:nvPr/>
        </p:nvSpPr>
        <p:spPr>
          <a:xfrm>
            <a:off x="2154688" y="263073"/>
            <a:ext cx="9088811" cy="1200329"/>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cs typeface="Arial-Rounded" panose="020B0500000000000000" pitchFamily="34" charset="0"/>
              </a:rPr>
              <a:t>Danh y Tuệ Tĩnh dẫn các học trò lên núi Nam Tào, Bắc Đẩu để nói với các trò điều gì?</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Tree>
    <p:extLst>
      <p:ext uri="{BB962C8B-B14F-4D97-AF65-F5344CB8AC3E}">
        <p14:creationId xmlns:p14="http://schemas.microsoft.com/office/powerpoint/2010/main" val="28076490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32" presetClass="emph" presetSubtype="0" fill="hold" nodeType="withEffect">
                                  <p:stCondLst>
                                    <p:cond delay="0"/>
                                  </p:stCondLst>
                                  <p:childTnLst>
                                    <p:animRot by="120000">
                                      <p:cBhvr>
                                        <p:cTn id="21" dur="50" fill="hold">
                                          <p:stCondLst>
                                            <p:cond delay="0"/>
                                          </p:stCondLst>
                                        </p:cTn>
                                        <p:tgtEl>
                                          <p:spTgt spid="5"/>
                                        </p:tgtEl>
                                        <p:attrNameLst>
                                          <p:attrName>r</p:attrName>
                                        </p:attrNameLst>
                                      </p:cBhvr>
                                    </p:animRot>
                                    <p:animRot by="-240000">
                                      <p:cBhvr>
                                        <p:cTn id="22" dur="100" fill="hold">
                                          <p:stCondLst>
                                            <p:cond delay="100"/>
                                          </p:stCondLst>
                                        </p:cTn>
                                        <p:tgtEl>
                                          <p:spTgt spid="5"/>
                                        </p:tgtEl>
                                        <p:attrNameLst>
                                          <p:attrName>r</p:attrName>
                                        </p:attrNameLst>
                                      </p:cBhvr>
                                    </p:animRot>
                                    <p:animRot by="240000">
                                      <p:cBhvr>
                                        <p:cTn id="23" dur="100" fill="hold">
                                          <p:stCondLst>
                                            <p:cond delay="200"/>
                                          </p:stCondLst>
                                        </p:cTn>
                                        <p:tgtEl>
                                          <p:spTgt spid="5"/>
                                        </p:tgtEl>
                                        <p:attrNameLst>
                                          <p:attrName>r</p:attrName>
                                        </p:attrNameLst>
                                      </p:cBhvr>
                                    </p:animRot>
                                    <p:animRot by="-240000">
                                      <p:cBhvr>
                                        <p:cTn id="24" dur="100" fill="hold">
                                          <p:stCondLst>
                                            <p:cond delay="300"/>
                                          </p:stCondLst>
                                        </p:cTn>
                                        <p:tgtEl>
                                          <p:spTgt spid="5"/>
                                        </p:tgtEl>
                                        <p:attrNameLst>
                                          <p:attrName>r</p:attrName>
                                        </p:attrNameLst>
                                      </p:cBhvr>
                                    </p:animRot>
                                    <p:animRot by="120000">
                                      <p:cBhvr>
                                        <p:cTn id="25" dur="100" fill="hold">
                                          <p:stCondLst>
                                            <p:cond delay="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97BA26E-0B45-951D-9985-0AE69C513FAC}"/>
              </a:ext>
            </a:extLst>
          </p:cNvPr>
          <p:cNvGrpSpPr/>
          <p:nvPr/>
        </p:nvGrpSpPr>
        <p:grpSpPr>
          <a:xfrm>
            <a:off x="2457450" y="1071715"/>
            <a:ext cx="8401050" cy="1474841"/>
            <a:chOff x="884903" y="275302"/>
            <a:chExt cx="10422194" cy="1474841"/>
          </a:xfrm>
        </p:grpSpPr>
        <p:sp>
          <p:nvSpPr>
            <p:cNvPr id="19" name="Google Shape;275;p7">
              <a:extLst>
                <a:ext uri="{FF2B5EF4-FFF2-40B4-BE49-F238E27FC236}">
                  <a16:creationId xmlns:a16="http://schemas.microsoft.com/office/drawing/2014/main" id="{DB70A019-613B-0449-EAD5-3EAF927C53F2}"/>
                </a:ext>
              </a:extLst>
            </p:cNvPr>
            <p:cNvSpPr/>
            <p:nvPr/>
          </p:nvSpPr>
          <p:spPr>
            <a:xfrm>
              <a:off x="884903" y="275302"/>
              <a:ext cx="10422193" cy="1474841"/>
            </a:xfrm>
            <a:prstGeom prst="roundRect">
              <a:avLst>
                <a:gd name="adj" fmla="val 6471"/>
              </a:avLst>
            </a:prstGeom>
            <a:solidFill>
              <a:srgbClr val="FFFFFF"/>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79D73790-BFFF-678F-5351-A681B54D7A0F}"/>
                </a:ext>
              </a:extLst>
            </p:cNvPr>
            <p:cNvSpPr txBox="1"/>
            <p:nvPr/>
          </p:nvSpPr>
          <p:spPr>
            <a:xfrm>
              <a:off x="884903" y="325123"/>
              <a:ext cx="10422194" cy="1323439"/>
            </a:xfrm>
            <a:prstGeom prst="rect">
              <a:avLst/>
            </a:prstGeom>
            <a:noFill/>
          </p:spPr>
          <p:txBody>
            <a:bodyPr wrap="square">
              <a:spAutoFit/>
            </a:bodyPr>
            <a:lstStyle/>
            <a:p>
              <a:pPr algn="ctr">
                <a:buClr>
                  <a:srgbClr val="000000"/>
                </a:buClr>
                <a:buFont typeface="Arial"/>
                <a:buNone/>
              </a:pPr>
              <a:r>
                <a:rPr lang="vi-VN" sz="4000" b="1" kern="0" dirty="0">
                  <a:solidFill>
                    <a:srgbClr val="892E45"/>
                  </a:solidFill>
                  <a:latin typeface="Cambria" panose="02040503050406030204" pitchFamily="18" charset="0"/>
                  <a:cs typeface="Arial"/>
                  <a:sym typeface="Arial"/>
                </a:rPr>
                <a:t>Kể tên một số loại cây được dùng làm thuốc chữa bệnh mà em biết.</a:t>
              </a:r>
              <a:endParaRPr lang="en-US" sz="4000" b="1" kern="0" dirty="0">
                <a:solidFill>
                  <a:srgbClr val="892E45"/>
                </a:solidFill>
                <a:latin typeface="Cambria" panose="02040503050406030204" pitchFamily="18" charset="0"/>
                <a:cs typeface="Arial"/>
                <a:sym typeface="Arial"/>
              </a:endParaRPr>
            </a:p>
          </p:txBody>
        </p:sp>
      </p:grpSp>
      <p:sp>
        <p:nvSpPr>
          <p:cNvPr id="23" name="Rectangle 22">
            <a:extLst>
              <a:ext uri="{FF2B5EF4-FFF2-40B4-BE49-F238E27FC236}">
                <a16:creationId xmlns:a16="http://schemas.microsoft.com/office/drawing/2014/main" id="{9363B9CF-506B-689D-EAF5-2E11B1D8305F}"/>
              </a:ext>
            </a:extLst>
          </p:cNvPr>
          <p:cNvSpPr/>
          <p:nvPr/>
        </p:nvSpPr>
        <p:spPr>
          <a:xfrm>
            <a:off x="1220298" y="3381370"/>
            <a:ext cx="10069455" cy="2583495"/>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Cambria" panose="02040503050406030204" pitchFamily="18" charset="0"/>
                <a:ea typeface="Cambria" panose="02040503050406030204" pitchFamily="18" charset="0"/>
              </a:rPr>
              <a:t>C</a:t>
            </a:r>
            <a:r>
              <a:rPr lang="vi-VN" sz="4000" dirty="0">
                <a:solidFill>
                  <a:schemeClr val="tx1"/>
                </a:solidFill>
                <a:latin typeface="Cambria" panose="02040503050406030204" pitchFamily="18" charset="0"/>
                <a:ea typeface="Cambria" panose="02040503050406030204" pitchFamily="18" charset="0"/>
              </a:rPr>
              <a:t>ây bạc hà (chữa ngạt mũi, cảm cúm,…), bạch hoa xà (chữa viêm họng, hen suyễn,…), bồ công anh (chữa mụn nhọt, giải độc,…)… </a:t>
            </a:r>
            <a:endParaRPr lang="en-VN" sz="4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00686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B6C14-A667-480E-850C-ABCF30643D1B}"/>
              </a:ext>
            </a:extLst>
          </p:cNvPr>
          <p:cNvSpPr txBox="1"/>
          <p:nvPr/>
        </p:nvSpPr>
        <p:spPr>
          <a:xfrm>
            <a:off x="2437726" y="296145"/>
            <a:ext cx="8477202" cy="1754326"/>
          </a:xfrm>
          <a:prstGeom prst="rect">
            <a:avLst/>
          </a:prstGeom>
          <a:noFill/>
        </p:spPr>
        <p:txBody>
          <a:bodyPr wrap="square" rtlCol="0">
            <a:spAutoFit/>
          </a:bodyPr>
          <a:lstStyle/>
          <a:p>
            <a:pPr lvl="0" algn="just"/>
            <a:r>
              <a:rPr lang="vi-VN" sz="3600" dirty="0">
                <a:solidFill>
                  <a:srgbClr val="002060"/>
                </a:solidFill>
                <a:latin typeface="Cambria" panose="02040503050406030204" pitchFamily="18" charset="0"/>
                <a:ea typeface="Cambria" panose="02040503050406030204" pitchFamily="18" charset="0"/>
                <a:cs typeface="Arial-Rounded" panose="020B0500000000000000" pitchFamily="34" charset="0"/>
              </a:rPr>
              <a:t>Câu chuyện mà Tuệ Tĩnh kể cho học trò nghe xảy ra vào thời gian nào? Tình hình đất nước lúc bấy giờ ra sao?</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 name="Picture 2">
            <a:extLst>
              <a:ext uri="{FF2B5EF4-FFF2-40B4-BE49-F238E27FC236}">
                <a16:creationId xmlns:a16="http://schemas.microsoft.com/office/drawing/2014/main" id="{9EF3A576-DAA9-400B-A2E9-9408F45B806B}"/>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sp>
        <p:nvSpPr>
          <p:cNvPr id="4" name="TextBox 3">
            <a:extLst>
              <a:ext uri="{FF2B5EF4-FFF2-40B4-BE49-F238E27FC236}">
                <a16:creationId xmlns:a16="http://schemas.microsoft.com/office/drawing/2014/main" id="{2585EB79-6271-07AB-C44B-A896090B9801}"/>
              </a:ext>
            </a:extLst>
          </p:cNvPr>
          <p:cNvSpPr txBox="1"/>
          <p:nvPr/>
        </p:nvSpPr>
        <p:spPr>
          <a:xfrm>
            <a:off x="1181100" y="2676338"/>
            <a:ext cx="9839325" cy="3416320"/>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Câu chuyện mà danh y Tuệ Tĩnh kể cho học trò nghe xảy ra vào thời đại nhà Trần. Khi đó đất nước đang bị giặc ngoại xâm nhòm ngó. Vua quan nhà Trần chỉ huy quân sĩ luyện tập võ nghệ, rèn vũ khí, chuẩn bị lương thực, thuốc men, phòng giữ bờ cõi rất cẩn trọng.</a:t>
            </a:r>
            <a:endPar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91323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3"/>
                                        </p:tgtEl>
                                        <p:attrNameLst>
                                          <p:attrName>r</p:attrName>
                                        </p:attrNameLst>
                                      </p:cBhvr>
                                    </p:animRot>
                                    <p:animRot by="-240000">
                                      <p:cBhvr>
                                        <p:cTn id="10" dur="100" fill="hold">
                                          <p:stCondLst>
                                            <p:cond delay="100"/>
                                          </p:stCondLst>
                                        </p:cTn>
                                        <p:tgtEl>
                                          <p:spTgt spid="3"/>
                                        </p:tgtEl>
                                        <p:attrNameLst>
                                          <p:attrName>r</p:attrName>
                                        </p:attrNameLst>
                                      </p:cBhvr>
                                    </p:animRot>
                                    <p:animRot by="240000">
                                      <p:cBhvr>
                                        <p:cTn id="11" dur="100" fill="hold">
                                          <p:stCondLst>
                                            <p:cond delay="200"/>
                                          </p:stCondLst>
                                        </p:cTn>
                                        <p:tgtEl>
                                          <p:spTgt spid="3"/>
                                        </p:tgtEl>
                                        <p:attrNameLst>
                                          <p:attrName>r</p:attrName>
                                        </p:attrNameLst>
                                      </p:cBhvr>
                                    </p:animRot>
                                    <p:animRot by="-240000">
                                      <p:cBhvr>
                                        <p:cTn id="12" dur="100" fill="hold">
                                          <p:stCondLst>
                                            <p:cond delay="300"/>
                                          </p:stCondLst>
                                        </p:cTn>
                                        <p:tgtEl>
                                          <p:spTgt spid="3"/>
                                        </p:tgtEl>
                                        <p:attrNameLst>
                                          <p:attrName>r</p:attrName>
                                        </p:attrNameLst>
                                      </p:cBhvr>
                                    </p:animRot>
                                    <p:animRot by="120000">
                                      <p:cBhvr>
                                        <p:cTn id="13" dur="100" fill="hold">
                                          <p:stCondLst>
                                            <p:cond delay="400"/>
                                          </p:stCondLst>
                                        </p:cTn>
                                        <p:tgtEl>
                                          <p:spTgt spid="3"/>
                                        </p:tgtEl>
                                        <p:attrNameLst>
                                          <p:attrName>r</p:attrName>
                                        </p:attrNameLst>
                                      </p:cBhvr>
                                    </p:animRo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A14FF6F-FD02-4BF8-82B1-CDDAEB6282EE}"/>
              </a:ext>
            </a:extLst>
          </p:cNvPr>
          <p:cNvSpPr/>
          <p:nvPr/>
        </p:nvSpPr>
        <p:spPr>
          <a:xfrm>
            <a:off x="1193803" y="355416"/>
            <a:ext cx="9983719" cy="1569078"/>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095CD01A-2592-4CED-BC64-EF7F465092F0}"/>
              </a:ext>
            </a:extLst>
          </p:cNvPr>
          <p:cNvSpPr txBox="1"/>
          <p:nvPr/>
        </p:nvSpPr>
        <p:spPr>
          <a:xfrm>
            <a:off x="2622474" y="543128"/>
            <a:ext cx="8352098" cy="1323439"/>
          </a:xfrm>
          <a:prstGeom prst="rect">
            <a:avLst/>
          </a:prstGeom>
          <a:noFill/>
        </p:spPr>
        <p:txBody>
          <a:bodyPr wrap="square" rtlCol="0">
            <a:spAutoFit/>
          </a:bodyPr>
          <a:lstStyle/>
          <a:p>
            <a:pPr lvl="0" algn="just"/>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Tóm tắt nội dung câu chuyện mà Tuệ Tĩnh đã kể.</a:t>
            </a:r>
            <a:endParaRPr kumimoji="0" lang="vi-VN"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 name="Picture 7">
            <a:extLst>
              <a:ext uri="{FF2B5EF4-FFF2-40B4-BE49-F238E27FC236}">
                <a16:creationId xmlns:a16="http://schemas.microsoft.com/office/drawing/2014/main" id="{8C055F6F-FC27-4FB7-8907-287407D18D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67238" y="428787"/>
            <a:ext cx="483854" cy="636344"/>
          </a:xfrm>
          <a:prstGeom prst="rect">
            <a:avLst/>
          </a:prstGeom>
        </p:spPr>
      </p:pic>
      <p:sp>
        <p:nvSpPr>
          <p:cNvPr id="9" name="Rectangle: Rounded Corners 15">
            <a:extLst>
              <a:ext uri="{FF2B5EF4-FFF2-40B4-BE49-F238E27FC236}">
                <a16:creationId xmlns:a16="http://schemas.microsoft.com/office/drawing/2014/main" id="{83A87579-E8C4-4B19-BECC-3EB7B35ACA1B}"/>
              </a:ext>
            </a:extLst>
          </p:cNvPr>
          <p:cNvSpPr/>
          <p:nvPr/>
        </p:nvSpPr>
        <p:spPr>
          <a:xfrm>
            <a:off x="616689" y="2254102"/>
            <a:ext cx="11222886" cy="4041923"/>
          </a:xfrm>
          <a:custGeom>
            <a:avLst/>
            <a:gdLst>
              <a:gd name="connsiteX0" fmla="*/ 0 w 11222886"/>
              <a:gd name="connsiteY0" fmla="*/ 673667 h 4041923"/>
              <a:gd name="connsiteX1" fmla="*/ 673667 w 11222886"/>
              <a:gd name="connsiteY1" fmla="*/ 0 h 4041923"/>
              <a:gd name="connsiteX2" fmla="*/ 10549219 w 11222886"/>
              <a:gd name="connsiteY2" fmla="*/ 0 h 4041923"/>
              <a:gd name="connsiteX3" fmla="*/ 11222886 w 11222886"/>
              <a:gd name="connsiteY3" fmla="*/ 673667 h 4041923"/>
              <a:gd name="connsiteX4" fmla="*/ 11222886 w 11222886"/>
              <a:gd name="connsiteY4" fmla="*/ 3368256 h 4041923"/>
              <a:gd name="connsiteX5" fmla="*/ 10549219 w 11222886"/>
              <a:gd name="connsiteY5" fmla="*/ 4041923 h 4041923"/>
              <a:gd name="connsiteX6" fmla="*/ 673667 w 11222886"/>
              <a:gd name="connsiteY6" fmla="*/ 4041923 h 4041923"/>
              <a:gd name="connsiteX7" fmla="*/ 0 w 11222886"/>
              <a:gd name="connsiteY7" fmla="*/ 3368256 h 4041923"/>
              <a:gd name="connsiteX8" fmla="*/ 0 w 11222886"/>
              <a:gd name="connsiteY8" fmla="*/ 673667 h 404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2886" h="4041923" fill="none" extrusionOk="0">
                <a:moveTo>
                  <a:pt x="0" y="673667"/>
                </a:moveTo>
                <a:cubicBezTo>
                  <a:pt x="-2776" y="311482"/>
                  <a:pt x="275648" y="12724"/>
                  <a:pt x="673667" y="0"/>
                </a:cubicBezTo>
                <a:cubicBezTo>
                  <a:pt x="5291088" y="46004"/>
                  <a:pt x="8327593" y="-130779"/>
                  <a:pt x="10549219" y="0"/>
                </a:cubicBezTo>
                <a:cubicBezTo>
                  <a:pt x="10948211" y="-9541"/>
                  <a:pt x="11156410" y="329117"/>
                  <a:pt x="11222886" y="673667"/>
                </a:cubicBezTo>
                <a:cubicBezTo>
                  <a:pt x="11092990" y="1277345"/>
                  <a:pt x="11148824" y="2939080"/>
                  <a:pt x="11222886" y="3368256"/>
                </a:cubicBezTo>
                <a:cubicBezTo>
                  <a:pt x="11187324" y="3679571"/>
                  <a:pt x="10926936" y="4029689"/>
                  <a:pt x="10549219" y="4041923"/>
                </a:cubicBezTo>
                <a:cubicBezTo>
                  <a:pt x="9486460" y="3898331"/>
                  <a:pt x="4029821" y="4093160"/>
                  <a:pt x="673667" y="4041923"/>
                </a:cubicBezTo>
                <a:cubicBezTo>
                  <a:pt x="298562" y="4038128"/>
                  <a:pt x="25177" y="3738668"/>
                  <a:pt x="0" y="3368256"/>
                </a:cubicBezTo>
                <a:cubicBezTo>
                  <a:pt x="-11777" y="2656542"/>
                  <a:pt x="73841" y="1692815"/>
                  <a:pt x="0" y="673667"/>
                </a:cubicBezTo>
                <a:close/>
              </a:path>
              <a:path w="11222886" h="4041923" stroke="0" extrusionOk="0">
                <a:moveTo>
                  <a:pt x="0" y="673667"/>
                </a:moveTo>
                <a:cubicBezTo>
                  <a:pt x="73771" y="305692"/>
                  <a:pt x="293186" y="-2210"/>
                  <a:pt x="673667" y="0"/>
                </a:cubicBezTo>
                <a:cubicBezTo>
                  <a:pt x="3701364" y="43276"/>
                  <a:pt x="6252340" y="12265"/>
                  <a:pt x="10549219" y="0"/>
                </a:cubicBezTo>
                <a:cubicBezTo>
                  <a:pt x="10964487" y="45751"/>
                  <a:pt x="11235591" y="282413"/>
                  <a:pt x="11222886" y="673667"/>
                </a:cubicBezTo>
                <a:cubicBezTo>
                  <a:pt x="11249431" y="1613854"/>
                  <a:pt x="11348514" y="2680320"/>
                  <a:pt x="11222886" y="3368256"/>
                </a:cubicBezTo>
                <a:cubicBezTo>
                  <a:pt x="11228416" y="3803385"/>
                  <a:pt x="10977078" y="4004424"/>
                  <a:pt x="10549219" y="4041923"/>
                </a:cubicBezTo>
                <a:cubicBezTo>
                  <a:pt x="8895888" y="3877038"/>
                  <a:pt x="2634580" y="4139895"/>
                  <a:pt x="673667" y="4041923"/>
                </a:cubicBezTo>
                <a:cubicBezTo>
                  <a:pt x="322815" y="4008384"/>
                  <a:pt x="60588" y="3751015"/>
                  <a:pt x="0" y="3368256"/>
                </a:cubicBezTo>
                <a:cubicBezTo>
                  <a:pt x="-117259" y="2586336"/>
                  <a:pt x="18689" y="988184"/>
                  <a:pt x="0" y="67366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Content Placeholder 2">
            <a:extLst>
              <a:ext uri="{FF2B5EF4-FFF2-40B4-BE49-F238E27FC236}">
                <a16:creationId xmlns:a16="http://schemas.microsoft.com/office/drawing/2014/main" id="{78F77524-661F-4FE7-9DF0-8DBB382354FA}"/>
              </a:ext>
            </a:extLst>
          </p:cNvPr>
          <p:cNvSpPr>
            <a:spLocks noGrp="1"/>
          </p:cNvSpPr>
          <p:nvPr>
            <p:ph idx="1"/>
          </p:nvPr>
        </p:nvSpPr>
        <p:spPr>
          <a:xfrm>
            <a:off x="616689" y="2411290"/>
            <a:ext cx="10930269" cy="1686030"/>
          </a:xfrm>
        </p:spPr>
        <p:txBody>
          <a:bodyPr>
            <a:noAutofit/>
          </a:bodyPr>
          <a:lstStyle/>
          <a:p>
            <a:pPr algn="just"/>
            <a:r>
              <a:rPr lang="vi-VN" sz="3200" dirty="0">
                <a:solidFill>
                  <a:srgbClr val="FB334B"/>
                </a:solidFill>
                <a:latin typeface="Cambria" panose="02040503050406030204" pitchFamily="18" charset="0"/>
                <a:ea typeface="Cambria" panose="02040503050406030204" pitchFamily="18" charset="0"/>
                <a:cs typeface="Arial-Rounded" panose="020B0500000000000000" pitchFamily="34" charset="0"/>
              </a:rPr>
              <a:t>Bấy giờ, giặt ngoại xâm nhòm ngó nước ta. Vua quan nhà Trần chỉ huy quân sĩ luyện võ nghệ, rèn vũ khí, chuẩn bị lương thực, phòng giữ bờ cõi. Từ lâu, việc vận chuyển thuốc men, vật dụng từ Trung Quốc sang nước ta đã bị ngăn cấm. Các thái y tỏa đi khắp mọi miền học cách chữa bệnh bằng cây cỏ. Vườn thuốc mọc lên khắp nơi, trong đó có núi Nam Tào, Bắc Đẩu. Cây cỏ nước Nam đã góp phần làm cho quân ta thêm hùng mạnh, chiến thắng kẻ thù xâm lược</a:t>
            </a:r>
          </a:p>
        </p:txBody>
      </p:sp>
    </p:spTree>
    <p:extLst>
      <p:ext uri="{BB962C8B-B14F-4D97-AF65-F5344CB8AC3E}">
        <p14:creationId xmlns:p14="http://schemas.microsoft.com/office/powerpoint/2010/main" val="24587560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32" presetClass="emph" presetSubtype="0" fill="hold" nodeType="withEffect">
                                  <p:stCondLst>
                                    <p:cond delay="0"/>
                                  </p:stCondLst>
                                  <p:childTnLst>
                                    <p:animRot by="120000">
                                      <p:cBhvr>
                                        <p:cTn id="12" dur="50" fill="hold">
                                          <p:stCondLst>
                                            <p:cond delay="0"/>
                                          </p:stCondLst>
                                        </p:cTn>
                                        <p:tgtEl>
                                          <p:spTgt spid="8"/>
                                        </p:tgtEl>
                                        <p:attrNameLst>
                                          <p:attrName>r</p:attrName>
                                        </p:attrNameLst>
                                      </p:cBhvr>
                                    </p:animRot>
                                    <p:animRot by="-240000">
                                      <p:cBhvr>
                                        <p:cTn id="13" dur="100" fill="hold">
                                          <p:stCondLst>
                                            <p:cond delay="100"/>
                                          </p:stCondLst>
                                        </p:cTn>
                                        <p:tgtEl>
                                          <p:spTgt spid="8"/>
                                        </p:tgtEl>
                                        <p:attrNameLst>
                                          <p:attrName>r</p:attrName>
                                        </p:attrNameLst>
                                      </p:cBhvr>
                                    </p:animRot>
                                    <p:animRot by="240000">
                                      <p:cBhvr>
                                        <p:cTn id="14" dur="100" fill="hold">
                                          <p:stCondLst>
                                            <p:cond delay="200"/>
                                          </p:stCondLst>
                                        </p:cTn>
                                        <p:tgtEl>
                                          <p:spTgt spid="8"/>
                                        </p:tgtEl>
                                        <p:attrNameLst>
                                          <p:attrName>r</p:attrName>
                                        </p:attrNameLst>
                                      </p:cBhvr>
                                    </p:animRot>
                                    <p:animRot by="-240000">
                                      <p:cBhvr>
                                        <p:cTn id="15" dur="100" fill="hold">
                                          <p:stCondLst>
                                            <p:cond delay="300"/>
                                          </p:stCondLst>
                                        </p:cTn>
                                        <p:tgtEl>
                                          <p:spTgt spid="8"/>
                                        </p:tgtEl>
                                        <p:attrNameLst>
                                          <p:attrName>r</p:attrName>
                                        </p:attrNameLst>
                                      </p:cBhvr>
                                    </p:animRot>
                                    <p:animRot by="120000">
                                      <p:cBhvr>
                                        <p:cTn id="16" dur="100" fill="hold">
                                          <p:stCondLst>
                                            <p:cond delay="400"/>
                                          </p:stCondLst>
                                        </p:cTn>
                                        <p:tgtEl>
                                          <p:spTgt spid="8"/>
                                        </p:tgtEl>
                                        <p:attrNameLst>
                                          <p:attrName>r</p:attrName>
                                        </p:attrNameLst>
                                      </p:cBhvr>
                                    </p:animRo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00"/>
                                        <p:tgtEl>
                                          <p:spTgt spid="10">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6D91AFB5-2179-4C72-945C-B2958F42183F}"/>
              </a:ext>
            </a:extLst>
          </p:cNvPr>
          <p:cNvSpPr/>
          <p:nvPr/>
        </p:nvSpPr>
        <p:spPr>
          <a:xfrm>
            <a:off x="1193803" y="355414"/>
            <a:ext cx="9983719" cy="2156291"/>
          </a:xfrm>
          <a:prstGeom prst="roundRect">
            <a:avLst>
              <a:gd name="adj" fmla="val 12781"/>
            </a:avLst>
          </a:prstGeom>
          <a:solidFill>
            <a:schemeClr val="bg1"/>
          </a:solidFill>
          <a:ln w="57150">
            <a:solidFill>
              <a:schemeClr val="accent4"/>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9D38229-C786-49D6-A052-175726971FB2}"/>
              </a:ext>
            </a:extLst>
          </p:cNvPr>
          <p:cNvSpPr txBox="1"/>
          <p:nvPr/>
        </p:nvSpPr>
        <p:spPr>
          <a:xfrm>
            <a:off x="2520830" y="415023"/>
            <a:ext cx="8742128" cy="1938992"/>
          </a:xfrm>
          <a:prstGeom prst="rect">
            <a:avLst/>
          </a:prstGeom>
          <a:noFill/>
        </p:spPr>
        <p:txBody>
          <a:bodyPr wrap="square" rtlCol="0">
            <a:spAutoFit/>
          </a:bodyPr>
          <a:lstStyle/>
          <a:p>
            <a:pPr lvl="0"/>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Theo em, vì sao ý nguyện của Tuệ Tĩnh trở thành hiện thực và tiếp tục được kế thừa, phát huy cho đến ngày hôm nay?</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4" name="Picture 3">
            <a:extLst>
              <a:ext uri="{FF2B5EF4-FFF2-40B4-BE49-F238E27FC236}">
                <a16:creationId xmlns:a16="http://schemas.microsoft.com/office/drawing/2014/main" id="{3285F5CF-8839-44D4-B30A-B3D7B95988A7}"/>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sp>
        <p:nvSpPr>
          <p:cNvPr id="5" name="Rectangle: Rounded Corners 9">
            <a:extLst>
              <a:ext uri="{FF2B5EF4-FFF2-40B4-BE49-F238E27FC236}">
                <a16:creationId xmlns:a16="http://schemas.microsoft.com/office/drawing/2014/main" id="{35016D19-C5D5-4E03-B58E-7BE1B078503B}"/>
              </a:ext>
            </a:extLst>
          </p:cNvPr>
          <p:cNvSpPr/>
          <p:nvPr/>
        </p:nvSpPr>
        <p:spPr>
          <a:xfrm>
            <a:off x="467833" y="2805896"/>
            <a:ext cx="11142919" cy="3711862"/>
          </a:xfrm>
          <a:custGeom>
            <a:avLst/>
            <a:gdLst>
              <a:gd name="connsiteX0" fmla="*/ 0 w 11142919"/>
              <a:gd name="connsiteY0" fmla="*/ 618656 h 3711862"/>
              <a:gd name="connsiteX1" fmla="*/ 618656 w 11142919"/>
              <a:gd name="connsiteY1" fmla="*/ 0 h 3711862"/>
              <a:gd name="connsiteX2" fmla="*/ 10524263 w 11142919"/>
              <a:gd name="connsiteY2" fmla="*/ 0 h 3711862"/>
              <a:gd name="connsiteX3" fmla="*/ 11142919 w 11142919"/>
              <a:gd name="connsiteY3" fmla="*/ 618656 h 3711862"/>
              <a:gd name="connsiteX4" fmla="*/ 11142919 w 11142919"/>
              <a:gd name="connsiteY4" fmla="*/ 3093206 h 3711862"/>
              <a:gd name="connsiteX5" fmla="*/ 10524263 w 11142919"/>
              <a:gd name="connsiteY5" fmla="*/ 3711862 h 3711862"/>
              <a:gd name="connsiteX6" fmla="*/ 618656 w 11142919"/>
              <a:gd name="connsiteY6" fmla="*/ 3711862 h 3711862"/>
              <a:gd name="connsiteX7" fmla="*/ 0 w 11142919"/>
              <a:gd name="connsiteY7" fmla="*/ 3093206 h 3711862"/>
              <a:gd name="connsiteX8" fmla="*/ 0 w 11142919"/>
              <a:gd name="connsiteY8" fmla="*/ 618656 h 371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2919" h="3711862" fill="none" extrusionOk="0">
                <a:moveTo>
                  <a:pt x="0" y="618656"/>
                </a:moveTo>
                <a:cubicBezTo>
                  <a:pt x="-3878" y="290775"/>
                  <a:pt x="223293" y="26312"/>
                  <a:pt x="618656" y="0"/>
                </a:cubicBezTo>
                <a:cubicBezTo>
                  <a:pt x="1680571" y="46004"/>
                  <a:pt x="6029464" y="-130779"/>
                  <a:pt x="10524263" y="0"/>
                </a:cubicBezTo>
                <a:cubicBezTo>
                  <a:pt x="10901438" y="-12575"/>
                  <a:pt x="11090553" y="298650"/>
                  <a:pt x="11142919" y="618656"/>
                </a:cubicBezTo>
                <a:cubicBezTo>
                  <a:pt x="11013023" y="1078562"/>
                  <a:pt x="11068857" y="2229979"/>
                  <a:pt x="11142919" y="3093206"/>
                </a:cubicBezTo>
                <a:cubicBezTo>
                  <a:pt x="11128123" y="3409608"/>
                  <a:pt x="10880207" y="3681027"/>
                  <a:pt x="10524263" y="3711862"/>
                </a:cubicBezTo>
                <a:cubicBezTo>
                  <a:pt x="5837887" y="3568270"/>
                  <a:pt x="2653406" y="3763099"/>
                  <a:pt x="618656" y="3711862"/>
                </a:cubicBezTo>
                <a:cubicBezTo>
                  <a:pt x="252664" y="3681592"/>
                  <a:pt x="52454" y="3431454"/>
                  <a:pt x="0" y="3093206"/>
                </a:cubicBezTo>
                <a:cubicBezTo>
                  <a:pt x="-11777" y="2457579"/>
                  <a:pt x="73841" y="1470785"/>
                  <a:pt x="0" y="618656"/>
                </a:cubicBezTo>
                <a:close/>
              </a:path>
              <a:path w="11142919" h="3711862" stroke="0" extrusionOk="0">
                <a:moveTo>
                  <a:pt x="0" y="618656"/>
                </a:moveTo>
                <a:cubicBezTo>
                  <a:pt x="42038" y="279307"/>
                  <a:pt x="265184" y="-3095"/>
                  <a:pt x="618656" y="0"/>
                </a:cubicBezTo>
                <a:cubicBezTo>
                  <a:pt x="3098336" y="43276"/>
                  <a:pt x="8161911" y="12265"/>
                  <a:pt x="10524263" y="0"/>
                </a:cubicBezTo>
                <a:cubicBezTo>
                  <a:pt x="10888509" y="23898"/>
                  <a:pt x="11152803" y="262046"/>
                  <a:pt x="11142919" y="618656"/>
                </a:cubicBezTo>
                <a:cubicBezTo>
                  <a:pt x="11169464" y="1550260"/>
                  <a:pt x="11268547" y="2286693"/>
                  <a:pt x="11142919" y="3093206"/>
                </a:cubicBezTo>
                <a:cubicBezTo>
                  <a:pt x="11143897" y="3446030"/>
                  <a:pt x="10886398" y="3698113"/>
                  <a:pt x="10524263" y="3711862"/>
                </a:cubicBezTo>
                <a:cubicBezTo>
                  <a:pt x="7406259" y="3546977"/>
                  <a:pt x="4614293" y="3809834"/>
                  <a:pt x="618656" y="3711862"/>
                </a:cubicBezTo>
                <a:cubicBezTo>
                  <a:pt x="279740" y="3707499"/>
                  <a:pt x="28085" y="3439841"/>
                  <a:pt x="0" y="3093206"/>
                </a:cubicBezTo>
                <a:cubicBezTo>
                  <a:pt x="-117259" y="1951829"/>
                  <a:pt x="18689" y="1369022"/>
                  <a:pt x="0" y="6186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56E34CC2-90AA-42B7-BABE-A240F251DD49}"/>
              </a:ext>
            </a:extLst>
          </p:cNvPr>
          <p:cNvSpPr>
            <a:spLocks noGrp="1"/>
          </p:cNvSpPr>
          <p:nvPr>
            <p:ph idx="1"/>
          </p:nvPr>
        </p:nvSpPr>
        <p:spPr>
          <a:xfrm>
            <a:off x="701749" y="2874937"/>
            <a:ext cx="10621925" cy="2352921"/>
          </a:xfrm>
        </p:spPr>
        <p:txBody>
          <a:bodyPr>
            <a:noAutofit/>
          </a:bodyPr>
          <a:lstStyle/>
          <a:p>
            <a:pPr marL="0" indent="0" algn="just">
              <a:buNone/>
            </a:pPr>
            <a:r>
              <a:rPr lang="vi-VN" sz="32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VD: </a:t>
            </a:r>
          </a:p>
          <a:p>
            <a:pPr marL="0" indent="0" algn="just">
              <a:buNone/>
            </a:pPr>
            <a:r>
              <a:rPr lang="vi-VN" sz="32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Ý nguyện của Tuệ Tĩnh đã trở thành hiện thực và tiếp tục được kế thừa, phát huy cho đến ngày hôm nay bởi ông đã truyền cho các học trò của mình lòng yêu nước, sự tự tôn, tự hào dân tộc</a:t>
            </a:r>
          </a:p>
          <a:p>
            <a:pPr marL="0" indent="0" algn="just">
              <a:buNone/>
            </a:pPr>
            <a:r>
              <a:rPr lang="vi-VN" sz="32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Vì ý nguyện của Tuệ Tĩnh là ý nguyện chân chính, vì dân, vì nước nên đã thuyết phục được học trò và các thế hệ sau,...</a:t>
            </a:r>
          </a:p>
        </p:txBody>
      </p:sp>
    </p:spTree>
    <p:extLst>
      <p:ext uri="{BB962C8B-B14F-4D97-AF65-F5344CB8AC3E}">
        <p14:creationId xmlns:p14="http://schemas.microsoft.com/office/powerpoint/2010/main" val="319300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32" presetClass="emph" presetSubtype="0" fill="hold" nodeType="with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down)">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down)">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40">
            <a:extLst>
              <a:ext uri="{FF2B5EF4-FFF2-40B4-BE49-F238E27FC236}">
                <a16:creationId xmlns:a16="http://schemas.microsoft.com/office/drawing/2014/main" id="{586452DD-874F-4688-AAB6-9552BD38B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2160" y="511005"/>
            <a:ext cx="1642945" cy="848747"/>
          </a:xfrm>
          <a:prstGeom prst="rect">
            <a:avLst/>
          </a:prstGeom>
        </p:spPr>
      </p:pic>
      <p:pic>
        <p:nvPicPr>
          <p:cNvPr id="37" name="图片 40">
            <a:extLst>
              <a:ext uri="{FF2B5EF4-FFF2-40B4-BE49-F238E27FC236}">
                <a16:creationId xmlns:a16="http://schemas.microsoft.com/office/drawing/2014/main" id="{18133C27-C119-42CF-8B74-C139FED59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75982" y="606254"/>
            <a:ext cx="1642945" cy="848747"/>
          </a:xfrm>
          <a:prstGeom prst="rect">
            <a:avLst/>
          </a:prstGeom>
        </p:spPr>
      </p:pic>
      <p:grpSp>
        <p:nvGrpSpPr>
          <p:cNvPr id="6" name="Group 5">
            <a:extLst>
              <a:ext uri="{FF2B5EF4-FFF2-40B4-BE49-F238E27FC236}">
                <a16:creationId xmlns:a16="http://schemas.microsoft.com/office/drawing/2014/main" id="{A29DF1FC-8AD6-0923-7CE6-26DD93A42FF3}"/>
              </a:ext>
            </a:extLst>
          </p:cNvPr>
          <p:cNvGrpSpPr/>
          <p:nvPr/>
        </p:nvGrpSpPr>
        <p:grpSpPr>
          <a:xfrm>
            <a:off x="2055155" y="401692"/>
            <a:ext cx="9215357" cy="1479503"/>
            <a:chOff x="-1348506" y="186909"/>
            <a:chExt cx="11766079" cy="1342591"/>
          </a:xfrm>
        </p:grpSpPr>
        <p:pic>
          <p:nvPicPr>
            <p:cNvPr id="7" name="Picture 6">
              <a:extLst>
                <a:ext uri="{FF2B5EF4-FFF2-40B4-BE49-F238E27FC236}">
                  <a16:creationId xmlns:a16="http://schemas.microsoft.com/office/drawing/2014/main" id="{75DCB343-3DCF-F365-FB9D-D1D3C89AB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13" name="TextBox 12">
              <a:extLst>
                <a:ext uri="{FF2B5EF4-FFF2-40B4-BE49-F238E27FC236}">
                  <a16:creationId xmlns:a16="http://schemas.microsoft.com/office/drawing/2014/main" id="{DF7F3E2E-2589-AF02-7DB6-245C4994E241}"/>
                </a:ext>
              </a:extLst>
            </p:cNvPr>
            <p:cNvSpPr txBox="1"/>
            <p:nvPr/>
          </p:nvSpPr>
          <p:spPr>
            <a:xfrm flipH="1">
              <a:off x="-527843" y="542674"/>
              <a:ext cx="10945416" cy="530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5.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Nêu</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cảm</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nghĩ</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của</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em</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về</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danh</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y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Tuệ</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2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Tĩnh</a:t>
              </a:r>
              <a:r>
                <a:rPr kumimoji="0" lang="en-US" sz="32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a:t>
              </a:r>
              <a:endParaRPr kumimoji="0" lang="en-US" sz="32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
        <p:nvSpPr>
          <p:cNvPr id="14" name="Rectangle: Rounded Corners 13">
            <a:extLst>
              <a:ext uri="{FF2B5EF4-FFF2-40B4-BE49-F238E27FC236}">
                <a16:creationId xmlns:a16="http://schemas.microsoft.com/office/drawing/2014/main" id="{E0BA6327-B6F2-F64F-A466-775F6B96CFE9}"/>
              </a:ext>
            </a:extLst>
          </p:cNvPr>
          <p:cNvSpPr/>
          <p:nvPr/>
        </p:nvSpPr>
        <p:spPr>
          <a:xfrm>
            <a:off x="3028950" y="2842054"/>
            <a:ext cx="9163049" cy="2942058"/>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ln w="13462">
                  <a:solidFill>
                    <a:srgbClr val="00B050"/>
                  </a:solidFill>
                  <a:prstDash val="solid"/>
                </a:ln>
                <a:solidFill>
                  <a:srgbClr val="00B050"/>
                </a:solidFill>
                <a:latin typeface="Calibri" panose="020F0502020204030204"/>
              </a:rPr>
              <a:t>VD: Danh y Tuệ Tĩnh là người có tài, có đức. Ông đã truyền lại cho thế hệ sau những lẽ sống cao đẹp.</a:t>
            </a:r>
            <a:endParaRPr kumimoji="0" lang="en-US" sz="4400" b="1" i="0" u="none" strike="noStrike" kern="1200" cap="none" spc="0" normalizeH="0" baseline="0" noProof="0" dirty="0">
              <a:ln w="13462">
                <a:solidFill>
                  <a:srgbClr val="00B050"/>
                </a:solidFill>
                <a:prstDash val="solid"/>
              </a:ln>
              <a:solidFill>
                <a:srgbClr val="FF00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914FD-7A77-4FB6-B8B1-DE7C6F2BB3B7}"/>
              </a:ext>
            </a:extLst>
          </p:cNvPr>
          <p:cNvSpPr/>
          <p:nvPr/>
        </p:nvSpPr>
        <p:spPr>
          <a:xfrm>
            <a:off x="993764" y="2367170"/>
            <a:ext cx="2940228"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Nội</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dung </a:t>
            </a: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bài</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2501E177-4F82-4CA9-B04A-CFCFA0C51019}"/>
              </a:ext>
            </a:extLst>
          </p:cNvPr>
          <p:cNvSpPr/>
          <p:nvPr/>
        </p:nvSpPr>
        <p:spPr>
          <a:xfrm>
            <a:off x="5048249" y="1181003"/>
            <a:ext cx="6743557" cy="4904241"/>
          </a:xfrm>
          <a:prstGeom prst="roundRect">
            <a:avLst/>
          </a:prstGeom>
          <a:solidFill>
            <a:srgbClr val="E5D4C2"/>
          </a:solidFill>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Ca ngợi danh y Tuệ Tĩnh - người đã nêu cao tinh thần yêu nước, tự tôn dân tộc, có ý thức nối gót người đi trước trong việc tìm tòi, chế tạo các vị thuốc từ cây cỏ nước Nam và các phương thuốc được lưu truyền trong dân gian.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88190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xmln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sp>
        <p:nvSpPr>
          <p:cNvPr id="5" name="TextBox 4">
            <a:extLst>
              <a:ext uri="{FF2B5EF4-FFF2-40B4-BE49-F238E27FC236}">
                <a16:creationId xmlns:a16="http://schemas.microsoft.com/office/drawing/2014/main" id="{BDCB589F-16E8-1BA4-18D7-81DEE2F3D634}"/>
              </a:ext>
            </a:extLst>
          </p:cNvPr>
          <p:cNvSpPr txBox="1"/>
          <p:nvPr/>
        </p:nvSpPr>
        <p:spPr>
          <a:xfrm>
            <a:off x="2802194" y="1895475"/>
            <a:ext cx="7329948" cy="1323439"/>
          </a:xfrm>
          <a:prstGeom prst="rect">
            <a:avLst/>
          </a:prstGeom>
          <a:noFill/>
        </p:spPr>
        <p:txBody>
          <a:bodyPr wrap="square" rtlCol="0">
            <a:spAutoFit/>
          </a:bodyPr>
          <a:lstStyle/>
          <a:p>
            <a:r>
              <a:rPr lang="en-US" sz="8000" b="1" dirty="0" err="1"/>
              <a:t>Luyện</a:t>
            </a:r>
            <a:r>
              <a:rPr lang="en-US" sz="8000" b="1" dirty="0"/>
              <a:t> </a:t>
            </a:r>
            <a:r>
              <a:rPr lang="en-US" sz="8000" b="1" dirty="0" err="1"/>
              <a:t>đọc</a:t>
            </a:r>
            <a:r>
              <a:rPr lang="en-US" sz="8000" b="1" dirty="0"/>
              <a:t> </a:t>
            </a:r>
            <a:r>
              <a:rPr lang="en-US" sz="8000" b="1" dirty="0" err="1"/>
              <a:t>lại</a:t>
            </a:r>
            <a:endParaRPr lang="en-US" sz="8000" b="1" dirty="0"/>
          </a:p>
        </p:txBody>
      </p:sp>
    </p:spTree>
    <p:extLst>
      <p:ext uri="{BB962C8B-B14F-4D97-AF65-F5344CB8AC3E}">
        <p14:creationId xmlns:p14="http://schemas.microsoft.com/office/powerpoint/2010/main" val="1814692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4">
            <a:extLst>
              <a:ext uri="{FF2B5EF4-FFF2-40B4-BE49-F238E27FC236}">
                <a16:creationId xmlns:a16="http://schemas.microsoft.com/office/drawing/2014/main" id="{E1FE266F-A661-680F-CF15-1DF4CFBF3AC1}"/>
              </a:ext>
            </a:extLst>
          </p:cNvPr>
          <p:cNvSpPr txBox="1"/>
          <p:nvPr/>
        </p:nvSpPr>
        <p:spPr>
          <a:xfrm>
            <a:off x="542260" y="1759368"/>
            <a:ext cx="10994066" cy="1754326"/>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Đọc diễn cảm, nhấn giọng ở những từ ngữ phù hợp; những tình tiết gây ấn tượng hoặc từ ngữ thể hiện suy nghĩ, tâm trạng, cảm xúc của các nhân vật.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68051C52-0BF6-B3D0-0037-2F7D31B04F13}"/>
              </a:ext>
            </a:extLst>
          </p:cNvPr>
          <p:cNvPicPr>
            <a:picLocks noChangeAspect="1"/>
          </p:cNvPicPr>
          <p:nvPr/>
        </p:nvPicPr>
        <p:blipFill>
          <a:blip r:embed="rId2"/>
          <a:stretch>
            <a:fillRect/>
          </a:stretch>
        </p:blipFill>
        <p:spPr>
          <a:xfrm>
            <a:off x="2700848" y="552001"/>
            <a:ext cx="7321931" cy="969348"/>
          </a:xfrm>
          <a:prstGeom prst="rect">
            <a:avLst/>
          </a:prstGeom>
        </p:spPr>
      </p:pic>
    </p:spTree>
    <p:extLst>
      <p:ext uri="{BB962C8B-B14F-4D97-AF65-F5344CB8AC3E}">
        <p14:creationId xmlns:p14="http://schemas.microsoft.com/office/powerpoint/2010/main" val="12510842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2572420" y="457243"/>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 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 7</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 2</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 3</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 6</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 5</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 4</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342493"/>
              <a:ext cx="2025648" cy="1104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Tahoma" panose="020B0604030504040204" pitchFamily="34" charset="0"/>
                  <a:ea typeface="Tahoma" panose="020B0604030504040204" pitchFamily="34" charset="0"/>
                  <a:cs typeface="Tahoma" panose="020B0604030504040204" pitchFamily="34" charset="0"/>
                </a:rPr>
                <a:t>1 </a:t>
              </a:r>
              <a:r>
                <a:rPr lang="en-GB"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tràng</a:t>
              </a:r>
              <a:r>
                <a:rPr lang="en-GB"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pháo</a:t>
              </a:r>
              <a:r>
                <a:rPr lang="en-GB"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tay</a:t>
              </a:r>
              <a:endParaRPr kumimoji="0" lang="vi-VN"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6034128" y="5857021"/>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8267" y="457243"/>
            <a:ext cx="714375" cy="119062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2631" y="2376080"/>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714152" y="-693733"/>
            <a:ext cx="609600" cy="609600"/>
          </a:xfrm>
          <a:prstGeom prst="rect">
            <a:avLst/>
          </a:prstGeom>
        </p:spPr>
      </p:pic>
      <p:sp>
        <p:nvSpPr>
          <p:cNvPr id="31" name="Isosceles Triangle 30"/>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7586974" y="2309381"/>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9" action="ppaction://hlinksldjump"/>
          </p:cNvPr>
          <p:cNvSpPr/>
          <p:nvPr/>
        </p:nvSpPr>
        <p:spPr>
          <a:xfrm rot="5400000">
            <a:off x="8098058" y="2565184"/>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p:stCondLst>
                        <p:cond delay="0"/>
                      </p:stCondLst>
                      <p:childTnLst>
                        <p:par>
                          <p:cTn id="145" fill="hold">
                            <p:stCondLst>
                              <p:cond delay="0"/>
                            </p:stCondLst>
                            <p:childTnLst>
                              <p:par>
                                <p:cTn id="146" presetID="8" presetClass="emph" presetSubtype="0" repeatCount="indefinite" fill="hold" nodeType="clickEffect">
                                  <p:stCondLst>
                                    <p:cond delay="0"/>
                                  </p:stCondLst>
                                  <p:endCondLst>
                                    <p:cond evt="onNext" delay="0">
                                      <p:tgtEl>
                                        <p:sldTgt/>
                                      </p:tgtEl>
                                    </p:cond>
                                  </p:endCondLst>
                                  <p:childTnLst>
                                    <p:animRot by="21600000">
                                      <p:cBhvr>
                                        <p:cTn id="147" dur="500" fill="hold"/>
                                        <p:tgtEl>
                                          <p:spTgt spid="22"/>
                                        </p:tgtEl>
                                        <p:attrNameLst>
                                          <p:attrName>r</p:attrName>
                                        </p:attrNameLst>
                                      </p:cBhvr>
                                    </p:animRot>
                                  </p:childTnLst>
                                </p:cTn>
                              </p:par>
                              <p:par>
                                <p:cTn id="148" presetID="1" presetClass="mediacall" presetSubtype="0" fill="hold" nodeType="withEffect">
                                  <p:stCondLst>
                                    <p:cond delay="0"/>
                                  </p:stCondLst>
                                  <p:childTnLst>
                                    <p:cmd type="call" cmd="playFrom(0.0)">
                                      <p:cBhvr>
                                        <p:cTn id="149" dur="30406" fill="hold"/>
                                        <p:tgtEl>
                                          <p:spTgt spid="3"/>
                                        </p:tgtEl>
                                      </p:cBhvr>
                                    </p:cmd>
                                  </p:childTnLst>
                                </p:cTn>
                              </p:par>
                            </p:childTnLst>
                          </p:cTn>
                        </p:par>
                      </p:childTnLst>
                    </p:cTn>
                  </p:par>
                </p:childTnLst>
              </p:cTn>
              <p:nextCondLst>
                <p:cond evt="onClick" delay="0">
                  <p:tgtEl>
                    <p:spTgt spid="25"/>
                  </p:tgtEl>
                </p:cond>
              </p:nextCondLst>
            </p:seq>
            <p:audio>
              <p:cMediaNode vol="80000">
                <p:cTn id="150"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xmln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pic>
        <p:nvPicPr>
          <p:cNvPr id="5" name="Picture 4" descr="A close up of a black background&#10;&#10;Description automatically generated">
            <a:extLst>
              <a:ext uri="{FF2B5EF4-FFF2-40B4-BE49-F238E27FC236}">
                <a16:creationId xmlns:a16="http://schemas.microsoft.com/office/drawing/2014/main" id="{CD477F16-190B-01E2-229E-B164B978E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44" y="1480239"/>
            <a:ext cx="12192000" cy="2940592"/>
          </a:xfrm>
          <a:prstGeom prst="rect">
            <a:avLst/>
          </a:prstGeom>
        </p:spPr>
      </p:pic>
    </p:spTree>
    <p:extLst>
      <p:ext uri="{BB962C8B-B14F-4D97-AF65-F5344CB8AC3E}">
        <p14:creationId xmlns:p14="http://schemas.microsoft.com/office/powerpoint/2010/main" val="29251413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9DF1FC-8AD6-0923-7CE6-26DD93A42FF3}"/>
              </a:ext>
            </a:extLst>
          </p:cNvPr>
          <p:cNvGrpSpPr/>
          <p:nvPr/>
        </p:nvGrpSpPr>
        <p:grpSpPr>
          <a:xfrm>
            <a:off x="1892923" y="2230492"/>
            <a:ext cx="8914315" cy="2320243"/>
            <a:chOff x="-1348506" y="186909"/>
            <a:chExt cx="11381711" cy="1342591"/>
          </a:xfrm>
        </p:grpSpPr>
        <p:pic>
          <p:nvPicPr>
            <p:cNvPr id="7" name="Picture 6">
              <a:extLst>
                <a:ext uri="{FF2B5EF4-FFF2-40B4-BE49-F238E27FC236}">
                  <a16:creationId xmlns:a16="http://schemas.microsoft.com/office/drawing/2014/main" id="{75DCB343-3DCF-F365-FB9D-D1D3C89AB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13" name="TextBox 12">
              <a:extLst>
                <a:ext uri="{FF2B5EF4-FFF2-40B4-BE49-F238E27FC236}">
                  <a16:creationId xmlns:a16="http://schemas.microsoft.com/office/drawing/2014/main" id="{DF7F3E2E-2589-AF02-7DB6-245C4994E241}"/>
                </a:ext>
              </a:extLst>
            </p:cNvPr>
            <p:cNvSpPr txBox="1"/>
            <p:nvPr/>
          </p:nvSpPr>
          <p:spPr>
            <a:xfrm flipH="1">
              <a:off x="-310634" y="345796"/>
              <a:ext cx="9316349" cy="10151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N</a:t>
              </a:r>
              <a:r>
                <a:rPr lang="en-US" sz="3600" b="1" spc="-150" dirty="0" err="1">
                  <a:ln w="12700">
                    <a:solidFill>
                      <a:srgbClr val="C00000"/>
                    </a:solidFill>
                  </a:ln>
                  <a:solidFill>
                    <a:srgbClr val="C00000"/>
                  </a:solidFill>
                  <a:latin typeface="Arial" panose="020B0604020202020204" pitchFamily="34" charset="0"/>
                  <a:cs typeface="Pattaya" panose="00000500000000000000" pitchFamily="2" charset="-34"/>
                </a:rPr>
                <a:t>êu</a:t>
              </a:r>
              <a:r>
                <a:rPr lang="en-US" sz="3600" b="1" spc="-150" dirty="0">
                  <a:ln w="12700">
                    <a:solidFill>
                      <a:srgbClr val="C00000"/>
                    </a:solidFill>
                  </a:ln>
                  <a:solidFill>
                    <a:srgbClr val="C00000"/>
                  </a:solidFill>
                  <a:latin typeface="Arial" panose="020B0604020202020204" pitchFamily="34" charset="0"/>
                  <a:cs typeface="Pattaya" panose="00000500000000000000" pitchFamily="2" charset="-34"/>
                </a:rPr>
                <a:t> s</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uy</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nghĩ</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cá</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nhân</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và</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nêu</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cảm</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xúc</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của</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mình</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sau</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khi</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học</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xong</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bài</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“Danh y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Tuệ</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36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Tĩnh</a:t>
              </a:r>
              <a:r>
                <a:rPr kumimoji="0" lang="en-US" sz="36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a:t>
              </a:r>
              <a:endParaRPr kumimoji="0" lang="en-US" sz="36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Tree>
    <p:extLst>
      <p:ext uri="{BB962C8B-B14F-4D97-AF65-F5344CB8AC3E}">
        <p14:creationId xmlns:p14="http://schemas.microsoft.com/office/powerpoint/2010/main" val="37119044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2" cstate="print">
            <a:extLst>
              <a:ext uri="{28A0092B-C50C-407E-A947-70E740481C1C}">
                <a14:useLocalDpi xmlns:a14="http://schemas.microsoft.com/office/drawing/2010/main" val="0"/>
              </a:ext>
            </a:extLst>
          </a:blip>
          <a:srcRect l="15393" t="34608" r="20268" b="35074"/>
          <a:stretch>
            <a:fillRect/>
          </a:stretch>
        </p:blipFill>
        <p:spPr>
          <a:xfrm>
            <a:off x="5706533" y="100429"/>
            <a:ext cx="1893724" cy="892354"/>
          </a:xfrm>
          <a:prstGeom prst="rect">
            <a:avLst/>
          </a:prstGeom>
        </p:spPr>
      </p:pic>
      <p:pic>
        <p:nvPicPr>
          <p:cNvPr id="15" name="Picture 2">
            <a:extLst>
              <a:ext uri="{FF2B5EF4-FFF2-40B4-BE49-F238E27FC236}">
                <a16:creationId xmlns:a16="http://schemas.microsoft.com/office/drawing/2014/main" id="{0D9DCAA0-AA4F-4A90-AE86-526F60512BD2}"/>
              </a:ext>
            </a:extLst>
          </p:cNvPr>
          <p:cNvPicPr>
            <a:picLocks noChangeAspect="1"/>
          </p:cNvPicPr>
          <p:nvPr/>
        </p:nvPicPr>
        <p:blipFill rotWithShape="1">
          <a:blip r:embed="rId3">
            <a:duotone>
              <a:schemeClr val="bg2">
                <a:shade val="45000"/>
                <a:satMod val="135000"/>
              </a:schemeClr>
              <a:prstClr val="white"/>
            </a:duotone>
          </a:blip>
          <a:srcRect r="14372"/>
          <a:stretch/>
        </p:blipFill>
        <p:spPr>
          <a:xfrm>
            <a:off x="7113779" y="-34948"/>
            <a:ext cx="5078221" cy="6892949"/>
          </a:xfrm>
          <a:prstGeom prst="rect">
            <a:avLst/>
          </a:prstGeom>
        </p:spPr>
      </p:pic>
      <p:pic>
        <p:nvPicPr>
          <p:cNvPr id="14" name="Picture 2">
            <a:extLst>
              <a:ext uri="{FF2B5EF4-FFF2-40B4-BE49-F238E27FC236}">
                <a16:creationId xmlns:a16="http://schemas.microsoft.com/office/drawing/2014/main" id="{305CEA12-F07E-4982-8048-F8411917D278}"/>
              </a:ext>
            </a:extLst>
          </p:cNvPr>
          <p:cNvPicPr>
            <a:picLocks noChangeAspect="1"/>
          </p:cNvPicPr>
          <p:nvPr/>
        </p:nvPicPr>
        <p:blipFill>
          <a:blip r:embed="rId3"/>
          <a:srcRect/>
          <a:stretch>
            <a:fillRect/>
          </a:stretch>
        </p:blipFill>
        <p:spPr>
          <a:xfrm>
            <a:off x="9269835" y="2772697"/>
            <a:ext cx="2950234" cy="4085303"/>
          </a:xfrm>
          <a:prstGeom prst="rect">
            <a:avLst/>
          </a:prstGeom>
        </p:spPr>
      </p:pic>
      <p:pic>
        <p:nvPicPr>
          <p:cNvPr id="8" name="Picture 7">
            <a:extLst>
              <a:ext uri="{FF2B5EF4-FFF2-40B4-BE49-F238E27FC236}">
                <a16:creationId xmlns:a16="http://schemas.microsoft.com/office/drawing/2014/main" id="{989B0CE5-E19A-3679-CE78-83F80C835C94}"/>
              </a:ext>
            </a:extLst>
          </p:cNvPr>
          <p:cNvPicPr>
            <a:picLocks noChangeAspect="1"/>
          </p:cNvPicPr>
          <p:nvPr/>
        </p:nvPicPr>
        <p:blipFill>
          <a:blip r:embed="rId4"/>
          <a:stretch>
            <a:fillRect/>
          </a:stretch>
        </p:blipFill>
        <p:spPr>
          <a:xfrm>
            <a:off x="789493" y="1585885"/>
            <a:ext cx="2513403" cy="2052036"/>
          </a:xfrm>
          <a:prstGeom prst="rect">
            <a:avLst/>
          </a:prstGeom>
        </p:spPr>
      </p:pic>
      <p:pic>
        <p:nvPicPr>
          <p:cNvPr id="5" name="Picture 4">
            <a:extLst>
              <a:ext uri="{FF2B5EF4-FFF2-40B4-BE49-F238E27FC236}">
                <a16:creationId xmlns:a16="http://schemas.microsoft.com/office/drawing/2014/main" id="{9A776CF7-2EE3-338A-CFFA-4C943DC1435F}"/>
              </a:ext>
            </a:extLst>
          </p:cNvPr>
          <p:cNvPicPr>
            <a:picLocks noChangeAspect="1"/>
          </p:cNvPicPr>
          <p:nvPr/>
        </p:nvPicPr>
        <p:blipFill>
          <a:blip r:embed="rId5"/>
          <a:stretch>
            <a:fillRect/>
          </a:stretch>
        </p:blipFill>
        <p:spPr>
          <a:xfrm>
            <a:off x="2338950" y="1309512"/>
            <a:ext cx="6761050" cy="4834547"/>
          </a:xfrm>
          <a:prstGeom prst="rect">
            <a:avLst/>
          </a:prstGeom>
        </p:spPr>
      </p:pic>
      <p:pic>
        <p:nvPicPr>
          <p:cNvPr id="6" name="Picture 5" descr="A round pink circle with white text and a black background&#10;&#10;Description automatically generated">
            <a:extLst>
              <a:ext uri="{FF2B5EF4-FFF2-40B4-BE49-F238E27FC236}">
                <a16:creationId xmlns:a16="http://schemas.microsoft.com/office/drawing/2014/main" id="{2D071BAE-7458-6FB1-9E2A-CA07D6E0C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228" y="0"/>
            <a:ext cx="1414000" cy="1414000"/>
          </a:xfrm>
          <a:prstGeom prst="rect">
            <a:avLst/>
          </a:prstGeom>
        </p:spPr>
      </p:pic>
      <p:pic>
        <p:nvPicPr>
          <p:cNvPr id="7" name="Picture 6" descr="A round pink circle with white text and a black background&#10;&#10;Description automatically generated">
            <a:extLst>
              <a:ext uri="{FF2B5EF4-FFF2-40B4-BE49-F238E27FC236}">
                <a16:creationId xmlns:a16="http://schemas.microsoft.com/office/drawing/2014/main" id="{8A1524EA-FD87-06E5-3F50-AF3CB6AE9C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59739" y="5444000"/>
            <a:ext cx="1414000" cy="1414000"/>
          </a:xfrm>
          <a:prstGeom prst="rect">
            <a:avLst/>
          </a:prstGeom>
        </p:spPr>
      </p:pic>
      <p:sp>
        <p:nvSpPr>
          <p:cNvPr id="12" name="Rectangle 11"/>
          <p:cNvSpPr/>
          <p:nvPr/>
        </p:nvSpPr>
        <p:spPr>
          <a:xfrm>
            <a:off x="2417875" y="204830"/>
            <a:ext cx="3586238" cy="923330"/>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err="1">
                <a:solidFill>
                  <a:schemeClr val="tx2">
                    <a:lumMod val="50000"/>
                  </a:schemeClr>
                </a:solidFill>
                <a:latin typeface=".VnAristote" panose="020B7200000000000000" pitchFamily="34" charset="0"/>
              </a:rPr>
              <a:t>TiÕng</a:t>
            </a:r>
            <a:r>
              <a:rPr lang="en-US" sz="5400" b="1" dirty="0">
                <a:solidFill>
                  <a:schemeClr val="tx2">
                    <a:lumMod val="50000"/>
                  </a:schemeClr>
                </a:solidFill>
                <a:latin typeface=".VnAristote" panose="020B7200000000000000" pitchFamily="34" charset="0"/>
              </a:rPr>
              <a:t> </a:t>
            </a:r>
            <a:r>
              <a:rPr lang="en-US" sz="5400" b="1" dirty="0" err="1">
                <a:solidFill>
                  <a:schemeClr val="tx2">
                    <a:lumMod val="50000"/>
                  </a:schemeClr>
                </a:solidFill>
                <a:latin typeface=".VnAristote" panose="020B7200000000000000" pitchFamily="34" charset="0"/>
              </a:rPr>
              <a:t>ViÖt</a:t>
            </a:r>
            <a:r>
              <a:rPr lang="en-US" sz="5400" b="1" dirty="0">
                <a:solidFill>
                  <a:schemeClr val="tx2">
                    <a:lumMod val="50000"/>
                  </a:schemeClr>
                </a:solidFill>
                <a:latin typeface=".VnAristote" panose="020B7200000000000000" pitchFamily="34" charset="0"/>
              </a:rPr>
              <a:t> 5</a:t>
            </a:r>
          </a:p>
        </p:txBody>
      </p:sp>
      <p:sp>
        <p:nvSpPr>
          <p:cNvPr id="16" name="Rectangle 15"/>
          <p:cNvSpPr/>
          <p:nvPr/>
        </p:nvSpPr>
        <p:spPr>
          <a:xfrm>
            <a:off x="4831361" y="5577387"/>
            <a:ext cx="4200444" cy="707886"/>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smtClean="0">
                <a:solidFill>
                  <a:schemeClr val="tx2">
                    <a:lumMod val="50000"/>
                  </a:schemeClr>
                </a:solidFill>
                <a:latin typeface=".VnAristote" panose="020B7200000000000000" pitchFamily="34" charset="0"/>
              </a:rPr>
              <a:t>TuÇn</a:t>
            </a:r>
            <a:r>
              <a:rPr lang="en-US" sz="4000" b="1" dirty="0" smtClean="0">
                <a:solidFill>
                  <a:schemeClr val="tx2">
                    <a:lumMod val="50000"/>
                  </a:schemeClr>
                </a:solidFill>
                <a:latin typeface=".VnAristote" panose="020B7200000000000000" pitchFamily="34" charset="0"/>
              </a:rPr>
              <a:t> 29 – </a:t>
            </a:r>
            <a:r>
              <a:rPr lang="en-US" sz="4000" b="1" dirty="0" err="1" smtClean="0">
                <a:solidFill>
                  <a:schemeClr val="tx2">
                    <a:lumMod val="50000"/>
                  </a:schemeClr>
                </a:solidFill>
                <a:latin typeface=".VnAristote" panose="020B7200000000000000" pitchFamily="34" charset="0"/>
              </a:rPr>
              <a:t>TiÕt</a:t>
            </a:r>
            <a:r>
              <a:rPr lang="en-US" sz="4000" b="1" dirty="0" smtClean="0">
                <a:solidFill>
                  <a:schemeClr val="tx2">
                    <a:lumMod val="50000"/>
                  </a:schemeClr>
                </a:solidFill>
                <a:latin typeface=".VnAristote" panose="020B7200000000000000" pitchFamily="34" charset="0"/>
              </a:rPr>
              <a:t> 197</a:t>
            </a:r>
            <a:endParaRPr lang="en-US" sz="4000" b="1" dirty="0">
              <a:solidFill>
                <a:schemeClr val="tx2">
                  <a:lumMod val="50000"/>
                </a:schemeClr>
              </a:solidFill>
              <a:latin typeface=".VnAristote" panose="020B72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279576" y="1448539"/>
            <a:ext cx="7992888" cy="2693919"/>
          </a:xfrm>
          <a:prstGeom prst="plaque">
            <a:avLst/>
          </a:prstGeom>
          <a:solidFill>
            <a:schemeClr val="accent2">
              <a:lumMod val="20000"/>
              <a:lumOff val="80000"/>
            </a:schemeClr>
          </a:solidFill>
          <a:ln>
            <a:solidFill>
              <a:srgbClr val="DC5F6E"/>
            </a:solidFill>
            <a:extLst>
              <a:ext uri="{C807C97D-BFC1-408E-A445-0C87EB9F89A2}">
                <ask:lineSketchStyleProps xmlns:ask="http://schemas.microsoft.com/office/drawing/2018/sketchyshapes" xmlns="" sd="396658708">
                  <a:custGeom>
                    <a:avLst/>
                    <a:gdLst>
                      <a:gd name="connsiteX0" fmla="*/ 0 w 7992888"/>
                      <a:gd name="connsiteY0" fmla="*/ 448995 h 2693919"/>
                      <a:gd name="connsiteX1" fmla="*/ 448995 w 7992888"/>
                      <a:gd name="connsiteY1" fmla="*/ 0 h 2693919"/>
                      <a:gd name="connsiteX2" fmla="*/ 898339 w 7992888"/>
                      <a:gd name="connsiteY2" fmla="*/ 0 h 2693919"/>
                      <a:gd name="connsiteX3" fmla="*/ 1276733 w 7992888"/>
                      <a:gd name="connsiteY3" fmla="*/ 0 h 2693919"/>
                      <a:gd name="connsiteX4" fmla="*/ 2009873 w 7992888"/>
                      <a:gd name="connsiteY4" fmla="*/ 0 h 2693919"/>
                      <a:gd name="connsiteX5" fmla="*/ 2459216 w 7992888"/>
                      <a:gd name="connsiteY5" fmla="*/ 0 h 2693919"/>
                      <a:gd name="connsiteX6" fmla="*/ 2837611 w 7992888"/>
                      <a:gd name="connsiteY6" fmla="*/ 0 h 2693919"/>
                      <a:gd name="connsiteX7" fmla="*/ 3499801 w 7992888"/>
                      <a:gd name="connsiteY7" fmla="*/ 0 h 2693919"/>
                      <a:gd name="connsiteX8" fmla="*/ 4091043 w 7992888"/>
                      <a:gd name="connsiteY8" fmla="*/ 0 h 2693919"/>
                      <a:gd name="connsiteX9" fmla="*/ 4682284 w 7992888"/>
                      <a:gd name="connsiteY9" fmla="*/ 0 h 2693919"/>
                      <a:gd name="connsiteX10" fmla="*/ 5060679 w 7992888"/>
                      <a:gd name="connsiteY10" fmla="*/ 0 h 2693919"/>
                      <a:gd name="connsiteX11" fmla="*/ 5439073 w 7992888"/>
                      <a:gd name="connsiteY11" fmla="*/ 0 h 2693919"/>
                      <a:gd name="connsiteX12" fmla="*/ 5959366 w 7992888"/>
                      <a:gd name="connsiteY12" fmla="*/ 0 h 2693919"/>
                      <a:gd name="connsiteX13" fmla="*/ 6337760 w 7992888"/>
                      <a:gd name="connsiteY13" fmla="*/ 0 h 2693919"/>
                      <a:gd name="connsiteX14" fmla="*/ 6929002 w 7992888"/>
                      <a:gd name="connsiteY14" fmla="*/ 0 h 2693919"/>
                      <a:gd name="connsiteX15" fmla="*/ 7543893 w 7992888"/>
                      <a:gd name="connsiteY15" fmla="*/ 0 h 2693919"/>
                      <a:gd name="connsiteX16" fmla="*/ 7992888 w 7992888"/>
                      <a:gd name="connsiteY16" fmla="*/ 448995 h 2693919"/>
                      <a:gd name="connsiteX17" fmla="*/ 7992888 w 7992888"/>
                      <a:gd name="connsiteY17" fmla="*/ 1011719 h 2693919"/>
                      <a:gd name="connsiteX18" fmla="*/ 7992888 w 7992888"/>
                      <a:gd name="connsiteY18" fmla="*/ 1556485 h 2693919"/>
                      <a:gd name="connsiteX19" fmla="*/ 7992888 w 7992888"/>
                      <a:gd name="connsiteY19" fmla="*/ 2244924 h 2693919"/>
                      <a:gd name="connsiteX20" fmla="*/ 7543893 w 7992888"/>
                      <a:gd name="connsiteY20" fmla="*/ 2693919 h 2693919"/>
                      <a:gd name="connsiteX21" fmla="*/ 7094549 w 7992888"/>
                      <a:gd name="connsiteY21" fmla="*/ 2693919 h 2693919"/>
                      <a:gd name="connsiteX22" fmla="*/ 6503308 w 7992888"/>
                      <a:gd name="connsiteY22" fmla="*/ 2693919 h 2693919"/>
                      <a:gd name="connsiteX23" fmla="*/ 5841117 w 7992888"/>
                      <a:gd name="connsiteY23" fmla="*/ 2693919 h 2693919"/>
                      <a:gd name="connsiteX24" fmla="*/ 5462723 w 7992888"/>
                      <a:gd name="connsiteY24" fmla="*/ 2693919 h 2693919"/>
                      <a:gd name="connsiteX25" fmla="*/ 5013379 w 7992888"/>
                      <a:gd name="connsiteY25" fmla="*/ 2693919 h 2693919"/>
                      <a:gd name="connsiteX26" fmla="*/ 4493087 w 7992888"/>
                      <a:gd name="connsiteY26" fmla="*/ 2693919 h 2693919"/>
                      <a:gd name="connsiteX27" fmla="*/ 3759947 w 7992888"/>
                      <a:gd name="connsiteY27" fmla="*/ 2693919 h 2693919"/>
                      <a:gd name="connsiteX28" fmla="*/ 3239655 w 7992888"/>
                      <a:gd name="connsiteY28" fmla="*/ 2693919 h 2693919"/>
                      <a:gd name="connsiteX29" fmla="*/ 2648413 w 7992888"/>
                      <a:gd name="connsiteY29" fmla="*/ 2693919 h 2693919"/>
                      <a:gd name="connsiteX30" fmla="*/ 2199070 w 7992888"/>
                      <a:gd name="connsiteY30" fmla="*/ 2693919 h 2693919"/>
                      <a:gd name="connsiteX31" fmla="*/ 1820675 w 7992888"/>
                      <a:gd name="connsiteY31" fmla="*/ 2693919 h 2693919"/>
                      <a:gd name="connsiteX32" fmla="*/ 1371332 w 7992888"/>
                      <a:gd name="connsiteY32" fmla="*/ 2693919 h 2693919"/>
                      <a:gd name="connsiteX33" fmla="*/ 448995 w 7992888"/>
                      <a:gd name="connsiteY33" fmla="*/ 2693919 h 2693919"/>
                      <a:gd name="connsiteX34" fmla="*/ 0 w 7992888"/>
                      <a:gd name="connsiteY34" fmla="*/ 2244924 h 2693919"/>
                      <a:gd name="connsiteX35" fmla="*/ 0 w 7992888"/>
                      <a:gd name="connsiteY35" fmla="*/ 1700159 h 2693919"/>
                      <a:gd name="connsiteX36" fmla="*/ 0 w 7992888"/>
                      <a:gd name="connsiteY36" fmla="*/ 1065597 h 2693919"/>
                      <a:gd name="connsiteX37" fmla="*/ 0 w 7992888"/>
                      <a:gd name="connsiteY37" fmla="*/ 448995 h 269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92888" h="2693919" extrusionOk="0">
                        <a:moveTo>
                          <a:pt x="0" y="448995"/>
                        </a:moveTo>
                        <a:cubicBezTo>
                          <a:pt x="196107" y="420268"/>
                          <a:pt x="393433" y="250120"/>
                          <a:pt x="448995" y="0"/>
                        </a:cubicBezTo>
                        <a:cubicBezTo>
                          <a:pt x="641554" y="-5395"/>
                          <a:pt x="765124" y="24829"/>
                          <a:pt x="898339" y="0"/>
                        </a:cubicBezTo>
                        <a:cubicBezTo>
                          <a:pt x="1031554" y="-24829"/>
                          <a:pt x="1100448" y="7125"/>
                          <a:pt x="1276733" y="0"/>
                        </a:cubicBezTo>
                        <a:cubicBezTo>
                          <a:pt x="1453018" y="-7125"/>
                          <a:pt x="1742910" y="71674"/>
                          <a:pt x="2009873" y="0"/>
                        </a:cubicBezTo>
                        <a:cubicBezTo>
                          <a:pt x="2276836" y="-71674"/>
                          <a:pt x="2251746" y="52078"/>
                          <a:pt x="2459216" y="0"/>
                        </a:cubicBezTo>
                        <a:cubicBezTo>
                          <a:pt x="2666686" y="-52078"/>
                          <a:pt x="2744643" y="12043"/>
                          <a:pt x="2837611" y="0"/>
                        </a:cubicBezTo>
                        <a:cubicBezTo>
                          <a:pt x="2930580" y="-12043"/>
                          <a:pt x="3361475" y="65249"/>
                          <a:pt x="3499801" y="0"/>
                        </a:cubicBezTo>
                        <a:cubicBezTo>
                          <a:pt x="3638127" y="-65249"/>
                          <a:pt x="3863391" y="1461"/>
                          <a:pt x="4091043" y="0"/>
                        </a:cubicBezTo>
                        <a:cubicBezTo>
                          <a:pt x="4318695" y="-1461"/>
                          <a:pt x="4445666" y="59095"/>
                          <a:pt x="4682284" y="0"/>
                        </a:cubicBezTo>
                        <a:cubicBezTo>
                          <a:pt x="4918902" y="-59095"/>
                          <a:pt x="4958478" y="30124"/>
                          <a:pt x="5060679" y="0"/>
                        </a:cubicBezTo>
                        <a:cubicBezTo>
                          <a:pt x="5162881" y="-30124"/>
                          <a:pt x="5348721" y="11161"/>
                          <a:pt x="5439073" y="0"/>
                        </a:cubicBezTo>
                        <a:cubicBezTo>
                          <a:pt x="5529425" y="-11161"/>
                          <a:pt x="5803779" y="20973"/>
                          <a:pt x="5959366" y="0"/>
                        </a:cubicBezTo>
                        <a:cubicBezTo>
                          <a:pt x="6114953" y="-20973"/>
                          <a:pt x="6238805" y="26903"/>
                          <a:pt x="6337760" y="0"/>
                        </a:cubicBezTo>
                        <a:cubicBezTo>
                          <a:pt x="6436715" y="-26903"/>
                          <a:pt x="6673541" y="55017"/>
                          <a:pt x="6929002" y="0"/>
                        </a:cubicBezTo>
                        <a:cubicBezTo>
                          <a:pt x="7184463" y="-55017"/>
                          <a:pt x="7238896" y="25845"/>
                          <a:pt x="7543893" y="0"/>
                        </a:cubicBezTo>
                        <a:cubicBezTo>
                          <a:pt x="7579852" y="264612"/>
                          <a:pt x="7788109" y="439331"/>
                          <a:pt x="7992888" y="448995"/>
                        </a:cubicBezTo>
                        <a:cubicBezTo>
                          <a:pt x="8012338" y="623500"/>
                          <a:pt x="7956027" y="873823"/>
                          <a:pt x="7992888" y="1011719"/>
                        </a:cubicBezTo>
                        <a:cubicBezTo>
                          <a:pt x="8029749" y="1149615"/>
                          <a:pt x="7965737" y="1411334"/>
                          <a:pt x="7992888" y="1556485"/>
                        </a:cubicBezTo>
                        <a:cubicBezTo>
                          <a:pt x="8020039" y="1701636"/>
                          <a:pt x="7951109" y="2071102"/>
                          <a:pt x="7992888" y="2244924"/>
                        </a:cubicBezTo>
                        <a:cubicBezTo>
                          <a:pt x="7799578" y="2261226"/>
                          <a:pt x="7555857" y="2482969"/>
                          <a:pt x="7543893" y="2693919"/>
                        </a:cubicBezTo>
                        <a:cubicBezTo>
                          <a:pt x="7338037" y="2737259"/>
                          <a:pt x="7225461" y="2677174"/>
                          <a:pt x="7094549" y="2693919"/>
                        </a:cubicBezTo>
                        <a:cubicBezTo>
                          <a:pt x="6963637" y="2710664"/>
                          <a:pt x="6758757" y="2628519"/>
                          <a:pt x="6503308" y="2693919"/>
                        </a:cubicBezTo>
                        <a:cubicBezTo>
                          <a:pt x="6247859" y="2759319"/>
                          <a:pt x="6029099" y="2619288"/>
                          <a:pt x="5841117" y="2693919"/>
                        </a:cubicBezTo>
                        <a:cubicBezTo>
                          <a:pt x="5653135" y="2768550"/>
                          <a:pt x="5626635" y="2670046"/>
                          <a:pt x="5462723" y="2693919"/>
                        </a:cubicBezTo>
                        <a:cubicBezTo>
                          <a:pt x="5298811" y="2717792"/>
                          <a:pt x="5188999" y="2642191"/>
                          <a:pt x="5013379" y="2693919"/>
                        </a:cubicBezTo>
                        <a:cubicBezTo>
                          <a:pt x="4837759" y="2745647"/>
                          <a:pt x="4700356" y="2673073"/>
                          <a:pt x="4493087" y="2693919"/>
                        </a:cubicBezTo>
                        <a:cubicBezTo>
                          <a:pt x="4285818" y="2714765"/>
                          <a:pt x="3922736" y="2639370"/>
                          <a:pt x="3759947" y="2693919"/>
                        </a:cubicBezTo>
                        <a:cubicBezTo>
                          <a:pt x="3597158" y="2748468"/>
                          <a:pt x="3391602" y="2693076"/>
                          <a:pt x="3239655" y="2693919"/>
                        </a:cubicBezTo>
                        <a:cubicBezTo>
                          <a:pt x="3087708" y="2694762"/>
                          <a:pt x="2933237" y="2651751"/>
                          <a:pt x="2648413" y="2693919"/>
                        </a:cubicBezTo>
                        <a:cubicBezTo>
                          <a:pt x="2363589" y="2736087"/>
                          <a:pt x="2398798" y="2644843"/>
                          <a:pt x="2199070" y="2693919"/>
                        </a:cubicBezTo>
                        <a:cubicBezTo>
                          <a:pt x="1999342" y="2742995"/>
                          <a:pt x="1955656" y="2658151"/>
                          <a:pt x="1820675" y="2693919"/>
                        </a:cubicBezTo>
                        <a:cubicBezTo>
                          <a:pt x="1685695" y="2729687"/>
                          <a:pt x="1578331" y="2656260"/>
                          <a:pt x="1371332" y="2693919"/>
                        </a:cubicBezTo>
                        <a:cubicBezTo>
                          <a:pt x="1164333" y="2731578"/>
                          <a:pt x="790666" y="2614506"/>
                          <a:pt x="448995" y="2693919"/>
                        </a:cubicBezTo>
                        <a:cubicBezTo>
                          <a:pt x="452010" y="2394594"/>
                          <a:pt x="242094" y="2227073"/>
                          <a:pt x="0" y="2244924"/>
                        </a:cubicBezTo>
                        <a:cubicBezTo>
                          <a:pt x="-2535" y="2008648"/>
                          <a:pt x="2836" y="1926800"/>
                          <a:pt x="0" y="1700159"/>
                        </a:cubicBezTo>
                        <a:cubicBezTo>
                          <a:pt x="-2836" y="1473518"/>
                          <a:pt x="69722" y="1321360"/>
                          <a:pt x="0" y="1065597"/>
                        </a:cubicBezTo>
                        <a:cubicBezTo>
                          <a:pt x="-69722" y="809834"/>
                          <a:pt x="35032" y="690891"/>
                          <a:pt x="0" y="448995"/>
                        </a:cubicBezTo>
                        <a:close/>
                      </a:path>
                    </a:pathLst>
                  </a:custGeom>
                  <ask:type>
                    <ask:lineSketchNone/>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solidFill>
                  <a:prstClr val="black"/>
                </a:solidFill>
                <a:prstDash val="sysDash"/>
              </a:ln>
              <a:solidFill>
                <a:prstClr val="white"/>
              </a:solidFill>
              <a:effectLst/>
              <a:uLnTx/>
              <a:uFillTx/>
              <a:latin typeface="Barlow Condensed"/>
              <a:cs typeface="+mn-cs"/>
            </a:endParaRPr>
          </a:p>
        </p:txBody>
      </p:sp>
      <p:pic>
        <p:nvPicPr>
          <p:cNvPr id="2" name="Picture 1">
            <a:extLst>
              <a:ext uri="{FF2B5EF4-FFF2-40B4-BE49-F238E27FC236}">
                <a16:creationId xmlns:a16="http://schemas.microsoft.com/office/drawing/2014/main" id="{02E09FC0-88B4-48A9-A66A-E590300200BB}"/>
              </a:ext>
            </a:extLst>
          </p:cNvPr>
          <p:cNvPicPr>
            <a:picLocks noChangeAspect="1"/>
          </p:cNvPicPr>
          <p:nvPr/>
        </p:nvPicPr>
        <p:blipFill>
          <a:blip r:embed="rId2"/>
          <a:stretch>
            <a:fillRect/>
          </a:stretch>
        </p:blipFill>
        <p:spPr>
          <a:xfrm>
            <a:off x="3268166" y="1993339"/>
            <a:ext cx="6052302" cy="1802483"/>
          </a:xfrm>
          <a:prstGeom prst="rect">
            <a:avLst/>
          </a:prstGeom>
        </p:spPr>
      </p:pic>
    </p:spTree>
    <p:extLst>
      <p:ext uri="{BB962C8B-B14F-4D97-AF65-F5344CB8AC3E}">
        <p14:creationId xmlns:p14="http://schemas.microsoft.com/office/powerpoint/2010/main" val="36759979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368490"/>
            <a:ext cx="11591778" cy="6113477"/>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B0876DE-9C8D-447C-1E87-3C837527F016}"/>
              </a:ext>
            </a:extLst>
          </p:cNvPr>
          <p:cNvSpPr txBox="1"/>
          <p:nvPr/>
        </p:nvSpPr>
        <p:spPr>
          <a:xfrm>
            <a:off x="1576305" y="2037483"/>
            <a:ext cx="9979411"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lần lượt các đoạn dưới tranh. Đọc chữ dưới mỗi tranh trước, rồi mới đọc lời thoại được viết trên tranh.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diễn cảm lời nói của các nhân vật: Hẳn là điều cao siêu lắm, thầy mới ấp ủ lâu như thế; Điều ta sắp nói không cao như núi Thái Sơn, chẳng xa như biển Bắc Hải,...</a:t>
            </a:r>
          </a:p>
        </p:txBody>
      </p:sp>
      <p:pic>
        <p:nvPicPr>
          <p:cNvPr id="9" name="Hình ảnh 8" descr="Ảnh có chứa hình vẽ, Tác phẩm nghệ thuật của trẻ con, minh họa, phim hoạt hình&#10;&#10;Mô tả được tạo tự động">
            <a:extLst>
              <a:ext uri="{FF2B5EF4-FFF2-40B4-BE49-F238E27FC236}">
                <a16:creationId xmlns:a16="http://schemas.microsoft.com/office/drawing/2014/main" id="{78C78159-F35A-3C6D-13DB-180B64FF5F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703768" y="1939022"/>
            <a:ext cx="1111232" cy="996085"/>
          </a:xfrm>
          <a:prstGeom prst="rect">
            <a:avLst/>
          </a:prstGeom>
        </p:spPr>
      </p:pic>
      <p:pic>
        <p:nvPicPr>
          <p:cNvPr id="16" name="Hình ảnh 15" descr="Ảnh có chứa hình vẽ, Tác phẩm nghệ thuật của trẻ con, minh họa, phim hoạt hình&#10;&#10;Mô tả được tạo tự động">
            <a:extLst>
              <a:ext uri="{FF2B5EF4-FFF2-40B4-BE49-F238E27FC236}">
                <a16:creationId xmlns:a16="http://schemas.microsoft.com/office/drawing/2014/main" id="{6EE43C6E-DF7E-EF7B-B745-C7F5CEF69378}"/>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498" b="85682" l="70848" r="92596">
                        <a14:foregroundMark x1="73923" y1="73231" x2="84385" y2="70538"/>
                        <a14:foregroundMark x1="79692" y1="73846" x2="79692" y2="73846"/>
                        <a14:foregroundMark x1="77000" y1="70154" x2="79231" y2="76923"/>
                        <a14:foregroundMark x1="80077" y1="71769" x2="80308" y2="75923"/>
                        <a14:backgroundMark x1="88923" y1="81308" x2="88923" y2="81308"/>
                        <a14:backgroundMark x1="89000" y1="76846" x2="84538" y2="83462"/>
                        <a14:backgroundMark x1="84538" y1="83462" x2="84154" y2="83538"/>
                        <a14:backgroundMark x1="74923" y1="80538" x2="78462" y2="84538"/>
                      </a14:backgroundRemoval>
                    </a14:imgEffect>
                  </a14:imgLayer>
                </a14:imgProps>
              </a:ext>
              <a:ext uri="{28A0092B-C50C-407E-A947-70E740481C1C}">
                <a14:useLocalDpi xmlns:a14="http://schemas.microsoft.com/office/drawing/2010/main" val="0"/>
              </a:ext>
            </a:extLst>
          </a:blip>
          <a:srcRect l="68129" t="62975" r="4686" b="11795"/>
          <a:stretch/>
        </p:blipFill>
        <p:spPr>
          <a:xfrm rot="845952">
            <a:off x="434748" y="929968"/>
            <a:ext cx="982616" cy="911984"/>
          </a:xfrm>
          <a:prstGeom prst="rect">
            <a:avLst/>
          </a:prstGeom>
        </p:spPr>
      </p:pic>
      <p:pic>
        <p:nvPicPr>
          <p:cNvPr id="10" name="Picture 9">
            <a:extLst>
              <a:ext uri="{FF2B5EF4-FFF2-40B4-BE49-F238E27FC236}">
                <a16:creationId xmlns:a16="http://schemas.microsoft.com/office/drawing/2014/main" id="{95ABEBC9-0099-A82A-B1F7-34C0AD3E0671}"/>
              </a:ext>
            </a:extLst>
          </p:cNvPr>
          <p:cNvPicPr>
            <a:picLocks noChangeAspect="1"/>
          </p:cNvPicPr>
          <p:nvPr/>
        </p:nvPicPr>
        <p:blipFill>
          <a:blip r:embed="rId6"/>
          <a:stretch>
            <a:fillRect/>
          </a:stretch>
        </p:blipFill>
        <p:spPr>
          <a:xfrm>
            <a:off x="1430806" y="436130"/>
            <a:ext cx="10047079" cy="1463167"/>
          </a:xfrm>
          <a:prstGeom prst="rect">
            <a:avLst/>
          </a:prstGeom>
        </p:spPr>
      </p:pic>
      <p:pic>
        <p:nvPicPr>
          <p:cNvPr id="3" name="Hình ảnh 8" descr="Ảnh có chứa hình vẽ, Tác phẩm nghệ thuật của trẻ con, minh họa, phim hoạt hình&#10;&#10;Mô tả được tạo tự động">
            <a:extLst>
              <a:ext uri="{FF2B5EF4-FFF2-40B4-BE49-F238E27FC236}">
                <a16:creationId xmlns:a16="http://schemas.microsoft.com/office/drawing/2014/main" id="{6EB8DC10-75BC-A96F-21D7-489CD57023D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608075" y="3704027"/>
            <a:ext cx="1111232" cy="996085"/>
          </a:xfrm>
          <a:prstGeom prst="rect">
            <a:avLst/>
          </a:prstGeom>
        </p:spPr>
      </p:pic>
    </p:spTree>
    <p:extLst>
      <p:ext uri="{BB962C8B-B14F-4D97-AF65-F5344CB8AC3E}">
        <p14:creationId xmlns:p14="http://schemas.microsoft.com/office/powerpoint/2010/main" val="393068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6F9EE81-3D7A-5330-04CA-4A98DF07AA36}"/>
              </a:ext>
            </a:extLst>
          </p:cNvPr>
          <p:cNvSpPr/>
          <p:nvPr/>
        </p:nvSpPr>
        <p:spPr>
          <a:xfrm>
            <a:off x="57260" y="314326"/>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55CC95F6-F2E4-68CE-24ED-3C8FAEDC5442}"/>
              </a:ext>
            </a:extLst>
          </p:cNvPr>
          <p:cNvPicPr>
            <a:picLocks noChangeAspect="1"/>
          </p:cNvPicPr>
          <p:nvPr/>
        </p:nvPicPr>
        <p:blipFill>
          <a:blip r:embed="rId3"/>
          <a:stretch>
            <a:fillRect/>
          </a:stretch>
        </p:blipFill>
        <p:spPr>
          <a:xfrm>
            <a:off x="3759105" y="202831"/>
            <a:ext cx="4907705" cy="859611"/>
          </a:xfrm>
          <a:prstGeom prst="rect">
            <a:avLst/>
          </a:prstGeom>
        </p:spPr>
      </p:pic>
      <p:pic>
        <p:nvPicPr>
          <p:cNvPr id="5" name="Picture 4">
            <a:extLst>
              <a:ext uri="{FF2B5EF4-FFF2-40B4-BE49-F238E27FC236}">
                <a16:creationId xmlns:a16="http://schemas.microsoft.com/office/drawing/2014/main" id="{7D72E2C0-D756-61BB-38E4-30A68C998259}"/>
              </a:ext>
            </a:extLst>
          </p:cNvPr>
          <p:cNvPicPr>
            <a:picLocks noChangeAspect="1"/>
          </p:cNvPicPr>
          <p:nvPr/>
        </p:nvPicPr>
        <p:blipFill>
          <a:blip r:embed="rId4"/>
          <a:stretch>
            <a:fillRect/>
          </a:stretch>
        </p:blipFill>
        <p:spPr>
          <a:xfrm>
            <a:off x="421315" y="1115090"/>
            <a:ext cx="4991100" cy="2628900"/>
          </a:xfrm>
          <a:prstGeom prst="rect">
            <a:avLst/>
          </a:prstGeom>
        </p:spPr>
      </p:pic>
      <p:sp>
        <p:nvSpPr>
          <p:cNvPr id="7" name="TextBox 6">
            <a:extLst>
              <a:ext uri="{FF2B5EF4-FFF2-40B4-BE49-F238E27FC236}">
                <a16:creationId xmlns:a16="http://schemas.microsoft.com/office/drawing/2014/main" id="{D99C93FA-BEF3-7637-23C9-FFD34E193358}"/>
              </a:ext>
            </a:extLst>
          </p:cNvPr>
          <p:cNvSpPr txBox="1"/>
          <p:nvPr/>
        </p:nvSpPr>
        <p:spPr>
          <a:xfrm>
            <a:off x="435935" y="4189228"/>
            <a:ext cx="4859079" cy="1569660"/>
          </a:xfrm>
          <a:prstGeom prst="rect">
            <a:avLst/>
          </a:prstGeom>
          <a:noFill/>
        </p:spPr>
        <p:txBody>
          <a:bodyPr wrap="square" rtlCol="0">
            <a:spAutoFit/>
          </a:bodyPr>
          <a:lstStyle/>
          <a:p>
            <a:pPr algn="just"/>
            <a:r>
              <a:rPr lang="en-US" sz="2400" b="0" i="0" baseline="30000" dirty="0">
                <a:solidFill>
                  <a:srgbClr val="000000"/>
                </a:solidFill>
                <a:effectLst/>
                <a:latin typeface="Cambria" panose="02040503050406030204" pitchFamily="18" charset="0"/>
                <a:ea typeface="Cambria" panose="02040503050406030204" pitchFamily="18" charset="0"/>
              </a:rPr>
              <a:t>(1) </a:t>
            </a:r>
            <a:r>
              <a:rPr lang="en-US" sz="2400" b="0" i="0" dirty="0" err="1">
                <a:solidFill>
                  <a:srgbClr val="000000"/>
                </a:solidFill>
                <a:effectLst/>
                <a:latin typeface="Cambria" panose="02040503050406030204" pitchFamily="18" charset="0"/>
                <a:ea typeface="Cambria" panose="02040503050406030204" pitchFamily="18" charset="0"/>
              </a:rPr>
              <a:t>Tuệ</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Tĩnh</a:t>
            </a:r>
            <a:r>
              <a:rPr lang="en-US" sz="2400" b="0" i="0" dirty="0">
                <a:solidFill>
                  <a:srgbClr val="000000"/>
                </a:solidFill>
                <a:effectLst/>
                <a:latin typeface="Cambria" panose="02040503050406030204" pitchFamily="18" charset="0"/>
                <a:ea typeface="Cambria" panose="02040503050406030204" pitchFamily="18" charset="0"/>
              </a:rPr>
              <a:t> (1330 – 1400) </a:t>
            </a:r>
            <a:r>
              <a:rPr lang="en-US" sz="2400" b="0" i="0" dirty="0" err="1">
                <a:solidFill>
                  <a:srgbClr val="000000"/>
                </a:solidFill>
                <a:effectLst/>
                <a:latin typeface="Cambria" panose="02040503050406030204" pitchFamily="18" charset="0"/>
                <a:ea typeface="Cambria" panose="02040503050406030204" pitchFamily="18" charset="0"/>
              </a:rPr>
              <a:t>là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danh</a:t>
            </a:r>
            <a:r>
              <a:rPr lang="en-US" sz="2400" b="0" i="0" dirty="0">
                <a:solidFill>
                  <a:srgbClr val="000000"/>
                </a:solidFill>
                <a:effectLst/>
                <a:latin typeface="Cambria" panose="02040503050406030204" pitchFamily="18" charset="0"/>
                <a:ea typeface="Cambria" panose="02040503050406030204" pitchFamily="18" charset="0"/>
              </a:rPr>
              <a:t> y </a:t>
            </a:r>
            <a:r>
              <a:rPr lang="en-US" sz="2400" b="0" i="0" dirty="0" err="1">
                <a:solidFill>
                  <a:srgbClr val="000000"/>
                </a:solidFill>
                <a:effectLst/>
                <a:latin typeface="Cambria" panose="02040503050406030204" pitchFamily="18" charset="0"/>
                <a:ea typeface="Cambria" panose="02040503050406030204" pitchFamily="18" charset="0"/>
              </a:rPr>
              <a:t>đời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Trần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lần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dẫn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trò</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lên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núi</a:t>
            </a:r>
            <a:r>
              <a:rPr lang="en-US" sz="2400" b="0" i="0" dirty="0">
                <a:solidFill>
                  <a:srgbClr val="000000"/>
                </a:solidFill>
                <a:effectLst/>
                <a:latin typeface="Cambria" panose="02040503050406030204" pitchFamily="18" charset="0"/>
                <a:ea typeface="Cambria" panose="02040503050406030204" pitchFamily="18" charset="0"/>
              </a:rPr>
              <a:t> Nam </a:t>
            </a:r>
            <a:r>
              <a:rPr lang="en-US" sz="2400" b="0" i="0" dirty="0" err="1">
                <a:solidFill>
                  <a:srgbClr val="000000"/>
                </a:solidFill>
                <a:effectLst/>
                <a:latin typeface="Cambria" panose="02040503050406030204" pitchFamily="18" charset="0"/>
                <a:ea typeface="Cambria" panose="02040503050406030204" pitchFamily="18" charset="0"/>
              </a:rPr>
              <a:t>Tào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Bắc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Đẩu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nói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về</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điều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mình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ấp</a:t>
            </a:r>
            <a:r>
              <a:rPr lang="en-US" sz="2400" b="0" i="0" dirty="0">
                <a:solidFill>
                  <a:srgbClr val="000000"/>
                </a:solidFill>
                <a:effectLst/>
                <a:latin typeface="Cambria" panose="02040503050406030204" pitchFamily="18" charset="0"/>
                <a:ea typeface="Cambria" panose="02040503050406030204" pitchFamily="18" charset="0"/>
              </a:rPr>
              <a:t> ủ </a:t>
            </a:r>
            <a:r>
              <a:rPr lang="en-US" sz="2400" b="0" i="0" dirty="0" err="1">
                <a:solidFill>
                  <a:srgbClr val="000000"/>
                </a:solidFill>
                <a:effectLst/>
                <a:latin typeface="Cambria" panose="02040503050406030204" pitchFamily="18" charset="0"/>
                <a:ea typeface="Cambria" panose="02040503050406030204" pitchFamily="18" charset="0"/>
              </a:rPr>
              <a:t>từ</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lâu</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49FC150F-0E31-CD3D-5DAF-C87C8427F0F7}"/>
              </a:ext>
            </a:extLst>
          </p:cNvPr>
          <p:cNvPicPr>
            <a:picLocks noChangeAspect="1"/>
          </p:cNvPicPr>
          <p:nvPr/>
        </p:nvPicPr>
        <p:blipFill>
          <a:blip r:embed="rId5"/>
          <a:stretch>
            <a:fillRect/>
          </a:stretch>
        </p:blipFill>
        <p:spPr>
          <a:xfrm>
            <a:off x="7399928" y="1044871"/>
            <a:ext cx="3133725" cy="3067050"/>
          </a:xfrm>
          <a:prstGeom prst="rect">
            <a:avLst/>
          </a:prstGeom>
        </p:spPr>
      </p:pic>
      <p:sp>
        <p:nvSpPr>
          <p:cNvPr id="13" name="TextBox 12">
            <a:extLst>
              <a:ext uri="{FF2B5EF4-FFF2-40B4-BE49-F238E27FC236}">
                <a16:creationId xmlns:a16="http://schemas.microsoft.com/office/drawing/2014/main" id="{FA46B15A-94B2-37C3-D9D2-A32B8047673D}"/>
              </a:ext>
            </a:extLst>
          </p:cNvPr>
          <p:cNvSpPr txBox="1"/>
          <p:nvPr/>
        </p:nvSpPr>
        <p:spPr>
          <a:xfrm>
            <a:off x="6847367" y="4189228"/>
            <a:ext cx="4859079" cy="1938992"/>
          </a:xfrm>
          <a:prstGeom prst="rect">
            <a:avLst/>
          </a:prstGeom>
          <a:noFill/>
        </p:spPr>
        <p:txBody>
          <a:bodyPr wrap="square" rtlCol="0">
            <a:spAutoFit/>
          </a:bodyPr>
          <a:lstStyle/>
          <a:p>
            <a:pPr algn="just"/>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Ông kể: Khi giặc ngoại xâm nhóm ngó nước ta, vua quan nhà Trần chỉ huy quân sĩ luyện tập võ nghệ, rèn vũ khí chuẩn bị lương thực, thuốc men, phòng giữ bờ cõi rất cẩn trọng.</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524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7" name="TextBox 6">
            <a:extLst>
              <a:ext uri="{FF2B5EF4-FFF2-40B4-BE49-F238E27FC236}">
                <a16:creationId xmlns:a16="http://schemas.microsoft.com/office/drawing/2014/main" id="{D99C93FA-BEF3-7637-23C9-FFD34E193358}"/>
              </a:ext>
            </a:extLst>
          </p:cNvPr>
          <p:cNvSpPr txBox="1"/>
          <p:nvPr/>
        </p:nvSpPr>
        <p:spPr>
          <a:xfrm>
            <a:off x="435935" y="4189228"/>
            <a:ext cx="5124893" cy="2349361"/>
          </a:xfrm>
          <a:prstGeom prst="rect">
            <a:avLst/>
          </a:prstGeom>
          <a:noFill/>
        </p:spPr>
        <p:txBody>
          <a:bodyPr wrap="square" rtlCol="0">
            <a:spAutoFit/>
          </a:bodyPr>
          <a:lstStyle/>
          <a:p>
            <a:pPr algn="just"/>
            <a:r>
              <a:rPr lang="vi-VN" sz="2400" baseline="30000" dirty="0">
                <a:latin typeface="Cambria" panose="02040503050406030204" pitchFamily="18" charset="0"/>
                <a:ea typeface="Cambria" panose="02040503050406030204" pitchFamily="18" charset="0"/>
              </a:rPr>
              <a:t>(3)</a:t>
            </a:r>
            <a:r>
              <a:rPr lang="vi-VN" sz="2400" dirty="0">
                <a:latin typeface="Cambria" panose="02040503050406030204" pitchFamily="18" charset="0"/>
                <a:ea typeface="Cambria" panose="02040503050406030204" pitchFamily="18" charset="0"/>
              </a:rPr>
              <a:t> Từ lâu, việc vận chuyển thuốc men, vật dụng từ Trung Quốc sang nước ta đã bị ngăn cấm. Vua quan nhà Trần lo khi giáp trận, tất có người bị thương hoặc đau ốm, lấy gì chạy chữa?</a:t>
            </a:r>
            <a:r>
              <a:rPr lang="vi-VN" sz="4000" dirty="0">
                <a:latin typeface="Cambria" panose="02040503050406030204" pitchFamily="18" charset="0"/>
                <a:ea typeface="Cambria" panose="02040503050406030204" pitchFamily="18" charset="0"/>
              </a:rPr>
              <a:t/>
            </a:r>
            <a:br>
              <a:rPr lang="vi-VN" sz="4000" dirty="0">
                <a:latin typeface="Cambria" panose="02040503050406030204" pitchFamily="18" charset="0"/>
                <a:ea typeface="Cambria" panose="02040503050406030204" pitchFamily="18" charset="0"/>
              </a:rPr>
            </a:br>
            <a:endParaRPr lang="vi-VN" sz="4000" baseline="30000" dirty="0">
              <a:solidFill>
                <a:srgbClr val="00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FA46B15A-94B2-37C3-D9D2-A32B8047673D}"/>
              </a:ext>
            </a:extLst>
          </p:cNvPr>
          <p:cNvSpPr txBox="1"/>
          <p:nvPr/>
        </p:nvSpPr>
        <p:spPr>
          <a:xfrm>
            <a:off x="6443331" y="4189228"/>
            <a:ext cx="5263116" cy="1938992"/>
          </a:xfrm>
          <a:prstGeom prst="rect">
            <a:avLst/>
          </a:prstGeom>
          <a:noFill/>
        </p:spPr>
        <p:txBody>
          <a:bodyPr wrap="square" rtlCol="0">
            <a:spAutoFit/>
          </a:bodyPr>
          <a:lstStyle/>
          <a:p>
            <a:pPr lvl="0" algn="just"/>
            <a:r>
              <a:rPr lang="vi-VN" sz="2400" baseline="30000" dirty="0">
                <a:latin typeface="Cambria" panose="02040503050406030204" pitchFamily="18" charset="0"/>
                <a:ea typeface="Cambria" panose="02040503050406030204" pitchFamily="18" charset="0"/>
              </a:rPr>
              <a:t>(4)</a:t>
            </a:r>
            <a:r>
              <a:rPr lang="vi-VN" sz="2400" dirty="0">
                <a:latin typeface="Cambria" panose="02040503050406030204" pitchFamily="18" charset="0"/>
                <a:ea typeface="Cambria" panose="02040503050406030204" pitchFamily="18" charset="0"/>
              </a:rPr>
              <a:t> Các thái y bèn toả đi khắp mọi miền quê học cách chữa bệnh bằng cây cỏ trong dân gian. Vườn thuốc mọc lên khắp nơi. Núi Nam Tào, Bắc Đầu là hai ngọn dược sơn thời bấy giờ.</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1096EAF5-D306-9217-2227-6CD39D081749}"/>
              </a:ext>
            </a:extLst>
          </p:cNvPr>
          <p:cNvPicPr>
            <a:picLocks noChangeAspect="1"/>
          </p:cNvPicPr>
          <p:nvPr/>
        </p:nvPicPr>
        <p:blipFill>
          <a:blip r:embed="rId3"/>
          <a:stretch>
            <a:fillRect/>
          </a:stretch>
        </p:blipFill>
        <p:spPr>
          <a:xfrm>
            <a:off x="491422" y="1340809"/>
            <a:ext cx="4601573" cy="2480135"/>
          </a:xfrm>
          <a:prstGeom prst="rect">
            <a:avLst/>
          </a:prstGeom>
        </p:spPr>
      </p:pic>
      <p:pic>
        <p:nvPicPr>
          <p:cNvPr id="14" name="Picture 13">
            <a:extLst>
              <a:ext uri="{FF2B5EF4-FFF2-40B4-BE49-F238E27FC236}">
                <a16:creationId xmlns:a16="http://schemas.microsoft.com/office/drawing/2014/main" id="{FA3333FF-919E-EF9C-E354-D54BD84AAEBD}"/>
              </a:ext>
            </a:extLst>
          </p:cNvPr>
          <p:cNvPicPr>
            <a:picLocks noChangeAspect="1"/>
          </p:cNvPicPr>
          <p:nvPr/>
        </p:nvPicPr>
        <p:blipFill>
          <a:blip r:embed="rId4"/>
          <a:stretch>
            <a:fillRect/>
          </a:stretch>
        </p:blipFill>
        <p:spPr>
          <a:xfrm>
            <a:off x="6561728" y="1231494"/>
            <a:ext cx="4496133" cy="2495409"/>
          </a:xfrm>
          <a:prstGeom prst="rect">
            <a:avLst/>
          </a:prstGeom>
        </p:spPr>
      </p:pic>
    </p:spTree>
    <p:extLst>
      <p:ext uri="{BB962C8B-B14F-4D97-AF65-F5344CB8AC3E}">
        <p14:creationId xmlns:p14="http://schemas.microsoft.com/office/powerpoint/2010/main" val="499997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7" name="TextBox 6">
            <a:extLst>
              <a:ext uri="{FF2B5EF4-FFF2-40B4-BE49-F238E27FC236}">
                <a16:creationId xmlns:a16="http://schemas.microsoft.com/office/drawing/2014/main" id="{D99C93FA-BEF3-7637-23C9-FFD34E193358}"/>
              </a:ext>
            </a:extLst>
          </p:cNvPr>
          <p:cNvSpPr txBox="1"/>
          <p:nvPr/>
        </p:nvSpPr>
        <p:spPr>
          <a:xfrm>
            <a:off x="435935" y="4189228"/>
            <a:ext cx="4976037" cy="2246769"/>
          </a:xfrm>
          <a:prstGeom prst="rect">
            <a:avLst/>
          </a:prstGeom>
          <a:noFill/>
        </p:spPr>
        <p:txBody>
          <a:bodyPr wrap="square" rtlCol="0">
            <a:spAutoFit/>
          </a:bodyPr>
          <a:lstStyle/>
          <a:p>
            <a:pPr lvl="0" algn="just"/>
            <a:r>
              <a:rPr lang="vi-VN" sz="2800" baseline="30000" dirty="0">
                <a:latin typeface="Cambria" panose="02040503050406030204" pitchFamily="18" charset="0"/>
                <a:ea typeface="Cambria" panose="02040503050406030204" pitchFamily="18" charset="0"/>
              </a:rPr>
              <a:t>(5)</a:t>
            </a:r>
            <a:r>
              <a:rPr lang="vi-VN" sz="2800" dirty="0">
                <a:latin typeface="Cambria" panose="02040503050406030204" pitchFamily="18" charset="0"/>
                <a:ea typeface="Cambria" panose="02040503050406030204" pitchFamily="18" charset="0"/>
              </a:rPr>
              <a:t> Cây cỏ nước Nam đã góp phần làm cho quân ta thêm hùng mạnh, can trường, chiến đấu và chiến thắng kẻ thù đông hơn ta hàng trăm lần.</a:t>
            </a:r>
            <a:endParaRPr kumimoji="0" lang="vi-VN" sz="54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FA46B15A-94B2-37C3-D9D2-A32B8047673D}"/>
              </a:ext>
            </a:extLst>
          </p:cNvPr>
          <p:cNvSpPr txBox="1"/>
          <p:nvPr/>
        </p:nvSpPr>
        <p:spPr>
          <a:xfrm>
            <a:off x="6124353" y="4072270"/>
            <a:ext cx="5550196" cy="2246769"/>
          </a:xfrm>
          <a:prstGeom prst="rect">
            <a:avLst/>
          </a:prstGeom>
          <a:noFill/>
        </p:spPr>
        <p:txBody>
          <a:bodyPr wrap="square" rtlCol="0">
            <a:spAutoFit/>
          </a:bodyPr>
          <a:lstStyle/>
          <a:p>
            <a:pPr lvl="0" algn="just"/>
            <a:r>
              <a:rPr lang="vi-VN" sz="2800" baseline="30000" dirty="0">
                <a:latin typeface="Cambria" panose="02040503050406030204" pitchFamily="18" charset="0"/>
                <a:ea typeface="Cambria" panose="02040503050406030204" pitchFamily="18" charset="0"/>
              </a:rPr>
              <a:t>(6)</a:t>
            </a:r>
            <a:r>
              <a:rPr lang="vi-VN" sz="2800" dirty="0">
                <a:latin typeface="Cambria" panose="02040503050406030204" pitchFamily="18" charset="0"/>
                <a:ea typeface="Cambria" panose="02040503050406030204" pitchFamily="18" charset="0"/>
              </a:rPr>
              <a:t> Kể xong, Tuệ Tĩnh trầm ngâm nói về sự quý giá của ngọn cây, sợi cỏ trên non sông gấm vóc mà tổ tiên để lại. Rồi ông nói với học trò ý nguyện nối gót người đi trước...</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23121117-887A-7DB7-FFA5-2E3E2D601A2E}"/>
              </a:ext>
            </a:extLst>
          </p:cNvPr>
          <p:cNvPicPr>
            <a:picLocks noChangeAspect="1"/>
          </p:cNvPicPr>
          <p:nvPr/>
        </p:nvPicPr>
        <p:blipFill>
          <a:blip r:embed="rId3"/>
          <a:stretch>
            <a:fillRect/>
          </a:stretch>
        </p:blipFill>
        <p:spPr>
          <a:xfrm>
            <a:off x="629203" y="671512"/>
            <a:ext cx="4684318" cy="3177474"/>
          </a:xfrm>
          <a:prstGeom prst="rect">
            <a:avLst/>
          </a:prstGeom>
        </p:spPr>
      </p:pic>
      <p:pic>
        <p:nvPicPr>
          <p:cNvPr id="11" name="Picture 10">
            <a:extLst>
              <a:ext uri="{FF2B5EF4-FFF2-40B4-BE49-F238E27FC236}">
                <a16:creationId xmlns:a16="http://schemas.microsoft.com/office/drawing/2014/main" id="{4B54915F-E8DB-5B31-7D2F-9914CE68BBAD}"/>
              </a:ext>
            </a:extLst>
          </p:cNvPr>
          <p:cNvPicPr>
            <a:picLocks noChangeAspect="1"/>
          </p:cNvPicPr>
          <p:nvPr/>
        </p:nvPicPr>
        <p:blipFill>
          <a:blip r:embed="rId4"/>
          <a:stretch>
            <a:fillRect/>
          </a:stretch>
        </p:blipFill>
        <p:spPr>
          <a:xfrm>
            <a:off x="6251944" y="594646"/>
            <a:ext cx="4963192" cy="3278531"/>
          </a:xfrm>
          <a:prstGeom prst="rect">
            <a:avLst/>
          </a:prstGeom>
        </p:spPr>
      </p:pic>
    </p:spTree>
    <p:extLst>
      <p:ext uri="{BB962C8B-B14F-4D97-AF65-F5344CB8AC3E}">
        <p14:creationId xmlns:p14="http://schemas.microsoft.com/office/powerpoint/2010/main" val="38413045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6F9EE81-3D7A-5330-04CA-4A98DF07AA36}"/>
              </a:ext>
            </a:extLst>
          </p:cNvPr>
          <p:cNvSpPr/>
          <p:nvPr/>
        </p:nvSpPr>
        <p:spPr>
          <a:xfrm>
            <a:off x="114301" y="209551"/>
            <a:ext cx="11868150"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arlow Condensed"/>
              <a:ea typeface="+mn-ea"/>
              <a:cs typeface="+mn-cs"/>
            </a:endParaRPr>
          </a:p>
        </p:txBody>
      </p:sp>
      <p:sp>
        <p:nvSpPr>
          <p:cNvPr id="7" name="TextBox 6">
            <a:extLst>
              <a:ext uri="{FF2B5EF4-FFF2-40B4-BE49-F238E27FC236}">
                <a16:creationId xmlns:a16="http://schemas.microsoft.com/office/drawing/2014/main" id="{D99C93FA-BEF3-7637-23C9-FFD34E193358}"/>
              </a:ext>
            </a:extLst>
          </p:cNvPr>
          <p:cNvSpPr txBox="1"/>
          <p:nvPr/>
        </p:nvSpPr>
        <p:spPr>
          <a:xfrm>
            <a:off x="925032" y="4199860"/>
            <a:ext cx="10962168" cy="1815882"/>
          </a:xfrm>
          <a:prstGeom prst="rect">
            <a:avLst/>
          </a:prstGeom>
          <a:noFill/>
        </p:spPr>
        <p:txBody>
          <a:bodyPr wrap="square" rtlCol="0">
            <a:spAutoFit/>
          </a:bodyPr>
          <a:lstStyle/>
          <a:p>
            <a:pPr algn="just"/>
            <a:r>
              <a:rPr lang="vi-VN" sz="2800" baseline="30000" dirty="0">
                <a:latin typeface="Cambria" panose="02040503050406030204" pitchFamily="18" charset="0"/>
                <a:ea typeface="Cambria" panose="02040503050406030204" pitchFamily="18" charset="0"/>
              </a:rPr>
              <a:t>(7)</a:t>
            </a:r>
            <a:r>
              <a:rPr lang="vi-VN" sz="2800" dirty="0">
                <a:latin typeface="Cambria" panose="02040503050406030204" pitchFamily="18" charset="0"/>
                <a:ea typeface="Cambria" panose="02040503050406030204" pitchFamily="18" charset="0"/>
              </a:rPr>
              <a:t> Thế là, theo con đường của danh y Tuệ Tĩnh, cho đến nay, hàng trăm vị thuốc từ cây cỏ nước Nam, hàng nghìn phương thuốc được tổng hợp từ dân gian để trị bệnh cứu người.</a:t>
            </a:r>
          </a:p>
          <a:p>
            <a:pPr algn="r"/>
            <a:r>
              <a:rPr lang="vi-VN" sz="2800" dirty="0">
                <a:latin typeface="Cambria" panose="02040503050406030204" pitchFamily="18" charset="0"/>
                <a:ea typeface="Cambria" panose="02040503050406030204" pitchFamily="18" charset="0"/>
              </a:rPr>
              <a:t>(</a:t>
            </a:r>
            <a:r>
              <a:rPr lang="vi-VN" sz="2800" i="1" dirty="0">
                <a:latin typeface="Cambria" panose="02040503050406030204" pitchFamily="18" charset="0"/>
                <a:ea typeface="Cambria" panose="02040503050406030204" pitchFamily="18" charset="0"/>
              </a:rPr>
              <a:t>Theo</a:t>
            </a:r>
            <a:r>
              <a:rPr lang="vi-VN" sz="2800" dirty="0">
                <a:latin typeface="Cambria" panose="02040503050406030204" pitchFamily="18" charset="0"/>
                <a:ea typeface="Cambria" panose="02040503050406030204" pitchFamily="18" charset="0"/>
              </a:rPr>
              <a:t> Tạ Phong Châu – Nguyễn Quang Vinh – Nghiêm Đa Văn)</a:t>
            </a:r>
          </a:p>
        </p:txBody>
      </p:sp>
      <p:pic>
        <p:nvPicPr>
          <p:cNvPr id="4" name="Picture 3">
            <a:extLst>
              <a:ext uri="{FF2B5EF4-FFF2-40B4-BE49-F238E27FC236}">
                <a16:creationId xmlns:a16="http://schemas.microsoft.com/office/drawing/2014/main" id="{B952B1C9-3006-B4EB-E253-4A853DC5AFD8}"/>
              </a:ext>
            </a:extLst>
          </p:cNvPr>
          <p:cNvPicPr>
            <a:picLocks noChangeAspect="1"/>
          </p:cNvPicPr>
          <p:nvPr/>
        </p:nvPicPr>
        <p:blipFill>
          <a:blip r:embed="rId3"/>
          <a:stretch>
            <a:fillRect/>
          </a:stretch>
        </p:blipFill>
        <p:spPr>
          <a:xfrm>
            <a:off x="3588267" y="475363"/>
            <a:ext cx="4737026" cy="3406925"/>
          </a:xfrm>
          <a:prstGeom prst="rect">
            <a:avLst/>
          </a:prstGeom>
        </p:spPr>
      </p:pic>
    </p:spTree>
    <p:extLst>
      <p:ext uri="{BB962C8B-B14F-4D97-AF65-F5344CB8AC3E}">
        <p14:creationId xmlns:p14="http://schemas.microsoft.com/office/powerpoint/2010/main" val="19824059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Condensed"/>
        <a:ea typeface=""/>
        <a:cs typeface=""/>
        <a:font script="Jpan" typeface="游ゴシック Light"/>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rlow Condensed"/>
        <a:ea typeface=""/>
        <a:cs typeface=""/>
        <a:font script="Jpan" typeface="游ゴシック"/>
        <a:font script="Hang" typeface="맑은 고딕"/>
        <a:font script="Hans" typeface="Barlow Condensed"/>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944</Words>
  <Application>Microsoft Office PowerPoint</Application>
  <PresentationFormat>Widescreen</PresentationFormat>
  <Paragraphs>83</Paragraphs>
  <Slides>29</Slides>
  <Notes>14</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29</vt:i4>
      </vt:variant>
    </vt:vector>
  </HeadingPairs>
  <TitlesOfParts>
    <vt:vector size="45" baseType="lpstr">
      <vt:lpstr>.VnAristote</vt:lpstr>
      <vt:lpstr>Aptos</vt:lpstr>
      <vt:lpstr>Arial</vt:lpstr>
      <vt:lpstr>Arial-Rounded</vt:lpstr>
      <vt:lpstr>Barlow Condensed</vt:lpstr>
      <vt:lpstr>Calibri</vt:lpstr>
      <vt:lpstr>Calibri Light</vt:lpstr>
      <vt:lpstr>Cambria</vt:lpstr>
      <vt:lpstr>等线</vt:lpstr>
      <vt:lpstr>Pattaya</vt:lpstr>
      <vt:lpstr>Tahoma</vt:lpstr>
      <vt:lpstr>Times New Roman</vt:lpstr>
      <vt:lpstr>Office 主题​​</vt:lpstr>
      <vt:lpstr>Office Theme</vt:lpstr>
      <vt:lpstr>1_Chủ đề 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87</cp:revision>
  <dcterms:created xsi:type="dcterms:W3CDTF">2023-10-22T04:26:35Z</dcterms:created>
  <dcterms:modified xsi:type="dcterms:W3CDTF">2025-04-04T04:16:47Z</dcterms:modified>
</cp:coreProperties>
</file>