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21" r:id="rId2"/>
  </p:sldMasterIdLst>
  <p:notesMasterIdLst>
    <p:notesMasterId r:id="rId9"/>
  </p:notesMasterIdLst>
  <p:sldIdLst>
    <p:sldId id="3879" r:id="rId3"/>
    <p:sldId id="3928" r:id="rId4"/>
    <p:sldId id="3929" r:id="rId5"/>
    <p:sldId id="3930" r:id="rId6"/>
    <p:sldId id="3865" r:id="rId7"/>
    <p:sldId id="280"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1FF"/>
    <a:srgbClr val="000000"/>
    <a:srgbClr val="7A1729"/>
    <a:srgbClr val="FF336D"/>
    <a:srgbClr val="FFFF7D"/>
    <a:srgbClr val="FFFF65"/>
    <a:srgbClr val="FFFFAB"/>
    <a:srgbClr val="F8624E"/>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3" autoAdjust="0"/>
    <p:restoredTop sz="91376" autoAdjust="0"/>
  </p:normalViewPr>
  <p:slideViewPr>
    <p:cSldViewPr snapToGrid="0" showGuides="1">
      <p:cViewPr varScale="1">
        <p:scale>
          <a:sx n="80" d="100"/>
          <a:sy n="80" d="100"/>
        </p:scale>
        <p:origin x="108" y="462"/>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111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755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78BA-C3DC-4541-1DF7-D7E932F4A4F3}"/>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FE7908D-ED48-2A38-CD3F-60657B746146}"/>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11436-DBCB-EC89-D10C-0643A6EC2569}"/>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EAD4C8-993E-0E02-833D-6D8BA3B8F437}"/>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C3AEF-9044-CF35-2CCF-D4C87452B0FC}"/>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0F4B0C-A566-B818-1BB4-C7EF4FEA743D}"/>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8" name="Footer Placeholder 7">
            <a:extLst>
              <a:ext uri="{FF2B5EF4-FFF2-40B4-BE49-F238E27FC236}">
                <a16:creationId xmlns:a16="http://schemas.microsoft.com/office/drawing/2014/main" id="{0DC9ACF4-E2D1-56BF-E01C-6C973329833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CBAB853-844E-42A0-2A1A-1C0F5C4F8A6A}"/>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86216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F5D7-A8A3-79D2-2420-D81ABC614FA2}"/>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F51C46-B4E1-054F-41F6-0714CC3DA4DA}"/>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4" name="Footer Placeholder 3">
            <a:extLst>
              <a:ext uri="{FF2B5EF4-FFF2-40B4-BE49-F238E27FC236}">
                <a16:creationId xmlns:a16="http://schemas.microsoft.com/office/drawing/2014/main" id="{AA5D1A94-A3A1-8950-DD03-95C839F1381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6DE46E-C097-12B8-F9DC-6B97C6738187}"/>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05216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7958C-C807-B37A-E7A2-1E01BC56FBCF}"/>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3" name="Footer Placeholder 2">
            <a:extLst>
              <a:ext uri="{FF2B5EF4-FFF2-40B4-BE49-F238E27FC236}">
                <a16:creationId xmlns:a16="http://schemas.microsoft.com/office/drawing/2014/main" id="{82D3E2A6-CCF0-C8DF-8C9E-5A2F1462C62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0BD1D4C-CB58-BD22-2B1F-3D0FC403F7BF}"/>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76586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B91E-3C90-88B6-A7C4-FA3D53592706}"/>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437523-54AD-7D62-1406-F08382EE940A}"/>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7FB339-9410-05AC-1807-F395410619E9}"/>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104D7-BECF-70A5-CD30-B6E411ED9F93}"/>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6" name="Footer Placeholder 5">
            <a:extLst>
              <a:ext uri="{FF2B5EF4-FFF2-40B4-BE49-F238E27FC236}">
                <a16:creationId xmlns:a16="http://schemas.microsoft.com/office/drawing/2014/main" id="{5B6EEE2A-A349-07F2-B0F3-0034703EBD0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58C9AA-1CB6-8A20-A0E8-715CDC44F1DB}"/>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577681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AF31-53B9-619C-1C75-CE7994E5AE33}"/>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6DE61F-47E3-C0D2-AE9A-D4A3BCC3A4D0}"/>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B359AA-A3EE-E215-4CFB-10A571ADE2C1}"/>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2576D-6305-4A82-08B9-33EA2CDE3CC2}"/>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6" name="Footer Placeholder 5">
            <a:extLst>
              <a:ext uri="{FF2B5EF4-FFF2-40B4-BE49-F238E27FC236}">
                <a16:creationId xmlns:a16="http://schemas.microsoft.com/office/drawing/2014/main" id="{A85EFC02-1DFB-A5F7-1D95-0C67A69BEC6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AAF386-465F-10D1-9765-B3C555AD4700}"/>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1419913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CBA4-B2FC-4580-FEC2-A720DC9A29BF}"/>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F7103-F72F-322B-F7B7-89513AB528AE}"/>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36A5C-921B-A9B1-7B39-0D2B92AFA139}"/>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5" name="Footer Placeholder 4">
            <a:extLst>
              <a:ext uri="{FF2B5EF4-FFF2-40B4-BE49-F238E27FC236}">
                <a16:creationId xmlns:a16="http://schemas.microsoft.com/office/drawing/2014/main" id="{A75DE82A-AAD5-D9AA-015B-6DC9F434715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8E4EDF-D0BD-9E97-88EF-A98C6DD0012C}"/>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040323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6C948-D84A-8966-2D38-C88B88A882CC}"/>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16A4F-89D7-9E87-82A0-C8DAF302CCC7}"/>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CDAFF-06D5-3A49-60B9-5F5D49FAB3DE}"/>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5" name="Footer Placeholder 4">
            <a:extLst>
              <a:ext uri="{FF2B5EF4-FFF2-40B4-BE49-F238E27FC236}">
                <a16:creationId xmlns:a16="http://schemas.microsoft.com/office/drawing/2014/main" id="{105C8ADE-B573-9086-C24A-4F3C6B8668C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75958-29A8-F5EB-6C48-8B28857BF8CB}"/>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8682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1B05-4560-C3FC-C7C3-C10B8B9E1C57}"/>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B682B7-0C7D-928C-E2D3-B76F2960AEB2}"/>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3DE1B8-EB82-A03E-FCFC-D02F1D5D8913}"/>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5" name="Footer Placeholder 4">
            <a:extLst>
              <a:ext uri="{FF2B5EF4-FFF2-40B4-BE49-F238E27FC236}">
                <a16:creationId xmlns:a16="http://schemas.microsoft.com/office/drawing/2014/main" id="{F2EEE3D9-6FA2-7A62-97A6-B2ACC772389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15A896-24B7-D524-14EA-54593E4258E3}"/>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29671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04C7-9198-21FE-EAC3-4FB58545A02E}"/>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130A917-FC6D-38FD-BB00-B51FAD851897}"/>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082DE-3C45-3FB3-35CF-16F557758969}"/>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5" name="Footer Placeholder 4">
            <a:extLst>
              <a:ext uri="{FF2B5EF4-FFF2-40B4-BE49-F238E27FC236}">
                <a16:creationId xmlns:a16="http://schemas.microsoft.com/office/drawing/2014/main" id="{AEFDAC8B-05FE-4100-4FE1-145BE094E0E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9417D3-B8DE-8C62-2215-287B35B9D704}"/>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1270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7066-E8AA-8EA5-F25C-56502920162A}"/>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F7D9A1-A507-9F29-B635-EA9C4B2B3D72}"/>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1D36C-D245-1C86-228B-813F86810B88}"/>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5" name="Footer Placeholder 4">
            <a:extLst>
              <a:ext uri="{FF2B5EF4-FFF2-40B4-BE49-F238E27FC236}">
                <a16:creationId xmlns:a16="http://schemas.microsoft.com/office/drawing/2014/main" id="{7905AA70-6A59-BD5C-254A-6F994A7D6CB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750E7-FC7C-FEAE-257C-2C9449BE1CA2}"/>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129178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2C50-ED55-DB86-F22D-A335BD34E262}"/>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5775D48-5B25-17AE-E4ED-D2D74AEB64C7}"/>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525DBC-27D9-096B-207C-9A121B38315C}"/>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9B6AE1-812B-AAA9-97AD-9887D2B99841}"/>
              </a:ext>
            </a:extLst>
          </p:cNvPr>
          <p:cNvSpPr>
            <a:spLocks noGrp="1"/>
          </p:cNvSpPr>
          <p:nvPr>
            <p:ph type="dt" sz="half" idx="10"/>
          </p:nvPr>
        </p:nvSpPr>
        <p:spPr>
          <a:xfrm>
            <a:off x="628650" y="4767263"/>
            <a:ext cx="2057400" cy="274637"/>
          </a:xfrm>
          <a:prstGeom prst="rect">
            <a:avLst/>
          </a:prstGeom>
        </p:spPr>
        <p:txBody>
          <a:bodyPr/>
          <a:lstStyle/>
          <a:p>
            <a:fld id="{79C197C1-10DB-4654-88D1-97EB957369F3}" type="datetimeFigureOut">
              <a:rPr lang="en-US" smtClean="0"/>
              <a:t>3/27/2025</a:t>
            </a:fld>
            <a:endParaRPr lang="en-US"/>
          </a:p>
        </p:txBody>
      </p:sp>
      <p:sp>
        <p:nvSpPr>
          <p:cNvPr id="6" name="Footer Placeholder 5">
            <a:extLst>
              <a:ext uri="{FF2B5EF4-FFF2-40B4-BE49-F238E27FC236}">
                <a16:creationId xmlns:a16="http://schemas.microsoft.com/office/drawing/2014/main" id="{2AF2D60F-B4E3-06F8-8C03-DB7D696F2E0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BC91C7-973B-C601-BC78-7C12C484BEBD}"/>
              </a:ext>
            </a:extLst>
          </p:cNvPr>
          <p:cNvSpPr>
            <a:spLocks noGrp="1"/>
          </p:cNvSpPr>
          <p:nvPr>
            <p:ph type="sldNum" sz="quarter" idx="12"/>
          </p:nvPr>
        </p:nvSpPr>
        <p:spPr>
          <a:xfrm>
            <a:off x="6457950" y="4767263"/>
            <a:ext cx="2057400" cy="274637"/>
          </a:xfrm>
          <a:prstGeom prst="rect">
            <a:avLst/>
          </a:prstGeom>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308434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8" r:id="rId2"/>
    <p:sldLayoutId id="2147483673"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39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733563" y="761300"/>
            <a:ext cx="6540114" cy="3492038"/>
          </a:xfrm>
          <a:prstGeom prst="rect">
            <a:avLst/>
          </a:prstGeom>
        </p:spPr>
      </p:pic>
      <p:pic>
        <p:nvPicPr>
          <p:cNvPr id="31" name="Picture 30">
            <a:extLst>
              <a:ext uri="{FF2B5EF4-FFF2-40B4-BE49-F238E27FC236}">
                <a16:creationId xmlns:a16="http://schemas.microsoft.com/office/drawing/2014/main" id="{9C9A16B0-12AA-583F-5832-27DCC9E75923}"/>
              </a:ext>
            </a:extLst>
          </p:cNvPr>
          <p:cNvPicPr>
            <a:picLocks noChangeAspect="1"/>
          </p:cNvPicPr>
          <p:nvPr/>
        </p:nvPicPr>
        <p:blipFill>
          <a:blip r:embed="rId5"/>
          <a:stretch>
            <a:fillRect/>
          </a:stretch>
        </p:blipFill>
        <p:spPr>
          <a:xfrm>
            <a:off x="1502501" y="168631"/>
            <a:ext cx="3109229" cy="707197"/>
          </a:xfrm>
          <a:prstGeom prst="rect">
            <a:avLst/>
          </a:prstGeom>
        </p:spPr>
      </p:pic>
      <p:sp>
        <p:nvSpPr>
          <p:cNvPr id="32" name="TextBox 31">
            <a:extLst>
              <a:ext uri="{FF2B5EF4-FFF2-40B4-BE49-F238E27FC236}">
                <a16:creationId xmlns:a16="http://schemas.microsoft.com/office/drawing/2014/main" id="{03AFC3F9-5BB1-4B13-72D7-5EC06C775C0A}"/>
              </a:ext>
            </a:extLst>
          </p:cNvPr>
          <p:cNvSpPr txBox="1"/>
          <p:nvPr/>
        </p:nvSpPr>
        <p:spPr>
          <a:xfrm>
            <a:off x="1404172" y="1525297"/>
            <a:ext cx="5250583" cy="1754326"/>
          </a:xfrm>
          <a:prstGeom prst="rect">
            <a:avLst/>
          </a:prstGeom>
          <a:noFill/>
        </p:spPr>
        <p:txBody>
          <a:bodyPr wrap="square">
            <a:spAutoFit/>
          </a:bodyPr>
          <a:lstStyle/>
          <a:p>
            <a:pPr algn="ctr">
              <a:lnSpc>
                <a:spcPct val="150000"/>
              </a:lnSpc>
            </a:pPr>
            <a:r>
              <a:rPr lang="en-US" sz="36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ÔN TẬP VÀ ĐÁNH GIÁ </a:t>
            </a:r>
          </a:p>
          <a:p>
            <a:pPr algn="ctr">
              <a:lnSpc>
                <a:spcPct val="150000"/>
              </a:lnSpc>
            </a:pPr>
            <a:r>
              <a:rPr lang="en-US" sz="3600" b="1" dirty="0" smtClean="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GIỮA </a:t>
            </a:r>
            <a:r>
              <a:rPr lang="en-US" sz="36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HỌC KÌ </a:t>
            </a:r>
            <a:r>
              <a:rPr lang="en-US" sz="3600" b="1" dirty="0" smtClean="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II</a:t>
            </a:r>
            <a:endParaRPr lang="en-US" sz="3600" dirty="0">
              <a:solidFill>
                <a:schemeClr val="accent4">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3" name="Rectangle 32"/>
          <p:cNvSpPr/>
          <p:nvPr/>
        </p:nvSpPr>
        <p:spPr>
          <a:xfrm>
            <a:off x="4029099" y="3709958"/>
            <a:ext cx="4009431" cy="707886"/>
          </a:xfrm>
          <a:prstGeom prst="rect">
            <a:avLst/>
          </a:prstGeom>
        </p:spPr>
        <p:txBody>
          <a:bodyPr wrap="none">
            <a:spAutoFit/>
          </a:bodyPr>
          <a:lstStyle/>
          <a:p>
            <a:r>
              <a:rPr lang="en-US" sz="4000" b="1" dirty="0" err="1" smtClean="0">
                <a:solidFill>
                  <a:schemeClr val="accent2">
                    <a:lumMod val="50000"/>
                  </a:schemeClr>
                </a:solidFill>
                <a:latin typeface=".VnAristote" panose="020B7200000000000000" pitchFamily="34" charset="0"/>
              </a:rPr>
              <a:t>TuÇn</a:t>
            </a:r>
            <a:r>
              <a:rPr lang="en-US" sz="4000" b="1" dirty="0" smtClean="0">
                <a:solidFill>
                  <a:schemeClr val="accent2">
                    <a:lumMod val="50000"/>
                  </a:schemeClr>
                </a:solidFill>
                <a:latin typeface=".VnAristote" panose="020B7200000000000000" pitchFamily="34" charset="0"/>
              </a:rPr>
              <a:t> 27 – </a:t>
            </a:r>
            <a:r>
              <a:rPr lang="en-US" sz="4000" b="1" dirty="0" err="1" smtClean="0">
                <a:solidFill>
                  <a:schemeClr val="accent2">
                    <a:lumMod val="50000"/>
                  </a:schemeClr>
                </a:solidFill>
                <a:latin typeface=".VnAristote" panose="020B7200000000000000" pitchFamily="34" charset="0"/>
              </a:rPr>
              <a:t>TiÕt</a:t>
            </a:r>
            <a:r>
              <a:rPr lang="en-US" sz="4000" b="1" dirty="0" smtClean="0">
                <a:solidFill>
                  <a:schemeClr val="accent2">
                    <a:lumMod val="50000"/>
                  </a:schemeClr>
                </a:solidFill>
                <a:latin typeface=".VnAristote" panose="020B7200000000000000" pitchFamily="34" charset="0"/>
              </a:rPr>
              <a:t> 183</a:t>
            </a:r>
            <a:endParaRPr lang="en-US" sz="4000" b="1" dirty="0">
              <a:solidFill>
                <a:schemeClr val="accent2">
                  <a:lumMod val="50000"/>
                </a:schemeClr>
              </a:solidFill>
              <a:latin typeface=".VnAristote" panose="020B7200000000000000" pitchFamily="34" charset="0"/>
            </a:endParaRPr>
          </a:p>
        </p:txBody>
      </p:sp>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917380" y="1111832"/>
            <a:ext cx="8655485" cy="493444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77B6EA4F-D0EA-2F2F-9000-2612B1616E2B}"/>
              </a:ext>
            </a:extLst>
          </p:cNvPr>
          <p:cNvSpPr txBox="1"/>
          <p:nvPr/>
        </p:nvSpPr>
        <p:spPr>
          <a:xfrm>
            <a:off x="917380" y="390281"/>
            <a:ext cx="16807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 </a:t>
            </a:r>
            <a:r>
              <a:rPr kumimoji="0" lang="en-US" sz="32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Viết</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3">
            <a:extLst>
              <a:ext uri="{FF2B5EF4-FFF2-40B4-BE49-F238E27FC236}">
                <a16:creationId xmlns:a16="http://schemas.microsoft.com/office/drawing/2014/main" id="{114EC4B1-DFD6-1B7C-2F38-AE0EB41154F7}"/>
              </a:ext>
            </a:extLst>
          </p:cNvPr>
          <p:cNvSpPr txBox="1"/>
          <p:nvPr/>
        </p:nvSpPr>
        <p:spPr>
          <a:xfrm>
            <a:off x="513806" y="862148"/>
            <a:ext cx="8290560" cy="3416320"/>
          </a:xfrm>
          <a:prstGeom prst="rect">
            <a:avLst/>
          </a:prstGeom>
          <a:noFill/>
        </p:spPr>
        <p:txBody>
          <a:bodyPr wrap="square" rtlCol="0">
            <a:spAutoFit/>
          </a:bodyPr>
          <a:lstStyle/>
          <a:p>
            <a:pPr lvl="0" algn="just"/>
            <a:r>
              <a:rPr lang="vi-VN" sz="3600" b="1" dirty="0">
                <a:latin typeface="Cambria" panose="02040503050406030204" pitchFamily="18" charset="0"/>
                <a:ea typeface="Cambria" panose="02040503050406030204" pitchFamily="18" charset="0"/>
              </a:rPr>
              <a:t>Chọn 1 trong 2 đề dưới đây:</a:t>
            </a:r>
          </a:p>
          <a:p>
            <a:pPr lvl="0" algn="just"/>
            <a:r>
              <a:rPr lang="vi-VN" sz="3600" dirty="0">
                <a:latin typeface="Cambria" panose="02040503050406030204" pitchFamily="18" charset="0"/>
                <a:ea typeface="Cambria" panose="02040503050406030204" pitchFamily="18" charset="0"/>
              </a:rPr>
              <a:t>Đề 1</a:t>
            </a:r>
            <a:r>
              <a:rPr lang="en-US" sz="3600" dirty="0">
                <a:latin typeface="Cambria" panose="02040503050406030204" pitchFamily="18" charset="0"/>
                <a:ea typeface="Cambria" panose="02040503050406030204" pitchFamily="18" charset="0"/>
              </a:rPr>
              <a:t>:</a:t>
            </a:r>
            <a:r>
              <a:rPr lang="vi-VN" sz="3600" dirty="0">
                <a:latin typeface="Cambria" panose="02040503050406030204" pitchFamily="18" charset="0"/>
                <a:ea typeface="Cambria" panose="02040503050406030204" pitchFamily="18" charset="0"/>
              </a:rPr>
              <a:t> Viết bài văn tả một người lớn tuổi mà em yêu quý.</a:t>
            </a:r>
          </a:p>
          <a:p>
            <a:pPr lvl="0" algn="just"/>
            <a:r>
              <a:rPr lang="vi-VN" sz="3600" dirty="0">
                <a:latin typeface="Cambria" panose="02040503050406030204" pitchFamily="18" charset="0"/>
                <a:ea typeface="Cambria" panose="02040503050406030204" pitchFamily="18" charset="0"/>
              </a:rPr>
              <a:t>Đề 2</a:t>
            </a:r>
            <a:r>
              <a:rPr lang="en-US" sz="3600" dirty="0">
                <a:latin typeface="Cambria" panose="02040503050406030204" pitchFamily="18" charset="0"/>
                <a:ea typeface="Cambria" panose="02040503050406030204" pitchFamily="18" charset="0"/>
              </a:rPr>
              <a:t>:</a:t>
            </a:r>
            <a:r>
              <a:rPr lang="vi-VN" sz="3600" dirty="0">
                <a:latin typeface="Cambria" panose="02040503050406030204" pitchFamily="18" charset="0"/>
                <a:ea typeface="Cambria" panose="02040503050406030204" pitchFamily="18" charset="0"/>
              </a:rPr>
              <a:t> Viết đoạn văn thể hiện tình cảm, cảm xúc về một sự việc khiến em xúc động.</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1080936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296091" y="269967"/>
            <a:ext cx="8586652" cy="462425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3" name="TextBox 2">
            <a:extLst>
              <a:ext uri="{FF2B5EF4-FFF2-40B4-BE49-F238E27FC236}">
                <a16:creationId xmlns:a16="http://schemas.microsoft.com/office/drawing/2014/main" id="{5DD290E5-B398-AACF-2F78-8240921398AC}"/>
              </a:ext>
            </a:extLst>
          </p:cNvPr>
          <p:cNvSpPr txBox="1"/>
          <p:nvPr/>
        </p:nvSpPr>
        <p:spPr>
          <a:xfrm>
            <a:off x="539932" y="548640"/>
            <a:ext cx="8142514" cy="4708981"/>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Cụ ngoại của em năm nay đã 87 tuổi tròn. Cụ là người lớn tuổi nhất trong gia đình, cũng là người mà em dành tình cảm, sự yêu mến thật nhiều trong gia đình.</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Cụ ngoại của em vì tuổi cao nên xương cũng đã yếu, cụ hay đi khom người, lưng còng và thấp rạp xuống mặt đường. Các bác phải mua cho cụ thêm một chiếc gậy chống để cụ đi lại dễ hơn. Cứ thấy bóng cụ ở đầu đường, em lại mừng rỡ reo lên: “A cụ! A cụ đây rồi!”. Nhà cụ cách nhà em khoảng 200 m, mỗi lần cụ sang chơi, em đều thích lắm! Da của cụ đã nhăn nheo đi nhiều. Trên da lấm tấm những nốt tràm, nốt mụn ruồi, sạm đi một màu nâu. Hàng ngày, nếu trời nóng cụ thường mặc một chiếc áo sơ mi, đan bên ngoài một chiếc ghi-lê hay áo phông. Trời mà trở lạnh thì cụ khoác thêm áo nhung, khăn quấn đầu mỏ quạ. Những trang phục cứ quen thuộc vậy mà em lại thấy đẹp làm sao! Cụ gìn giữ quần áo, phẳng phiu và sáng mới lắm.</a:t>
            </a:r>
          </a:p>
          <a:p>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814626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296091" y="269967"/>
            <a:ext cx="8586652" cy="462425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3" name="TextBox 2">
            <a:extLst>
              <a:ext uri="{FF2B5EF4-FFF2-40B4-BE49-F238E27FC236}">
                <a16:creationId xmlns:a16="http://schemas.microsoft.com/office/drawing/2014/main" id="{5DD290E5-B398-AACF-2F78-8240921398AC}"/>
              </a:ext>
            </a:extLst>
          </p:cNvPr>
          <p:cNvSpPr txBox="1"/>
          <p:nvPr/>
        </p:nvSpPr>
        <p:spPr>
          <a:xfrm>
            <a:off x="539932" y="452846"/>
            <a:ext cx="8142514" cy="45397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17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Cụ tuổi đã cao nhưng lại rất chăm hoạt động, đi lại. Ông bà em thường khuyên cụ ở trong nhà vì ra đường vấp phải chướng ngại dễ nguy hiểm. Vậy nhưng chắc không thể dễ mà ở yên một chỗ được! Phải vận động thì con người mới khoan khoái, dễ chịu. Cụ em cứ đến bữa lại chăm ra vườn lấy rau, nhặt rau; cụ đi thăm các hàng xóm ở xung quanh, kể chuyện rồi lại cùng râm ran bầu không khí. Cũng thật may khi quanh nhà em, hàng xóm có các cụ cao tuổi cũng nhiều, cụ không buồn, không cô đơn và sợ khó nói chuyện với người trạc tuổi. Có lẽ cả gia đình em đều học ở cụ tính lễ phép, ăn nói trước sau phải thưa gửi. Cụ chưa từng nói năng làm mất lòng ai bao giờ, nghe cụ nói chỉ có thêm yêu cụ thôi!</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17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Đặc biệt, em biết cụ têm trầu rất giỏi. Cụ dạy em bộ têm trầu phải có vôi, có lá trầu, có quả cau, dao, tăm. Cụ lấy con dao nhỏ bằng 2 ngón tay, bổ cau thành 3 nửa. Lấy vôi đơm vào lá trầu, cuộn lại rồi kẹp vào vỏ cau; xiên thêm chiếc tăm. Như vậy là đã hoàn thành miếng trầu được têm rồi.</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17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Được sum vầy bên cụ mỗi ngày, càng vui hơn những ngày lễ, ngày Tết, ngày giỗ chạp, mọi người như thấy tự hào, hạnh phúc vì gia đình thật nhiều thế hệ cùng họp mặt. Em mong sao cụ luôn mạnh khoẻ, luôn vui tươi yêu đời, cùng gia đình mình đón thêm những năm mới sang.</a:t>
            </a:r>
            <a:endParaRPr kumimoji="0" lang="en-US" sz="17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76897850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Hình chữ nhật: Góc Tròn 25">
            <a:extLst>
              <a:ext uri="{FF2B5EF4-FFF2-40B4-BE49-F238E27FC236}">
                <a16:creationId xmlns:a16="http://schemas.microsoft.com/office/drawing/2014/main" id="{EBCE4150-3A85-DDA2-50C6-529FA550F229}"/>
              </a:ext>
            </a:extLst>
          </p:cNvPr>
          <p:cNvSpPr/>
          <p:nvPr/>
        </p:nvSpPr>
        <p:spPr>
          <a:xfrm>
            <a:off x="1183731" y="679527"/>
            <a:ext cx="6776538" cy="4062537"/>
          </a:xfrm>
          <a:prstGeom prst="roundRect">
            <a:avLst/>
          </a:prstGeom>
          <a:solidFill>
            <a:srgbClr val="FFFFFF">
              <a:alpha val="85882"/>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Nhóm 4">
            <a:extLst>
              <a:ext uri="{FF2B5EF4-FFF2-40B4-BE49-F238E27FC236}">
                <a16:creationId xmlns:a16="http://schemas.microsoft.com/office/drawing/2014/main" id="{327DFA2C-CA1F-C9BA-5320-0BF869FD04B0}"/>
              </a:ext>
            </a:extLst>
          </p:cNvPr>
          <p:cNvGrpSpPr/>
          <p:nvPr/>
        </p:nvGrpSpPr>
        <p:grpSpPr>
          <a:xfrm>
            <a:off x="1541401" y="969289"/>
            <a:ext cx="6510481" cy="1142238"/>
            <a:chOff x="1915135" y="746024"/>
            <a:chExt cx="6510481" cy="1142238"/>
          </a:xfrm>
        </p:grpSpPr>
        <p:pic>
          <p:nvPicPr>
            <p:cNvPr id="3" name="Hình ảnh 2" descr="Ảnh có chứa công cụ viết, văn phòng phẩm&#10;&#10;Mô tả được tạo tự động">
              <a:extLst>
                <a:ext uri="{FF2B5EF4-FFF2-40B4-BE49-F238E27FC236}">
                  <a16:creationId xmlns:a16="http://schemas.microsoft.com/office/drawing/2014/main" id="{EC92120E-BB5E-6695-BBD7-08FF5EA3245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 name="Hộp Văn bản 3">
              <a:extLst>
                <a:ext uri="{FF2B5EF4-FFF2-40B4-BE49-F238E27FC236}">
                  <a16:creationId xmlns:a16="http://schemas.microsoft.com/office/drawing/2014/main" id="{4ADDE8BC-01F1-25D2-0C62-85934B194AA2}"/>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29" name="Nhóm 28">
            <a:extLst>
              <a:ext uri="{FF2B5EF4-FFF2-40B4-BE49-F238E27FC236}">
                <a16:creationId xmlns:a16="http://schemas.microsoft.com/office/drawing/2014/main" id="{19C7BFE7-609D-AF2A-EE4E-5B07BCBA949E}"/>
              </a:ext>
            </a:extLst>
          </p:cNvPr>
          <p:cNvGrpSpPr/>
          <p:nvPr/>
        </p:nvGrpSpPr>
        <p:grpSpPr>
          <a:xfrm>
            <a:off x="1541401" y="2145512"/>
            <a:ext cx="6510481" cy="1142238"/>
            <a:chOff x="1915135" y="746024"/>
            <a:chExt cx="6510481" cy="1142238"/>
          </a:xfrm>
        </p:grpSpPr>
        <p:pic>
          <p:nvPicPr>
            <p:cNvPr id="36" name="Hình ảnh 35" descr="Ảnh có chứa công cụ viết, văn phòng phẩm&#10;&#10;Mô tả được tạo tự động">
              <a:extLst>
                <a:ext uri="{FF2B5EF4-FFF2-40B4-BE49-F238E27FC236}">
                  <a16:creationId xmlns:a16="http://schemas.microsoft.com/office/drawing/2014/main" id="{A5C7BADE-1AC6-3C55-40A8-05C80ACA14A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38" name="Hộp Văn bản 37">
              <a:extLst>
                <a:ext uri="{FF2B5EF4-FFF2-40B4-BE49-F238E27FC236}">
                  <a16:creationId xmlns:a16="http://schemas.microsoft.com/office/drawing/2014/main" id="{DF92CB28-7152-67F6-7A60-AF5842863178}"/>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39" name="Nhóm 38">
            <a:extLst>
              <a:ext uri="{FF2B5EF4-FFF2-40B4-BE49-F238E27FC236}">
                <a16:creationId xmlns:a16="http://schemas.microsoft.com/office/drawing/2014/main" id="{5761B97F-194C-9A1E-1A3D-DF80DF80CAB4}"/>
              </a:ext>
            </a:extLst>
          </p:cNvPr>
          <p:cNvGrpSpPr/>
          <p:nvPr/>
        </p:nvGrpSpPr>
        <p:grpSpPr>
          <a:xfrm>
            <a:off x="1541401" y="3321735"/>
            <a:ext cx="6510481" cy="1142238"/>
            <a:chOff x="1915135" y="746024"/>
            <a:chExt cx="6510481" cy="1142238"/>
          </a:xfrm>
        </p:grpSpPr>
        <p:pic>
          <p:nvPicPr>
            <p:cNvPr id="41" name="Hình ảnh 40" descr="Ảnh có chứa công cụ viết, văn phòng phẩm&#10;&#10;Mô tả được tạo tự động">
              <a:extLst>
                <a:ext uri="{FF2B5EF4-FFF2-40B4-BE49-F238E27FC236}">
                  <a16:creationId xmlns:a16="http://schemas.microsoft.com/office/drawing/2014/main" id="{DCB23576-DD71-10E3-23A9-3DA3A6C75754}"/>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4" name="Hộp Văn bản 43">
              <a:extLst>
                <a:ext uri="{FF2B5EF4-FFF2-40B4-BE49-F238E27FC236}">
                  <a16:creationId xmlns:a16="http://schemas.microsoft.com/office/drawing/2014/main" id="{D9BEA2E3-B842-0404-39E4-2E63D6CE2519}"/>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pic>
        <p:nvPicPr>
          <p:cNvPr id="2" name="Picture 1">
            <a:extLst>
              <a:ext uri="{FF2B5EF4-FFF2-40B4-BE49-F238E27FC236}">
                <a16:creationId xmlns:a16="http://schemas.microsoft.com/office/drawing/2014/main" id="{E746FBDC-9427-3698-01AC-22EE9B8FF893}"/>
              </a:ext>
            </a:extLst>
          </p:cNvPr>
          <p:cNvPicPr>
            <a:picLocks noChangeAspect="1"/>
          </p:cNvPicPr>
          <p:nvPr/>
        </p:nvPicPr>
        <p:blipFill>
          <a:blip r:embed="rId4"/>
          <a:stretch>
            <a:fillRect/>
          </a:stretch>
        </p:blipFill>
        <p:spPr>
          <a:xfrm>
            <a:off x="-989983" y="149410"/>
            <a:ext cx="5846571" cy="1152244"/>
          </a:xfrm>
          <a:prstGeom prst="rect">
            <a:avLst/>
          </a:prstGeom>
        </p:spPr>
      </p:pic>
    </p:spTree>
    <p:extLst>
      <p:ext uri="{BB962C8B-B14F-4D97-AF65-F5344CB8AC3E}">
        <p14:creationId xmlns:p14="http://schemas.microsoft.com/office/powerpoint/2010/main" val="3643372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115583-FA37-76EA-F550-3526CDB6318D}"/>
              </a:ext>
            </a:extLst>
          </p:cNvPr>
          <p:cNvPicPr>
            <a:picLocks noChangeAspect="1"/>
          </p:cNvPicPr>
          <p:nvPr/>
        </p:nvPicPr>
        <p:blipFill>
          <a:blip r:embed="rId3"/>
          <a:stretch>
            <a:fillRect/>
          </a:stretch>
        </p:blipFill>
        <p:spPr>
          <a:xfrm>
            <a:off x="2284818" y="367455"/>
            <a:ext cx="7169517" cy="35725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4129</TotalTime>
  <Words>629</Words>
  <Application>Microsoft Office PowerPoint</Application>
  <PresentationFormat>On-screen Show (16:9)</PresentationFormat>
  <Paragraphs>15</Paragraphs>
  <Slides>6</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.VnAristote</vt:lpstr>
      <vt:lpstr>Aptos</vt:lpstr>
      <vt:lpstr>Aptos Display</vt:lpstr>
      <vt:lpstr>Arial</vt:lpstr>
      <vt:lpstr>Calibri</vt:lpstr>
      <vt:lpstr>Cambria</vt:lpstr>
      <vt:lpstr>Public Sans</vt:lpstr>
      <vt:lpstr>Satisfy</vt:lpstr>
      <vt:lpstr>UTM Duepuntozero</vt:lpstr>
      <vt:lpstr>Castaway in a Desert Island by Slidesgo</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Windows 10</cp:lastModifiedBy>
  <cp:revision>215</cp:revision>
  <dcterms:modified xsi:type="dcterms:W3CDTF">2025-03-27T04:46:55Z</dcterms:modified>
  <cp:category>9Slide.vn</cp:category>
</cp:coreProperties>
</file>