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1435" r:id="rId2"/>
    <p:sldId id="1446" r:id="rId3"/>
    <p:sldId id="1447" r:id="rId4"/>
    <p:sldId id="1448" r:id="rId5"/>
    <p:sldId id="1449" r:id="rId6"/>
    <p:sldId id="1450" r:id="rId7"/>
    <p:sldId id="1451" r:id="rId8"/>
    <p:sldId id="1452" r:id="rId9"/>
    <p:sldId id="1453" r:id="rId10"/>
    <p:sldId id="145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1729"/>
    <a:srgbClr val="FF016E"/>
    <a:srgbClr val="F20068"/>
    <a:srgbClr val="C5DFFF"/>
    <a:srgbClr val="B7D8FF"/>
    <a:srgbClr val="CDE4FF"/>
    <a:srgbClr val="F8D5FF"/>
    <a:srgbClr val="D9EAFF"/>
    <a:srgbClr val="FFA7D3"/>
    <a:srgbClr val="FB6D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102"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706CB9-8BA9-4850-94D1-33A755E849C3}" type="datetimeFigureOut">
              <a:rPr lang="en-US" smtClean="0"/>
              <a:t>3/27/2025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05E1D8-7D5F-46E1-BA3C-857BDE8644B4}" type="slidenum">
              <a:rPr lang="en-US" smtClean="0"/>
              <a:t>‹#›</a:t>
            </a:fld>
            <a:endParaRPr lang="en-US"/>
          </a:p>
        </p:txBody>
      </p:sp>
    </p:spTree>
    <p:extLst>
      <p:ext uri="{BB962C8B-B14F-4D97-AF65-F5344CB8AC3E}">
        <p14:creationId xmlns:p14="http://schemas.microsoft.com/office/powerpoint/2010/main" val="3859920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62A15-EB97-7D9C-2246-05E66027F15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E753FE-731B-7D8B-E94D-5C0BB946AF9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7596BF-1DA4-B078-FA8A-38ABF8348C32}"/>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5" name="Footer Placeholder 4">
            <a:extLst>
              <a:ext uri="{FF2B5EF4-FFF2-40B4-BE49-F238E27FC236}">
                <a16:creationId xmlns:a16="http://schemas.microsoft.com/office/drawing/2014/main" id="{57905FFE-2604-21EF-FDAE-DAB78E1473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DCBC690-E4C6-4460-291F-64E4032A3157}"/>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670974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B6F27-EC85-0F9F-CEA1-E6D6D01FB70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5E1FEA-AA4B-C354-3366-429C352A4B2D}"/>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44A5F7-3D4D-21C1-1F5A-D3AB9EE09142}"/>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5" name="Footer Placeholder 4">
            <a:extLst>
              <a:ext uri="{FF2B5EF4-FFF2-40B4-BE49-F238E27FC236}">
                <a16:creationId xmlns:a16="http://schemas.microsoft.com/office/drawing/2014/main" id="{C32FE43F-E9C1-C253-663B-3C28A0C3041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5506018-EBE1-0651-7DF6-2DEDB0C12DFA}"/>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3295178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88E7DC-10FC-1039-D167-B4E6C13810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F03025-22B5-EACF-7FB7-B29CD5E5686E}"/>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3E0794-3D90-0DFC-A2FE-0278EB99477A}"/>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5" name="Footer Placeholder 4">
            <a:extLst>
              <a:ext uri="{FF2B5EF4-FFF2-40B4-BE49-F238E27FC236}">
                <a16:creationId xmlns:a16="http://schemas.microsoft.com/office/drawing/2014/main" id="{181A39E8-17E5-DFFA-57D6-DDFA26A97D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ADC22B1-4620-694D-902B-215A53785BF2}"/>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2214880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990EA-FE50-FFB5-55FA-E60C52E6905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2BA2390-28CC-1B8C-09D4-83B06C144199}"/>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31DF02-9823-EE4A-C249-530D29B41350}"/>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5" name="Footer Placeholder 4">
            <a:extLst>
              <a:ext uri="{FF2B5EF4-FFF2-40B4-BE49-F238E27FC236}">
                <a16:creationId xmlns:a16="http://schemas.microsoft.com/office/drawing/2014/main" id="{F52947C0-E53E-1EA0-C97F-F550F55CC10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15D026C-3AD8-40F5-65F0-4312679BA883}"/>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1073823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0A09C-D608-9A8F-54C8-4412D3B5A67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8952DA-3BD0-FECE-0E54-C1D6512C7D6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8691DF-B85A-3AB0-DF4B-5C2DE4F3497C}"/>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5" name="Footer Placeholder 4">
            <a:extLst>
              <a:ext uri="{FF2B5EF4-FFF2-40B4-BE49-F238E27FC236}">
                <a16:creationId xmlns:a16="http://schemas.microsoft.com/office/drawing/2014/main" id="{5E158C97-0215-2FE5-1A10-31CCC95639F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6F92DE9-A2AD-3E13-8ACC-6BD1EF518D74}"/>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3118845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0CB5-8583-C53B-D59E-0698F0E2F1A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BA7B312D-C8D9-F8C5-6E30-1E6E30B09166}"/>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A97B3D-0D1D-EDCC-8895-19AA7865DAB4}"/>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1E8117-1A2B-CFAF-43BB-93CF78795D0A}"/>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6" name="Footer Placeholder 5">
            <a:extLst>
              <a:ext uri="{FF2B5EF4-FFF2-40B4-BE49-F238E27FC236}">
                <a16:creationId xmlns:a16="http://schemas.microsoft.com/office/drawing/2014/main" id="{414719FB-7936-8A7A-292E-822169CAD99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5826357-1156-5FED-7D39-F0BDD9BE5536}"/>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422198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A7DE-CF9F-0D63-E597-E62FA185D1DB}"/>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B9BB8390-BABE-6137-DBEA-49CBFF08284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9F2E45-753D-2D46-4C78-5683BF559435}"/>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F853FE-95CA-C1A3-9568-1CBAD17F2DCE}"/>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F23823-E214-D830-3E6F-F4CD2CB08CF9}"/>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E2E104-8898-1A7D-FE46-3C41BEEB338F}"/>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8" name="Footer Placeholder 7">
            <a:extLst>
              <a:ext uri="{FF2B5EF4-FFF2-40B4-BE49-F238E27FC236}">
                <a16:creationId xmlns:a16="http://schemas.microsoft.com/office/drawing/2014/main" id="{8A9B5D40-4CEE-9AAC-C4BC-50BC75DBC28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89D565BD-E68C-42A5-A339-E545E2EB1975}"/>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1742840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EFD18-E710-08E5-42D6-8A1FE480EAE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EE4756F3-F8B4-B14B-1E8F-47B16F62265E}"/>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4" name="Footer Placeholder 3">
            <a:extLst>
              <a:ext uri="{FF2B5EF4-FFF2-40B4-BE49-F238E27FC236}">
                <a16:creationId xmlns:a16="http://schemas.microsoft.com/office/drawing/2014/main" id="{FA4D7530-9F0A-D251-1278-AC547091ADF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3EA9B6F3-00A8-41A6-808D-B3EB7832D7C7}"/>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4267378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CF351-E778-E854-EB00-94F383C29C27}"/>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3" name="Footer Placeholder 2">
            <a:extLst>
              <a:ext uri="{FF2B5EF4-FFF2-40B4-BE49-F238E27FC236}">
                <a16:creationId xmlns:a16="http://schemas.microsoft.com/office/drawing/2014/main" id="{E6B9FFE3-E6C1-D350-4434-107C0B0B48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A6AA84B-CC63-40AE-9F79-9DB0E67D7BAE}"/>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2292708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A0AE-13E0-FE88-A8EF-A4DCCDC2DD8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60632E-916B-6D5D-521B-D542C666E04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F66AAA-EA15-A197-3D70-73CEC49802C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D9ACFB-2111-177E-97D5-200BCB4E0197}"/>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6" name="Footer Placeholder 5">
            <a:extLst>
              <a:ext uri="{FF2B5EF4-FFF2-40B4-BE49-F238E27FC236}">
                <a16:creationId xmlns:a16="http://schemas.microsoft.com/office/drawing/2014/main" id="{0DAC2335-F5C3-E77D-BB6F-02FA186E6B2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CC9D275-49D1-B36E-00E4-816A801FA267}"/>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99378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A8F7D-BB7D-7068-4817-EF6363F03D0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880C758-29AF-E6BE-B95C-DD9A279173D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344342-D8D1-6597-E1BA-81FB7CAE6E1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A8A7E7-48EC-F0A5-6D24-6BAA49411EE5}"/>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3/27/2025</a:t>
            </a:fld>
            <a:endParaRPr lang="en-US"/>
          </a:p>
        </p:txBody>
      </p:sp>
      <p:sp>
        <p:nvSpPr>
          <p:cNvPr id="6" name="Footer Placeholder 5">
            <a:extLst>
              <a:ext uri="{FF2B5EF4-FFF2-40B4-BE49-F238E27FC236}">
                <a16:creationId xmlns:a16="http://schemas.microsoft.com/office/drawing/2014/main" id="{076529AA-17EF-B2B1-7B10-BDDD0EEF6FC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DE5DB26-5C77-C73A-8FA7-9E1B6EDA760B}"/>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352098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321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858172E-E445-4BAE-BF96-1CE790619EB3}"/>
              </a:ext>
            </a:extLst>
          </p:cNvPr>
          <p:cNvSpPr txBox="1"/>
          <p:nvPr/>
        </p:nvSpPr>
        <p:spPr>
          <a:xfrm>
            <a:off x="992367" y="794462"/>
            <a:ext cx="7175500" cy="1464231"/>
          </a:xfrm>
          <a:prstGeom prst="roundRect">
            <a:avLst/>
          </a:prstGeom>
          <a:solidFill>
            <a:srgbClr val="CCFF99"/>
          </a:solidFill>
          <a:ln w="38100">
            <a:solidFill>
              <a:schemeClr val="accent1">
                <a:lumMod val="50000"/>
              </a:schemeClr>
            </a:solidFill>
          </a:ln>
        </p:spPr>
        <p:txBody>
          <a:bodyPr wrap="square" rtlCol="0">
            <a:spAutoFit/>
          </a:bodyPr>
          <a:lstStyle/>
          <a:p>
            <a:pPr algn="ctr"/>
            <a:r>
              <a:rPr lang="vi-VN" sz="4000" dirty="0">
                <a:latin typeface="Calibri" panose="020F0502020204030204" pitchFamily="34" charset="0"/>
                <a:ea typeface="Roboto" panose="02000000000000000000" pitchFamily="2" charset="0"/>
                <a:cs typeface="Calibri" panose="020F0502020204030204" pitchFamily="34" charset="0"/>
              </a:rPr>
              <a:t>Chia sẻ những điều đã biết về di tích Văn Miếu – Quốc Tử Giám.</a:t>
            </a:r>
            <a:endParaRPr lang="en-US" sz="4000" dirty="0">
              <a:latin typeface="Calibri" panose="020F0502020204030204" pitchFamily="34" charset="0"/>
              <a:ea typeface="Roboto" panose="02000000000000000000" pitchFamily="2" charset="0"/>
              <a:cs typeface="Calibri" panose="020F0502020204030204" pitchFamily="34" charset="0"/>
            </a:endParaRPr>
          </a:p>
        </p:txBody>
      </p:sp>
    </p:spTree>
    <p:extLst>
      <p:ext uri="{BB962C8B-B14F-4D97-AF65-F5344CB8AC3E}">
        <p14:creationId xmlns:p14="http://schemas.microsoft.com/office/powerpoint/2010/main" val="3438384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7D4831B-E07A-1880-917E-E626B83A3749}"/>
              </a:ext>
            </a:extLst>
          </p:cNvPr>
          <p:cNvPicPr>
            <a:picLocks noChangeAspect="1"/>
          </p:cNvPicPr>
          <p:nvPr/>
        </p:nvPicPr>
        <p:blipFill>
          <a:blip r:embed="rId2"/>
          <a:stretch>
            <a:fillRect/>
          </a:stretch>
        </p:blipFill>
        <p:spPr>
          <a:xfrm>
            <a:off x="2226321" y="2125361"/>
            <a:ext cx="5605758" cy="1092803"/>
          </a:xfrm>
          <a:prstGeom prst="rect">
            <a:avLst/>
          </a:prstGeom>
        </p:spPr>
      </p:pic>
    </p:spTree>
    <p:extLst>
      <p:ext uri="{BB962C8B-B14F-4D97-AF65-F5344CB8AC3E}">
        <p14:creationId xmlns:p14="http://schemas.microsoft.com/office/powerpoint/2010/main" val="313247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560D31-3E44-43D0-A138-AEDC74D7B2A1}"/>
              </a:ext>
            </a:extLst>
          </p:cNvPr>
          <p:cNvSpPr txBox="1"/>
          <p:nvPr/>
        </p:nvSpPr>
        <p:spPr>
          <a:xfrm>
            <a:off x="964923" y="1508619"/>
            <a:ext cx="6879026" cy="578882"/>
          </a:xfrm>
          <a:prstGeom prst="roundRect">
            <a:avLst/>
          </a:prstGeom>
          <a:solidFill>
            <a:srgbClr val="FFFFCC"/>
          </a:solidFill>
          <a:ln w="38100">
            <a:solidFill>
              <a:srgbClr val="FFC000"/>
            </a:solidFill>
          </a:ln>
        </p:spPr>
        <p:txBody>
          <a:bodyPr wrap="square" rtlCol="0">
            <a:spAutoFit/>
          </a:bodyPr>
          <a:lstStyle/>
          <a:p>
            <a:pPr algn="just"/>
            <a:r>
              <a:rPr lang="vi-VN" sz="2800" b="1" dirty="0">
                <a:latin typeface="Calibri" panose="020F0502020204030204" pitchFamily="34" charset="0"/>
                <a:ea typeface="Roboto" panose="02000000000000000000" pitchFamily="2" charset="0"/>
                <a:cs typeface="Calibri" panose="020F0502020204030204" pitchFamily="34" charset="0"/>
              </a:rPr>
              <a:t>Đoạn 1: </a:t>
            </a:r>
            <a:r>
              <a:rPr lang="vi-VN" sz="2800" dirty="0">
                <a:latin typeface="Calibri" panose="020F0502020204030204" pitchFamily="34" charset="0"/>
                <a:ea typeface="Roboto" panose="02000000000000000000" pitchFamily="2" charset="0"/>
                <a:cs typeface="Calibri" panose="020F0502020204030204" pitchFamily="34" charset="0"/>
              </a:rPr>
              <a:t>Từ đầu đến </a:t>
            </a:r>
            <a:r>
              <a:rPr lang="vi-VN" sz="2800" i="1" dirty="0">
                <a:latin typeface="Calibri" panose="020F0502020204030204" pitchFamily="34" charset="0"/>
                <a:ea typeface="Roboto" panose="02000000000000000000" pitchFamily="2" charset="0"/>
                <a:cs typeface="Calibri" panose="020F0502020204030204" pitchFamily="34" charset="0"/>
              </a:rPr>
              <a:t>cũng được học ở đây.</a:t>
            </a:r>
            <a:endParaRPr lang="en-US" sz="2800" i="1" dirty="0">
              <a:latin typeface="Calibri" panose="020F0502020204030204" pitchFamily="34" charset="0"/>
              <a:ea typeface="Roboto" panose="02000000000000000000" pitchFamily="2" charset="0"/>
              <a:cs typeface="Calibri" panose="020F0502020204030204" pitchFamily="34" charset="0"/>
            </a:endParaRPr>
          </a:p>
        </p:txBody>
      </p:sp>
      <p:sp>
        <p:nvSpPr>
          <p:cNvPr id="3" name="TextBox 2">
            <a:extLst>
              <a:ext uri="{FF2B5EF4-FFF2-40B4-BE49-F238E27FC236}">
                <a16:creationId xmlns:a16="http://schemas.microsoft.com/office/drawing/2014/main" id="{7CFC9F57-6FA1-4520-839B-247D0530F47E}"/>
              </a:ext>
            </a:extLst>
          </p:cNvPr>
          <p:cNvSpPr txBox="1"/>
          <p:nvPr/>
        </p:nvSpPr>
        <p:spPr>
          <a:xfrm>
            <a:off x="1033187" y="2610133"/>
            <a:ext cx="6879025" cy="578882"/>
          </a:xfrm>
          <a:prstGeom prst="roundRect">
            <a:avLst/>
          </a:prstGeom>
          <a:solidFill>
            <a:srgbClr val="FFFFCC"/>
          </a:solidFill>
          <a:ln w="38100">
            <a:solidFill>
              <a:srgbClr val="FFC000"/>
            </a:solidFill>
          </a:ln>
        </p:spPr>
        <p:txBody>
          <a:bodyPr wrap="square" rtlCol="0">
            <a:spAutoFit/>
          </a:bodyPr>
          <a:lstStyle/>
          <a:p>
            <a:pPr algn="just"/>
            <a:r>
              <a:rPr lang="en-US" sz="2800" b="1" dirty="0" err="1">
                <a:latin typeface="Calibri" panose="020F0502020204030204" pitchFamily="34" charset="0"/>
                <a:ea typeface="Roboto" panose="02000000000000000000" pitchFamily="2" charset="0"/>
                <a:cs typeface="Calibri" panose="020F0502020204030204" pitchFamily="34" charset="0"/>
              </a:rPr>
              <a:t>Đoạn</a:t>
            </a:r>
            <a:r>
              <a:rPr lang="en-US" sz="2800" b="1" dirty="0">
                <a:latin typeface="Calibri" panose="020F0502020204030204" pitchFamily="34" charset="0"/>
                <a:ea typeface="Roboto" panose="02000000000000000000" pitchFamily="2" charset="0"/>
                <a:cs typeface="Calibri" panose="020F0502020204030204" pitchFamily="34" charset="0"/>
              </a:rPr>
              <a:t> 2: </a:t>
            </a:r>
            <a:r>
              <a:rPr lang="en-US" sz="2800" dirty="0" err="1">
                <a:latin typeface="Calibri" panose="020F0502020204030204" pitchFamily="34" charset="0"/>
                <a:ea typeface="Roboto" panose="02000000000000000000" pitchFamily="2" charset="0"/>
                <a:cs typeface="Calibri" panose="020F0502020204030204" pitchFamily="34" charset="0"/>
              </a:rPr>
              <a:t>Bảng</a:t>
            </a:r>
            <a:r>
              <a:rPr lang="en-US" sz="2800" dirty="0">
                <a:latin typeface="Calibri" panose="020F0502020204030204" pitchFamily="34" charset="0"/>
                <a:ea typeface="Roboto" panose="02000000000000000000" pitchFamily="2" charset="0"/>
                <a:cs typeface="Calibri" panose="020F0502020204030204" pitchFamily="34" charset="0"/>
              </a:rPr>
              <a:t> </a:t>
            </a:r>
            <a:r>
              <a:rPr lang="en-US" sz="2800" dirty="0" err="1">
                <a:latin typeface="Calibri" panose="020F0502020204030204" pitchFamily="34" charset="0"/>
                <a:ea typeface="Roboto" panose="02000000000000000000" pitchFamily="2" charset="0"/>
                <a:cs typeface="Calibri" panose="020F0502020204030204" pitchFamily="34" charset="0"/>
              </a:rPr>
              <a:t>thống</a:t>
            </a:r>
            <a:r>
              <a:rPr lang="en-US" sz="2800" dirty="0">
                <a:latin typeface="Calibri" panose="020F0502020204030204" pitchFamily="34" charset="0"/>
                <a:ea typeface="Roboto" panose="02000000000000000000" pitchFamily="2" charset="0"/>
                <a:cs typeface="Calibri" panose="020F0502020204030204" pitchFamily="34" charset="0"/>
              </a:rPr>
              <a:t> </a:t>
            </a:r>
            <a:r>
              <a:rPr lang="en-US" sz="2800" dirty="0" err="1">
                <a:latin typeface="Calibri" panose="020F0502020204030204" pitchFamily="34" charset="0"/>
                <a:ea typeface="Roboto" panose="02000000000000000000" pitchFamily="2" charset="0"/>
                <a:cs typeface="Calibri" panose="020F0502020204030204" pitchFamily="34" charset="0"/>
              </a:rPr>
              <a:t>kê</a:t>
            </a:r>
            <a:r>
              <a:rPr lang="en-US" sz="2800" dirty="0">
                <a:latin typeface="Calibri" panose="020F0502020204030204" pitchFamily="34" charset="0"/>
                <a:ea typeface="Roboto" panose="02000000000000000000" pitchFamily="2" charset="0"/>
                <a:cs typeface="Calibri" panose="020F0502020204030204" pitchFamily="34" charset="0"/>
              </a:rPr>
              <a:t>.</a:t>
            </a:r>
          </a:p>
        </p:txBody>
      </p:sp>
      <p:sp>
        <p:nvSpPr>
          <p:cNvPr id="4" name="TextBox 3">
            <a:extLst>
              <a:ext uri="{FF2B5EF4-FFF2-40B4-BE49-F238E27FC236}">
                <a16:creationId xmlns:a16="http://schemas.microsoft.com/office/drawing/2014/main" id="{01858E4A-7D7B-4F86-8324-CD5878C972F6}"/>
              </a:ext>
            </a:extLst>
          </p:cNvPr>
          <p:cNvSpPr txBox="1"/>
          <p:nvPr/>
        </p:nvSpPr>
        <p:spPr>
          <a:xfrm>
            <a:off x="1354746" y="613661"/>
            <a:ext cx="6235909" cy="578882"/>
          </a:xfrm>
          <a:prstGeom prst="roundRect">
            <a:avLst/>
          </a:prstGeom>
          <a:solidFill>
            <a:srgbClr val="CCFFFF"/>
          </a:solidFill>
          <a:ln w="38100">
            <a:solidFill>
              <a:srgbClr val="0070C0"/>
            </a:solidFill>
          </a:ln>
        </p:spPr>
        <p:txBody>
          <a:bodyPr wrap="square" rtlCol="0">
            <a:spAutoFit/>
          </a:bodyPr>
          <a:lstStyle/>
          <a:p>
            <a:pPr algn="ctr"/>
            <a:r>
              <a:rPr lang="en-US" sz="2800" b="1"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Bài</a:t>
            </a:r>
            <a:r>
              <a:rPr lang="en-US" sz="2800" b="1"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đọc</a:t>
            </a:r>
            <a:r>
              <a:rPr lang="en-US" sz="2800" b="1"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được</a:t>
            </a:r>
            <a:r>
              <a:rPr lang="en-US" sz="2800" b="1" dirty="0">
                <a:latin typeface="Calibri" panose="020F0502020204030204" pitchFamily="34" charset="0"/>
                <a:ea typeface="Roboto" panose="02000000000000000000" pitchFamily="2" charset="0"/>
                <a:cs typeface="Calibri" panose="020F0502020204030204" pitchFamily="34" charset="0"/>
              </a:rPr>
              <a:t> chia </a:t>
            </a:r>
            <a:r>
              <a:rPr lang="en-US" sz="2800" b="1" dirty="0" err="1">
                <a:latin typeface="Calibri" panose="020F0502020204030204" pitchFamily="34" charset="0"/>
                <a:ea typeface="Roboto" panose="02000000000000000000" pitchFamily="2" charset="0"/>
                <a:cs typeface="Calibri" panose="020F0502020204030204" pitchFamily="34" charset="0"/>
              </a:rPr>
              <a:t>làm</a:t>
            </a:r>
            <a:r>
              <a:rPr lang="en-US" sz="2800" b="1"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mấy</a:t>
            </a:r>
            <a:r>
              <a:rPr lang="en-US" sz="2800" b="1"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đoạn</a:t>
            </a:r>
            <a:r>
              <a:rPr lang="en-US" sz="2800" b="1" dirty="0">
                <a:latin typeface="Calibri" panose="020F0502020204030204" pitchFamily="34" charset="0"/>
                <a:ea typeface="Roboto" panose="02000000000000000000" pitchFamily="2" charset="0"/>
                <a:cs typeface="Calibri" panose="020F0502020204030204" pitchFamily="34" charset="0"/>
              </a:rPr>
              <a:t>?</a:t>
            </a:r>
          </a:p>
        </p:txBody>
      </p:sp>
      <p:sp>
        <p:nvSpPr>
          <p:cNvPr id="5" name="TextBox 4">
            <a:extLst>
              <a:ext uri="{FF2B5EF4-FFF2-40B4-BE49-F238E27FC236}">
                <a16:creationId xmlns:a16="http://schemas.microsoft.com/office/drawing/2014/main" id="{9E08392F-0AD6-4641-99D8-659865E854F3}"/>
              </a:ext>
            </a:extLst>
          </p:cNvPr>
          <p:cNvSpPr txBox="1"/>
          <p:nvPr/>
        </p:nvSpPr>
        <p:spPr>
          <a:xfrm>
            <a:off x="1033503" y="3711648"/>
            <a:ext cx="6879025" cy="578882"/>
          </a:xfrm>
          <a:prstGeom prst="roundRect">
            <a:avLst/>
          </a:prstGeom>
          <a:solidFill>
            <a:srgbClr val="FFFFCC"/>
          </a:solidFill>
          <a:ln w="38100">
            <a:solidFill>
              <a:srgbClr val="FFC000"/>
            </a:solidFill>
          </a:ln>
        </p:spPr>
        <p:txBody>
          <a:bodyPr wrap="square" rtlCol="0">
            <a:spAutoFit/>
          </a:bodyPr>
          <a:lstStyle/>
          <a:p>
            <a:pPr algn="just"/>
            <a:r>
              <a:rPr lang="en-US" sz="2800" dirty="0">
                <a:latin typeface="Calibri" panose="020F0502020204030204" pitchFamily="34" charset="0"/>
                <a:ea typeface="Roboto" panose="02000000000000000000" pitchFamily="2" charset="0"/>
                <a:cs typeface="Calibri" panose="020F0502020204030204" pitchFamily="34" charset="0"/>
              </a:rPr>
              <a:t>   </a:t>
            </a:r>
            <a:r>
              <a:rPr lang="en-US" sz="2800" b="1" dirty="0" err="1">
                <a:latin typeface="Calibri" panose="020F0502020204030204" pitchFamily="34" charset="0"/>
                <a:ea typeface="Roboto" panose="02000000000000000000" pitchFamily="2" charset="0"/>
                <a:cs typeface="Calibri" panose="020F0502020204030204" pitchFamily="34" charset="0"/>
              </a:rPr>
              <a:t>Đoạn</a:t>
            </a:r>
            <a:r>
              <a:rPr lang="en-US" sz="2800" b="1" dirty="0">
                <a:latin typeface="Calibri" panose="020F0502020204030204" pitchFamily="34" charset="0"/>
                <a:ea typeface="Roboto" panose="02000000000000000000" pitchFamily="2" charset="0"/>
                <a:cs typeface="Calibri" panose="020F0502020204030204" pitchFamily="34" charset="0"/>
              </a:rPr>
              <a:t> 3:</a:t>
            </a:r>
            <a:r>
              <a:rPr lang="vi-VN" sz="2800" dirty="0">
                <a:latin typeface="Calibri" panose="020F0502020204030204" pitchFamily="34" charset="0"/>
                <a:ea typeface="Roboto" panose="02000000000000000000" pitchFamily="2" charset="0"/>
                <a:cs typeface="Calibri" panose="020F0502020204030204" pitchFamily="34" charset="0"/>
              </a:rPr>
              <a:t> Còn lại</a:t>
            </a:r>
            <a:endParaRPr lang="en-US" sz="2800" dirty="0">
              <a:latin typeface="Calibri" panose="020F0502020204030204" pitchFamily="34" charset="0"/>
              <a:ea typeface="Roboto" panose="02000000000000000000" pitchFamily="2" charset="0"/>
              <a:cs typeface="Calibri" panose="020F0502020204030204" pitchFamily="34" charset="0"/>
            </a:endParaRPr>
          </a:p>
        </p:txBody>
      </p:sp>
    </p:spTree>
    <p:extLst>
      <p:ext uri="{BB962C8B-B14F-4D97-AF65-F5344CB8AC3E}">
        <p14:creationId xmlns:p14="http://schemas.microsoft.com/office/powerpoint/2010/main" val="3892718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560D31-3E44-43D0-A138-AEDC74D7B2A1}"/>
              </a:ext>
            </a:extLst>
          </p:cNvPr>
          <p:cNvSpPr txBox="1"/>
          <p:nvPr/>
        </p:nvSpPr>
        <p:spPr>
          <a:xfrm>
            <a:off x="739292" y="1485011"/>
            <a:ext cx="3063484" cy="715089"/>
          </a:xfrm>
          <a:prstGeom prst="roundRect">
            <a:avLst/>
          </a:prstGeom>
          <a:solidFill>
            <a:schemeClr val="bg1"/>
          </a:solidFill>
          <a:ln w="38100">
            <a:solidFill>
              <a:srgbClr val="FFC000"/>
            </a:solidFill>
            <a:prstDash val="dash"/>
          </a:ln>
        </p:spPr>
        <p:txBody>
          <a:bodyPr wrap="square" rtlCol="0">
            <a:spAutoFit/>
          </a:bodyPr>
          <a:lstStyle/>
          <a:p>
            <a:pPr lvl="0" algn="ctr">
              <a:defRPr/>
            </a:pPr>
            <a:r>
              <a:rPr lang="vi-VN" sz="3600" dirty="0">
                <a:latin typeface="Calibri" panose="020F0502020204030204" pitchFamily="34" charset="0"/>
                <a:ea typeface="Roboto" panose="02000000000000000000" pitchFamily="2" charset="0"/>
                <a:cs typeface="Calibri" panose="020F0502020204030204" pitchFamily="34" charset="0"/>
              </a:rPr>
              <a:t>ngôi trường</a:t>
            </a:r>
            <a:endParaRPr kumimoji="0" lang="en-US" sz="3600" b="0" i="0" u="none" strike="noStrike" kern="0" cap="none" spc="0" normalizeH="0" baseline="0" noProof="0" dirty="0">
              <a:ln>
                <a:noFill/>
              </a:ln>
              <a:solidFill>
                <a:srgbClr val="000000"/>
              </a:solidFill>
              <a:effectLst/>
              <a:uLnTx/>
              <a:uFillTx/>
              <a:latin typeface="Calibri" panose="020F0502020204030204" pitchFamily="34" charset="0"/>
              <a:ea typeface="Roboto" panose="02000000000000000000" pitchFamily="2" charset="0"/>
              <a:cs typeface="Calibri" panose="020F0502020204030204" pitchFamily="34" charset="0"/>
              <a:sym typeface="Arial"/>
            </a:endParaRPr>
          </a:p>
        </p:txBody>
      </p:sp>
      <p:sp>
        <p:nvSpPr>
          <p:cNvPr id="3" name="TextBox 2">
            <a:extLst>
              <a:ext uri="{FF2B5EF4-FFF2-40B4-BE49-F238E27FC236}">
                <a16:creationId xmlns:a16="http://schemas.microsoft.com/office/drawing/2014/main" id="{7CFC9F57-6FA1-4520-839B-247D0530F47E}"/>
              </a:ext>
            </a:extLst>
          </p:cNvPr>
          <p:cNvSpPr txBox="1"/>
          <p:nvPr/>
        </p:nvSpPr>
        <p:spPr>
          <a:xfrm>
            <a:off x="4273492" y="2214205"/>
            <a:ext cx="3063484" cy="715089"/>
          </a:xfrm>
          <a:prstGeom prst="roundRect">
            <a:avLst/>
          </a:prstGeom>
          <a:solidFill>
            <a:schemeClr val="bg1"/>
          </a:solidFill>
          <a:ln w="38100">
            <a:solidFill>
              <a:srgbClr val="FFC000"/>
            </a:solidFill>
            <a:prstDash val="dash"/>
          </a:ln>
        </p:spPr>
        <p:txBody>
          <a:bodyPr wrap="square" rtlCol="0">
            <a:spAutoFit/>
          </a:bodyPr>
          <a:lstStyle/>
          <a:p>
            <a:pPr lvl="0" algn="ctr">
              <a:defRPr/>
            </a:pPr>
            <a:r>
              <a:rPr lang="en-US" sz="3600" dirty="0" err="1">
                <a:latin typeface="Calibri" panose="020F0502020204030204" pitchFamily="34" charset="0"/>
                <a:ea typeface="Roboto" panose="02000000000000000000" pitchFamily="2" charset="0"/>
                <a:cs typeface="Calibri" panose="020F0502020204030204" pitchFamily="34" charset="0"/>
              </a:rPr>
              <a:t>Thiên</a:t>
            </a:r>
            <a:r>
              <a:rPr lang="en-US" sz="3600" dirty="0">
                <a:latin typeface="Calibri" panose="020F0502020204030204" pitchFamily="34" charset="0"/>
                <a:ea typeface="Roboto" panose="02000000000000000000" pitchFamily="2" charset="0"/>
                <a:cs typeface="Calibri" panose="020F0502020204030204" pitchFamily="34" charset="0"/>
              </a:rPr>
              <a:t> Quang</a:t>
            </a:r>
            <a:endParaRPr kumimoji="0" lang="en-US" sz="3600" b="0" i="0" u="none" strike="noStrike" kern="0" cap="none" spc="0" normalizeH="0" baseline="0" noProof="0" dirty="0">
              <a:ln>
                <a:noFill/>
              </a:ln>
              <a:solidFill>
                <a:srgbClr val="000000"/>
              </a:solidFill>
              <a:effectLst/>
              <a:uLnTx/>
              <a:uFillTx/>
              <a:latin typeface="Calibri" panose="020F0502020204030204" pitchFamily="34" charset="0"/>
              <a:ea typeface="Roboto" panose="02000000000000000000" pitchFamily="2" charset="0"/>
              <a:cs typeface="Calibri" panose="020F0502020204030204" pitchFamily="34" charset="0"/>
              <a:sym typeface="Arial"/>
            </a:endParaRPr>
          </a:p>
        </p:txBody>
      </p:sp>
      <p:sp>
        <p:nvSpPr>
          <p:cNvPr id="4" name="TextBox 3">
            <a:extLst>
              <a:ext uri="{FF2B5EF4-FFF2-40B4-BE49-F238E27FC236}">
                <a16:creationId xmlns:a16="http://schemas.microsoft.com/office/drawing/2014/main" id="{01858E4A-7D7B-4F86-8324-CD5878C972F6}"/>
              </a:ext>
            </a:extLst>
          </p:cNvPr>
          <p:cNvSpPr txBox="1"/>
          <p:nvPr/>
        </p:nvSpPr>
        <p:spPr>
          <a:xfrm>
            <a:off x="2035778" y="417045"/>
            <a:ext cx="4666043" cy="783193"/>
          </a:xfrm>
          <a:prstGeom prst="roundRect">
            <a:avLst/>
          </a:prstGeom>
          <a:solidFill>
            <a:srgbClr val="CCFFFF"/>
          </a:solidFill>
          <a:ln w="38100">
            <a:solidFill>
              <a:srgbClr val="0070C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4000" b="1" i="0" u="none" strike="noStrike" kern="0" cap="none" spc="0" normalizeH="0" baseline="0" noProof="0">
                <a:ln>
                  <a:noFill/>
                </a:ln>
                <a:solidFill>
                  <a:srgbClr val="000000"/>
                </a:solidFill>
                <a:effectLst/>
                <a:uLnTx/>
                <a:uFillTx/>
                <a:latin typeface="Calibri" panose="020F0502020204030204" pitchFamily="34" charset="0"/>
                <a:ea typeface="Roboto" panose="02000000000000000000" pitchFamily="2" charset="0"/>
                <a:cs typeface="Calibri" panose="020F0502020204030204" pitchFamily="34" charset="0"/>
                <a:sym typeface="Arial"/>
              </a:rPr>
              <a:t>   Luyện đọc từ khó</a:t>
            </a:r>
            <a:endParaRPr kumimoji="0" lang="en-US" sz="4000" b="1" i="0" u="none" strike="noStrike" kern="0" cap="none" spc="0" normalizeH="0" baseline="0" noProof="0" dirty="0">
              <a:ln>
                <a:noFill/>
              </a:ln>
              <a:solidFill>
                <a:srgbClr val="000000"/>
              </a:solidFill>
              <a:effectLst/>
              <a:uLnTx/>
              <a:uFillTx/>
              <a:latin typeface="Calibri" panose="020F0502020204030204" pitchFamily="34" charset="0"/>
              <a:ea typeface="Roboto" panose="02000000000000000000" pitchFamily="2" charset="0"/>
              <a:cs typeface="Calibri" panose="020F0502020204030204" pitchFamily="34" charset="0"/>
              <a:sym typeface="Arial"/>
            </a:endParaRPr>
          </a:p>
        </p:txBody>
      </p:sp>
      <p:sp>
        <p:nvSpPr>
          <p:cNvPr id="5" name="TextBox 4">
            <a:extLst>
              <a:ext uri="{FF2B5EF4-FFF2-40B4-BE49-F238E27FC236}">
                <a16:creationId xmlns:a16="http://schemas.microsoft.com/office/drawing/2014/main" id="{9E08392F-0AD6-4641-99D8-659865E854F3}"/>
              </a:ext>
            </a:extLst>
          </p:cNvPr>
          <p:cNvSpPr txBox="1"/>
          <p:nvPr/>
        </p:nvSpPr>
        <p:spPr>
          <a:xfrm>
            <a:off x="5189517" y="3814750"/>
            <a:ext cx="3384468" cy="715089"/>
          </a:xfrm>
          <a:prstGeom prst="roundRect">
            <a:avLst/>
          </a:prstGeom>
          <a:solidFill>
            <a:schemeClr val="bg1"/>
          </a:solidFill>
          <a:ln w="38100">
            <a:solidFill>
              <a:srgbClr val="FFC000"/>
            </a:solidFill>
            <a:prstDash val="dash"/>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600" dirty="0" err="1">
                <a:latin typeface="Calibri" panose="020F0502020204030204" pitchFamily="34" charset="0"/>
                <a:ea typeface="Roboto" panose="02000000000000000000" pitchFamily="2" charset="0"/>
                <a:cs typeface="Calibri" panose="020F0502020204030204" pitchFamily="34" charset="0"/>
              </a:rPr>
              <a:t>hàng</a:t>
            </a:r>
            <a:r>
              <a:rPr lang="en-US" sz="3600" dirty="0">
                <a:latin typeface="Calibri" panose="020F0502020204030204" pitchFamily="34" charset="0"/>
                <a:ea typeface="Roboto" panose="02000000000000000000" pitchFamily="2" charset="0"/>
                <a:cs typeface="Calibri" panose="020F0502020204030204" pitchFamily="34" charset="0"/>
              </a:rPr>
              <a:t> </a:t>
            </a:r>
            <a:r>
              <a:rPr lang="en-US" sz="3600" dirty="0" err="1">
                <a:latin typeface="Calibri" panose="020F0502020204030204" pitchFamily="34" charset="0"/>
                <a:ea typeface="Roboto" panose="02000000000000000000" pitchFamily="2" charset="0"/>
                <a:cs typeface="Calibri" panose="020F0502020204030204" pitchFamily="34" charset="0"/>
              </a:rPr>
              <a:t>muỗm</a:t>
            </a:r>
            <a:r>
              <a:rPr lang="en-US" sz="3600" dirty="0">
                <a:latin typeface="Calibri" panose="020F0502020204030204" pitchFamily="34" charset="0"/>
                <a:ea typeface="Roboto" panose="02000000000000000000" pitchFamily="2" charset="0"/>
                <a:cs typeface="Calibri" panose="020F0502020204030204" pitchFamily="34" charset="0"/>
              </a:rPr>
              <a:t> </a:t>
            </a:r>
            <a:r>
              <a:rPr lang="en-US" sz="3600" dirty="0" err="1">
                <a:latin typeface="Calibri" panose="020F0502020204030204" pitchFamily="34" charset="0"/>
                <a:ea typeface="Roboto" panose="02000000000000000000" pitchFamily="2" charset="0"/>
                <a:cs typeface="Calibri" panose="020F0502020204030204" pitchFamily="34" charset="0"/>
              </a:rPr>
              <a:t>già</a:t>
            </a:r>
            <a:endParaRPr kumimoji="0" lang="en-US" sz="3600" b="0" i="0" u="none" strike="noStrike" kern="0" cap="none" spc="0" normalizeH="0" baseline="0" noProof="0" dirty="0">
              <a:ln>
                <a:noFill/>
              </a:ln>
              <a:solidFill>
                <a:srgbClr val="000000"/>
              </a:solidFill>
              <a:effectLst/>
              <a:uLnTx/>
              <a:uFillTx/>
              <a:latin typeface="Calibri" panose="020F0502020204030204" pitchFamily="34" charset="0"/>
              <a:ea typeface="Roboto" panose="02000000000000000000" pitchFamily="2" charset="0"/>
              <a:cs typeface="Calibri" panose="020F0502020204030204" pitchFamily="34" charset="0"/>
              <a:sym typeface="Arial"/>
            </a:endParaRPr>
          </a:p>
        </p:txBody>
      </p:sp>
    </p:spTree>
    <p:extLst>
      <p:ext uri="{BB962C8B-B14F-4D97-AF65-F5344CB8AC3E}">
        <p14:creationId xmlns:p14="http://schemas.microsoft.com/office/powerpoint/2010/main" val="3461124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EEB716-744D-4E0B-BD91-7889A04D2A91}"/>
              </a:ext>
            </a:extLst>
          </p:cNvPr>
          <p:cNvSpPr txBox="1"/>
          <p:nvPr/>
        </p:nvSpPr>
        <p:spPr>
          <a:xfrm>
            <a:off x="634861" y="967340"/>
            <a:ext cx="7841229" cy="1077218"/>
          </a:xfrm>
          <a:prstGeom prst="rect">
            <a:avLst/>
          </a:prstGeom>
          <a:noFill/>
        </p:spPr>
        <p:txBody>
          <a:bodyPr wrap="square">
            <a:spAutoFit/>
          </a:bodyPr>
          <a:lstStyle/>
          <a:p>
            <a:pPr marL="457200" lvl="0" indent="-457200" algn="just">
              <a:buFont typeface="Arial" panose="020B0604020202020204" pitchFamily="34" charset="0"/>
              <a:buChar char="•"/>
            </a:pPr>
            <a:r>
              <a:rPr lang="vi-VN" sz="3200" b="1" dirty="0">
                <a:latin typeface="Calibri" panose="020F0502020204030204" pitchFamily="34" charset="0"/>
                <a:cs typeface="Calibri" panose="020F0502020204030204" pitchFamily="34" charset="0"/>
              </a:rPr>
              <a:t>Tiến sĩ: </a:t>
            </a:r>
            <a:r>
              <a:rPr lang="vi-VN" sz="3200" dirty="0">
                <a:latin typeface="Calibri" panose="020F0502020204030204" pitchFamily="34" charset="0"/>
                <a:cs typeface="Calibri" panose="020F0502020204030204" pitchFamily="34" charset="0"/>
              </a:rPr>
              <a:t>ở đây chỉ người đỗ trong kì thi quốc gia về Nho học ngày xưa.</a:t>
            </a:r>
            <a:endParaRPr kumimoji="0" lang="vi-VN" sz="3200" i="1"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 name="TextBox 2">
            <a:extLst>
              <a:ext uri="{FF2B5EF4-FFF2-40B4-BE49-F238E27FC236}">
                <a16:creationId xmlns:a16="http://schemas.microsoft.com/office/drawing/2014/main" id="{33002B77-838D-AB55-94D6-6D28E26A81F6}"/>
              </a:ext>
            </a:extLst>
          </p:cNvPr>
          <p:cNvSpPr txBox="1"/>
          <p:nvPr/>
        </p:nvSpPr>
        <p:spPr>
          <a:xfrm>
            <a:off x="650763" y="2327013"/>
            <a:ext cx="7841229" cy="1077218"/>
          </a:xfrm>
          <a:prstGeom prst="rect">
            <a:avLst/>
          </a:prstGeom>
          <a:noFill/>
        </p:spPr>
        <p:txBody>
          <a:bodyPr wrap="square">
            <a:spAutoFit/>
          </a:bodyPr>
          <a:lstStyle/>
          <a:p>
            <a:pPr marL="457200" lvl="0" indent="-457200" algn="just">
              <a:buFont typeface="Arial" panose="020B0604020202020204" pitchFamily="34" charset="0"/>
              <a:buChar char="•"/>
            </a:pPr>
            <a:r>
              <a:rPr lang="vi-VN" sz="3200" b="1" dirty="0">
                <a:latin typeface="Calibri" panose="020F0502020204030204" pitchFamily="34" charset="0"/>
                <a:cs typeface="Calibri" panose="020F0502020204030204" pitchFamily="34" charset="0"/>
              </a:rPr>
              <a:t>Chứng tích: </a:t>
            </a:r>
            <a:r>
              <a:rPr lang="vi-VN" sz="3200" dirty="0">
                <a:latin typeface="Calibri" panose="020F0502020204030204" pitchFamily="34" charset="0"/>
                <a:cs typeface="Calibri" panose="020F0502020204030204" pitchFamily="34" charset="0"/>
              </a:rPr>
              <a:t>vết tích hoặc hiện vật còn lưu lại làm chứng cho một sự việc đã qua.</a:t>
            </a:r>
            <a:endParaRPr kumimoji="0" lang="vi-VN" sz="3200" i="1"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 name="TextBox 3">
            <a:extLst>
              <a:ext uri="{FF2B5EF4-FFF2-40B4-BE49-F238E27FC236}">
                <a16:creationId xmlns:a16="http://schemas.microsoft.com/office/drawing/2014/main" id="{3DEEB716-744D-4E0B-BD91-7889A04D2A91}"/>
              </a:ext>
            </a:extLst>
          </p:cNvPr>
          <p:cNvSpPr txBox="1"/>
          <p:nvPr/>
        </p:nvSpPr>
        <p:spPr>
          <a:xfrm>
            <a:off x="634861" y="3404231"/>
            <a:ext cx="7562728" cy="1200329"/>
          </a:xfrm>
          <a:prstGeom prst="rect">
            <a:avLst/>
          </a:prstGeom>
          <a:noFill/>
        </p:spPr>
        <p:txBody>
          <a:bodyPr wrap="square">
            <a:spAutoFit/>
          </a:bodyPr>
          <a:lstStyle/>
          <a:p>
            <a:pPr marL="457200" indent="-457200" algn="just">
              <a:buFont typeface="Arial" panose="020B0604020202020204" pitchFamily="34" charset="0"/>
              <a:buChar char="•"/>
            </a:pPr>
            <a:r>
              <a:rPr lang="vi-VN" sz="3600" b="1" dirty="0">
                <a:latin typeface="Calibri" panose="020F0502020204030204" pitchFamily="34" charset="0"/>
                <a:cs typeface="Calibri" panose="020F0502020204030204" pitchFamily="34" charset="0"/>
              </a:rPr>
              <a:t>Văn hiến: </a:t>
            </a:r>
            <a:r>
              <a:rPr lang="vi-VN" sz="3600" dirty="0">
                <a:latin typeface="Calibri" panose="020F0502020204030204" pitchFamily="34" charset="0"/>
                <a:cs typeface="Calibri" panose="020F0502020204030204" pitchFamily="34" charset="0"/>
              </a:rPr>
              <a:t>truyền thống văn hóa lâu đời và tốt đẹp.</a:t>
            </a:r>
            <a:endParaRPr lang="vi-VN" sz="36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743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trips(downRigh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6">
            <a:extLst>
              <a:ext uri="{FF2B5EF4-FFF2-40B4-BE49-F238E27FC236}">
                <a16:creationId xmlns:a16="http://schemas.microsoft.com/office/drawing/2014/main" id="{875B76DE-E9BB-4269-83A8-6B5100C619ED}"/>
              </a:ext>
            </a:extLst>
          </p:cNvPr>
          <p:cNvSpPr/>
          <p:nvPr/>
        </p:nvSpPr>
        <p:spPr>
          <a:xfrm>
            <a:off x="508883" y="656167"/>
            <a:ext cx="7903597" cy="962198"/>
          </a:xfrm>
          <a:prstGeom prst="roundRect">
            <a:avLst/>
          </a:prstGeom>
          <a:solidFill>
            <a:srgbClr val="FFFFFF"/>
          </a:solidFill>
          <a:ln w="38100">
            <a:solidFill>
              <a:srgbClr val="00B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lumMod val="25000"/>
                  </a:schemeClr>
                </a:solidFill>
                <a:latin typeface="Calibri" panose="020F0502020204030204" pitchFamily="34" charset="0"/>
                <a:cs typeface="Calibri" panose="020F0502020204030204" pitchFamily="34" charset="0"/>
              </a:rPr>
              <a:t>1. </a:t>
            </a:r>
            <a:r>
              <a:rPr lang="vi-VN" sz="2800" b="1" dirty="0">
                <a:solidFill>
                  <a:schemeClr val="bg1">
                    <a:lumMod val="25000"/>
                  </a:schemeClr>
                </a:solidFill>
                <a:latin typeface="Calibri" panose="020F0502020204030204" pitchFamily="34" charset="0"/>
                <a:cs typeface="Calibri" panose="020F0502020204030204" pitchFamily="34" charset="0"/>
              </a:rPr>
              <a:t>Vị vua nào đã cho xây dựng Văn Miếu Thăng Long? Công trình đó được xây dựng vào năm nào?</a:t>
            </a:r>
            <a:endParaRPr lang="en-US" sz="2800" b="1" dirty="0">
              <a:solidFill>
                <a:schemeClr val="bg1">
                  <a:lumMod val="25000"/>
                </a:schemeClr>
              </a:solidFill>
              <a:latin typeface="Calibri" panose="020F0502020204030204" pitchFamily="34" charset="0"/>
              <a:cs typeface="Calibri" panose="020F0502020204030204" pitchFamily="34" charset="0"/>
            </a:endParaRPr>
          </a:p>
        </p:txBody>
      </p:sp>
      <p:sp>
        <p:nvSpPr>
          <p:cNvPr id="3" name="Rectangle 2"/>
          <p:cNvSpPr/>
          <p:nvPr/>
        </p:nvSpPr>
        <p:spPr>
          <a:xfrm>
            <a:off x="1061156" y="2202418"/>
            <a:ext cx="6660444" cy="1200329"/>
          </a:xfrm>
          <a:prstGeom prst="rect">
            <a:avLst/>
          </a:prstGeom>
        </p:spPr>
        <p:txBody>
          <a:bodyPr wrap="square">
            <a:spAutoFit/>
          </a:bodyPr>
          <a:lstStyle/>
          <a:p>
            <a:pPr marL="571500" indent="-571500" algn="just">
              <a:buFont typeface="Arial" panose="020B0604020202020204" pitchFamily="34" charset="0"/>
              <a:buChar char="•"/>
            </a:pPr>
            <a:r>
              <a:rPr lang="vi-VN" sz="2400" i="1" dirty="0">
                <a:solidFill>
                  <a:srgbClr val="C00000"/>
                </a:solidFill>
                <a:latin typeface="Calibri" panose="020F0502020204030204" pitchFamily="34" charset="0"/>
                <a:cs typeface="Calibri" panose="020F0502020204030204" pitchFamily="34" charset="0"/>
              </a:rPr>
              <a:t>Vua Lý Thánh Tông là người đã cho xây dựng Văn Miếu Thăng Long.</a:t>
            </a:r>
          </a:p>
          <a:p>
            <a:pPr marL="571500" indent="-571500" algn="just">
              <a:buFont typeface="Arial" panose="020B0604020202020204" pitchFamily="34" charset="0"/>
              <a:buChar char="•"/>
            </a:pPr>
            <a:r>
              <a:rPr lang="vi-VN" sz="2400" i="1" dirty="0">
                <a:solidFill>
                  <a:srgbClr val="C00000"/>
                </a:solidFill>
                <a:latin typeface="Calibri" panose="020F0502020204030204" pitchFamily="34" charset="0"/>
                <a:cs typeface="Calibri" panose="020F0502020204030204" pitchFamily="34" charset="0"/>
              </a:rPr>
              <a:t>Công trình đó được xây dựng vào năm 1070.</a:t>
            </a:r>
          </a:p>
        </p:txBody>
      </p:sp>
    </p:spTree>
    <p:extLst>
      <p:ext uri="{BB962C8B-B14F-4D97-AF65-F5344CB8AC3E}">
        <p14:creationId xmlns:p14="http://schemas.microsoft.com/office/powerpoint/2010/main" val="849650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6">
            <a:extLst>
              <a:ext uri="{FF2B5EF4-FFF2-40B4-BE49-F238E27FC236}">
                <a16:creationId xmlns:a16="http://schemas.microsoft.com/office/drawing/2014/main" id="{875B76DE-E9BB-4269-83A8-6B5100C619ED}"/>
              </a:ext>
            </a:extLst>
          </p:cNvPr>
          <p:cNvSpPr/>
          <p:nvPr/>
        </p:nvSpPr>
        <p:spPr>
          <a:xfrm>
            <a:off x="388620" y="87465"/>
            <a:ext cx="8183880" cy="991054"/>
          </a:xfrm>
          <a:prstGeom prst="roundRect">
            <a:avLst/>
          </a:prstGeom>
          <a:solidFill>
            <a:srgbClr val="FFFFFF"/>
          </a:solidFill>
          <a:ln w="38100">
            <a:solidFill>
              <a:srgbClr val="00B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lumMod val="25000"/>
                  </a:schemeClr>
                </a:solidFill>
                <a:latin typeface="Calibri" panose="020F0502020204030204" pitchFamily="34" charset="0"/>
                <a:cs typeface="Calibri" panose="020F0502020204030204" pitchFamily="34" charset="0"/>
              </a:rPr>
              <a:t>2. </a:t>
            </a:r>
            <a:r>
              <a:rPr lang="vi-VN" sz="3200" b="1" dirty="0">
                <a:solidFill>
                  <a:schemeClr val="bg1">
                    <a:lumMod val="25000"/>
                  </a:schemeClr>
                </a:solidFill>
                <a:latin typeface="Calibri" panose="020F0502020204030204" pitchFamily="34" charset="0"/>
                <a:cs typeface="Calibri" panose="020F0502020204030204" pitchFamily="34" charset="0"/>
              </a:rPr>
              <a:t>Ở Văn Miếu Thăng Long, vua còn cho xây Quốc Tử Giám để làm gì?</a:t>
            </a:r>
            <a:endParaRPr lang="en-US" sz="3200" b="1" dirty="0">
              <a:solidFill>
                <a:schemeClr val="bg1">
                  <a:lumMod val="25000"/>
                </a:schemeClr>
              </a:solidFill>
              <a:latin typeface="Calibri" panose="020F0502020204030204" pitchFamily="34" charset="0"/>
              <a:cs typeface="Calibri" panose="020F0502020204030204" pitchFamily="34" charset="0"/>
            </a:endParaRPr>
          </a:p>
        </p:txBody>
      </p:sp>
      <p:sp>
        <p:nvSpPr>
          <p:cNvPr id="3" name="Rectangle 2"/>
          <p:cNvSpPr/>
          <p:nvPr/>
        </p:nvSpPr>
        <p:spPr>
          <a:xfrm>
            <a:off x="948267" y="1525085"/>
            <a:ext cx="7924800" cy="1200329"/>
          </a:xfrm>
          <a:prstGeom prst="rect">
            <a:avLst/>
          </a:prstGeom>
        </p:spPr>
        <p:txBody>
          <a:bodyPr wrap="square">
            <a:spAutoFit/>
          </a:bodyPr>
          <a:lstStyle/>
          <a:p>
            <a:pPr algn="just"/>
            <a:r>
              <a:rPr lang="vi-VN" sz="2400" i="1" dirty="0">
                <a:solidFill>
                  <a:srgbClr val="FF0000"/>
                </a:solidFill>
                <a:latin typeface="Calibri" panose="020F0502020204030204" pitchFamily="34" charset="0"/>
                <a:cs typeface="Calibri" panose="020F0502020204030204" pitchFamily="34" charset="0"/>
              </a:rPr>
              <a:t>Vua còn cho xây Quốc Tử Giám để làm nơi dạy học cho các hoàng tử và con em quý tộc. Về sau học trò giỏi là con em dân thường cũng được học ở đây.</a:t>
            </a:r>
            <a:endParaRPr lang="en-US" sz="2400" i="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0643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6">
            <a:extLst>
              <a:ext uri="{FF2B5EF4-FFF2-40B4-BE49-F238E27FC236}">
                <a16:creationId xmlns:a16="http://schemas.microsoft.com/office/drawing/2014/main" id="{875B76DE-E9BB-4269-83A8-6B5100C619ED}"/>
              </a:ext>
            </a:extLst>
          </p:cNvPr>
          <p:cNvSpPr/>
          <p:nvPr/>
        </p:nvSpPr>
        <p:spPr>
          <a:xfrm>
            <a:off x="388620" y="87465"/>
            <a:ext cx="8183880" cy="1407380"/>
          </a:xfrm>
          <a:prstGeom prst="roundRect">
            <a:avLst/>
          </a:prstGeom>
          <a:solidFill>
            <a:srgbClr val="FFFFFF"/>
          </a:solidFill>
          <a:ln w="38100">
            <a:solidFill>
              <a:srgbClr val="00B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3.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Bảng</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thống</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kê</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cho</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biết</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những</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thông</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tin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gì</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về</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các</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khoa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thi</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từ</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năm</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1075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đến</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năm</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1919?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Triều</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đại</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nào</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tổ</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chức</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nhiều</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khoa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thi</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nhất</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và</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có</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nhiều</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tiến</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sĩ</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28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nhất</a:t>
            </a:r>
            <a:r>
              <a:rPr kumimoji="0" lang="en-US" sz="28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a:t>
            </a:r>
          </a:p>
        </p:txBody>
      </p:sp>
      <p:sp>
        <p:nvSpPr>
          <p:cNvPr id="3" name="Rectangle 2"/>
          <p:cNvSpPr/>
          <p:nvPr/>
        </p:nvSpPr>
        <p:spPr>
          <a:xfrm>
            <a:off x="1162755" y="1986975"/>
            <a:ext cx="6852355" cy="1938992"/>
          </a:xfrm>
          <a:prstGeom prst="rect">
            <a:avLst/>
          </a:prstGeom>
        </p:spPr>
        <p:txBody>
          <a:bodyPr wrap="square">
            <a:spAutoFit/>
          </a:bodyPr>
          <a:lstStyle/>
          <a:p>
            <a:pPr lvl="0" algn="just"/>
            <a:r>
              <a:rPr lang="vi-VN" sz="2400" i="1" dirty="0">
                <a:solidFill>
                  <a:srgbClr val="FF0000"/>
                </a:solidFill>
                <a:latin typeface="Calibri" panose="020F0502020204030204" pitchFamily="34" charset="0"/>
                <a:cs typeface="Calibri" panose="020F0502020204030204" pitchFamily="34" charset="0"/>
              </a:rPr>
              <a:t>+ Bảng thống kê cho biết các thông tin: những triều đại có tổ chức khoa thi; số khoa thi, số tiến sĩ, số trạng nguyên của mỗi triều đại. </a:t>
            </a:r>
          </a:p>
          <a:p>
            <a:pPr lvl="0" algn="just"/>
            <a:r>
              <a:rPr lang="vi-VN" sz="2400" i="1" dirty="0">
                <a:solidFill>
                  <a:srgbClr val="FF0000"/>
                </a:solidFill>
                <a:latin typeface="Calibri" panose="020F0502020204030204" pitchFamily="34" charset="0"/>
                <a:cs typeface="Calibri" panose="020F0502020204030204" pitchFamily="34" charset="0"/>
              </a:rPr>
              <a:t>+ Triều đại Lê tổ chức nhiều khoa thi nhất với 104 khoa thi và có nhiều tiến sĩ nhất với 1 780 tiến sĩ.</a:t>
            </a:r>
          </a:p>
        </p:txBody>
      </p:sp>
    </p:spTree>
    <p:extLst>
      <p:ext uri="{BB962C8B-B14F-4D97-AF65-F5344CB8AC3E}">
        <p14:creationId xmlns:p14="http://schemas.microsoft.com/office/powerpoint/2010/main" val="2372420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6">
            <a:extLst>
              <a:ext uri="{FF2B5EF4-FFF2-40B4-BE49-F238E27FC236}">
                <a16:creationId xmlns:a16="http://schemas.microsoft.com/office/drawing/2014/main" id="{875B76DE-E9BB-4269-83A8-6B5100C619ED}"/>
              </a:ext>
            </a:extLst>
          </p:cNvPr>
          <p:cNvSpPr/>
          <p:nvPr/>
        </p:nvSpPr>
        <p:spPr>
          <a:xfrm>
            <a:off x="467138" y="182880"/>
            <a:ext cx="8183880" cy="991054"/>
          </a:xfrm>
          <a:prstGeom prst="roundRect">
            <a:avLst/>
          </a:prstGeom>
          <a:solidFill>
            <a:srgbClr val="FFFFFF"/>
          </a:solidFill>
          <a:ln w="38100">
            <a:solidFill>
              <a:srgbClr val="00B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4.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Tìm</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những</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chi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tiết</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trong</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bài</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cho</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biết</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ông</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cha ta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luôn</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coi</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trọng</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việc</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đào</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tạo</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nhân</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tài</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a:t>
            </a:r>
          </a:p>
        </p:txBody>
      </p:sp>
      <p:sp>
        <p:nvSpPr>
          <p:cNvPr id="3" name="Rectangle 2">
            <a:extLst>
              <a:ext uri="{FF2B5EF4-FFF2-40B4-BE49-F238E27FC236}">
                <a16:creationId xmlns:a16="http://schemas.microsoft.com/office/drawing/2014/main" id="{2F7D845D-5BCB-437A-90C0-CC62DE792BD4}"/>
              </a:ext>
            </a:extLst>
          </p:cNvPr>
          <p:cNvSpPr/>
          <p:nvPr/>
        </p:nvSpPr>
        <p:spPr>
          <a:xfrm>
            <a:off x="682817" y="2838335"/>
            <a:ext cx="7919499" cy="4549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600" i="1" dirty="0">
                <a:solidFill>
                  <a:srgbClr val="FF0000"/>
                </a:solidFill>
                <a:latin typeface="Calibri" panose="020F0502020204030204" pitchFamily="34" charset="0"/>
                <a:cs typeface="Calibri" panose="020F0502020204030204" pitchFamily="34" charset="0"/>
              </a:rPr>
              <a:t>+ Sau khi xây Văn Miếu, vua cho xây Quốc Tử Giám làm chỗ dạy học cho các hoàng tử và con em quý tộc, về sau học trò giỏi là con em dân thường cũng được học ở đây.</a:t>
            </a:r>
          </a:p>
          <a:p>
            <a:pPr lvl="0" algn="just"/>
            <a:r>
              <a:rPr lang="vi-VN" sz="2600" i="1" dirty="0">
                <a:solidFill>
                  <a:srgbClr val="FF0000"/>
                </a:solidFill>
                <a:latin typeface="Calibri" panose="020F0502020204030204" pitchFamily="34" charset="0"/>
                <a:cs typeface="Calibri" panose="020F0502020204030204" pitchFamily="34" charset="0"/>
              </a:rPr>
              <a:t>+ Từ năm 1075 đã mở khoa thi tiến sĩ, ngót 10 thế kỉ đã tổ chức được 185 khoa thi, lấy đỗ gần 3 000 tiến sĩ.</a:t>
            </a:r>
          </a:p>
          <a:p>
            <a:pPr lvl="0" algn="just"/>
            <a:r>
              <a:rPr lang="vi-VN" sz="2600" i="1" dirty="0">
                <a:solidFill>
                  <a:srgbClr val="FF0000"/>
                </a:solidFill>
                <a:latin typeface="Calibri" panose="020F0502020204030204" pitchFamily="34" charset="0"/>
                <a:cs typeface="Calibri" panose="020F0502020204030204" pitchFamily="34" charset="0"/>
              </a:rPr>
              <a:t>+ Cho dựng bia tiến sĩ để khắc tên tuổi của 1 306 vị tiến sĩ.</a:t>
            </a:r>
          </a:p>
        </p:txBody>
      </p:sp>
    </p:spTree>
    <p:extLst>
      <p:ext uri="{BB962C8B-B14F-4D97-AF65-F5344CB8AC3E}">
        <p14:creationId xmlns:p14="http://schemas.microsoft.com/office/powerpoint/2010/main" val="596737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7D845D-5BCB-437A-90C0-CC62DE792BD4}"/>
              </a:ext>
            </a:extLst>
          </p:cNvPr>
          <p:cNvSpPr/>
          <p:nvPr/>
        </p:nvSpPr>
        <p:spPr>
          <a:xfrm>
            <a:off x="596347" y="2838335"/>
            <a:ext cx="7919499" cy="4549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300" i="1" dirty="0">
                <a:solidFill>
                  <a:srgbClr val="FF0000"/>
                </a:solidFill>
                <a:latin typeface="Calibri" panose="020F0502020204030204" pitchFamily="34" charset="0"/>
                <a:cs typeface="Calibri" panose="020F0502020204030204" pitchFamily="34" charset="0"/>
              </a:rPr>
              <a:t>+ Việc lựa chọn người tài được tổ chức thông qua thi cử.</a:t>
            </a:r>
          </a:p>
          <a:p>
            <a:pPr lvl="0" algn="just"/>
            <a:r>
              <a:rPr lang="vi-VN" sz="2300" i="1" dirty="0">
                <a:solidFill>
                  <a:srgbClr val="FF0000"/>
                </a:solidFill>
                <a:latin typeface="Calibri" panose="020F0502020204030204" pitchFamily="34" charset="0"/>
                <a:cs typeface="Calibri" panose="020F0502020204030204" pitchFamily="34" charset="0"/>
              </a:rPr>
              <a:t> + Các khoa thi tiến sĩ đã được tổ chức từ rất sớm, 82 tấm bia tiến sĩ ở Văn Miếu – Quốc Tử Giám là chứng tích cho truyền thống này.</a:t>
            </a:r>
          </a:p>
          <a:p>
            <a:pPr lvl="0" algn="just"/>
            <a:r>
              <a:rPr lang="vi-VN" sz="2300" i="1" dirty="0">
                <a:solidFill>
                  <a:srgbClr val="FF0000"/>
                </a:solidFill>
                <a:latin typeface="Calibri" panose="020F0502020204030204" pitchFamily="34" charset="0"/>
                <a:cs typeface="Calibri" panose="020F0502020204030204" pitchFamily="34" charset="0"/>
              </a:rPr>
              <a:t> + Dựa vào chi tiết học trò giỏi là con em dân thường cũng được vào học ở Quốc Tử Giám (Văn Miếu Th ăng Long), ta thấy con em dân thường cũng được tham gia thi cử (có thể nêu những vị trạng nguyên có xuất thân từ gia đình bình thường, thậm chí còn là con em của những gia đình nghèo như Trạng nguyên Nguyễn Hiền, Trạng nguyên Mạc Đĩnh Chi,...)</a:t>
            </a:r>
            <a:endParaRPr kumimoji="0" lang="vi-VN" sz="2300" b="0" i="1"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endParaRPr>
          </a:p>
        </p:txBody>
      </p:sp>
      <p:sp>
        <p:nvSpPr>
          <p:cNvPr id="3" name="Rectangle: Rounded Corners 6">
            <a:extLst>
              <a:ext uri="{FF2B5EF4-FFF2-40B4-BE49-F238E27FC236}">
                <a16:creationId xmlns:a16="http://schemas.microsoft.com/office/drawing/2014/main" id="{875B76DE-E9BB-4269-83A8-6B5100C619ED}"/>
              </a:ext>
            </a:extLst>
          </p:cNvPr>
          <p:cNvSpPr/>
          <p:nvPr/>
        </p:nvSpPr>
        <p:spPr>
          <a:xfrm>
            <a:off x="380668" y="182880"/>
            <a:ext cx="8183880" cy="991054"/>
          </a:xfrm>
          <a:prstGeom prst="roundRect">
            <a:avLst/>
          </a:prstGeom>
          <a:solidFill>
            <a:srgbClr val="FFFFFF"/>
          </a:solidFill>
          <a:ln w="38100">
            <a:solidFill>
              <a:srgbClr val="00B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5.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Bài</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đọc</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giúp</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em</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hiểu</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điều</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gì</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về</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truyền</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thống</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khoa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cử</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của</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a:t>
            </a:r>
            <a:r>
              <a:rPr kumimoji="0" lang="en-US" sz="3200" b="1" i="0" u="none" strike="noStrike" kern="0" cap="none" spc="0" normalizeH="0" baseline="0" noProof="0" dirty="0" err="1">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Việt</a:t>
            </a:r>
            <a:r>
              <a:rPr kumimoji="0" lang="en-US" sz="3200" b="1" i="0" u="none" strike="noStrike" kern="0" cap="none" spc="0" normalizeH="0" baseline="0" noProof="0" dirty="0">
                <a:ln>
                  <a:noFill/>
                </a:ln>
                <a:solidFill>
                  <a:prstClr val="white">
                    <a:lumMod val="25000"/>
                  </a:prstClr>
                </a:solidFill>
                <a:effectLst/>
                <a:uLnTx/>
                <a:uFillTx/>
                <a:latin typeface="Calibri" panose="020F0502020204030204" pitchFamily="34" charset="0"/>
                <a:ea typeface="+mn-ea"/>
                <a:cs typeface="Calibri" panose="020F0502020204030204" pitchFamily="34" charset="0"/>
                <a:sym typeface="Arial"/>
              </a:rPr>
              <a:t> Nam?</a:t>
            </a:r>
          </a:p>
        </p:txBody>
      </p:sp>
    </p:spTree>
    <p:extLst>
      <p:ext uri="{BB962C8B-B14F-4D97-AF65-F5344CB8AC3E}">
        <p14:creationId xmlns:p14="http://schemas.microsoft.com/office/powerpoint/2010/main" val="365077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9Slide.vn</Template>
  <TotalTime>262</TotalTime>
  <Words>580</Words>
  <Application>Microsoft Office PowerPoint</Application>
  <PresentationFormat>Widescreen</PresentationFormat>
  <Paragraphs>28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9Slide.vn</dc:subject>
  <dc:creator>huong</dc:creator>
  <dc:description>9Slide.vn</dc:description>
  <cp:lastModifiedBy>Windows 10</cp:lastModifiedBy>
  <cp:revision>46</cp:revision>
  <dcterms:created xsi:type="dcterms:W3CDTF">2023-08-02T10:09:50Z</dcterms:created>
  <dcterms:modified xsi:type="dcterms:W3CDTF">2025-03-27T05:20:26Z</dcterms:modified>
  <cp:category>9Slide.vn</cp:category>
</cp:coreProperties>
</file>