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2"/>
  </p:notesMasterIdLst>
  <p:sldIdLst>
    <p:sldId id="274" r:id="rId3"/>
    <p:sldId id="281" r:id="rId4"/>
    <p:sldId id="316" r:id="rId5"/>
    <p:sldId id="266" r:id="rId6"/>
    <p:sldId id="317" r:id="rId7"/>
    <p:sldId id="272" r:id="rId8"/>
    <p:sldId id="318" r:id="rId9"/>
    <p:sldId id="319" r:id="rId10"/>
    <p:sldId id="320" r:id="rId11"/>
    <p:sldId id="321" r:id="rId12"/>
    <p:sldId id="322" r:id="rId13"/>
    <p:sldId id="323" r:id="rId14"/>
    <p:sldId id="328" r:id="rId15"/>
    <p:sldId id="298" r:id="rId16"/>
    <p:sldId id="324" r:id="rId17"/>
    <p:sldId id="325" r:id="rId18"/>
    <p:sldId id="326" r:id="rId19"/>
    <p:sldId id="327" r:id="rId20"/>
    <p:sldId id="31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3399"/>
    <a:srgbClr val="3366CC"/>
    <a:srgbClr val="3366FF"/>
    <a:srgbClr val="0099FF"/>
    <a:srgbClr val="FF3300"/>
    <a:srgbClr val="FF6600"/>
    <a:srgbClr val="CC0099"/>
    <a:srgbClr val="2E2E2E"/>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74" autoAdjust="0"/>
    <p:restoredTop sz="94291" autoAdjust="0"/>
  </p:normalViewPr>
  <p:slideViewPr>
    <p:cSldViewPr snapToGrid="0">
      <p:cViewPr varScale="1">
        <p:scale>
          <a:sx n="86" d="100"/>
          <a:sy n="86" d="100"/>
        </p:scale>
        <p:origin x="61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D96872-218E-4E8E-8C38-4BE39E5533D9}" type="datetimeFigureOut">
              <a:rPr lang="en-US" smtClean="0"/>
              <a:t>12/6/2025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1AADE5-96FB-4879-8578-F041B585BC29}" type="slidenum">
              <a:rPr lang="en-US" smtClean="0"/>
              <a:t>‹#›</a:t>
            </a:fld>
            <a:endParaRPr lang="en-US"/>
          </a:p>
        </p:txBody>
      </p:sp>
    </p:spTree>
    <p:extLst>
      <p:ext uri="{BB962C8B-B14F-4D97-AF65-F5344CB8AC3E}">
        <p14:creationId xmlns:p14="http://schemas.microsoft.com/office/powerpoint/2010/main" val="3836401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AF6C7A8-1282-4CB2-99D6-3DF3FA46177F}" type="datetimeFigureOut">
              <a:rPr lang="en-US" smtClean="0"/>
              <a:t>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96A45-EB61-4D43-A9DD-0DC6BAA56915}"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F6C7A8-1282-4CB2-99D6-3DF3FA46177F}" type="datetimeFigureOut">
              <a:rPr lang="en-US" smtClean="0"/>
              <a:t>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96A45-EB61-4D43-A9DD-0DC6BAA56915}"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F6C7A8-1282-4CB2-99D6-3DF3FA46177F}" type="datetimeFigureOut">
              <a:rPr lang="en-US" smtClean="0"/>
              <a:t>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96A45-EB61-4D43-A9DD-0DC6BAA56915}"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F6C7A8-1282-4CB2-99D6-3DF3FA46177F}" type="datetimeFigureOut">
              <a:rPr lang="en-US" smtClean="0"/>
              <a:t>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796A45-EB61-4D43-A9DD-0DC6BAA56915}"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F6C7A8-1282-4CB2-99D6-3DF3FA46177F}" type="datetimeFigureOut">
              <a:rPr lang="en-US" smtClean="0"/>
              <a:t>12/6/2025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796A45-EB61-4D43-A9DD-0DC6BAA56915}"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F6C7A8-1282-4CB2-99D6-3DF3FA46177F}" type="datetimeFigureOut">
              <a:rPr lang="en-US" smtClean="0"/>
              <a:t>12/6/2025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796A45-EB61-4D43-A9DD-0DC6BAA56915}"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F6C7A8-1282-4CB2-99D6-3DF3FA46177F}" type="datetimeFigureOut">
              <a:rPr lang="en-US" smtClean="0"/>
              <a:t>12/6/2025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796A45-EB61-4D43-A9DD-0DC6BAA56915}"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F6C7A8-1282-4CB2-99D6-3DF3FA46177F}" type="datetimeFigureOut">
              <a:rPr lang="en-US" smtClean="0"/>
              <a:t>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796A45-EB61-4D43-A9DD-0DC6BAA5691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F6C7A8-1282-4CB2-99D6-3DF3FA46177F}" type="datetimeFigureOut">
              <a:rPr lang="en-US" smtClean="0"/>
              <a:t>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796A45-EB61-4D43-A9DD-0DC6BAA56915}"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F6C7A8-1282-4CB2-99D6-3DF3FA46177F}" type="datetimeFigureOut">
              <a:rPr lang="en-US" smtClean="0"/>
              <a:t>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96A45-EB61-4D43-A9DD-0DC6BAA56915}"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F6C7A8-1282-4CB2-99D6-3DF3FA46177F}" type="datetimeFigureOut">
              <a:rPr lang="en-US" smtClean="0"/>
              <a:t>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96A45-EB61-4D43-A9DD-0DC6BAA5691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12/6/2025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12/6/2025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12/6/2025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6C7A8-1282-4CB2-99D6-3DF3FA46177F}" type="datetimeFigureOut">
              <a:rPr lang="en-US" smtClean="0"/>
              <a:t>12/6/2025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796A45-EB61-4D43-A9DD-0DC6BAA5691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5.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pic>
        <p:nvPicPr>
          <p:cNvPr id="8" name="Picture 7" descr="A picture containing icon&#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6485" y="378000"/>
            <a:ext cx="5940000" cy="5940000"/>
          </a:xfrm>
          <a:prstGeom prst="rect">
            <a:avLst/>
          </a:prstGeom>
        </p:spPr>
      </p:pic>
      <p:grpSp>
        <p:nvGrpSpPr>
          <p:cNvPr id="2" name="Group 1"/>
          <p:cNvGrpSpPr/>
          <p:nvPr/>
        </p:nvGrpSpPr>
        <p:grpSpPr>
          <a:xfrm>
            <a:off x="957761" y="1458000"/>
            <a:ext cx="2972161" cy="4860000"/>
            <a:chOff x="957761" y="1458000"/>
            <a:chExt cx="2972161" cy="4860000"/>
          </a:xfrm>
        </p:grpSpPr>
        <p:pic>
          <p:nvPicPr>
            <p:cNvPr id="20" name="Picture 19"/>
            <p:cNvPicPr>
              <a:picLocks noChangeAspect="1"/>
            </p:cNvPicPr>
            <p:nvPr/>
          </p:nvPicPr>
          <p:blipFill>
            <a:blip r:embed="rId4"/>
            <a:stretch>
              <a:fillRect/>
            </a:stretch>
          </p:blipFill>
          <p:spPr>
            <a:xfrm>
              <a:off x="957761" y="1458000"/>
              <a:ext cx="2972161" cy="4860000"/>
            </a:xfrm>
            <a:prstGeom prst="rect">
              <a:avLst/>
            </a:prstGeom>
          </p:spPr>
        </p:pic>
        <p:pic>
          <p:nvPicPr>
            <p:cNvPr id="7"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8812" y="3934750"/>
              <a:ext cx="535248" cy="535248"/>
            </a:xfrm>
            <a:prstGeom prst="rect">
              <a:avLst/>
            </a:prstGeom>
          </p:spPr>
        </p:pic>
      </p:grpSp>
      <p:pic>
        <p:nvPicPr>
          <p:cNvPr id="3" name="Picture 2"/>
          <p:cNvPicPr>
            <a:picLocks noChangeAspect="1"/>
          </p:cNvPicPr>
          <p:nvPr/>
        </p:nvPicPr>
        <p:blipFill>
          <a:blip r:embed="rId6"/>
          <a:stretch>
            <a:fillRect/>
          </a:stretch>
        </p:blipFill>
        <p:spPr>
          <a:xfrm>
            <a:off x="3695308" y="1711671"/>
            <a:ext cx="6011177" cy="24020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379585"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p:cNvSpPr txBox="1"/>
          <p:nvPr/>
        </p:nvSpPr>
        <p:spPr>
          <a:xfrm>
            <a:off x="701040" y="616635"/>
            <a:ext cx="10495280" cy="1077218"/>
          </a:xfrm>
          <a:prstGeom prst="rect">
            <a:avLst/>
          </a:prstGeom>
          <a:noFill/>
        </p:spPr>
        <p:txBody>
          <a:bodyPr wrap="square">
            <a:spAutoFit/>
          </a:bodyPr>
          <a:lstStyle/>
          <a:p>
            <a:pPr lvl="0" algn="just"/>
            <a:r>
              <a:rPr lang="vi-VN" sz="3200" dirty="0">
                <a:solidFill>
                  <a:srgbClr val="000000"/>
                </a:solidFill>
                <a:latin typeface="Cambria" panose="02040503050406030204" pitchFamily="18" charset="0"/>
                <a:ea typeface="Cambria" panose="02040503050406030204" pitchFamily="18" charset="0"/>
              </a:rPr>
              <a:t>b. Mặc dù phim hoạt hình thường hướng tới đối tượng trẻ em, nhưng nhiều người lớn vẫn rất yêu thích loại phim này.</a:t>
            </a:r>
          </a:p>
        </p:txBody>
      </p:sp>
      <p:grpSp>
        <p:nvGrpSpPr>
          <p:cNvPr id="15" name="Group 14"/>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a:fillRect/>
            </a:stretch>
          </p:blipFill>
          <p:spPr>
            <a:xfrm rot="1140622">
              <a:off x="7645171" y="-362450"/>
              <a:ext cx="4141510" cy="3924000"/>
            </a:xfrm>
            <a:prstGeom prst="rect">
              <a:avLst/>
            </a:prstGeom>
          </p:spPr>
        </p:pic>
        <p:sp>
          <p:nvSpPr>
            <p:cNvPr id="17" name="TextBox 16"/>
            <p:cNvSpPr txBox="1"/>
            <p:nvPr/>
          </p:nvSpPr>
          <p:spPr>
            <a:xfrm flipH="1">
              <a:off x="8150120" y="1165141"/>
              <a:ext cx="3005669" cy="1461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800" dirty="0" err="1">
                  <a:solidFill>
                    <a:srgbClr val="FF0000"/>
                  </a:solidFill>
                  <a:effectLst/>
                  <a:latin typeface="Cambria" panose="02040503050406030204" pitchFamily="18" charset="0"/>
                  <a:ea typeface="Cambria" panose="02040503050406030204" pitchFamily="18" charset="0"/>
                </a:rPr>
                <a:t>biểu</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thị</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quan</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hệ</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đối</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lập</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
        <p:nvSpPr>
          <p:cNvPr id="11" name="Oval 10"/>
          <p:cNvSpPr/>
          <p:nvPr/>
        </p:nvSpPr>
        <p:spPr>
          <a:xfrm>
            <a:off x="1108569" y="599287"/>
            <a:ext cx="1489436" cy="59477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462882" y="1168924"/>
            <a:ext cx="1252037" cy="6308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ircle(in)">
                                      <p:cBhvr>
                                        <p:cTn id="11" dur="20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p:cNvSpPr txBox="1"/>
          <p:nvPr/>
        </p:nvSpPr>
        <p:spPr>
          <a:xfrm>
            <a:off x="701040" y="616635"/>
            <a:ext cx="10993120"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Dân ca quan họ không những là niềm tự hào của người dân Kinh Bắc mà còn là niềm tự hào của cả dân tộc Việt Nam.</a:t>
            </a:r>
          </a:p>
        </p:txBody>
      </p:sp>
      <p:cxnSp>
        <p:nvCxnSpPr>
          <p:cNvPr id="12" name="Straight Connector 11"/>
          <p:cNvCxnSpPr/>
          <p:nvPr/>
        </p:nvCxnSpPr>
        <p:spPr>
          <a:xfrm>
            <a:off x="4013200" y="1117600"/>
            <a:ext cx="2235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438400" y="1615440"/>
            <a:ext cx="1178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3276118" y="2015411"/>
            <a:ext cx="7030678" cy="4214360"/>
            <a:chOff x="7646143" y="-371701"/>
            <a:chExt cx="4105885" cy="3924000"/>
          </a:xfrm>
        </p:grpSpPr>
        <p:pic>
          <p:nvPicPr>
            <p:cNvPr id="16" name="Picture 15" descr="A picture containing text, picture frame, businesscard&#10;&#10;Description automatically generated"/>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a:fillRect/>
            </a:stretch>
          </p:blipFill>
          <p:spPr>
            <a:xfrm rot="1140622">
              <a:off x="7646143" y="-371701"/>
              <a:ext cx="4105885" cy="3924000"/>
            </a:xfrm>
            <a:prstGeom prst="rect">
              <a:avLst/>
            </a:prstGeom>
          </p:spPr>
        </p:pic>
        <p:sp>
          <p:nvSpPr>
            <p:cNvPr id="17" name="TextBox 16"/>
            <p:cNvSpPr txBox="1"/>
            <p:nvPr/>
          </p:nvSpPr>
          <p:spPr>
            <a:xfrm flipH="1">
              <a:off x="8150120" y="1165141"/>
              <a:ext cx="3005669" cy="1461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biểu</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thị</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quan</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hệ</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tăng</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tiến</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p:cNvSpPr txBox="1"/>
          <p:nvPr/>
        </p:nvSpPr>
        <p:spPr>
          <a:xfrm>
            <a:off x="701040" y="616635"/>
            <a:ext cx="10993120"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Nếu bạn thực sự yêu thích ba lê thì bạn nên theo học từ khi còn nhỏ.</a:t>
            </a:r>
          </a:p>
        </p:txBody>
      </p:sp>
      <p:cxnSp>
        <p:nvCxnSpPr>
          <p:cNvPr id="12" name="Straight Connector 11"/>
          <p:cNvCxnSpPr/>
          <p:nvPr/>
        </p:nvCxnSpPr>
        <p:spPr>
          <a:xfrm>
            <a:off x="1188720" y="1178560"/>
            <a:ext cx="9042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477760" y="1178560"/>
            <a:ext cx="7518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a:fillRect/>
            </a:stretch>
          </p:blipFill>
          <p:spPr>
            <a:xfrm rot="1140622">
              <a:off x="7645171" y="-362450"/>
              <a:ext cx="4141510" cy="3924000"/>
            </a:xfrm>
            <a:prstGeom prst="rect">
              <a:avLst/>
            </a:prstGeom>
          </p:spPr>
        </p:pic>
        <p:sp>
          <p:nvSpPr>
            <p:cNvPr id="17" name="TextBox 16"/>
            <p:cNvSpPr txBox="1"/>
            <p:nvPr/>
          </p:nvSpPr>
          <p:spPr>
            <a:xfrm flipH="1">
              <a:off x="8150120" y="1165141"/>
              <a:ext cx="3005669" cy="1461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biểu</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thị</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quan</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hệ</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điều</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kiện</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kết</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quả</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8" name="Picture 7" descr="A snail on a leaf&#10;&#10;Description automatically generated with low confidence"/>
          <p:cNvPicPr>
            <a:picLocks noChangeAspect="1"/>
          </p:cNvPicPr>
          <p:nvPr/>
        </p:nvPicPr>
        <p:blipFill rotWithShape="1">
          <a:blip r:embed="rId3" cstate="print">
            <a:extLst>
              <a:ext uri="{28A0092B-C50C-407E-A947-70E740481C1C}">
                <a14:useLocalDpi xmlns:a14="http://schemas.microsoft.com/office/drawing/2010/main" val="0"/>
              </a:ext>
            </a:extLst>
          </a:blip>
          <a:srcRect l="2920" t="27737" r="-1"/>
          <a:stretch>
            <a:fillRect/>
          </a:stretch>
        </p:blipFill>
        <p:spPr>
          <a:xfrm flipH="1">
            <a:off x="426720" y="4874590"/>
            <a:ext cx="1008795" cy="1149138"/>
          </a:xfrm>
          <a:prstGeom prst="rect">
            <a:avLst/>
          </a:prstGeom>
        </p:spPr>
      </p:pic>
      <p:sp>
        <p:nvSpPr>
          <p:cNvPr id="7" name="TextBox 6"/>
          <p:cNvSpPr txBox="1"/>
          <p:nvPr/>
        </p:nvSpPr>
        <p:spPr>
          <a:xfrm>
            <a:off x="782320" y="475853"/>
            <a:ext cx="10627360" cy="4524315"/>
          </a:xfrm>
          <a:prstGeom prst="rect">
            <a:avLst/>
          </a:prstGeom>
          <a:noFill/>
        </p:spPr>
        <p:txBody>
          <a:bodyPr wrap="square" rtlCol="0">
            <a:spAutoFit/>
          </a:bodyPr>
          <a:lstStyle/>
          <a:p>
            <a:pPr algn="just"/>
            <a:r>
              <a:rPr lang="vi-VN" sz="3200" b="0" i="0" dirty="0">
                <a:solidFill>
                  <a:srgbClr val="FF0000"/>
                </a:solidFill>
                <a:effectLst/>
                <a:latin typeface="Cambria" panose="02040503050406030204" pitchFamily="18" charset="0"/>
                <a:ea typeface="Cambria" panose="02040503050406030204" pitchFamily="18" charset="0"/>
              </a:rPr>
              <a:t>a. </a:t>
            </a:r>
            <a:r>
              <a:rPr lang="vi-VN" sz="3200" b="1" i="0" dirty="0">
                <a:solidFill>
                  <a:srgbClr val="003399"/>
                </a:solidFill>
                <a:effectLst/>
                <a:latin typeface="Cambria" panose="02040503050406030204" pitchFamily="18" charset="0"/>
                <a:ea typeface="Cambria" panose="02040503050406030204" pitchFamily="18" charset="0"/>
              </a:rPr>
              <a:t>Vì</a:t>
            </a:r>
            <a:r>
              <a:rPr lang="vi-VN" sz="3200" b="0" i="0" dirty="0">
                <a:solidFill>
                  <a:srgbClr val="000000"/>
                </a:solidFill>
                <a:effectLst/>
                <a:latin typeface="Cambria" panose="02040503050406030204" pitchFamily="18" charset="0"/>
                <a:ea typeface="Cambria" panose="02040503050406030204" pitchFamily="18" charset="0"/>
              </a:rPr>
              <a:t> những bức tranh của Bùi Xuân Phái mang hồn cốt của phố cổ Hà Nội </a:t>
            </a:r>
            <a:r>
              <a:rPr lang="vi-VN" sz="3200" b="1" i="0" dirty="0">
                <a:solidFill>
                  <a:srgbClr val="003399"/>
                </a:solidFill>
                <a:effectLst/>
                <a:latin typeface="Cambria" panose="02040503050406030204" pitchFamily="18" charset="0"/>
                <a:ea typeface="Cambria" panose="02040503050406030204" pitchFamily="18" charset="0"/>
              </a:rPr>
              <a:t>nên</a:t>
            </a:r>
            <a:r>
              <a:rPr lang="vi-VN" sz="3200" b="0" i="0" dirty="0">
                <a:solidFill>
                  <a:srgbClr val="003399"/>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tranh của ông được gọi là “Phố Phái".</a:t>
            </a:r>
          </a:p>
          <a:p>
            <a:pPr algn="just"/>
            <a:r>
              <a:rPr lang="vi-VN" sz="3200" b="0" i="0" dirty="0">
                <a:solidFill>
                  <a:srgbClr val="FF0000"/>
                </a:solidFill>
                <a:effectLst/>
                <a:latin typeface="Cambria" panose="02040503050406030204" pitchFamily="18" charset="0"/>
                <a:ea typeface="Cambria" panose="02040503050406030204" pitchFamily="18" charset="0"/>
              </a:rPr>
              <a:t>b. </a:t>
            </a:r>
            <a:r>
              <a:rPr lang="vi-VN" sz="3200" b="1" i="0" dirty="0">
                <a:solidFill>
                  <a:srgbClr val="7030A0"/>
                </a:solidFill>
                <a:effectLst/>
                <a:latin typeface="Cambria" panose="02040503050406030204" pitchFamily="18" charset="0"/>
                <a:ea typeface="Cambria" panose="02040503050406030204" pitchFamily="18" charset="0"/>
              </a:rPr>
              <a:t>Mặc dù </a:t>
            </a:r>
            <a:r>
              <a:rPr lang="vi-VN" sz="3200" b="0" i="0" dirty="0">
                <a:solidFill>
                  <a:srgbClr val="000000"/>
                </a:solidFill>
                <a:effectLst/>
                <a:latin typeface="Cambria" panose="02040503050406030204" pitchFamily="18" charset="0"/>
                <a:ea typeface="Cambria" panose="02040503050406030204" pitchFamily="18" charset="0"/>
              </a:rPr>
              <a:t>phim hoạt hình thường hướng tới đối tượng trẻ em, </a:t>
            </a:r>
            <a:r>
              <a:rPr lang="vi-VN" sz="3200" b="1" i="0" dirty="0">
                <a:solidFill>
                  <a:srgbClr val="7030A0"/>
                </a:solidFill>
                <a:effectLst/>
                <a:latin typeface="Cambria" panose="02040503050406030204" pitchFamily="18" charset="0"/>
                <a:ea typeface="Cambria" panose="02040503050406030204" pitchFamily="18" charset="0"/>
              </a:rPr>
              <a:t>nhưng</a:t>
            </a:r>
            <a:r>
              <a:rPr lang="vi-VN" sz="3200" b="0" i="0" dirty="0">
                <a:solidFill>
                  <a:srgbClr val="000000"/>
                </a:solidFill>
                <a:effectLst/>
                <a:latin typeface="Cambria" panose="02040503050406030204" pitchFamily="18" charset="0"/>
                <a:ea typeface="Cambria" panose="02040503050406030204" pitchFamily="18" charset="0"/>
              </a:rPr>
              <a:t> nhiều người lớn vẫn rất yêu thích loại phim này.</a:t>
            </a:r>
          </a:p>
          <a:p>
            <a:pPr algn="just"/>
            <a:r>
              <a:rPr lang="vi-VN" sz="3200" b="0" i="0" dirty="0">
                <a:solidFill>
                  <a:srgbClr val="FF0000"/>
                </a:solidFill>
                <a:effectLst/>
                <a:latin typeface="Cambria" panose="02040503050406030204" pitchFamily="18" charset="0"/>
                <a:ea typeface="Cambria" panose="02040503050406030204" pitchFamily="18" charset="0"/>
              </a:rPr>
              <a:t>c. </a:t>
            </a:r>
            <a:r>
              <a:rPr lang="vi-VN" sz="3200" b="0" i="0" dirty="0">
                <a:solidFill>
                  <a:srgbClr val="000000"/>
                </a:solidFill>
                <a:effectLst/>
                <a:latin typeface="Cambria" panose="02040503050406030204" pitchFamily="18" charset="0"/>
                <a:ea typeface="Cambria" panose="02040503050406030204" pitchFamily="18" charset="0"/>
              </a:rPr>
              <a:t>Dân ca quan họ </a:t>
            </a:r>
            <a:r>
              <a:rPr lang="vi-VN" sz="3200" b="1" i="0" dirty="0">
                <a:solidFill>
                  <a:schemeClr val="accent6">
                    <a:lumMod val="75000"/>
                  </a:schemeClr>
                </a:solidFill>
                <a:effectLst/>
                <a:latin typeface="Cambria" panose="02040503050406030204" pitchFamily="18" charset="0"/>
                <a:ea typeface="Cambria" panose="02040503050406030204" pitchFamily="18" charset="0"/>
              </a:rPr>
              <a:t>không những </a:t>
            </a:r>
            <a:r>
              <a:rPr lang="vi-VN" sz="3200" b="0" i="0" dirty="0">
                <a:solidFill>
                  <a:srgbClr val="000000"/>
                </a:solidFill>
                <a:effectLst/>
                <a:latin typeface="Cambria" panose="02040503050406030204" pitchFamily="18" charset="0"/>
                <a:ea typeface="Cambria" panose="02040503050406030204" pitchFamily="18" charset="0"/>
              </a:rPr>
              <a:t>là niềm tự hào của người dân Kinh Bắc </a:t>
            </a:r>
            <a:r>
              <a:rPr lang="vi-VN" sz="3200" b="1" i="0" dirty="0">
                <a:solidFill>
                  <a:schemeClr val="accent6">
                    <a:lumMod val="75000"/>
                  </a:schemeClr>
                </a:solidFill>
                <a:effectLst/>
                <a:latin typeface="Cambria" panose="02040503050406030204" pitchFamily="18" charset="0"/>
                <a:ea typeface="Cambria" panose="02040503050406030204" pitchFamily="18" charset="0"/>
              </a:rPr>
              <a:t>mà còn</a:t>
            </a:r>
            <a:r>
              <a:rPr lang="vi-VN" sz="3200" b="0" i="0" dirty="0">
                <a:solidFill>
                  <a:schemeClr val="accent6">
                    <a:lumMod val="75000"/>
                  </a:schemeClr>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là niềm tự hào của cả dân tộc Việt Nam.</a:t>
            </a:r>
          </a:p>
          <a:p>
            <a:pPr algn="just"/>
            <a:r>
              <a:rPr lang="vi-VN" sz="3200" b="0" i="0" dirty="0">
                <a:solidFill>
                  <a:srgbClr val="FF0000"/>
                </a:solidFill>
                <a:effectLst/>
                <a:latin typeface="Cambria" panose="02040503050406030204" pitchFamily="18" charset="0"/>
                <a:ea typeface="Cambria" panose="02040503050406030204" pitchFamily="18" charset="0"/>
              </a:rPr>
              <a:t>d. </a:t>
            </a:r>
            <a:r>
              <a:rPr lang="vi-VN" sz="3200" b="1" i="0" dirty="0">
                <a:solidFill>
                  <a:schemeClr val="accent2">
                    <a:lumMod val="75000"/>
                  </a:schemeClr>
                </a:solidFill>
                <a:effectLst/>
                <a:latin typeface="Cambria" panose="02040503050406030204" pitchFamily="18" charset="0"/>
                <a:ea typeface="Cambria" panose="02040503050406030204" pitchFamily="18" charset="0"/>
              </a:rPr>
              <a:t>Nếu</a:t>
            </a:r>
            <a:r>
              <a:rPr lang="vi-VN" sz="3200" b="0" i="0" dirty="0">
                <a:solidFill>
                  <a:srgbClr val="000000"/>
                </a:solidFill>
                <a:effectLst/>
                <a:latin typeface="Cambria" panose="02040503050406030204" pitchFamily="18" charset="0"/>
                <a:ea typeface="Cambria" panose="02040503050406030204" pitchFamily="18" charset="0"/>
              </a:rPr>
              <a:t> bạn thực sự yêu thích ba lê </a:t>
            </a:r>
            <a:r>
              <a:rPr lang="vi-VN" sz="3200" b="1" i="0" dirty="0">
                <a:solidFill>
                  <a:schemeClr val="accent2">
                    <a:lumMod val="75000"/>
                  </a:schemeClr>
                </a:solidFill>
                <a:effectLst/>
                <a:latin typeface="Cambria" panose="02040503050406030204" pitchFamily="18" charset="0"/>
                <a:ea typeface="Cambria" panose="02040503050406030204" pitchFamily="18" charset="0"/>
              </a:rPr>
              <a:t>thì</a:t>
            </a:r>
            <a:r>
              <a:rPr lang="vi-VN" sz="3200" b="0" i="0" dirty="0">
                <a:solidFill>
                  <a:schemeClr val="accent2">
                    <a:lumMod val="75000"/>
                  </a:schemeClr>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bạn nên theo học từ khi còn nhỏ.</a:t>
            </a:r>
          </a:p>
        </p:txBody>
      </p:sp>
      <p:sp>
        <p:nvSpPr>
          <p:cNvPr id="9" name="TextBox 8"/>
          <p:cNvSpPr txBox="1"/>
          <p:nvPr/>
        </p:nvSpPr>
        <p:spPr>
          <a:xfrm>
            <a:off x="1303089" y="5211861"/>
            <a:ext cx="10746556" cy="954107"/>
          </a:xfrm>
          <a:prstGeom prst="rect">
            <a:avLst/>
          </a:prstGeom>
          <a:noFill/>
          <a:ln w="38100">
            <a:solidFill>
              <a:srgbClr val="FFC000"/>
            </a:solidFill>
          </a:ln>
        </p:spPr>
        <p:txBody>
          <a:bodyPr wrap="square" rtlCol="0">
            <a:spAutoFit/>
          </a:bodyPr>
          <a:lstStyle/>
          <a:p>
            <a:r>
              <a:rPr lang="en-US" sz="2800" b="1" dirty="0" err="1" smtClean="0">
                <a:solidFill>
                  <a:srgbClr val="3366CC"/>
                </a:solidFill>
                <a:latin typeface="Times New Roman" panose="02020603050405020304" pitchFamily="18" charset="0"/>
                <a:cs typeface="Times New Roman" panose="02020603050405020304" pitchFamily="18" charset="0"/>
              </a:rPr>
              <a:t>Các</a:t>
            </a:r>
            <a:r>
              <a:rPr lang="en-US" sz="2800" b="1" dirty="0" smtClean="0">
                <a:solidFill>
                  <a:srgbClr val="3366CC"/>
                </a:solidFill>
                <a:latin typeface="Times New Roman" panose="02020603050405020304" pitchFamily="18" charset="0"/>
                <a:cs typeface="Times New Roman" panose="02020603050405020304" pitchFamily="18" charset="0"/>
              </a:rPr>
              <a:t> </a:t>
            </a:r>
            <a:r>
              <a:rPr lang="en-US" sz="2800" b="1" dirty="0" err="1" smtClean="0">
                <a:solidFill>
                  <a:srgbClr val="3366CC"/>
                </a:solidFill>
                <a:latin typeface="Times New Roman" panose="02020603050405020304" pitchFamily="18" charset="0"/>
                <a:cs typeface="Times New Roman" panose="02020603050405020304" pitchFamily="18" charset="0"/>
              </a:rPr>
              <a:t>cặp</a:t>
            </a:r>
            <a:r>
              <a:rPr lang="en-US" sz="2800" b="1" dirty="0" smtClean="0">
                <a:solidFill>
                  <a:srgbClr val="3366CC"/>
                </a:solidFill>
                <a:latin typeface="Times New Roman" panose="02020603050405020304" pitchFamily="18" charset="0"/>
                <a:cs typeface="Times New Roman" panose="02020603050405020304" pitchFamily="18" charset="0"/>
              </a:rPr>
              <a:t> </a:t>
            </a:r>
            <a:r>
              <a:rPr lang="en-US" sz="2800" b="1" dirty="0" err="1" smtClean="0">
                <a:solidFill>
                  <a:srgbClr val="3366CC"/>
                </a:solidFill>
                <a:latin typeface="Times New Roman" panose="02020603050405020304" pitchFamily="18" charset="0"/>
                <a:cs typeface="Times New Roman" panose="02020603050405020304" pitchFamily="18" charset="0"/>
              </a:rPr>
              <a:t>từ</a:t>
            </a:r>
            <a:r>
              <a:rPr lang="en-US" sz="2800" b="1" dirty="0" smtClean="0">
                <a:solidFill>
                  <a:srgbClr val="3366CC"/>
                </a:solidFill>
                <a:latin typeface="Times New Roman" panose="02020603050405020304" pitchFamily="18" charset="0"/>
                <a:cs typeface="Times New Roman" panose="02020603050405020304" pitchFamily="18" charset="0"/>
              </a:rPr>
              <a:t>: </a:t>
            </a:r>
            <a:r>
              <a:rPr lang="en-US" sz="2800" b="1" dirty="0" smtClean="0">
                <a:solidFill>
                  <a:schemeClr val="accent2">
                    <a:lumMod val="75000"/>
                  </a:schemeClr>
                </a:solidFill>
                <a:latin typeface="Times New Roman" panose="02020603050405020304" pitchFamily="18" charset="0"/>
                <a:cs typeface="Times New Roman" panose="02020603050405020304" pitchFamily="18" charset="0"/>
              </a:rPr>
              <a:t>“</a:t>
            </a:r>
            <a:r>
              <a:rPr lang="en-US" sz="2800" b="1" dirty="0" err="1" smtClean="0">
                <a:solidFill>
                  <a:schemeClr val="accent2">
                    <a:lumMod val="75000"/>
                  </a:schemeClr>
                </a:solidFill>
                <a:latin typeface="Times New Roman" panose="02020603050405020304" pitchFamily="18" charset="0"/>
                <a:cs typeface="Times New Roman" panose="02020603050405020304" pitchFamily="18" charset="0"/>
              </a:rPr>
              <a:t>vì</a:t>
            </a:r>
            <a:r>
              <a:rPr lang="en-US" sz="2800" b="1" dirty="0" smtClean="0">
                <a:solidFill>
                  <a:schemeClr val="accent2">
                    <a:lumMod val="75000"/>
                  </a:schemeClr>
                </a:solidFill>
                <a:latin typeface="Times New Roman" panose="02020603050405020304" pitchFamily="18" charset="0"/>
                <a:cs typeface="Times New Roman" panose="02020603050405020304" pitchFamily="18" charset="0"/>
              </a:rPr>
              <a:t> … </a:t>
            </a:r>
            <a:r>
              <a:rPr lang="en-US" sz="2800" b="1" dirty="0" err="1" smtClean="0">
                <a:solidFill>
                  <a:schemeClr val="accent2">
                    <a:lumMod val="75000"/>
                  </a:schemeClr>
                </a:solidFill>
                <a:latin typeface="Times New Roman" panose="02020603050405020304" pitchFamily="18" charset="0"/>
                <a:cs typeface="Times New Roman" panose="02020603050405020304" pitchFamily="18" charset="0"/>
              </a:rPr>
              <a:t>nên</a:t>
            </a:r>
            <a:r>
              <a:rPr lang="en-US" sz="2800" b="1" dirty="0" smtClean="0">
                <a:solidFill>
                  <a:schemeClr val="accent2">
                    <a:lumMod val="75000"/>
                  </a:schemeClr>
                </a:solidFill>
                <a:latin typeface="Times New Roman" panose="02020603050405020304" pitchFamily="18" charset="0"/>
                <a:cs typeface="Times New Roman" panose="02020603050405020304" pitchFamily="18" charset="0"/>
              </a:rPr>
              <a:t> …; </a:t>
            </a:r>
            <a:r>
              <a:rPr lang="en-US" sz="2800" b="1" dirty="0" err="1" smtClean="0">
                <a:solidFill>
                  <a:schemeClr val="accent2">
                    <a:lumMod val="75000"/>
                  </a:schemeClr>
                </a:solidFill>
                <a:latin typeface="Times New Roman" panose="02020603050405020304" pitchFamily="18" charset="0"/>
                <a:cs typeface="Times New Roman" panose="02020603050405020304" pitchFamily="18" charset="0"/>
              </a:rPr>
              <a:t>mặc</a:t>
            </a:r>
            <a:r>
              <a:rPr lang="en-US" sz="2800" b="1"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2">
                    <a:lumMod val="75000"/>
                  </a:schemeClr>
                </a:solidFill>
                <a:latin typeface="Times New Roman" panose="02020603050405020304" pitchFamily="18" charset="0"/>
                <a:cs typeface="Times New Roman" panose="02020603050405020304" pitchFamily="18" charset="0"/>
              </a:rPr>
              <a:t>dù</a:t>
            </a:r>
            <a:r>
              <a:rPr lang="en-US" sz="2800" b="1" dirty="0" smtClean="0">
                <a:solidFill>
                  <a:schemeClr val="accent2">
                    <a:lumMod val="75000"/>
                  </a:schemeClr>
                </a:solidFill>
                <a:latin typeface="Times New Roman" panose="02020603050405020304" pitchFamily="18" charset="0"/>
                <a:cs typeface="Times New Roman" panose="02020603050405020304" pitchFamily="18" charset="0"/>
              </a:rPr>
              <a:t> … </a:t>
            </a:r>
            <a:r>
              <a:rPr lang="en-US" sz="2800" b="1" dirty="0" err="1" smtClean="0">
                <a:solidFill>
                  <a:schemeClr val="accent2">
                    <a:lumMod val="75000"/>
                  </a:schemeClr>
                </a:solidFill>
                <a:latin typeface="Times New Roman" panose="02020603050405020304" pitchFamily="18" charset="0"/>
                <a:cs typeface="Times New Roman" panose="02020603050405020304" pitchFamily="18" charset="0"/>
              </a:rPr>
              <a:t>nhưng</a:t>
            </a:r>
            <a:r>
              <a:rPr lang="en-US" sz="2800" b="1" dirty="0" smtClean="0">
                <a:solidFill>
                  <a:schemeClr val="accent2">
                    <a:lumMod val="75000"/>
                  </a:schemeClr>
                </a:solidFill>
                <a:latin typeface="Times New Roman" panose="02020603050405020304" pitchFamily="18" charset="0"/>
                <a:cs typeface="Times New Roman" panose="02020603050405020304" pitchFamily="18" charset="0"/>
              </a:rPr>
              <a:t> …; </a:t>
            </a:r>
          </a:p>
          <a:p>
            <a:r>
              <a:rPr lang="en-US" sz="2800" b="1" dirty="0" err="1" smtClean="0">
                <a:solidFill>
                  <a:schemeClr val="accent2">
                    <a:lumMod val="75000"/>
                  </a:schemeClr>
                </a:solidFill>
                <a:latin typeface="Times New Roman" panose="02020603050405020304" pitchFamily="18" charset="0"/>
                <a:cs typeface="Times New Roman" panose="02020603050405020304" pitchFamily="18" charset="0"/>
              </a:rPr>
              <a:t>không</a:t>
            </a:r>
            <a:r>
              <a:rPr lang="en-US" sz="2800" b="1"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2">
                    <a:lumMod val="75000"/>
                  </a:schemeClr>
                </a:solidFill>
                <a:latin typeface="Times New Roman" panose="02020603050405020304" pitchFamily="18" charset="0"/>
                <a:cs typeface="Times New Roman" panose="02020603050405020304" pitchFamily="18" charset="0"/>
              </a:rPr>
              <a:t>những</a:t>
            </a:r>
            <a:r>
              <a:rPr lang="en-US" sz="2800" b="1" dirty="0" smtClean="0">
                <a:solidFill>
                  <a:schemeClr val="accent2">
                    <a:lumMod val="75000"/>
                  </a:schemeClr>
                </a:solidFill>
                <a:latin typeface="Times New Roman" panose="02020603050405020304" pitchFamily="18" charset="0"/>
                <a:cs typeface="Times New Roman" panose="02020603050405020304" pitchFamily="18" charset="0"/>
              </a:rPr>
              <a:t> … </a:t>
            </a:r>
            <a:r>
              <a:rPr lang="en-US" sz="2800" b="1" dirty="0" err="1" smtClean="0">
                <a:solidFill>
                  <a:schemeClr val="accent2">
                    <a:lumMod val="75000"/>
                  </a:schemeClr>
                </a:solidFill>
                <a:latin typeface="Times New Roman" panose="02020603050405020304" pitchFamily="18" charset="0"/>
                <a:cs typeface="Times New Roman" panose="02020603050405020304" pitchFamily="18" charset="0"/>
              </a:rPr>
              <a:t>mà</a:t>
            </a:r>
            <a:r>
              <a:rPr lang="en-US" sz="2800" b="1"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2800" b="1" dirty="0" err="1" smtClean="0">
                <a:solidFill>
                  <a:schemeClr val="accent2">
                    <a:lumMod val="75000"/>
                  </a:schemeClr>
                </a:solidFill>
                <a:latin typeface="Times New Roman" panose="02020603050405020304" pitchFamily="18" charset="0"/>
                <a:cs typeface="Times New Roman" panose="02020603050405020304" pitchFamily="18" charset="0"/>
              </a:rPr>
              <a:t>còn</a:t>
            </a:r>
            <a:r>
              <a:rPr lang="en-US" sz="2800" b="1" dirty="0" smtClean="0">
                <a:solidFill>
                  <a:schemeClr val="accent2">
                    <a:lumMod val="75000"/>
                  </a:schemeClr>
                </a:solidFill>
                <a:latin typeface="Times New Roman" panose="02020603050405020304" pitchFamily="18" charset="0"/>
                <a:cs typeface="Times New Roman" panose="02020603050405020304" pitchFamily="18" charset="0"/>
              </a:rPr>
              <a:t> …; </a:t>
            </a:r>
            <a:r>
              <a:rPr lang="en-US" sz="2800" b="1" dirty="0" err="1" smtClean="0">
                <a:solidFill>
                  <a:schemeClr val="accent2">
                    <a:lumMod val="75000"/>
                  </a:schemeClr>
                </a:solidFill>
                <a:latin typeface="Times New Roman" panose="02020603050405020304" pitchFamily="18" charset="0"/>
                <a:cs typeface="Times New Roman" panose="02020603050405020304" pitchFamily="18" charset="0"/>
              </a:rPr>
              <a:t>nếu</a:t>
            </a:r>
            <a:r>
              <a:rPr lang="en-US" sz="2800" b="1" dirty="0" smtClean="0">
                <a:solidFill>
                  <a:schemeClr val="accent2">
                    <a:lumMod val="75000"/>
                  </a:schemeClr>
                </a:solidFill>
                <a:latin typeface="Times New Roman" panose="02020603050405020304" pitchFamily="18" charset="0"/>
                <a:cs typeface="Times New Roman" panose="02020603050405020304" pitchFamily="18" charset="0"/>
              </a:rPr>
              <a:t> … </a:t>
            </a:r>
            <a:r>
              <a:rPr lang="en-US" sz="2800" b="1" dirty="0" err="1" smtClean="0">
                <a:solidFill>
                  <a:schemeClr val="accent2">
                    <a:lumMod val="75000"/>
                  </a:schemeClr>
                </a:solidFill>
                <a:latin typeface="Times New Roman" panose="02020603050405020304" pitchFamily="18" charset="0"/>
                <a:cs typeface="Times New Roman" panose="02020603050405020304" pitchFamily="18" charset="0"/>
              </a:rPr>
              <a:t>thì</a:t>
            </a:r>
            <a:r>
              <a:rPr lang="en-US" sz="2800" b="1" dirty="0" smtClean="0">
                <a:solidFill>
                  <a:schemeClr val="accent2">
                    <a:lumMod val="75000"/>
                  </a:schemeClr>
                </a:solidFill>
                <a:latin typeface="Times New Roman" panose="02020603050405020304" pitchFamily="18" charset="0"/>
                <a:cs typeface="Times New Roman" panose="02020603050405020304" pitchFamily="18" charset="0"/>
              </a:rPr>
              <a:t> …” </a:t>
            </a:r>
            <a:r>
              <a:rPr lang="en-US" sz="2800" b="1" dirty="0" err="1" smtClean="0">
                <a:solidFill>
                  <a:srgbClr val="3366CC"/>
                </a:solidFill>
                <a:latin typeface="Times New Roman" panose="02020603050405020304" pitchFamily="18" charset="0"/>
                <a:cs typeface="Times New Roman" panose="02020603050405020304" pitchFamily="18" charset="0"/>
              </a:rPr>
              <a:t>được</a:t>
            </a:r>
            <a:r>
              <a:rPr lang="en-US" sz="2800" b="1" dirty="0" smtClean="0">
                <a:solidFill>
                  <a:srgbClr val="3366CC"/>
                </a:solidFill>
                <a:latin typeface="Times New Roman" panose="02020603050405020304" pitchFamily="18" charset="0"/>
                <a:cs typeface="Times New Roman" panose="02020603050405020304" pitchFamily="18" charset="0"/>
              </a:rPr>
              <a:t> </a:t>
            </a:r>
            <a:r>
              <a:rPr lang="en-US" sz="2800" b="1" dirty="0" err="1" smtClean="0">
                <a:solidFill>
                  <a:srgbClr val="3366CC"/>
                </a:solidFill>
                <a:latin typeface="Times New Roman" panose="02020603050405020304" pitchFamily="18" charset="0"/>
                <a:cs typeface="Times New Roman" panose="02020603050405020304" pitchFamily="18" charset="0"/>
              </a:rPr>
              <a:t>gọi</a:t>
            </a:r>
            <a:r>
              <a:rPr lang="en-US" sz="2800" b="1" dirty="0" smtClean="0">
                <a:solidFill>
                  <a:srgbClr val="3366CC"/>
                </a:solidFill>
                <a:latin typeface="Times New Roman" panose="02020603050405020304" pitchFamily="18" charset="0"/>
                <a:cs typeface="Times New Roman" panose="02020603050405020304" pitchFamily="18" charset="0"/>
              </a:rPr>
              <a:t> </a:t>
            </a:r>
            <a:r>
              <a:rPr lang="en-US" sz="2800" b="1" dirty="0" err="1" smtClean="0">
                <a:solidFill>
                  <a:srgbClr val="3366CC"/>
                </a:solidFill>
                <a:latin typeface="Times New Roman" panose="02020603050405020304" pitchFamily="18" charset="0"/>
                <a:cs typeface="Times New Roman" panose="02020603050405020304" pitchFamily="18" charset="0"/>
              </a:rPr>
              <a:t>là</a:t>
            </a:r>
            <a:r>
              <a:rPr lang="en-US" sz="2800" b="1" dirty="0" smtClean="0">
                <a:solidFill>
                  <a:srgbClr val="3366CC"/>
                </a:solidFill>
                <a:latin typeface="Times New Roman" panose="02020603050405020304" pitchFamily="18" charset="0"/>
                <a:cs typeface="Times New Roman" panose="02020603050405020304" pitchFamily="18" charset="0"/>
              </a:rPr>
              <a:t> </a:t>
            </a:r>
            <a:r>
              <a:rPr lang="en-US" sz="2800" b="1" dirty="0" err="1" smtClean="0">
                <a:solidFill>
                  <a:srgbClr val="3366CC"/>
                </a:solidFill>
                <a:latin typeface="Times New Roman" panose="02020603050405020304" pitchFamily="18" charset="0"/>
                <a:cs typeface="Times New Roman" panose="02020603050405020304" pitchFamily="18" charset="0"/>
              </a:rPr>
              <a:t>các</a:t>
            </a:r>
            <a:r>
              <a:rPr lang="en-US" sz="2800" b="1" dirty="0" smtClean="0">
                <a:solidFill>
                  <a:srgbClr val="3366CC"/>
                </a:solidFill>
                <a:latin typeface="Times New Roman" panose="02020603050405020304" pitchFamily="18" charset="0"/>
                <a:cs typeface="Times New Roman" panose="02020603050405020304" pitchFamily="18" charset="0"/>
              </a:rPr>
              <a:t> </a:t>
            </a:r>
            <a:r>
              <a:rPr lang="en-US" sz="2800" b="1" dirty="0" err="1" smtClean="0">
                <a:solidFill>
                  <a:srgbClr val="3366CC"/>
                </a:solidFill>
                <a:latin typeface="Times New Roman" panose="02020603050405020304" pitchFamily="18" charset="0"/>
                <a:cs typeface="Times New Roman" panose="02020603050405020304" pitchFamily="18" charset="0"/>
              </a:rPr>
              <a:t>cặp</a:t>
            </a:r>
            <a:r>
              <a:rPr lang="en-US" sz="2800" b="1" dirty="0" smtClean="0">
                <a:solidFill>
                  <a:srgbClr val="3366CC"/>
                </a:solidFill>
                <a:latin typeface="Times New Roman" panose="02020603050405020304" pitchFamily="18" charset="0"/>
                <a:cs typeface="Times New Roman" panose="02020603050405020304" pitchFamily="18" charset="0"/>
              </a:rPr>
              <a:t> </a:t>
            </a:r>
            <a:r>
              <a:rPr lang="en-US" sz="2800" b="1" dirty="0" err="1" smtClean="0">
                <a:solidFill>
                  <a:srgbClr val="3366CC"/>
                </a:solidFill>
                <a:latin typeface="Times New Roman" panose="02020603050405020304" pitchFamily="18" charset="0"/>
                <a:cs typeface="Times New Roman" panose="02020603050405020304" pitchFamily="18" charset="0"/>
              </a:rPr>
              <a:t>kết</a:t>
            </a:r>
            <a:r>
              <a:rPr lang="en-US" sz="2800" b="1" dirty="0" smtClean="0">
                <a:solidFill>
                  <a:srgbClr val="3366CC"/>
                </a:solidFill>
                <a:latin typeface="Times New Roman" panose="02020603050405020304" pitchFamily="18" charset="0"/>
                <a:cs typeface="Times New Roman" panose="02020603050405020304" pitchFamily="18" charset="0"/>
              </a:rPr>
              <a:t> </a:t>
            </a:r>
            <a:r>
              <a:rPr lang="en-US" sz="2800" b="1" dirty="0" err="1" smtClean="0">
                <a:solidFill>
                  <a:srgbClr val="3366CC"/>
                </a:solidFill>
                <a:latin typeface="Times New Roman" panose="02020603050405020304" pitchFamily="18" charset="0"/>
                <a:cs typeface="Times New Roman" panose="02020603050405020304" pitchFamily="18" charset="0"/>
              </a:rPr>
              <a:t>từ</a:t>
            </a:r>
            <a:r>
              <a:rPr lang="en-US" sz="2800" b="1" dirty="0" smtClean="0">
                <a:solidFill>
                  <a:srgbClr val="3366CC"/>
                </a:solidFill>
                <a:latin typeface="Times New Roman" panose="02020603050405020304" pitchFamily="18" charset="0"/>
                <a:cs typeface="Times New Roman" panose="02020603050405020304" pitchFamily="18" charset="0"/>
              </a:rPr>
              <a:t>.</a:t>
            </a:r>
            <a:endParaRPr lang="en-US" sz="2800" b="1" dirty="0">
              <a:solidFill>
                <a:srgbClr val="3366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1514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6281"/>
          <a:stretch>
            <a:fillRect/>
          </a:stretch>
        </p:blipFill>
        <p:spPr>
          <a:xfrm>
            <a:off x="0" y="0"/>
            <a:ext cx="12195460" cy="6858000"/>
          </a:xfrm>
          <a:prstGeom prst="rect">
            <a:avLst/>
          </a:prstGeom>
        </p:spPr>
      </p:pic>
      <p:sp>
        <p:nvSpPr>
          <p:cNvPr id="9" name="Rectangle: Rounded Corners 8"/>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19" name="Picture 18" descr="A picture containing grass, field, outdoor, plant&#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b="23776"/>
          <a:stretch>
            <a:fillRect/>
          </a:stretch>
        </p:blipFill>
        <p:spPr>
          <a:xfrm>
            <a:off x="0" y="3429001"/>
            <a:ext cx="12195460" cy="3428999"/>
          </a:xfrm>
          <a:prstGeom prst="rect">
            <a:avLst/>
          </a:prstGeom>
        </p:spPr>
      </p:pic>
      <p:pic>
        <p:nvPicPr>
          <p:cNvPr id="40" name="Picture 39" descr="A picture containing shape&#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1429" t="16629" r="1429" b="16629"/>
          <a:stretch>
            <a:fillRect/>
          </a:stretch>
        </p:blipFill>
        <p:spPr>
          <a:xfrm>
            <a:off x="1113886" y="1413000"/>
            <a:ext cx="7264527" cy="4032000"/>
          </a:xfrm>
          <a:prstGeom prst="rect">
            <a:avLst/>
          </a:prstGeom>
        </p:spPr>
      </p:pic>
      <p:pic>
        <p:nvPicPr>
          <p:cNvPr id="49" name="Picture 48"/>
          <p:cNvPicPr>
            <a:picLocks noChangeAspect="1"/>
          </p:cNvPicPr>
          <p:nvPr/>
        </p:nvPicPr>
        <p:blipFill>
          <a:blip r:embed="rId5"/>
          <a:stretch>
            <a:fillRect/>
          </a:stretch>
        </p:blipFill>
        <p:spPr>
          <a:xfrm flipH="1">
            <a:off x="8606305" y="1791000"/>
            <a:ext cx="3121152" cy="4608000"/>
          </a:xfrm>
          <a:prstGeom prst="rect">
            <a:avLst/>
          </a:prstGeom>
        </p:spPr>
      </p:pic>
      <p:grpSp>
        <p:nvGrpSpPr>
          <p:cNvPr id="67" name="Group 66"/>
          <p:cNvGrpSpPr/>
          <p:nvPr/>
        </p:nvGrpSpPr>
        <p:grpSpPr>
          <a:xfrm>
            <a:off x="8098173" y="117001"/>
            <a:ext cx="2030536" cy="2906788"/>
            <a:chOff x="8170079" y="458999"/>
            <a:chExt cx="1995923" cy="2448000"/>
          </a:xfrm>
        </p:grpSpPr>
        <p:pic>
          <p:nvPicPr>
            <p:cNvPr id="65" name="Picture 64"/>
            <p:cNvPicPr>
              <a:picLocks noChangeAspect="1"/>
            </p:cNvPicPr>
            <p:nvPr/>
          </p:nvPicPr>
          <p:blipFill>
            <a:blip r:embed="rId6"/>
            <a:stretch>
              <a:fillRect/>
            </a:stretch>
          </p:blipFill>
          <p:spPr>
            <a:xfrm>
              <a:off x="8170079" y="458999"/>
              <a:ext cx="1945344" cy="2448000"/>
            </a:xfrm>
            <a:prstGeom prst="rect">
              <a:avLst/>
            </a:prstGeom>
          </p:spPr>
        </p:pic>
        <p:sp>
          <p:nvSpPr>
            <p:cNvPr id="66" name="TextBox 65"/>
            <p:cNvSpPr txBox="1"/>
            <p:nvPr/>
          </p:nvSpPr>
          <p:spPr>
            <a:xfrm>
              <a:off x="8221535" y="832311"/>
              <a:ext cx="1944467" cy="12182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Kết</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luận</a:t>
              </a: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extBox 1"/>
          <p:cNvSpPr txBox="1"/>
          <p:nvPr/>
        </p:nvSpPr>
        <p:spPr>
          <a:xfrm>
            <a:off x="1502147" y="2058018"/>
            <a:ext cx="6482080" cy="3046988"/>
          </a:xfrm>
          <a:prstGeom prst="rect">
            <a:avLst/>
          </a:prstGeom>
          <a:noFill/>
        </p:spPr>
        <p:txBody>
          <a:bodyPr wrap="square" rtlCol="0">
            <a:spAutoFit/>
          </a:bodyPr>
          <a:lstStyle/>
          <a:p>
            <a:pPr algn="just"/>
            <a:r>
              <a:rPr lang="en-US" sz="4800" dirty="0" smtClean="0">
                <a:solidFill>
                  <a:schemeClr val="bg1"/>
                </a:solidFill>
                <a:effectLst/>
                <a:ea typeface="Calibri" panose="020F0502020204030204" pitchFamily="34" charset="0"/>
              </a:rPr>
              <a:t>       </a:t>
            </a:r>
            <a:r>
              <a:rPr lang="en-US" sz="4800" dirty="0" err="1" smtClean="0">
                <a:solidFill>
                  <a:schemeClr val="bg1"/>
                </a:solidFill>
                <a:effectLst/>
                <a:ea typeface="Calibri" panose="020F0502020204030204" pitchFamily="34" charset="0"/>
              </a:rPr>
              <a:t>Các</a:t>
            </a:r>
            <a:r>
              <a:rPr lang="en-US" sz="4800" dirty="0" smtClean="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kết</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từ</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không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chỉ</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dùng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đơn</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lẻ</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mà</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có</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thể</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dùng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thành</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từng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cặp</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với</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nhau</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để</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nối</a:t>
            </a:r>
            <a:r>
              <a:rPr lang="en-US" sz="4800" dirty="0">
                <a:solidFill>
                  <a:schemeClr val="bg1"/>
                </a:solidFill>
                <a:effectLst/>
                <a:ea typeface="Calibri" panose="020F0502020204030204" pitchFamily="34" charset="0"/>
              </a:rPr>
              <a:t>.</a:t>
            </a:r>
            <a:endParaRPr lang="en-US" sz="48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3" name="Picture 2"/>
          <p:cNvPicPr>
            <a:picLocks noChangeAspect="1"/>
          </p:cNvPicPr>
          <p:nvPr/>
        </p:nvPicPr>
        <p:blipFill>
          <a:blip r:embed="rId3"/>
          <a:stretch>
            <a:fillRect/>
          </a:stretch>
        </p:blipFill>
        <p:spPr>
          <a:xfrm>
            <a:off x="802141" y="1432152"/>
            <a:ext cx="10529888" cy="30981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p:cNvGrpSpPr/>
          <p:nvPr/>
        </p:nvGrpSpPr>
        <p:grpSpPr>
          <a:xfrm>
            <a:off x="597279" y="-91440"/>
            <a:ext cx="11482961" cy="1440723"/>
            <a:chOff x="515999" y="0"/>
            <a:chExt cx="11482961" cy="1113104"/>
          </a:xfrm>
        </p:grpSpPr>
        <p:sp>
          <p:nvSpPr>
            <p:cNvPr id="3" name="Rectangle: Rounded Corners 16"/>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p:cNvSpPr txBox="1"/>
            <p:nvPr/>
          </p:nvSpPr>
          <p:spPr>
            <a:xfrm>
              <a:off x="1877908" y="185729"/>
              <a:ext cx="9623211" cy="927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Tìm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hợp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thay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mỗi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hoa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p:cNvPicPr>
              <a:picLocks noChangeAspect="1"/>
            </p:cNvPicPr>
            <p:nvPr/>
          </p:nvPicPr>
          <p:blipFill rotWithShape="1">
            <a:blip r:embed="rId3" cstate="print">
              <a:extLst>
                <a:ext uri="{28A0092B-C50C-407E-A947-70E740481C1C}">
                  <a14:useLocalDpi xmlns:a14="http://schemas.microsoft.com/office/drawing/2010/main" val="0"/>
                </a:ext>
              </a:extLst>
            </a:blip>
            <a:srcRect l="2920" t="27737" r="-1"/>
            <a:stretch>
              <a:fillRect/>
            </a:stretch>
          </p:blipFill>
          <p:spPr>
            <a:xfrm flipH="1">
              <a:off x="515999" y="0"/>
              <a:ext cx="1402550" cy="1044000"/>
            </a:xfrm>
            <a:prstGeom prst="rect">
              <a:avLst/>
            </a:prstGeom>
          </p:spPr>
        </p:pic>
      </p:grpSp>
      <p:sp>
        <p:nvSpPr>
          <p:cNvPr id="11" name="TextBox 10"/>
          <p:cNvSpPr txBox="1"/>
          <p:nvPr/>
        </p:nvSpPr>
        <p:spPr>
          <a:xfrm>
            <a:off x="849085" y="1219199"/>
            <a:ext cx="11103429" cy="5264646"/>
          </a:xfrm>
          <a:prstGeom prst="rect">
            <a:avLst/>
          </a:prstGeom>
          <a:noFill/>
        </p:spPr>
        <p:txBody>
          <a:bodyPr wrap="square" rtlCol="0">
            <a:spAutoFit/>
          </a:bodyPr>
          <a:lstStyle/>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a. Cậu thích xem phim hài </a:t>
            </a:r>
            <a:r>
              <a:rPr lang="vi-VN" sz="3800" b="1" i="0" dirty="0">
                <a:solidFill>
                  <a:srgbClr val="000000"/>
                </a:solidFill>
                <a:effectLst/>
                <a:latin typeface="Calibri" panose="020F0502020204030204" pitchFamily="34" charset="0"/>
                <a:cs typeface="Calibri" panose="020F0502020204030204" pitchFamily="34" charset="0"/>
              </a:rPr>
              <a:t>hay</a:t>
            </a:r>
            <a:r>
              <a:rPr lang="vi-VN" sz="3800" b="0" i="0" dirty="0">
                <a:solidFill>
                  <a:srgbClr val="000000"/>
                </a:solidFill>
                <a:effectLst/>
                <a:latin typeface="Calibri" panose="020F0502020204030204" pitchFamily="34" charset="0"/>
                <a:cs typeface="Calibri" panose="020F0502020204030204" pitchFamily="34" charset="0"/>
              </a:rPr>
              <a:t> phim hành động?</a:t>
            </a:r>
          </a:p>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b. Tranh Đông Hồ giản dị </a:t>
            </a:r>
            <a:r>
              <a:rPr lang="vi-VN" sz="3800" b="1" i="0" dirty="0">
                <a:solidFill>
                  <a:srgbClr val="000000"/>
                </a:solidFill>
                <a:effectLst/>
                <a:latin typeface="Calibri" panose="020F0502020204030204" pitchFamily="34" charset="0"/>
                <a:cs typeface="Calibri" panose="020F0502020204030204" pitchFamily="34" charset="0"/>
              </a:rPr>
              <a:t>mà</a:t>
            </a:r>
            <a:r>
              <a:rPr lang="vi-VN" sz="3800" b="0" i="0" dirty="0">
                <a:solidFill>
                  <a:srgbClr val="000000"/>
                </a:solidFill>
                <a:effectLst/>
                <a:latin typeface="Calibri" panose="020F0502020204030204" pitchFamily="34" charset="0"/>
                <a:cs typeface="Calibri" panose="020F0502020204030204" pitchFamily="34" charset="0"/>
              </a:rPr>
              <a:t> tinh tế.</a:t>
            </a:r>
          </a:p>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c. </a:t>
            </a:r>
            <a:r>
              <a:rPr lang="vi-VN" sz="3800" b="1" i="0" dirty="0">
                <a:solidFill>
                  <a:srgbClr val="000000"/>
                </a:solidFill>
                <a:effectLst/>
                <a:latin typeface="Calibri" panose="020F0502020204030204" pitchFamily="34" charset="0"/>
                <a:cs typeface="Calibri" panose="020F0502020204030204" pitchFamily="34" charset="0"/>
              </a:rPr>
              <a:t>Nếu</a:t>
            </a:r>
            <a:r>
              <a:rPr lang="vi-VN" sz="3800" b="0" i="0" dirty="0">
                <a:solidFill>
                  <a:srgbClr val="000000"/>
                </a:solidFill>
                <a:effectLst/>
                <a:latin typeface="Calibri" panose="020F0502020204030204" pitchFamily="34" charset="0"/>
                <a:cs typeface="Calibri" panose="020F0502020204030204" pitchFamily="34" charset="0"/>
              </a:rPr>
              <a:t> bạn muốn chơi pi-a-nô thành thạo </a:t>
            </a:r>
            <a:r>
              <a:rPr lang="vi-VN" sz="3800" b="1" i="0" dirty="0">
                <a:solidFill>
                  <a:srgbClr val="000000"/>
                </a:solidFill>
                <a:effectLst/>
                <a:latin typeface="Calibri" panose="020F0502020204030204" pitchFamily="34" charset="0"/>
                <a:cs typeface="Calibri" panose="020F0502020204030204" pitchFamily="34" charset="0"/>
              </a:rPr>
              <a:t>thì</a:t>
            </a:r>
            <a:r>
              <a:rPr lang="vi-VN" sz="3800" b="0" i="0" dirty="0">
                <a:solidFill>
                  <a:srgbClr val="000000"/>
                </a:solidFill>
                <a:effectLst/>
                <a:latin typeface="Calibri" panose="020F0502020204030204" pitchFamily="34" charset="0"/>
                <a:cs typeface="Calibri" panose="020F0502020204030204" pitchFamily="34" charset="0"/>
              </a:rPr>
              <a:t> bạn phải kiên trì.</a:t>
            </a:r>
          </a:p>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d. </a:t>
            </a:r>
            <a:r>
              <a:rPr lang="vi-VN" sz="3800" b="1" i="0" dirty="0">
                <a:solidFill>
                  <a:srgbClr val="000000"/>
                </a:solidFill>
                <a:effectLst/>
                <a:latin typeface="Calibri" panose="020F0502020204030204" pitchFamily="34" charset="0"/>
                <a:cs typeface="Calibri" panose="020F0502020204030204" pitchFamily="34" charset="0"/>
              </a:rPr>
              <a:t>Nhờ</a:t>
            </a:r>
            <a:r>
              <a:rPr lang="vi-VN" sz="3800" b="0" i="0" dirty="0">
                <a:solidFill>
                  <a:srgbClr val="000000"/>
                </a:solidFill>
                <a:effectLst/>
                <a:latin typeface="Calibri" panose="020F0502020204030204" pitchFamily="34" charset="0"/>
                <a:cs typeface="Calibri" panose="020F0502020204030204" pitchFamily="34" charset="0"/>
              </a:rPr>
              <a:t> khổ công luyện tập </a:t>
            </a:r>
            <a:r>
              <a:rPr lang="vi-VN" sz="3800" b="1" i="0" dirty="0">
                <a:solidFill>
                  <a:srgbClr val="000000"/>
                </a:solidFill>
                <a:effectLst/>
                <a:latin typeface="Calibri" panose="020F0502020204030204" pitchFamily="34" charset="0"/>
                <a:cs typeface="Calibri" panose="020F0502020204030204" pitchFamily="34" charset="0"/>
              </a:rPr>
              <a:t>mà</a:t>
            </a:r>
            <a:r>
              <a:rPr lang="vi-VN" sz="3800" b="0" i="0" dirty="0">
                <a:solidFill>
                  <a:srgbClr val="000000"/>
                </a:solidFill>
                <a:effectLst/>
                <a:latin typeface="Calibri" panose="020F0502020204030204" pitchFamily="34" charset="0"/>
                <a:cs typeface="Calibri" panose="020F0502020204030204" pitchFamily="34" charset="0"/>
              </a:rPr>
              <a:t> Lê-ô-nác-đô đa Vin-xi đã trở thành một danh hoạ kiệt xuất của thế giới.</a:t>
            </a:r>
          </a:p>
        </p:txBody>
      </p:sp>
      <p:pic>
        <p:nvPicPr>
          <p:cNvPr id="1026" name="Picture 2" descr="Hình ảnh Bằng Tay Hoa Trang Trí PNG , Bông Hoa, Năm Bông Hoa, Hồng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02086" y="1055913"/>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Bằng Tay Hoa Trang Trí PNG , Bông Hoa, Năm Bông Hoa, Hồng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19057" y="1937656"/>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ằng Tay Hoa Trang Trí PNG , Bông Hoa, Năm Bông Hoa, Hồng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2999" y="2764970"/>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Bằng Tay Hoa Trang Trí PNG , Bông Hoa, Năm Bông Hoa, Hồng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67799" y="2797626"/>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ình ảnh Bằng Tay Hoa Trang Trí PNG , Bông Hoa, Năm Bông Hoa, Hồng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2999" y="4463141"/>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Bằng Tay Hoa Trang Trí PNG , Bông Hoa, Năm Bông Hoa, Hồng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43599" y="4463141"/>
            <a:ext cx="1404257" cy="140425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flipV="1">
            <a:off x="2639505" y="735291"/>
            <a:ext cx="3082565" cy="942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1026"/>
                                        </p:tgtEl>
                                        <p:attrNameLst>
                                          <p:attrName>ppt_x</p:attrName>
                                        </p:attrNameLst>
                                      </p:cBhvr>
                                      <p:tavLst>
                                        <p:tav tm="0">
                                          <p:val>
                                            <p:strVal val="ppt_x"/>
                                          </p:val>
                                        </p:tav>
                                        <p:tav tm="100000">
                                          <p:val>
                                            <p:strVal val="ppt_x"/>
                                          </p:val>
                                        </p:tav>
                                      </p:tavLst>
                                    </p:anim>
                                    <p:anim calcmode="lin" valueType="num">
                                      <p:cBhvr additive="base">
                                        <p:cTn id="12" dur="500"/>
                                        <p:tgtEl>
                                          <p:spTgt spid="1026"/>
                                        </p:tgtEl>
                                        <p:attrNameLst>
                                          <p:attrName>ppt_y</p:attrName>
                                        </p:attrNameLst>
                                      </p:cBhvr>
                                      <p:tavLst>
                                        <p:tav tm="0">
                                          <p:val>
                                            <p:strVal val="ppt_y"/>
                                          </p:val>
                                        </p:tav>
                                        <p:tav tm="100000">
                                          <p:val>
                                            <p:strVal val="1+ppt_h/2"/>
                                          </p:val>
                                        </p:tav>
                                      </p:tavLst>
                                    </p:anim>
                                    <p:set>
                                      <p:cBhvr>
                                        <p:cTn id="13" dur="1" fill="hold">
                                          <p:stCondLst>
                                            <p:cond delay="499"/>
                                          </p:stCondLst>
                                        </p:cTn>
                                        <p:tgtEl>
                                          <p:spTgt spid="102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12"/>
                                        </p:tgtEl>
                                        <p:attrNameLst>
                                          <p:attrName>ppt_x</p:attrName>
                                        </p:attrNameLst>
                                      </p:cBhvr>
                                      <p:tavLst>
                                        <p:tav tm="0">
                                          <p:val>
                                            <p:strVal val="ppt_x"/>
                                          </p:val>
                                        </p:tav>
                                        <p:tav tm="100000">
                                          <p:val>
                                            <p:strVal val="ppt_x"/>
                                          </p:val>
                                        </p:tav>
                                      </p:tavLst>
                                    </p:anim>
                                    <p:anim calcmode="lin" valueType="num">
                                      <p:cBhvr additive="base">
                                        <p:cTn id="18" dur="500"/>
                                        <p:tgtEl>
                                          <p:spTgt spid="12"/>
                                        </p:tgtEl>
                                        <p:attrNameLst>
                                          <p:attrName>ppt_y</p:attrName>
                                        </p:attrNameLst>
                                      </p:cBhvr>
                                      <p:tavLst>
                                        <p:tav tm="0">
                                          <p:val>
                                            <p:strVal val="ppt_y"/>
                                          </p:val>
                                        </p:tav>
                                        <p:tav tm="100000">
                                          <p:val>
                                            <p:strVal val="1+ppt_h/2"/>
                                          </p:val>
                                        </p:tav>
                                      </p:tavLst>
                                    </p:anim>
                                    <p:set>
                                      <p:cBhvr>
                                        <p:cTn id="19" dur="1" fill="hold">
                                          <p:stCondLst>
                                            <p:cond delay="499"/>
                                          </p:stCondLst>
                                        </p:cTn>
                                        <p:tgtEl>
                                          <p:spTgt spid="1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13"/>
                                        </p:tgtEl>
                                        <p:attrNameLst>
                                          <p:attrName>ppt_x</p:attrName>
                                        </p:attrNameLst>
                                      </p:cBhvr>
                                      <p:tavLst>
                                        <p:tav tm="0">
                                          <p:val>
                                            <p:strVal val="ppt_x"/>
                                          </p:val>
                                        </p:tav>
                                        <p:tav tm="100000">
                                          <p:val>
                                            <p:strVal val="ppt_x"/>
                                          </p:val>
                                        </p:tav>
                                      </p:tavLst>
                                    </p:anim>
                                    <p:anim calcmode="lin" valueType="num">
                                      <p:cBhvr additive="base">
                                        <p:cTn id="24" dur="500"/>
                                        <p:tgtEl>
                                          <p:spTgt spid="13"/>
                                        </p:tgtEl>
                                        <p:attrNameLst>
                                          <p:attrName>ppt_y</p:attrName>
                                        </p:attrNameLst>
                                      </p:cBhvr>
                                      <p:tavLst>
                                        <p:tav tm="0">
                                          <p:val>
                                            <p:strVal val="ppt_y"/>
                                          </p:val>
                                        </p:tav>
                                        <p:tav tm="100000">
                                          <p:val>
                                            <p:strVal val="1+ppt_h/2"/>
                                          </p:val>
                                        </p:tav>
                                      </p:tavLst>
                                    </p:anim>
                                    <p:set>
                                      <p:cBhvr>
                                        <p:cTn id="25" dur="1" fill="hold">
                                          <p:stCondLst>
                                            <p:cond delay="499"/>
                                          </p:stCondLst>
                                        </p:cTn>
                                        <p:tgtEl>
                                          <p:spTgt spid="1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nodeType="clickEffect">
                                  <p:stCondLst>
                                    <p:cond delay="0"/>
                                  </p:stCondLst>
                                  <p:childTnLst>
                                    <p:anim calcmode="lin" valueType="num">
                                      <p:cBhvr additive="base">
                                        <p:cTn id="29" dur="500"/>
                                        <p:tgtEl>
                                          <p:spTgt spid="14"/>
                                        </p:tgtEl>
                                        <p:attrNameLst>
                                          <p:attrName>ppt_x</p:attrName>
                                        </p:attrNameLst>
                                      </p:cBhvr>
                                      <p:tavLst>
                                        <p:tav tm="0">
                                          <p:val>
                                            <p:strVal val="ppt_x"/>
                                          </p:val>
                                        </p:tav>
                                        <p:tav tm="100000">
                                          <p:val>
                                            <p:strVal val="ppt_x"/>
                                          </p:val>
                                        </p:tav>
                                      </p:tavLst>
                                    </p:anim>
                                    <p:anim calcmode="lin" valueType="num">
                                      <p:cBhvr additive="base">
                                        <p:cTn id="30" dur="500"/>
                                        <p:tgtEl>
                                          <p:spTgt spid="14"/>
                                        </p:tgtEl>
                                        <p:attrNameLst>
                                          <p:attrName>ppt_y</p:attrName>
                                        </p:attrNameLst>
                                      </p:cBhvr>
                                      <p:tavLst>
                                        <p:tav tm="0">
                                          <p:val>
                                            <p:strVal val="ppt_y"/>
                                          </p:val>
                                        </p:tav>
                                        <p:tav tm="100000">
                                          <p:val>
                                            <p:strVal val="1+ppt_h/2"/>
                                          </p:val>
                                        </p:tav>
                                      </p:tavLst>
                                    </p:anim>
                                    <p:set>
                                      <p:cBhvr>
                                        <p:cTn id="31" dur="1" fill="hold">
                                          <p:stCondLst>
                                            <p:cond delay="499"/>
                                          </p:stCondLst>
                                        </p:cTn>
                                        <p:tgtEl>
                                          <p:spTgt spid="1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nodeType="clickEffect">
                                  <p:stCondLst>
                                    <p:cond delay="0"/>
                                  </p:stCondLst>
                                  <p:childTnLst>
                                    <p:anim calcmode="lin" valueType="num">
                                      <p:cBhvr additive="base">
                                        <p:cTn id="35" dur="500"/>
                                        <p:tgtEl>
                                          <p:spTgt spid="15"/>
                                        </p:tgtEl>
                                        <p:attrNameLst>
                                          <p:attrName>ppt_x</p:attrName>
                                        </p:attrNameLst>
                                      </p:cBhvr>
                                      <p:tavLst>
                                        <p:tav tm="0">
                                          <p:val>
                                            <p:strVal val="ppt_x"/>
                                          </p:val>
                                        </p:tav>
                                        <p:tav tm="100000">
                                          <p:val>
                                            <p:strVal val="ppt_x"/>
                                          </p:val>
                                        </p:tav>
                                      </p:tavLst>
                                    </p:anim>
                                    <p:anim calcmode="lin" valueType="num">
                                      <p:cBhvr additive="base">
                                        <p:cTn id="36" dur="500"/>
                                        <p:tgtEl>
                                          <p:spTgt spid="15"/>
                                        </p:tgtEl>
                                        <p:attrNameLst>
                                          <p:attrName>ppt_y</p:attrName>
                                        </p:attrNameLst>
                                      </p:cBhvr>
                                      <p:tavLst>
                                        <p:tav tm="0">
                                          <p:val>
                                            <p:strVal val="ppt_y"/>
                                          </p:val>
                                        </p:tav>
                                        <p:tav tm="100000">
                                          <p:val>
                                            <p:strVal val="1+ppt_h/2"/>
                                          </p:val>
                                        </p:tav>
                                      </p:tavLst>
                                    </p:anim>
                                    <p:set>
                                      <p:cBhvr>
                                        <p:cTn id="37" dur="1" fill="hold">
                                          <p:stCondLst>
                                            <p:cond delay="499"/>
                                          </p:stCondLst>
                                        </p:cTn>
                                        <p:tgtEl>
                                          <p:spTgt spid="1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16"/>
                                        </p:tgtEl>
                                        <p:attrNameLst>
                                          <p:attrName>ppt_x</p:attrName>
                                        </p:attrNameLst>
                                      </p:cBhvr>
                                      <p:tavLst>
                                        <p:tav tm="0">
                                          <p:val>
                                            <p:strVal val="ppt_x"/>
                                          </p:val>
                                        </p:tav>
                                        <p:tav tm="100000">
                                          <p:val>
                                            <p:strVal val="ppt_x"/>
                                          </p:val>
                                        </p:tav>
                                      </p:tavLst>
                                    </p:anim>
                                    <p:anim calcmode="lin" valueType="num">
                                      <p:cBhvr additive="base">
                                        <p:cTn id="42" dur="500"/>
                                        <p:tgtEl>
                                          <p:spTgt spid="16"/>
                                        </p:tgtEl>
                                        <p:attrNameLst>
                                          <p:attrName>ppt_y</p:attrName>
                                        </p:attrNameLst>
                                      </p:cBhvr>
                                      <p:tavLst>
                                        <p:tav tm="0">
                                          <p:val>
                                            <p:strVal val="ppt_y"/>
                                          </p:val>
                                        </p:tav>
                                        <p:tav tm="100000">
                                          <p:val>
                                            <p:strVal val="1+ppt_h/2"/>
                                          </p:val>
                                        </p:tav>
                                      </p:tavLst>
                                    </p:anim>
                                    <p:set>
                                      <p:cBhvr>
                                        <p:cTn id="43"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p:cNvGrpSpPr/>
          <p:nvPr/>
        </p:nvGrpSpPr>
        <p:grpSpPr>
          <a:xfrm>
            <a:off x="597279" y="-91440"/>
            <a:ext cx="11482961" cy="1488362"/>
            <a:chOff x="515999" y="0"/>
            <a:chExt cx="11482961" cy="1149910"/>
          </a:xfrm>
        </p:grpSpPr>
        <p:sp>
          <p:nvSpPr>
            <p:cNvPr id="3" name="Rectangle: Rounded Corners 16"/>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p:cNvSpPr txBox="1"/>
            <p:nvPr/>
          </p:nvSpPr>
          <p:spPr>
            <a:xfrm>
              <a:off x="1918549" y="222535"/>
              <a:ext cx="9623211" cy="927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Viết 2 – 3 câu có kết từ để giới thiệu về một trong những bức tranh, bức ảnh dưới đây:</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p:cNvPicPr>
              <a:picLocks noChangeAspect="1"/>
            </p:cNvPicPr>
            <p:nvPr/>
          </p:nvPicPr>
          <p:blipFill rotWithShape="1">
            <a:blip r:embed="rId3" cstate="print">
              <a:extLst>
                <a:ext uri="{28A0092B-C50C-407E-A947-70E740481C1C}">
                  <a14:useLocalDpi xmlns:a14="http://schemas.microsoft.com/office/drawing/2010/main" val="0"/>
                </a:ext>
              </a:extLst>
            </a:blip>
            <a:srcRect l="2920" t="27737" r="-1"/>
            <a:stretch>
              <a:fillRect/>
            </a:stretch>
          </p:blipFill>
          <p:spPr>
            <a:xfrm flipH="1">
              <a:off x="515999" y="0"/>
              <a:ext cx="1402550" cy="1044000"/>
            </a:xfrm>
            <a:prstGeom prst="rect">
              <a:avLst/>
            </a:prstGeom>
          </p:spPr>
        </p:pic>
      </p:grpSp>
      <p:pic>
        <p:nvPicPr>
          <p:cNvPr id="9" name="Picture 8"/>
          <p:cNvPicPr>
            <a:picLocks noChangeAspect="1"/>
          </p:cNvPicPr>
          <p:nvPr/>
        </p:nvPicPr>
        <p:blipFill>
          <a:blip r:embed="rId4"/>
          <a:stretch>
            <a:fillRect/>
          </a:stretch>
        </p:blipFill>
        <p:spPr>
          <a:xfrm>
            <a:off x="2318993" y="1396923"/>
            <a:ext cx="8097626" cy="51596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574221" y="1588634"/>
            <a:ext cx="4076700" cy="3571875"/>
          </a:xfrm>
          <a:prstGeom prst="rect">
            <a:avLst/>
          </a:prstGeom>
        </p:spPr>
      </p:pic>
      <p:pic>
        <p:nvPicPr>
          <p:cNvPr id="11" name="Picture 10" descr="A picture containing shape&#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1429" t="16629" r="1429" b="16629"/>
          <a:stretch>
            <a:fillRect/>
          </a:stretch>
        </p:blipFill>
        <p:spPr>
          <a:xfrm>
            <a:off x="4822371" y="806313"/>
            <a:ext cx="6912429" cy="5246143"/>
          </a:xfrm>
          <a:prstGeom prst="rect">
            <a:avLst/>
          </a:prstGeom>
        </p:spPr>
      </p:pic>
      <p:sp>
        <p:nvSpPr>
          <p:cNvPr id="12" name="TextBox 11"/>
          <p:cNvSpPr txBox="1"/>
          <p:nvPr/>
        </p:nvSpPr>
        <p:spPr>
          <a:xfrm>
            <a:off x="5148942" y="1088571"/>
            <a:ext cx="6368143" cy="4524315"/>
          </a:xfrm>
          <a:prstGeom prst="rect">
            <a:avLst/>
          </a:prstGeom>
          <a:noFill/>
        </p:spPr>
        <p:txBody>
          <a:bodyPr wrap="square" rtlCol="0">
            <a:spAutoFit/>
          </a:bodyPr>
          <a:lstStyle/>
          <a:p>
            <a:pPr algn="just"/>
            <a:r>
              <a:rPr lang="vi-VN" sz="3200" dirty="0">
                <a:solidFill>
                  <a:schemeClr val="bg1"/>
                </a:solidFill>
              </a:rPr>
              <a:t>Tác phẩm điêu khắc Những người tắm biển của Pi-cát-xô thật độc đáo. Ông thể hiện ý tưởng người đi tắm biển chỉ bằng các hình tam giác, hình chữ nhật hoặc hình tròn. Đây là sự sáng tạo của riêng ông, trừu tượng, khó hiểu nhưng hấp dẫn. (Kết từ: của, bằng, hoặc, nhưng)</a:t>
            </a:r>
            <a:endParaRPr lang="en-US" sz="32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descr="A picture containing graphical user interface&#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41948"/>
          <a:stretch>
            <a:fillRect/>
          </a:stretch>
        </p:blipFill>
        <p:spPr>
          <a:xfrm flipH="1">
            <a:off x="0" y="0"/>
            <a:ext cx="12192000" cy="6858000"/>
          </a:xfrm>
          <a:prstGeom prst="rect">
            <a:avLst/>
          </a:prstGeom>
        </p:spPr>
      </p:pic>
      <p:grpSp>
        <p:nvGrpSpPr>
          <p:cNvPr id="45" name="Group 44"/>
          <p:cNvGrpSpPr/>
          <p:nvPr/>
        </p:nvGrpSpPr>
        <p:grpSpPr>
          <a:xfrm>
            <a:off x="5125666" y="135771"/>
            <a:ext cx="6930768" cy="5868000"/>
            <a:chOff x="4227089" y="495000"/>
            <a:chExt cx="6930768" cy="5868000"/>
          </a:xfrm>
        </p:grpSpPr>
        <p:pic>
          <p:nvPicPr>
            <p:cNvPr id="29" name="Picture 28"/>
            <p:cNvPicPr>
              <a:picLocks noChangeAspect="1"/>
            </p:cNvPicPr>
            <p:nvPr/>
          </p:nvPicPr>
          <p:blipFill rotWithShape="1">
            <a:blip r:embed="rId3"/>
            <a:srcRect l="6254" t="15789" r="5161" b="9210"/>
            <a:stretch>
              <a:fillRect/>
            </a:stretch>
          </p:blipFill>
          <p:spPr>
            <a:xfrm>
              <a:off x="4227089" y="495000"/>
              <a:ext cx="6930768" cy="5868000"/>
            </a:xfrm>
            <a:prstGeom prst="rect">
              <a:avLst/>
            </a:prstGeom>
          </p:spPr>
        </p:pic>
        <p:sp>
          <p:nvSpPr>
            <p:cNvPr id="44" name="TextBox 43"/>
            <p:cNvSpPr txBox="1"/>
            <p:nvPr/>
          </p:nvSpPr>
          <p:spPr>
            <a:xfrm>
              <a:off x="8292557" y="4967866"/>
              <a:ext cx="2460396" cy="584775"/>
            </a:xfrm>
            <a:prstGeom prst="rect">
              <a:avLst/>
            </a:prstGeom>
            <a:noFill/>
          </p:spPr>
          <p:txBody>
            <a:bodyPr wrap="square" rtlCol="0">
              <a:spAutoFit/>
              <a:scene3d>
                <a:camera prst="orthographicFront"/>
                <a:lightRig rig="threePt" dir="t">
                  <a:rot lat="0" lon="0" rev="1200000"/>
                </a:lightRig>
              </a:scene3d>
              <a:sp3d>
                <a:bevelT w="25400" h="25400"/>
              </a:sp3d>
            </a:bodyPr>
            <a:lstStyle/>
            <a:p>
              <a:pPr algn="ctr"/>
              <a:r>
                <a:rPr lang="en-US" sz="3200" b="1" dirty="0" err="1">
                  <a:ln w="3175">
                    <a:noFill/>
                    <a:prstDash val="solid"/>
                  </a:ln>
                  <a:blipFill dpi="0" rotWithShape="1">
                    <a:blip r:embed="rId4">
                      <a:extLst>
                        <a:ext uri="{28A0092B-C50C-407E-A947-70E740481C1C}">
                          <a14:useLocalDpi xmlns:a14="http://schemas.microsoft.com/office/drawing/2010/main" val="0"/>
                        </a:ext>
                      </a:extLst>
                    </a:blip>
                    <a:srcRect/>
                    <a:stretch>
                      <a:fillRect/>
                    </a:stretch>
                  </a:blipFill>
                  <a:effectLst>
                    <a:glow rad="152400">
                      <a:schemeClr val="bg1"/>
                    </a:glow>
                    <a:innerShdw>
                      <a:prstClr val="black"/>
                    </a:innerShdw>
                  </a:effectLst>
                  <a:latin typeface="LNTH-Dinomiko" panose="02000500000000000000" pitchFamily="2" charset="0"/>
                </a:rPr>
                <a:t>TẬP</a:t>
              </a:r>
              <a:r>
                <a:rPr lang="en-US" sz="3200" b="1" dirty="0">
                  <a:ln w="3175">
                    <a:noFill/>
                    <a:prstDash val="solid"/>
                  </a:ln>
                  <a:blipFill dpi="0" rotWithShape="1">
                    <a:blip r:embed="rId4">
                      <a:extLst>
                        <a:ext uri="{28A0092B-C50C-407E-A947-70E740481C1C}">
                          <a14:useLocalDpi xmlns:a14="http://schemas.microsoft.com/office/drawing/2010/main" val="0"/>
                        </a:ext>
                      </a:extLst>
                    </a:blip>
                    <a:srcRect/>
                    <a:stretch>
                      <a:fillRect/>
                    </a:stretch>
                  </a:blipFill>
                  <a:effectLst>
                    <a:glow rad="152400">
                      <a:schemeClr val="bg1"/>
                    </a:glow>
                    <a:innerShdw>
                      <a:prstClr val="black"/>
                    </a:innerShdw>
                  </a:effectLst>
                  <a:latin typeface="LNTH-Dinomiko" panose="02000500000000000000" pitchFamily="2" charset="0"/>
                </a:rPr>
                <a:t> </a:t>
              </a:r>
              <a:r>
                <a:rPr lang="en-US" sz="3200" b="1" dirty="0" err="1">
                  <a:ln w="3175">
                    <a:noFill/>
                    <a:prstDash val="solid"/>
                  </a:ln>
                  <a:blipFill dpi="0" rotWithShape="1">
                    <a:blip r:embed="rId4">
                      <a:extLst>
                        <a:ext uri="{28A0092B-C50C-407E-A947-70E740481C1C}">
                          <a14:useLocalDpi xmlns:a14="http://schemas.microsoft.com/office/drawing/2010/main" val="0"/>
                        </a:ext>
                      </a:extLst>
                    </a:blip>
                    <a:srcRect/>
                    <a:stretch>
                      <a:fillRect/>
                    </a:stretch>
                  </a:blipFill>
                  <a:effectLst>
                    <a:glow rad="152400">
                      <a:schemeClr val="bg1"/>
                    </a:glow>
                    <a:innerShdw>
                      <a:prstClr val="black"/>
                    </a:innerShdw>
                  </a:effectLst>
                  <a:latin typeface="LNTH-Dinomiko" panose="02000500000000000000" pitchFamily="2" charset="0"/>
                </a:rPr>
                <a:t>VIẾT</a:t>
              </a:r>
              <a:endParaRPr lang="en-US" sz="3200" b="1" dirty="0">
                <a:ln w="3175">
                  <a:noFill/>
                  <a:prstDash val="solid"/>
                </a:ln>
                <a:blipFill dpi="0" rotWithShape="1">
                  <a:blip r:embed="rId4">
                    <a:extLst>
                      <a:ext uri="{28A0092B-C50C-407E-A947-70E740481C1C}">
                        <a14:useLocalDpi xmlns:a14="http://schemas.microsoft.com/office/drawing/2010/main" val="0"/>
                      </a:ext>
                    </a:extLst>
                  </a:blip>
                  <a:srcRect/>
                  <a:stretch>
                    <a:fillRect/>
                  </a:stretch>
                </a:blipFill>
                <a:effectLst>
                  <a:glow rad="152400">
                    <a:schemeClr val="bg1"/>
                  </a:glow>
                  <a:innerShdw>
                    <a:prstClr val="black"/>
                  </a:innerShdw>
                </a:effectLst>
                <a:latin typeface="LNTH-Dinomiko" panose="02000500000000000000" pitchFamily="2" charset="0"/>
              </a:endParaRPr>
            </a:p>
          </p:txBody>
        </p:sp>
      </p:grpSp>
      <p:grpSp>
        <p:nvGrpSpPr>
          <p:cNvPr id="8" name="Group 7"/>
          <p:cNvGrpSpPr/>
          <p:nvPr/>
        </p:nvGrpSpPr>
        <p:grpSpPr>
          <a:xfrm>
            <a:off x="2754929" y="1368216"/>
            <a:ext cx="2203648" cy="4608000"/>
            <a:chOff x="2418461" y="1530511"/>
            <a:chExt cx="2203648" cy="4608000"/>
          </a:xfrm>
        </p:grpSpPr>
        <p:pic>
          <p:nvPicPr>
            <p:cNvPr id="9" name="Picture 8"/>
            <p:cNvPicPr>
              <a:picLocks noChangeAspect="1"/>
            </p:cNvPicPr>
            <p:nvPr/>
          </p:nvPicPr>
          <p:blipFill>
            <a:blip r:embed="rId5"/>
            <a:stretch>
              <a:fillRect/>
            </a:stretch>
          </p:blipFill>
          <p:spPr>
            <a:xfrm>
              <a:off x="2418461" y="1530511"/>
              <a:ext cx="2203648" cy="4608000"/>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0047" y="3925873"/>
              <a:ext cx="535248" cy="535248"/>
            </a:xfrm>
            <a:prstGeom prst="rect">
              <a:avLst/>
            </a:prstGeom>
          </p:spPr>
        </p:pic>
      </p:grpSp>
      <p:pic>
        <p:nvPicPr>
          <p:cNvPr id="2" name="Picture 1"/>
          <p:cNvPicPr>
            <a:picLocks noChangeAspect="1"/>
          </p:cNvPicPr>
          <p:nvPr/>
        </p:nvPicPr>
        <p:blipFill>
          <a:blip r:embed="rId7"/>
          <a:stretch>
            <a:fillRect/>
          </a:stretch>
        </p:blipFill>
        <p:spPr>
          <a:xfrm>
            <a:off x="6482918" y="1514756"/>
            <a:ext cx="4102964" cy="23044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47" presetClass="entr" presetSubtype="0" fill="hold" nodeType="withEffect">
                                  <p:stCondLst>
                                    <p:cond delay="25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anim calcmode="lin" valueType="num">
                                      <p:cBhvr>
                                        <p:cTn id="12" dur="500" fill="hold"/>
                                        <p:tgtEl>
                                          <p:spTgt spid="45"/>
                                        </p:tgtEl>
                                        <p:attrNameLst>
                                          <p:attrName>ppt_x</p:attrName>
                                        </p:attrNameLst>
                                      </p:cBhvr>
                                      <p:tavLst>
                                        <p:tav tm="0">
                                          <p:val>
                                            <p:strVal val="#ppt_x"/>
                                          </p:val>
                                        </p:tav>
                                        <p:tav tm="100000">
                                          <p:val>
                                            <p:strVal val="#ppt_x"/>
                                          </p:val>
                                        </p:tav>
                                      </p:tavLst>
                                    </p:anim>
                                    <p:anim calcmode="lin" valueType="num">
                                      <p:cBhvr>
                                        <p:cTn id="13"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grpSp>
        <p:nvGrpSpPr>
          <p:cNvPr id="37" name="Group 36"/>
          <p:cNvGrpSpPr/>
          <p:nvPr/>
        </p:nvGrpSpPr>
        <p:grpSpPr>
          <a:xfrm rot="20810244">
            <a:off x="5183726" y="195303"/>
            <a:ext cx="3532482" cy="3191393"/>
            <a:chOff x="6135169" y="458999"/>
            <a:chExt cx="3044096" cy="3312000"/>
          </a:xfrm>
        </p:grpSpPr>
        <p:pic>
          <p:nvPicPr>
            <p:cNvPr id="35" name="Picture 34"/>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135169" y="458999"/>
              <a:ext cx="3044096" cy="3312000"/>
            </a:xfrm>
            <a:prstGeom prst="rect">
              <a:avLst/>
            </a:prstGeom>
          </p:spPr>
        </p:pic>
        <p:sp>
          <p:nvSpPr>
            <p:cNvPr id="36" name="TextBox 35"/>
            <p:cNvSpPr txBox="1"/>
            <p:nvPr/>
          </p:nvSpPr>
          <p:spPr>
            <a:xfrm rot="789756">
              <a:off x="6177472" y="1424254"/>
              <a:ext cx="2995999" cy="1200329"/>
            </a:xfrm>
            <a:prstGeom prst="rect">
              <a:avLst/>
            </a:prstGeom>
            <a:noFill/>
          </p:spPr>
          <p:txBody>
            <a:bodyPr wrap="square" rtlCol="0">
              <a:spAutoFit/>
            </a:bodyPr>
            <a:lstStyle/>
            <a:p>
              <a:pPr marL="0" marR="0" algn="ctr">
                <a:spcBef>
                  <a:spcPts val="0"/>
                </a:spcBef>
                <a:spcAft>
                  <a:spcPts val="800"/>
                </a:spcAft>
              </a:pPr>
              <a:r>
                <a:rPr lang="en-US" sz="3600" b="1" kern="100" dirty="0" err="1">
                  <a:effectLst/>
                  <a:ea typeface="Calibri" panose="020F0502020204030204" pitchFamily="34" charset="0"/>
                  <a:cs typeface="Times New Roman" panose="02020603050405020304" pitchFamily="18" charset="0"/>
                </a:rPr>
                <a:t>Kể</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tên</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những</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loại</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em</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đã</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học</a:t>
              </a:r>
              <a:r>
                <a:rPr lang="en-US" sz="3600" b="1" kern="100" dirty="0">
                  <a:effectLst/>
                  <a:ea typeface="Calibri" panose="020F0502020204030204" pitchFamily="34" charset="0"/>
                  <a:cs typeface="Times New Roman" panose="02020603050405020304" pitchFamily="18" charset="0"/>
                </a:rPr>
                <a:t>?</a:t>
              </a:r>
            </a:p>
          </p:txBody>
        </p:sp>
      </p:grpSp>
      <p:pic>
        <p:nvPicPr>
          <p:cNvPr id="7" name="Picture 6"/>
          <p:cNvPicPr>
            <a:picLocks noChangeAspect="1"/>
          </p:cNvPicPr>
          <p:nvPr/>
        </p:nvPicPr>
        <p:blipFill rotWithShape="1">
          <a:blip r:embed="rId6"/>
          <a:srcRect l="9891" r="7736" b="35652"/>
          <a:stretch>
            <a:fillRect/>
          </a:stretch>
        </p:blipFill>
        <p:spPr>
          <a:xfrm>
            <a:off x="0" y="3785372"/>
            <a:ext cx="12192000" cy="3072628"/>
          </a:xfrm>
          <a:prstGeom prst="rect">
            <a:avLst/>
          </a:prstGeom>
        </p:spPr>
      </p:pic>
      <p:pic>
        <p:nvPicPr>
          <p:cNvPr id="23" name="Picture 22"/>
          <p:cNvPicPr>
            <a:picLocks noChangeAspect="1"/>
          </p:cNvPicPr>
          <p:nvPr/>
        </p:nvPicPr>
        <p:blipFill>
          <a:blip r:embed="rId7"/>
          <a:stretch>
            <a:fillRect/>
          </a:stretch>
        </p:blipFill>
        <p:spPr>
          <a:xfrm>
            <a:off x="8420024" y="1791000"/>
            <a:ext cx="2215936" cy="4608000"/>
          </a:xfrm>
          <a:prstGeom prst="rect">
            <a:avLst/>
          </a:prstGeom>
        </p:spPr>
      </p:pic>
      <p:sp>
        <p:nvSpPr>
          <p:cNvPr id="2" name="TextBox 1"/>
          <p:cNvSpPr txBox="1"/>
          <p:nvPr/>
        </p:nvSpPr>
        <p:spPr>
          <a:xfrm>
            <a:off x="803357" y="3419057"/>
            <a:ext cx="5768479" cy="1569660"/>
          </a:xfrm>
          <a:custGeom>
            <a:avLst/>
            <a:gdLst>
              <a:gd name="connsiteX0" fmla="*/ 0 w 5768479"/>
              <a:gd name="connsiteY0" fmla="*/ 187289 h 1123712"/>
              <a:gd name="connsiteX1" fmla="*/ 187289 w 5768479"/>
              <a:gd name="connsiteY1" fmla="*/ 0 h 1123712"/>
              <a:gd name="connsiteX2" fmla="*/ 786611 w 5768479"/>
              <a:gd name="connsiteY2" fmla="*/ 0 h 1123712"/>
              <a:gd name="connsiteX3" fmla="*/ 1439873 w 5768479"/>
              <a:gd name="connsiteY3" fmla="*/ 0 h 1123712"/>
              <a:gd name="connsiteX4" fmla="*/ 2147073 w 5768479"/>
              <a:gd name="connsiteY4" fmla="*/ 0 h 1123712"/>
              <a:gd name="connsiteX5" fmla="*/ 2638517 w 5768479"/>
              <a:gd name="connsiteY5" fmla="*/ 0 h 1123712"/>
              <a:gd name="connsiteX6" fmla="*/ 3345718 w 5768479"/>
              <a:gd name="connsiteY6" fmla="*/ 0 h 1123712"/>
              <a:gd name="connsiteX7" fmla="*/ 3945040 w 5768479"/>
              <a:gd name="connsiteY7" fmla="*/ 0 h 1123712"/>
              <a:gd name="connsiteX8" fmla="*/ 4490423 w 5768479"/>
              <a:gd name="connsiteY8" fmla="*/ 0 h 1123712"/>
              <a:gd name="connsiteX9" fmla="*/ 5581190 w 5768479"/>
              <a:gd name="connsiteY9" fmla="*/ 0 h 1123712"/>
              <a:gd name="connsiteX10" fmla="*/ 5768479 w 5768479"/>
              <a:gd name="connsiteY10" fmla="*/ 187289 h 1123712"/>
              <a:gd name="connsiteX11" fmla="*/ 5768479 w 5768479"/>
              <a:gd name="connsiteY11" fmla="*/ 569347 h 1123712"/>
              <a:gd name="connsiteX12" fmla="*/ 5768479 w 5768479"/>
              <a:gd name="connsiteY12" fmla="*/ 936423 h 1123712"/>
              <a:gd name="connsiteX13" fmla="*/ 5581190 w 5768479"/>
              <a:gd name="connsiteY13" fmla="*/ 1123712 h 1123712"/>
              <a:gd name="connsiteX14" fmla="*/ 5035807 w 5768479"/>
              <a:gd name="connsiteY14" fmla="*/ 1123712 h 1123712"/>
              <a:gd name="connsiteX15" fmla="*/ 4544362 w 5768479"/>
              <a:gd name="connsiteY15" fmla="*/ 1123712 h 1123712"/>
              <a:gd name="connsiteX16" fmla="*/ 4052918 w 5768479"/>
              <a:gd name="connsiteY16" fmla="*/ 1123712 h 1123712"/>
              <a:gd name="connsiteX17" fmla="*/ 3561474 w 5768479"/>
              <a:gd name="connsiteY17" fmla="*/ 1123712 h 1123712"/>
              <a:gd name="connsiteX18" fmla="*/ 3016090 w 5768479"/>
              <a:gd name="connsiteY18" fmla="*/ 1123712 h 1123712"/>
              <a:gd name="connsiteX19" fmla="*/ 2578585 w 5768479"/>
              <a:gd name="connsiteY19" fmla="*/ 1123712 h 1123712"/>
              <a:gd name="connsiteX20" fmla="*/ 1871385 w 5768479"/>
              <a:gd name="connsiteY20" fmla="*/ 1123712 h 1123712"/>
              <a:gd name="connsiteX21" fmla="*/ 1326001 w 5768479"/>
              <a:gd name="connsiteY21" fmla="*/ 1123712 h 1123712"/>
              <a:gd name="connsiteX22" fmla="*/ 187289 w 5768479"/>
              <a:gd name="connsiteY22" fmla="*/ 1123712 h 1123712"/>
              <a:gd name="connsiteX23" fmla="*/ 0 w 5768479"/>
              <a:gd name="connsiteY23" fmla="*/ 936423 h 1123712"/>
              <a:gd name="connsiteX24" fmla="*/ 0 w 5768479"/>
              <a:gd name="connsiteY24" fmla="*/ 576839 h 1123712"/>
              <a:gd name="connsiteX25" fmla="*/ 0 w 5768479"/>
              <a:gd name="connsiteY25"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68479" h="1123712" fill="none" extrusionOk="0">
                <a:moveTo>
                  <a:pt x="0" y="187289"/>
                </a:moveTo>
                <a:cubicBezTo>
                  <a:pt x="1540" y="85769"/>
                  <a:pt x="70435" y="15054"/>
                  <a:pt x="187289" y="0"/>
                </a:cubicBezTo>
                <a:cubicBezTo>
                  <a:pt x="448142" y="-27068"/>
                  <a:pt x="642688" y="44378"/>
                  <a:pt x="786611" y="0"/>
                </a:cubicBezTo>
                <a:cubicBezTo>
                  <a:pt x="930534" y="-44378"/>
                  <a:pt x="1228340" y="35922"/>
                  <a:pt x="1439873" y="0"/>
                </a:cubicBezTo>
                <a:cubicBezTo>
                  <a:pt x="1651406" y="-35922"/>
                  <a:pt x="1989641" y="71695"/>
                  <a:pt x="2147073" y="0"/>
                </a:cubicBezTo>
                <a:cubicBezTo>
                  <a:pt x="2304505" y="-71695"/>
                  <a:pt x="2457081" y="22494"/>
                  <a:pt x="2638517" y="0"/>
                </a:cubicBezTo>
                <a:cubicBezTo>
                  <a:pt x="2819953" y="-22494"/>
                  <a:pt x="3068790" y="51320"/>
                  <a:pt x="3345718" y="0"/>
                </a:cubicBezTo>
                <a:cubicBezTo>
                  <a:pt x="3622646" y="-51320"/>
                  <a:pt x="3684148" y="46998"/>
                  <a:pt x="3945040" y="0"/>
                </a:cubicBezTo>
                <a:cubicBezTo>
                  <a:pt x="4205932" y="-46998"/>
                  <a:pt x="4231001" y="48699"/>
                  <a:pt x="4490423" y="0"/>
                </a:cubicBezTo>
                <a:cubicBezTo>
                  <a:pt x="4749845" y="-48699"/>
                  <a:pt x="5213645" y="124988"/>
                  <a:pt x="5581190" y="0"/>
                </a:cubicBezTo>
                <a:cubicBezTo>
                  <a:pt x="5691428" y="17559"/>
                  <a:pt x="5770628" y="91109"/>
                  <a:pt x="5768479" y="187289"/>
                </a:cubicBezTo>
                <a:cubicBezTo>
                  <a:pt x="5790762" y="317731"/>
                  <a:pt x="5727029" y="418559"/>
                  <a:pt x="5768479" y="569347"/>
                </a:cubicBezTo>
                <a:cubicBezTo>
                  <a:pt x="5809929" y="720135"/>
                  <a:pt x="5735524" y="760922"/>
                  <a:pt x="5768479" y="936423"/>
                </a:cubicBezTo>
                <a:cubicBezTo>
                  <a:pt x="5779401" y="1046513"/>
                  <a:pt x="5685464" y="1151866"/>
                  <a:pt x="5581190" y="1123712"/>
                </a:cubicBezTo>
                <a:cubicBezTo>
                  <a:pt x="5341477" y="1176762"/>
                  <a:pt x="5230096" y="1065787"/>
                  <a:pt x="5035807" y="1123712"/>
                </a:cubicBezTo>
                <a:cubicBezTo>
                  <a:pt x="4841518" y="1181637"/>
                  <a:pt x="4786030" y="1112026"/>
                  <a:pt x="4544362" y="1123712"/>
                </a:cubicBezTo>
                <a:cubicBezTo>
                  <a:pt x="4302694" y="1135398"/>
                  <a:pt x="4255643" y="1098555"/>
                  <a:pt x="4052918" y="1123712"/>
                </a:cubicBezTo>
                <a:cubicBezTo>
                  <a:pt x="3850193" y="1148869"/>
                  <a:pt x="3707388" y="1108623"/>
                  <a:pt x="3561474" y="1123712"/>
                </a:cubicBezTo>
                <a:cubicBezTo>
                  <a:pt x="3415560" y="1138801"/>
                  <a:pt x="3269236" y="1095091"/>
                  <a:pt x="3016090" y="1123712"/>
                </a:cubicBezTo>
                <a:cubicBezTo>
                  <a:pt x="2762944" y="1152333"/>
                  <a:pt x="2772178" y="1095367"/>
                  <a:pt x="2578585" y="1123712"/>
                </a:cubicBezTo>
                <a:cubicBezTo>
                  <a:pt x="2384993" y="1152057"/>
                  <a:pt x="2038116" y="1073267"/>
                  <a:pt x="1871385" y="1123712"/>
                </a:cubicBezTo>
                <a:cubicBezTo>
                  <a:pt x="1704654" y="1174157"/>
                  <a:pt x="1500106" y="1091111"/>
                  <a:pt x="1326001" y="1123712"/>
                </a:cubicBezTo>
                <a:cubicBezTo>
                  <a:pt x="1151896" y="1156313"/>
                  <a:pt x="560936" y="1058730"/>
                  <a:pt x="187289" y="1123712"/>
                </a:cubicBezTo>
                <a:cubicBezTo>
                  <a:pt x="86122" y="1134408"/>
                  <a:pt x="-4575" y="1032603"/>
                  <a:pt x="0" y="936423"/>
                </a:cubicBezTo>
                <a:cubicBezTo>
                  <a:pt x="-9377" y="759844"/>
                  <a:pt x="19100" y="707580"/>
                  <a:pt x="0" y="576839"/>
                </a:cubicBezTo>
                <a:cubicBezTo>
                  <a:pt x="-19100" y="446098"/>
                  <a:pt x="37533" y="369105"/>
                  <a:pt x="0" y="187289"/>
                </a:cubicBezTo>
                <a:close/>
              </a:path>
              <a:path w="5768479" h="1123712" stroke="0" extrusionOk="0">
                <a:moveTo>
                  <a:pt x="0" y="187289"/>
                </a:moveTo>
                <a:cubicBezTo>
                  <a:pt x="12980" y="97226"/>
                  <a:pt x="89601" y="26199"/>
                  <a:pt x="187289" y="0"/>
                </a:cubicBezTo>
                <a:cubicBezTo>
                  <a:pt x="348871" y="-18738"/>
                  <a:pt x="530566" y="14702"/>
                  <a:pt x="786611" y="0"/>
                </a:cubicBezTo>
                <a:cubicBezTo>
                  <a:pt x="1042656" y="-14702"/>
                  <a:pt x="1296842" y="83261"/>
                  <a:pt x="1493812" y="0"/>
                </a:cubicBezTo>
                <a:cubicBezTo>
                  <a:pt x="1690782" y="-83261"/>
                  <a:pt x="1896826" y="58847"/>
                  <a:pt x="2201012" y="0"/>
                </a:cubicBezTo>
                <a:cubicBezTo>
                  <a:pt x="2505198" y="-58847"/>
                  <a:pt x="2514654" y="14848"/>
                  <a:pt x="2638517" y="0"/>
                </a:cubicBezTo>
                <a:cubicBezTo>
                  <a:pt x="2762381" y="-14848"/>
                  <a:pt x="2981904" y="31851"/>
                  <a:pt x="3129962" y="0"/>
                </a:cubicBezTo>
                <a:cubicBezTo>
                  <a:pt x="3278020" y="-31851"/>
                  <a:pt x="3498064" y="56513"/>
                  <a:pt x="3675345" y="0"/>
                </a:cubicBezTo>
                <a:cubicBezTo>
                  <a:pt x="3852626" y="-56513"/>
                  <a:pt x="4035130" y="47630"/>
                  <a:pt x="4220728" y="0"/>
                </a:cubicBezTo>
                <a:cubicBezTo>
                  <a:pt x="4406326" y="-47630"/>
                  <a:pt x="4551186" y="46656"/>
                  <a:pt x="4658234" y="0"/>
                </a:cubicBezTo>
                <a:cubicBezTo>
                  <a:pt x="4765282" y="-46656"/>
                  <a:pt x="5281529" y="41744"/>
                  <a:pt x="5581190" y="0"/>
                </a:cubicBezTo>
                <a:cubicBezTo>
                  <a:pt x="5671413" y="-552"/>
                  <a:pt x="5783037" y="97926"/>
                  <a:pt x="5768479" y="187289"/>
                </a:cubicBezTo>
                <a:cubicBezTo>
                  <a:pt x="5799412" y="297259"/>
                  <a:pt x="5756859" y="460769"/>
                  <a:pt x="5768479" y="546873"/>
                </a:cubicBezTo>
                <a:cubicBezTo>
                  <a:pt x="5780099" y="632977"/>
                  <a:pt x="5736688" y="837297"/>
                  <a:pt x="5768479" y="936423"/>
                </a:cubicBezTo>
                <a:cubicBezTo>
                  <a:pt x="5778743" y="1042236"/>
                  <a:pt x="5665878" y="1103914"/>
                  <a:pt x="5581190" y="1123712"/>
                </a:cubicBezTo>
                <a:cubicBezTo>
                  <a:pt x="5283597" y="1189216"/>
                  <a:pt x="5050967" y="1077420"/>
                  <a:pt x="4873990" y="1123712"/>
                </a:cubicBezTo>
                <a:cubicBezTo>
                  <a:pt x="4697013" y="1170004"/>
                  <a:pt x="4415869" y="1055251"/>
                  <a:pt x="4274667" y="1123712"/>
                </a:cubicBezTo>
                <a:cubicBezTo>
                  <a:pt x="4133465" y="1192173"/>
                  <a:pt x="4034821" y="1096450"/>
                  <a:pt x="3837162" y="1123712"/>
                </a:cubicBezTo>
                <a:cubicBezTo>
                  <a:pt x="3639503" y="1150974"/>
                  <a:pt x="3535772" y="1088096"/>
                  <a:pt x="3399657" y="1123712"/>
                </a:cubicBezTo>
                <a:cubicBezTo>
                  <a:pt x="3263542" y="1159328"/>
                  <a:pt x="3019301" y="1110213"/>
                  <a:pt x="2854273" y="1123712"/>
                </a:cubicBezTo>
                <a:cubicBezTo>
                  <a:pt x="2689245" y="1137211"/>
                  <a:pt x="2559336" y="1105852"/>
                  <a:pt x="2362829" y="1123712"/>
                </a:cubicBezTo>
                <a:cubicBezTo>
                  <a:pt x="2166322" y="1141572"/>
                  <a:pt x="2000064" y="1058428"/>
                  <a:pt x="1709568" y="1123712"/>
                </a:cubicBezTo>
                <a:cubicBezTo>
                  <a:pt x="1419072" y="1188996"/>
                  <a:pt x="1359880" y="1112265"/>
                  <a:pt x="1272062" y="1123712"/>
                </a:cubicBezTo>
                <a:cubicBezTo>
                  <a:pt x="1184244" y="1135159"/>
                  <a:pt x="940901" y="1100119"/>
                  <a:pt x="780618" y="1123712"/>
                </a:cubicBezTo>
                <a:cubicBezTo>
                  <a:pt x="620335" y="1147305"/>
                  <a:pt x="329593" y="1098350"/>
                  <a:pt x="187289" y="1123712"/>
                </a:cubicBezTo>
                <a:cubicBezTo>
                  <a:pt x="63753" y="1113363"/>
                  <a:pt x="-11108" y="1048988"/>
                  <a:pt x="0" y="936423"/>
                </a:cubicBezTo>
                <a:cubicBezTo>
                  <a:pt x="-29844" y="859515"/>
                  <a:pt x="22707" y="739356"/>
                  <a:pt x="0" y="554365"/>
                </a:cubicBezTo>
                <a:cubicBezTo>
                  <a:pt x="-22707" y="369374"/>
                  <a:pt x="24563" y="345156"/>
                  <a:pt x="0" y="187289"/>
                </a:cubicBezTo>
                <a:close/>
              </a:path>
            </a:pathLst>
          </a:custGeom>
          <a:solidFill>
            <a:srgbClr val="FFD5E6"/>
          </a:solidFill>
          <a:ln w="19050">
            <a:solidFill>
              <a:schemeClr val="bg1"/>
            </a:solidFill>
          </a:ln>
        </p:spPr>
        <p:txBody>
          <a:bodyPr wrap="square">
            <a:spAutoFit/>
          </a:bodyPr>
          <a:lstStyle/>
          <a:p>
            <a:pPr algn="just"/>
            <a:r>
              <a:rPr lang="en-US" sz="4800" b="1" dirty="0" err="1">
                <a:solidFill>
                  <a:srgbClr val="FF0066"/>
                </a:solidFill>
                <a:latin typeface="Calibri" panose="020F0502020204030204" pitchFamily="34" charset="0"/>
                <a:cs typeface="Calibri" panose="020F0502020204030204" pitchFamily="34" charset="0"/>
              </a:rPr>
              <a:t>d</a:t>
            </a:r>
            <a:r>
              <a:rPr lang="en-US" sz="4800" b="1" dirty="0" err="1" smtClean="0">
                <a:solidFill>
                  <a:srgbClr val="FF0066"/>
                </a:solidFill>
                <a:latin typeface="Calibri" panose="020F0502020204030204" pitchFamily="34" charset="0"/>
                <a:cs typeface="Calibri" panose="020F0502020204030204" pitchFamily="34" charset="0"/>
              </a:rPr>
              <a:t>anh</a:t>
            </a:r>
            <a:r>
              <a:rPr lang="en-US" sz="4800" b="1" dirty="0" smtClean="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động</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tính</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đại</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a:t>
            </a:r>
            <a:endParaRPr lang="vi-VN" sz="4800" b="1" dirty="0">
              <a:solidFill>
                <a:srgbClr val="FF0066"/>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37" name="Group 36"/>
          <p:cNvGrpSpPr/>
          <p:nvPr/>
        </p:nvGrpSpPr>
        <p:grpSpPr>
          <a:xfrm rot="20810244">
            <a:off x="4760131" y="246412"/>
            <a:ext cx="4002503" cy="3312000"/>
            <a:chOff x="6135169" y="458999"/>
            <a:chExt cx="3044096" cy="3312000"/>
          </a:xfrm>
        </p:grpSpPr>
        <p:pic>
          <p:nvPicPr>
            <p:cNvPr id="35" name="Picture 34"/>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135169" y="458999"/>
              <a:ext cx="3044096" cy="3312000"/>
            </a:xfrm>
            <a:prstGeom prst="rect">
              <a:avLst/>
            </a:prstGeom>
          </p:spPr>
        </p:pic>
        <p:sp>
          <p:nvSpPr>
            <p:cNvPr id="36" name="TextBox 35"/>
            <p:cNvSpPr txBox="1"/>
            <p:nvPr/>
          </p:nvSpPr>
          <p:spPr>
            <a:xfrm rot="789756">
              <a:off x="6297087" y="1227773"/>
              <a:ext cx="2750904" cy="1754326"/>
            </a:xfrm>
            <a:prstGeom prst="rect">
              <a:avLst/>
            </a:prstGeom>
            <a:noFill/>
          </p:spPr>
          <p:txBody>
            <a:bodyPr wrap="square" rtlCol="0">
              <a:spAutoFit/>
            </a:bodyPr>
            <a:lstStyle/>
            <a:p>
              <a:pPr marL="0" marR="0" algn="ctr">
                <a:spcBef>
                  <a:spcPts val="0"/>
                </a:spcBef>
                <a:spcAft>
                  <a:spcPts val="800"/>
                </a:spcAft>
              </a:pPr>
              <a:r>
                <a:rPr lang="en-US" sz="3600" b="1" kern="100" dirty="0" smtClean="0">
                  <a:effectLst/>
                  <a:ea typeface="Calibri" panose="020F0502020204030204" pitchFamily="34" charset="0"/>
                  <a:cs typeface="Times New Roman" panose="02020603050405020304" pitchFamily="18" charset="0"/>
                </a:rPr>
                <a:t>  </a:t>
              </a:r>
              <a:r>
                <a:rPr lang="en-US" sz="3600" b="1" kern="100" dirty="0" err="1" smtClean="0">
                  <a:effectLst/>
                  <a:ea typeface="Calibri" panose="020F0502020204030204" pitchFamily="34" charset="0"/>
                  <a:cs typeface="Times New Roman" panose="02020603050405020304" pitchFamily="18" charset="0"/>
                </a:rPr>
                <a:t>Lấy</a:t>
              </a:r>
              <a:r>
                <a:rPr lang="en-US" sz="3600" b="1" kern="100" dirty="0" smtClean="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ví</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dụ</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về</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danh</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động</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tính</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đại</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a:t>
              </a:r>
            </a:p>
          </p:txBody>
        </p:sp>
      </p:grpSp>
      <p:pic>
        <p:nvPicPr>
          <p:cNvPr id="7" name="Picture 6"/>
          <p:cNvPicPr>
            <a:picLocks noChangeAspect="1"/>
          </p:cNvPicPr>
          <p:nvPr/>
        </p:nvPicPr>
        <p:blipFill rotWithShape="1">
          <a:blip r:embed="rId6"/>
          <a:srcRect l="9891" r="7736" b="35652"/>
          <a:stretch>
            <a:fillRect/>
          </a:stretch>
        </p:blipFill>
        <p:spPr>
          <a:xfrm>
            <a:off x="0" y="3785372"/>
            <a:ext cx="12192000" cy="3072628"/>
          </a:xfrm>
          <a:prstGeom prst="rect">
            <a:avLst/>
          </a:prstGeom>
        </p:spPr>
      </p:pic>
      <p:pic>
        <p:nvPicPr>
          <p:cNvPr id="23" name="Picture 22"/>
          <p:cNvPicPr>
            <a:picLocks noChangeAspect="1"/>
          </p:cNvPicPr>
          <p:nvPr/>
        </p:nvPicPr>
        <p:blipFill>
          <a:blip r:embed="rId7"/>
          <a:stretch>
            <a:fillRect/>
          </a:stretch>
        </p:blipFill>
        <p:spPr>
          <a:xfrm>
            <a:off x="8420024" y="1791000"/>
            <a:ext cx="2215936" cy="460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2" name="TextBox 2"/>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i="0" dirty="0" err="1">
                  <a:effectLst/>
                  <a:latin typeface="Arial" panose="020B0604020202020204" pitchFamily="34" charset="0"/>
                </a:rPr>
                <a:t>Nguyễn</a:t>
              </a:r>
              <a:r>
                <a:rPr lang="en-US" sz="1800" i="0" dirty="0">
                  <a:effectLst/>
                  <a:latin typeface="Arial" panose="020B0604020202020204" pitchFamily="34" charset="0"/>
                </a:rPr>
                <a:t> </a:t>
              </a:r>
              <a:r>
                <a:rPr lang="en-US" sz="1800" i="0" dirty="0" err="1">
                  <a:effectLst/>
                  <a:latin typeface="Arial" panose="020B0604020202020204" pitchFamily="34" charset="0"/>
                </a:rPr>
                <a:t>Thị</a:t>
              </a:r>
              <a:r>
                <a:rPr lang="en-US" sz="1800" i="0" dirty="0">
                  <a:effectLst/>
                  <a:latin typeface="Arial" panose="020B0604020202020204" pitchFamily="34" charset="0"/>
                </a:rPr>
                <a:t> </a:t>
              </a:r>
              <a:r>
                <a:rPr lang="en-US" sz="1800" i="0" dirty="0" err="1">
                  <a:effectLst/>
                  <a:latin typeface="Arial" panose="020B0604020202020204" pitchFamily="34" charset="0"/>
                </a:rPr>
                <a:t>Ái</a:t>
              </a:r>
              <a:r>
                <a:rPr lang="en-US" sz="1800" i="0" dirty="0">
                  <a:effectLst/>
                  <a:latin typeface="Arial" panose="020B0604020202020204" pitchFamily="34" charset="0"/>
                </a:rPr>
                <a:t> </a:t>
              </a:r>
              <a:r>
                <a:rPr lang="en-US" sz="1800" i="0" dirty="0" err="1">
                  <a:effectLst/>
                  <a:latin typeface="Arial" panose="020B0604020202020204" pitchFamily="34" charset="0"/>
                </a:rPr>
                <a:t>Quyên</a:t>
              </a:r>
              <a:endParaRPr lang="en-US" dirty="0"/>
            </a:p>
          </p:txBody>
        </p:sp>
        <p:pic>
          <p:nvPicPr>
            <p:cNvPr id="19" name="Picture 18" descr="A picture containing graphical user interface&#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41948"/>
            <a:stretch>
              <a:fillRect/>
            </a:stretch>
          </p:blipFill>
          <p:spPr>
            <a:xfrm flipH="1">
              <a:off x="0" y="0"/>
              <a:ext cx="12192000" cy="6858000"/>
            </a:xfrm>
            <a:prstGeom prst="rect">
              <a:avLst/>
            </a:prstGeom>
          </p:spPr>
        </p:pic>
      </p:grpSp>
      <p:pic>
        <p:nvPicPr>
          <p:cNvPr id="29" name="Picture 28"/>
          <p:cNvPicPr>
            <a:picLocks noChangeAspect="1"/>
          </p:cNvPicPr>
          <p:nvPr/>
        </p:nvPicPr>
        <p:blipFill rotWithShape="1">
          <a:blip r:embed="rId3"/>
          <a:srcRect l="6254" t="15789" r="5161" b="9210"/>
          <a:stretch>
            <a:fillRect/>
          </a:stretch>
        </p:blipFill>
        <p:spPr>
          <a:xfrm>
            <a:off x="2854055" y="169876"/>
            <a:ext cx="9211634" cy="6518247"/>
          </a:xfrm>
          <a:prstGeom prst="rect">
            <a:avLst/>
          </a:prstGeom>
        </p:spPr>
      </p:pic>
      <p:grpSp>
        <p:nvGrpSpPr>
          <p:cNvPr id="4" name="Group 3"/>
          <p:cNvGrpSpPr/>
          <p:nvPr/>
        </p:nvGrpSpPr>
        <p:grpSpPr>
          <a:xfrm>
            <a:off x="828810" y="1530511"/>
            <a:ext cx="2203648" cy="4608000"/>
            <a:chOff x="2418461" y="1530511"/>
            <a:chExt cx="2203648" cy="4608000"/>
          </a:xfrm>
        </p:grpSpPr>
        <p:pic>
          <p:nvPicPr>
            <p:cNvPr id="7" name="Picture 6"/>
            <p:cNvPicPr>
              <a:picLocks noChangeAspect="1"/>
            </p:cNvPicPr>
            <p:nvPr/>
          </p:nvPicPr>
          <p:blipFill>
            <a:blip r:embed="rId4"/>
            <a:stretch>
              <a:fillRect/>
            </a:stretch>
          </p:blipFill>
          <p:spPr>
            <a:xfrm>
              <a:off x="2418461" y="1530511"/>
              <a:ext cx="2203648" cy="4608000"/>
            </a:xfrm>
            <a:prstGeom prst="rect">
              <a:avLst/>
            </a:prstGeom>
          </p:spPr>
        </p:pic>
        <p:pic>
          <p:nvPicPr>
            <p:cNvPr id="16"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0047" y="3925873"/>
              <a:ext cx="535248" cy="535248"/>
            </a:xfrm>
            <a:prstGeom prst="rect">
              <a:avLst/>
            </a:prstGeom>
          </p:spPr>
        </p:pic>
      </p:grpSp>
      <p:pic>
        <p:nvPicPr>
          <p:cNvPr id="6" name="Picture 5"/>
          <p:cNvPicPr>
            <a:picLocks noChangeAspect="1"/>
          </p:cNvPicPr>
          <p:nvPr/>
        </p:nvPicPr>
        <p:blipFill>
          <a:blip r:embed="rId6"/>
          <a:stretch>
            <a:fillRect/>
          </a:stretch>
        </p:blipFill>
        <p:spPr>
          <a:xfrm>
            <a:off x="5083878" y="686781"/>
            <a:ext cx="4279763" cy="810838"/>
          </a:xfrm>
          <a:prstGeom prst="rect">
            <a:avLst/>
          </a:prstGeom>
        </p:spPr>
      </p:pic>
      <p:pic>
        <p:nvPicPr>
          <p:cNvPr id="8" name="Picture 7"/>
          <p:cNvPicPr>
            <a:picLocks noChangeAspect="1"/>
          </p:cNvPicPr>
          <p:nvPr/>
        </p:nvPicPr>
        <p:blipFill>
          <a:blip r:embed="rId7"/>
          <a:stretch>
            <a:fillRect/>
          </a:stretch>
        </p:blipFill>
        <p:spPr>
          <a:xfrm>
            <a:off x="1564527" y="1360634"/>
            <a:ext cx="3188484" cy="621846"/>
          </a:xfrm>
          <a:prstGeom prst="rect">
            <a:avLst/>
          </a:prstGeom>
        </p:spPr>
      </p:pic>
      <p:pic>
        <p:nvPicPr>
          <p:cNvPr id="9" name="Picture 8"/>
          <p:cNvPicPr>
            <a:picLocks noChangeAspect="1"/>
          </p:cNvPicPr>
          <p:nvPr/>
        </p:nvPicPr>
        <p:blipFill>
          <a:blip r:embed="rId8"/>
          <a:stretch>
            <a:fillRect/>
          </a:stretch>
        </p:blipFill>
        <p:spPr>
          <a:xfrm>
            <a:off x="2727744" y="100788"/>
            <a:ext cx="9230144" cy="5322269"/>
          </a:xfrm>
          <a:prstGeom prst="rect">
            <a:avLst/>
          </a:prstGeom>
        </p:spPr>
      </p:pic>
      <p:sp>
        <p:nvSpPr>
          <p:cNvPr id="12" name="Rectangle 11"/>
          <p:cNvSpPr/>
          <p:nvPr/>
        </p:nvSpPr>
        <p:spPr>
          <a:xfrm>
            <a:off x="4906636" y="3830700"/>
            <a:ext cx="4778872" cy="830997"/>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800" b="1" dirty="0" err="1" smtClean="0">
                <a:solidFill>
                  <a:schemeClr val="accent4">
                    <a:lumMod val="50000"/>
                  </a:schemeClr>
                </a:solidFill>
                <a:latin typeface=".VnAristote" panose="020B7200000000000000" pitchFamily="34" charset="0"/>
              </a:rPr>
              <a:t>TuÇn</a:t>
            </a:r>
            <a:r>
              <a:rPr lang="en-US" sz="4800" b="1" dirty="0" smtClean="0">
                <a:solidFill>
                  <a:schemeClr val="accent4">
                    <a:lumMod val="50000"/>
                  </a:schemeClr>
                </a:solidFill>
                <a:latin typeface=".VnAristote" panose="020B7200000000000000" pitchFamily="34" charset="0"/>
              </a:rPr>
              <a:t> 16 – </a:t>
            </a:r>
            <a:r>
              <a:rPr lang="en-US" sz="4800" b="1" dirty="0" err="1" smtClean="0">
                <a:solidFill>
                  <a:schemeClr val="accent4">
                    <a:lumMod val="50000"/>
                  </a:schemeClr>
                </a:solidFill>
                <a:latin typeface=".VnAristote" panose="020B7200000000000000" pitchFamily="34" charset="0"/>
              </a:rPr>
              <a:t>TiÕt</a:t>
            </a:r>
            <a:r>
              <a:rPr lang="en-US" sz="4800" b="1" smtClean="0">
                <a:solidFill>
                  <a:schemeClr val="accent4">
                    <a:lumMod val="50000"/>
                  </a:schemeClr>
                </a:solidFill>
                <a:latin typeface=".VnAristote" panose="020B7200000000000000" pitchFamily="34" charset="0"/>
              </a:rPr>
              <a:t> </a:t>
            </a:r>
            <a:r>
              <a:rPr lang="en-US" sz="4800" b="1" smtClean="0">
                <a:solidFill>
                  <a:schemeClr val="accent4">
                    <a:lumMod val="50000"/>
                  </a:schemeClr>
                </a:solidFill>
                <a:latin typeface=".VnAristote" panose="020B7200000000000000" pitchFamily="34" charset="0"/>
              </a:rPr>
              <a:t>107</a:t>
            </a:r>
            <a:endParaRPr lang="en-US" sz="4800" b="1" dirty="0">
              <a:solidFill>
                <a:schemeClr val="accent4">
                  <a:lumMod val="50000"/>
                </a:schemeClr>
              </a:solidFill>
              <a:latin typeface=".VnAristote" panose="020B72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pic>
        <p:nvPicPr>
          <p:cNvPr id="8" name="Picture 7" descr="A picture containing icon&#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3229" y="820895"/>
            <a:ext cx="6997363" cy="5940000"/>
          </a:xfrm>
          <a:prstGeom prst="rect">
            <a:avLst/>
          </a:prstGeom>
        </p:spPr>
      </p:pic>
      <p:grpSp>
        <p:nvGrpSpPr>
          <p:cNvPr id="2" name="Group 1"/>
          <p:cNvGrpSpPr/>
          <p:nvPr/>
        </p:nvGrpSpPr>
        <p:grpSpPr>
          <a:xfrm>
            <a:off x="957761" y="1458000"/>
            <a:ext cx="2972161" cy="4860000"/>
            <a:chOff x="957761" y="1458000"/>
            <a:chExt cx="2972161" cy="4860000"/>
          </a:xfrm>
        </p:grpSpPr>
        <p:pic>
          <p:nvPicPr>
            <p:cNvPr id="20" name="Picture 19"/>
            <p:cNvPicPr>
              <a:picLocks noChangeAspect="1"/>
            </p:cNvPicPr>
            <p:nvPr/>
          </p:nvPicPr>
          <p:blipFill>
            <a:blip r:embed="rId4"/>
            <a:stretch>
              <a:fillRect/>
            </a:stretch>
          </p:blipFill>
          <p:spPr>
            <a:xfrm>
              <a:off x="957761" y="1458000"/>
              <a:ext cx="2972161" cy="4860000"/>
            </a:xfrm>
            <a:prstGeom prst="rect">
              <a:avLst/>
            </a:prstGeom>
          </p:spPr>
        </p:pic>
        <p:pic>
          <p:nvPicPr>
            <p:cNvPr id="7"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8812" y="3934750"/>
              <a:ext cx="535248" cy="535248"/>
            </a:xfrm>
            <a:prstGeom prst="rect">
              <a:avLst/>
            </a:prstGeom>
          </p:spPr>
        </p:pic>
      </p:grpSp>
      <p:pic>
        <p:nvPicPr>
          <p:cNvPr id="6" name="Picture 5" descr="A neon colored word on a black background&#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41804" y="2068204"/>
            <a:ext cx="5490969" cy="18665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360680" y="27432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grpSp>
        <p:nvGrpSpPr>
          <p:cNvPr id="2" name="Group 1"/>
          <p:cNvGrpSpPr/>
          <p:nvPr/>
        </p:nvGrpSpPr>
        <p:grpSpPr>
          <a:xfrm>
            <a:off x="597279" y="-91440"/>
            <a:ext cx="11482961" cy="1044000"/>
            <a:chOff x="515999" y="0"/>
            <a:chExt cx="11482961" cy="1044000"/>
          </a:xfrm>
        </p:grpSpPr>
        <p:sp>
          <p:nvSpPr>
            <p:cNvPr id="3" name="Rectangle: Rounded Corners 16"/>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FFF9AA"/>
                </a:solidFill>
              </a:endParaRPr>
            </a:p>
          </p:txBody>
        </p:sp>
        <p:sp>
          <p:nvSpPr>
            <p:cNvPr id="4" name="TextBox 3"/>
            <p:cNvSpPr txBox="1"/>
            <p:nvPr/>
          </p:nvSpPr>
          <p:spPr>
            <a:xfrm>
              <a:off x="1918548" y="397669"/>
              <a:ext cx="9623211"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1. C</a:t>
              </a:r>
              <a:r>
                <a:rPr lang="vi-VN" sz="3600" b="0" i="0" dirty="0">
                  <a:solidFill>
                    <a:srgbClr val="000000"/>
                  </a:solidFill>
                  <a:effectLst/>
                  <a:latin typeface="Cambria" panose="02040503050406030204" pitchFamily="18" charset="0"/>
                  <a:ea typeface="Cambria" panose="02040503050406030204" pitchFamily="18" charset="0"/>
                </a:rPr>
                <a:t>ác từ in đậm dưới đây được dùng để làm gì?</a:t>
              </a:r>
              <a:endParaRPr lang="en-US" sz="3600" dirty="0">
                <a:ln w="0"/>
                <a:solidFill>
                  <a:srgbClr val="4C7716"/>
                </a:solidFill>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p:cNvPicPr>
              <a:picLocks noChangeAspect="1"/>
            </p:cNvPicPr>
            <p:nvPr/>
          </p:nvPicPr>
          <p:blipFill rotWithShape="1">
            <a:blip r:embed="rId3" cstate="print">
              <a:extLst>
                <a:ext uri="{28A0092B-C50C-407E-A947-70E740481C1C}">
                  <a14:useLocalDpi xmlns:a14="http://schemas.microsoft.com/office/drawing/2010/main" val="0"/>
                </a:ext>
              </a:extLst>
            </a:blip>
            <a:srcRect l="2920" t="27737" r="-1"/>
            <a:stretch>
              <a:fillRect/>
            </a:stretch>
          </p:blipFill>
          <p:spPr>
            <a:xfrm flipH="1">
              <a:off x="515999" y="0"/>
              <a:ext cx="1402550" cy="1044000"/>
            </a:xfrm>
            <a:prstGeom prst="rect">
              <a:avLst/>
            </a:prstGeom>
          </p:spPr>
        </p:pic>
      </p:grpSp>
      <p:sp>
        <p:nvSpPr>
          <p:cNvPr id="13" name="TextBox 12"/>
          <p:cNvSpPr txBox="1"/>
          <p:nvPr/>
        </p:nvSpPr>
        <p:spPr>
          <a:xfrm>
            <a:off x="486116" y="1123971"/>
            <a:ext cx="8111443" cy="4031873"/>
          </a:xfrm>
          <a:prstGeom prst="rect">
            <a:avLst/>
          </a:prstGeom>
          <a:noFill/>
        </p:spPr>
        <p:txBody>
          <a:bodyPr wrap="square" rtlCol="0">
            <a:spAutoFit/>
          </a:bodyPr>
          <a:lstStyle/>
          <a:p>
            <a:pPr algn="just"/>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smtClean="0">
                <a:solidFill>
                  <a:srgbClr val="000000"/>
                </a:solidFill>
                <a:effectLst/>
                <a:latin typeface="Cambria" panose="02040503050406030204" pitchFamily="18" charset="0"/>
                <a:ea typeface="Cambria" panose="02040503050406030204" pitchFamily="18" charset="0"/>
              </a:rPr>
              <a:t>     </a:t>
            </a:r>
            <a:r>
              <a:rPr lang="vi-VN" sz="3200" b="0" i="1" dirty="0" smtClean="0">
                <a:solidFill>
                  <a:srgbClr val="000000"/>
                </a:solidFill>
                <a:effectLst/>
                <a:latin typeface="Cambria" panose="02040503050406030204" pitchFamily="18" charset="0"/>
                <a:ea typeface="Cambria" panose="02040503050406030204" pitchFamily="18" charset="0"/>
              </a:rPr>
              <a:t>Em </a:t>
            </a:r>
            <a:r>
              <a:rPr lang="vi-VN" sz="3200" b="0" i="1" dirty="0">
                <a:solidFill>
                  <a:srgbClr val="000000"/>
                </a:solidFill>
                <a:effectLst/>
                <a:latin typeface="Cambria" panose="02040503050406030204" pitchFamily="18" charset="0"/>
                <a:ea typeface="Cambria" panose="02040503050406030204" pitchFamily="18" charset="0"/>
              </a:rPr>
              <a:t>Thuý</a:t>
            </a:r>
            <a:r>
              <a:rPr lang="vi-VN" sz="3200" b="0" i="0" dirty="0">
                <a:solidFill>
                  <a:srgbClr val="000000"/>
                </a:solidFill>
                <a:effectLst/>
                <a:latin typeface="Cambria" panose="02040503050406030204" pitchFamily="18" charset="0"/>
                <a:ea typeface="Cambria" panose="02040503050406030204" pitchFamily="18" charset="0"/>
              </a:rPr>
              <a:t> là bức tranh sơn dầu </a:t>
            </a:r>
            <a:r>
              <a:rPr lang="vi-VN" sz="3200" b="1" i="0" dirty="0">
                <a:solidFill>
                  <a:srgbClr val="FF0000"/>
                </a:solidFill>
                <a:effectLst/>
                <a:latin typeface="Cambria" panose="02040503050406030204" pitchFamily="18" charset="0"/>
                <a:ea typeface="Cambria" panose="02040503050406030204" pitchFamily="18" charset="0"/>
              </a:rPr>
              <a:t>do</a:t>
            </a:r>
            <a:r>
              <a:rPr lang="vi-VN" sz="3200" b="0" i="0" dirty="0">
                <a:solidFill>
                  <a:srgbClr val="000000"/>
                </a:solidFill>
                <a:effectLst/>
                <a:latin typeface="Cambria" panose="02040503050406030204" pitchFamily="18" charset="0"/>
                <a:ea typeface="Cambria" panose="02040503050406030204" pitchFamily="18" charset="0"/>
              </a:rPr>
              <a:t> hoạ sĩ Trần Văn </a:t>
            </a:r>
            <a:r>
              <a:rPr lang="vi-VN" sz="3200" b="0" i="0" dirty="0" smtClean="0">
                <a:solidFill>
                  <a:srgbClr val="000000"/>
                </a:solidFill>
                <a:effectLst/>
                <a:latin typeface="Cambria" panose="02040503050406030204" pitchFamily="18" charset="0"/>
                <a:ea typeface="Cambria" panose="02040503050406030204" pitchFamily="18" charset="0"/>
              </a:rPr>
              <a:t>C</a:t>
            </a:r>
            <a:r>
              <a:rPr lang="en-US" sz="3200" dirty="0" smtClean="0">
                <a:solidFill>
                  <a:srgbClr val="000000"/>
                </a:solidFill>
                <a:latin typeface="Cambria" panose="02040503050406030204" pitchFamily="18" charset="0"/>
                <a:ea typeface="Cambria" panose="02040503050406030204" pitchFamily="18" charset="0"/>
              </a:rPr>
              <a:t>ẩ</a:t>
            </a:r>
            <a:r>
              <a:rPr lang="vi-VN" sz="3200" b="0" i="0" dirty="0" smtClean="0">
                <a:solidFill>
                  <a:srgbClr val="000000"/>
                </a:solidFill>
                <a:effectLst/>
                <a:latin typeface="Cambria" panose="02040503050406030204" pitchFamily="18" charset="0"/>
                <a:ea typeface="Cambria" panose="02040503050406030204" pitchFamily="18" charset="0"/>
              </a:rPr>
              <a:t>n </a:t>
            </a:r>
            <a:r>
              <a:rPr lang="vi-VN" sz="3200" b="0" i="0" dirty="0">
                <a:solidFill>
                  <a:srgbClr val="000000"/>
                </a:solidFill>
                <a:effectLst/>
                <a:latin typeface="Cambria" panose="02040503050406030204" pitchFamily="18" charset="0"/>
                <a:ea typeface="Cambria" panose="02040503050406030204" pitchFamily="18" charset="0"/>
              </a:rPr>
              <a:t>sáng tác </a:t>
            </a:r>
            <a:r>
              <a:rPr lang="vi-VN" sz="3200" b="1" i="0" dirty="0">
                <a:solidFill>
                  <a:srgbClr val="FF0000"/>
                </a:solidFill>
                <a:effectLst/>
                <a:latin typeface="Cambria" panose="02040503050406030204" pitchFamily="18" charset="0"/>
                <a:ea typeface="Cambria" panose="02040503050406030204" pitchFamily="18" charset="0"/>
              </a:rPr>
              <a:t>vào</a:t>
            </a:r>
            <a:r>
              <a:rPr lang="vi-VN" sz="3200" b="0" i="0" dirty="0">
                <a:solidFill>
                  <a:srgbClr val="000000"/>
                </a:solidFill>
                <a:effectLst/>
                <a:latin typeface="Cambria" panose="02040503050406030204" pitchFamily="18" charset="0"/>
                <a:ea typeface="Cambria" panose="02040503050406030204" pitchFamily="18" charset="0"/>
              </a:rPr>
              <a:t> năm 1943. Bức tranh về một bé gái 8 tuổi, có mái tóc ngắn, đôi mắt mở to, trong sáng </a:t>
            </a:r>
            <a:r>
              <a:rPr lang="vi-VN" sz="3200" b="1" i="0" dirty="0">
                <a:solidFill>
                  <a:srgbClr val="FF0000"/>
                </a:solidFill>
                <a:effectLst/>
                <a:latin typeface="Cambria" panose="02040503050406030204" pitchFamily="18" charset="0"/>
                <a:ea typeface="Cambria" panose="02040503050406030204" pitchFamily="18" charset="0"/>
              </a:rPr>
              <a:t>và</a:t>
            </a:r>
            <a:r>
              <a:rPr lang="vi-VN" sz="3200" b="0" i="0" dirty="0">
                <a:solidFill>
                  <a:srgbClr val="000000"/>
                </a:solidFill>
                <a:effectLst/>
                <a:latin typeface="Cambria" panose="02040503050406030204" pitchFamily="18" charset="0"/>
                <a:ea typeface="Cambria" panose="02040503050406030204" pitchFamily="18" charset="0"/>
              </a:rPr>
              <a:t> nét mặt thơ </a:t>
            </a:r>
            <a:r>
              <a:rPr lang="vi-VN" sz="3200" b="0" i="0" dirty="0" smtClean="0">
                <a:solidFill>
                  <a:srgbClr val="000000"/>
                </a:solidFill>
                <a:effectLst/>
                <a:latin typeface="Cambria" panose="02040503050406030204" pitchFamily="18" charset="0"/>
                <a:ea typeface="Cambria" panose="02040503050406030204" pitchFamily="18" charset="0"/>
              </a:rPr>
              <a:t>ng</a:t>
            </a:r>
            <a:r>
              <a:rPr lang="en-US" sz="3200" dirty="0">
                <a:solidFill>
                  <a:srgbClr val="000000"/>
                </a:solidFill>
                <a:latin typeface="Cambria" panose="02040503050406030204" pitchFamily="18" charset="0"/>
                <a:ea typeface="Cambria" panose="02040503050406030204" pitchFamily="18" charset="0"/>
              </a:rPr>
              <a:t>â</a:t>
            </a:r>
            <a:r>
              <a:rPr lang="vi-VN" sz="3200" b="0" i="0" dirty="0" smtClean="0">
                <a:solidFill>
                  <a:srgbClr val="000000"/>
                </a:solidFill>
                <a:effectLst/>
                <a:latin typeface="Cambria" panose="02040503050406030204" pitchFamily="18" charset="0"/>
                <a:ea typeface="Cambria" panose="02040503050406030204" pitchFamily="18" charset="0"/>
              </a:rPr>
              <a:t>y</a:t>
            </a:r>
            <a:r>
              <a:rPr lang="vi-VN" sz="3200" b="0" i="0" dirty="0">
                <a:solidFill>
                  <a:srgbClr val="000000"/>
                </a:solidFill>
                <a:effectLst/>
                <a:latin typeface="Cambria" panose="02040503050406030204" pitchFamily="18" charset="0"/>
                <a:ea typeface="Cambria" panose="02040503050406030204" pitchFamily="18" charset="0"/>
              </a:rPr>
              <a:t>. Bức tranh được coi là một </a:t>
            </a:r>
            <a:r>
              <a:rPr lang="vi-VN" sz="3200" b="1" i="0" dirty="0">
                <a:solidFill>
                  <a:srgbClr val="FF0000"/>
                </a:solidFill>
                <a:effectLst/>
                <a:latin typeface="Cambria" panose="02040503050406030204" pitchFamily="18" charset="0"/>
                <a:ea typeface="Cambria" panose="02040503050406030204" pitchFamily="18" charset="0"/>
              </a:rPr>
              <a:t>trong</a:t>
            </a:r>
            <a:r>
              <a:rPr lang="vi-VN" sz="3200" b="0" i="0" dirty="0">
                <a:solidFill>
                  <a:srgbClr val="000000"/>
                </a:solidFill>
                <a:effectLst/>
                <a:latin typeface="Cambria" panose="02040503050406030204" pitchFamily="18" charset="0"/>
                <a:ea typeface="Cambria" panose="02040503050406030204" pitchFamily="18" charset="0"/>
              </a:rPr>
              <a:t> những tác phẩm xuất sắc nhất </a:t>
            </a:r>
            <a:r>
              <a:rPr lang="vi-VN" sz="3200" b="1" i="0" dirty="0">
                <a:solidFill>
                  <a:srgbClr val="FF0000"/>
                </a:solidFill>
                <a:effectLst/>
                <a:latin typeface="Cambria" panose="02040503050406030204" pitchFamily="18" charset="0"/>
                <a:ea typeface="Cambria" panose="02040503050406030204" pitchFamily="18" charset="0"/>
              </a:rPr>
              <a:t>của</a:t>
            </a:r>
            <a:r>
              <a:rPr lang="vi-VN" sz="3200" b="0" i="0" dirty="0">
                <a:solidFill>
                  <a:srgbClr val="000000"/>
                </a:solidFill>
                <a:effectLst/>
                <a:latin typeface="Cambria" panose="02040503050406030204" pitchFamily="18" charset="0"/>
                <a:ea typeface="Cambria" panose="02040503050406030204" pitchFamily="18" charset="0"/>
              </a:rPr>
              <a:t> tranh chân dung Việt Nam thế kỉ XX.</a:t>
            </a:r>
          </a:p>
          <a:p>
            <a:pPr algn="r"/>
            <a:r>
              <a:rPr lang="vi-VN" sz="3200" b="0" i="0" dirty="0">
                <a:solidFill>
                  <a:srgbClr val="000000"/>
                </a:solidFill>
                <a:effectLst/>
                <a:latin typeface="Cambria" panose="02040503050406030204" pitchFamily="18" charset="0"/>
                <a:ea typeface="Cambria" panose="02040503050406030204" pitchFamily="18" charset="0"/>
              </a:rPr>
              <a:t>(Hà Phan</a:t>
            </a:r>
            <a:r>
              <a:rPr lang="vi-VN" sz="3200" b="0" i="0" dirty="0" smtClean="0">
                <a:solidFill>
                  <a:srgbClr val="000000"/>
                </a:solidFill>
                <a:effectLst/>
                <a:latin typeface="Cambria" panose="02040503050406030204" pitchFamily="18" charset="0"/>
                <a:ea typeface="Cambria" panose="02040503050406030204" pitchFamily="18" charset="0"/>
              </a:rPr>
              <a:t>)</a:t>
            </a:r>
            <a:endParaRPr lang="vi-VN" sz="3200" b="0" i="0" dirty="0">
              <a:solidFill>
                <a:srgbClr val="000000"/>
              </a:solidFill>
              <a:effectLst/>
              <a:latin typeface="Cambria" panose="02040503050406030204" pitchFamily="18" charset="0"/>
              <a:ea typeface="Cambria" panose="02040503050406030204" pitchFamily="18" charset="0"/>
            </a:endParaRPr>
          </a:p>
        </p:txBody>
      </p:sp>
      <p:pic>
        <p:nvPicPr>
          <p:cNvPr id="15" name="Picture 14"/>
          <p:cNvPicPr>
            <a:picLocks noChangeAspect="1"/>
          </p:cNvPicPr>
          <p:nvPr/>
        </p:nvPicPr>
        <p:blipFill>
          <a:blip r:embed="rId4"/>
          <a:stretch>
            <a:fillRect/>
          </a:stretch>
        </p:blipFill>
        <p:spPr>
          <a:xfrm>
            <a:off x="8656954" y="1055959"/>
            <a:ext cx="2966085" cy="4195416"/>
          </a:xfrm>
          <a:prstGeom prst="rect">
            <a:avLst/>
          </a:prstGeom>
        </p:spPr>
      </p:pic>
      <p:pic>
        <p:nvPicPr>
          <p:cNvPr id="7" name="Picture 6" descr="A round pink label with white text and a black background&#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4486" y="0"/>
            <a:ext cx="1814895" cy="1814895"/>
          </a:xfrm>
          <a:prstGeom prst="rect">
            <a:avLst/>
          </a:prstGeom>
        </p:spPr>
      </p:pic>
      <p:cxnSp>
        <p:nvCxnSpPr>
          <p:cNvPr id="10" name="Straight Connector 9"/>
          <p:cNvCxnSpPr/>
          <p:nvPr/>
        </p:nvCxnSpPr>
        <p:spPr>
          <a:xfrm flipV="1">
            <a:off x="3324225" y="847725"/>
            <a:ext cx="1914525" cy="27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305800" y="866865"/>
            <a:ext cx="2725738" cy="84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Cloud 18"/>
          <p:cNvSpPr/>
          <p:nvPr/>
        </p:nvSpPr>
        <p:spPr>
          <a:xfrm>
            <a:off x="0" y="4721140"/>
            <a:ext cx="2742580" cy="1143729"/>
          </a:xfrm>
          <a:prstGeom prst="cloud">
            <a:avLst/>
          </a:prstGeom>
          <a:solidFill>
            <a:schemeClr val="accent3">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FF0000"/>
                </a:solidFill>
                <a:latin typeface="Times New Roman" panose="02020603050405020304" pitchFamily="18" charset="0"/>
                <a:cs typeface="Times New Roman" panose="02020603050405020304" pitchFamily="18" charset="0"/>
              </a:rPr>
              <a:t>Thảo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luận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nhóm</a:t>
            </a:r>
            <a:r>
              <a:rPr lang="en-US" sz="2800" b="1" dirty="0">
                <a:solidFill>
                  <a:srgbClr val="FF0000"/>
                </a:solidFill>
                <a:latin typeface="Times New Roman" panose="02020603050405020304" pitchFamily="18" charset="0"/>
                <a:cs typeface="Times New Roman" panose="02020603050405020304" pitchFamily="18" charset="0"/>
              </a:rPr>
              <a:t> </a:t>
            </a:r>
          </a:p>
        </p:txBody>
      </p:sp>
      <p:pic>
        <p:nvPicPr>
          <p:cNvPr id="21" name="图片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2779" y="5768653"/>
            <a:ext cx="1493568" cy="112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54457" y="5565024"/>
            <a:ext cx="1609090" cy="1207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p:nvPr/>
        </p:nvSpPr>
        <p:spPr>
          <a:xfrm>
            <a:off x="2560800" y="5214559"/>
            <a:ext cx="7579196" cy="954107"/>
          </a:xfrm>
          <a:prstGeom prst="rect">
            <a:avLst/>
          </a:prstGeom>
          <a:solidFill>
            <a:schemeClr val="accent4">
              <a:lumMod val="20000"/>
              <a:lumOff val="80000"/>
            </a:schemeClr>
          </a:solidFill>
          <a:ln w="28575">
            <a:solidFill>
              <a:srgbClr val="7030A0"/>
            </a:solidFill>
          </a:ln>
        </p:spPr>
        <p:txBody>
          <a:bodyPr wrap="square">
            <a:spAutoFit/>
          </a:bodyPr>
          <a:lstStyle/>
          <a:p>
            <a:pPr>
              <a:spcBef>
                <a:spcPct val="0"/>
              </a:spcBef>
              <a:buFontTx/>
              <a:buNone/>
            </a:pPr>
            <a:r>
              <a:rPr lang="en-US" altLang="en-US" sz="2800" b="1" dirty="0">
                <a:solidFill>
                  <a:srgbClr val="C00000"/>
                </a:solidFill>
                <a:latin typeface="Times New Roman" panose="02020603050405020304" pitchFamily="18" charset="0"/>
                <a:cs typeface="Times New Roman" panose="02020603050405020304" pitchFamily="18" charset="0"/>
              </a:rPr>
              <a:t>+</a:t>
            </a:r>
            <a:r>
              <a:rPr lang="en-US" altLang="en-US" sz="2800" b="1" dirty="0" err="1">
                <a:solidFill>
                  <a:srgbClr val="C00000"/>
                </a:solidFill>
                <a:latin typeface="Times New Roman" panose="02020603050405020304" pitchFamily="18" charset="0"/>
                <a:cs typeface="Times New Roman" panose="02020603050405020304" pitchFamily="18" charset="0"/>
              </a:rPr>
              <a:t>Từ</a:t>
            </a:r>
            <a:r>
              <a:rPr lang="en-US" altLang="en-US" sz="2800" b="1" dirty="0">
                <a:solidFill>
                  <a:srgbClr val="C00000"/>
                </a:solidFill>
                <a:latin typeface="Times New Roman" panose="02020603050405020304" pitchFamily="18" charset="0"/>
                <a:cs typeface="Times New Roman" panose="02020603050405020304" pitchFamily="18" charset="0"/>
              </a:rPr>
              <a:t> in </a:t>
            </a:r>
            <a:r>
              <a:rPr lang="en-US" altLang="en-US" sz="2800" b="1" dirty="0" err="1">
                <a:solidFill>
                  <a:srgbClr val="C00000"/>
                </a:solidFill>
                <a:latin typeface="Times New Roman" panose="02020603050405020304" pitchFamily="18" charset="0"/>
                <a:cs typeface="Times New Roman" panose="02020603050405020304" pitchFamily="18" charset="0"/>
              </a:rPr>
              <a:t>đậm</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nối</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những</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từ</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ngữ</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nào</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trong</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câu</a:t>
            </a:r>
            <a:r>
              <a:rPr lang="en-US" altLang="en-US" sz="2800" b="1" dirty="0">
                <a:solidFill>
                  <a:srgbClr val="C00000"/>
                </a:solidFill>
                <a:latin typeface="Times New Roman" panose="02020603050405020304" pitchFamily="18" charset="0"/>
                <a:cs typeface="Times New Roman" panose="02020603050405020304" pitchFamily="18" charset="0"/>
              </a:rPr>
              <a:t>?</a:t>
            </a:r>
          </a:p>
          <a:p>
            <a:pPr>
              <a:spcBef>
                <a:spcPct val="0"/>
              </a:spcBef>
              <a:buFontTx/>
              <a:buNone/>
            </a:pPr>
            <a:r>
              <a:rPr lang="en-US" altLang="en-US" sz="2800" b="1" dirty="0">
                <a:solidFill>
                  <a:srgbClr val="C00000"/>
                </a:solidFill>
                <a:latin typeface="Times New Roman" panose="02020603050405020304" pitchFamily="18" charset="0"/>
                <a:cs typeface="Times New Roman" panose="02020603050405020304" pitchFamily="18" charset="0"/>
              </a:rPr>
              <a:t>+</a:t>
            </a:r>
            <a:r>
              <a:rPr lang="en-US" altLang="en-US" sz="2800" b="1" dirty="0" err="1">
                <a:solidFill>
                  <a:srgbClr val="C00000"/>
                </a:solidFill>
                <a:latin typeface="Times New Roman" panose="02020603050405020304" pitchFamily="18" charset="0"/>
                <a:cs typeface="Times New Roman" panose="02020603050405020304" pitchFamily="18" charset="0"/>
              </a:rPr>
              <a:t>Quan</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hệ</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mà</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từ</a:t>
            </a:r>
            <a:r>
              <a:rPr lang="en-US" altLang="en-US" sz="2800" b="1" dirty="0">
                <a:solidFill>
                  <a:srgbClr val="C00000"/>
                </a:solidFill>
                <a:latin typeface="Times New Roman" panose="02020603050405020304" pitchFamily="18" charset="0"/>
                <a:cs typeface="Times New Roman" panose="02020603050405020304" pitchFamily="18" charset="0"/>
              </a:rPr>
              <a:t> in </a:t>
            </a:r>
            <a:r>
              <a:rPr lang="en-US" altLang="en-US" sz="2800" b="1" dirty="0" err="1">
                <a:solidFill>
                  <a:srgbClr val="C00000"/>
                </a:solidFill>
                <a:latin typeface="Times New Roman" panose="02020603050405020304" pitchFamily="18" charset="0"/>
                <a:cs typeface="Times New Roman" panose="02020603050405020304" pitchFamily="18" charset="0"/>
              </a:rPr>
              <a:t>đậm</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biểu</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smtClean="0">
                <a:solidFill>
                  <a:srgbClr val="C00000"/>
                </a:solidFill>
                <a:latin typeface="Times New Roman" panose="02020603050405020304" pitchFamily="18" charset="0"/>
                <a:cs typeface="Times New Roman" panose="02020603050405020304" pitchFamily="18" charset="0"/>
              </a:rPr>
              <a:t>diễn</a:t>
            </a:r>
            <a:r>
              <a:rPr lang="en-US" altLang="en-US" sz="2800" b="1" dirty="0" smtClean="0">
                <a:solidFill>
                  <a:srgbClr val="C00000"/>
                </a:solidFill>
                <a:latin typeface="Times New Roman" panose="02020603050405020304" pitchFamily="18" charset="0"/>
                <a:cs typeface="Times New Roman" panose="02020603050405020304" pitchFamily="18" charset="0"/>
              </a:rPr>
              <a:t> </a:t>
            </a:r>
            <a:r>
              <a:rPr lang="en-US" altLang="en-US" sz="2800" b="1" dirty="0" err="1" smtClean="0">
                <a:solidFill>
                  <a:srgbClr val="C00000"/>
                </a:solidFill>
                <a:latin typeface="Times New Roman" panose="02020603050405020304" pitchFamily="18" charset="0"/>
                <a:cs typeface="Times New Roman" panose="02020603050405020304" pitchFamily="18" charset="0"/>
              </a:rPr>
              <a:t>là</a:t>
            </a:r>
            <a:r>
              <a:rPr lang="en-US" altLang="en-US" sz="2800" b="1" dirty="0" smtClean="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quan</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hệ</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gì</a:t>
            </a:r>
            <a:r>
              <a:rPr lang="en-US" altLang="en-US" sz="2800" b="1" dirty="0">
                <a:solidFill>
                  <a:srgbClr val="C00000"/>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37" presetClass="entr" presetSubtype="0" fill="hold" nodeType="withEffect">
                                  <p:stCondLst>
                                    <p:cond delay="50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900" decel="100000" fill="hold"/>
                                        <p:tgtEl>
                                          <p:spTgt spid="22"/>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125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900" decel="100000" fill="hold"/>
                                        <p:tgtEl>
                                          <p:spTgt spid="21"/>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p:cNvGrpSpPr/>
          <p:nvPr/>
        </p:nvGrpSpPr>
        <p:grpSpPr>
          <a:xfrm>
            <a:off x="597279" y="-91440"/>
            <a:ext cx="11482961" cy="1044000"/>
            <a:chOff x="515999" y="0"/>
            <a:chExt cx="11482961" cy="1044000"/>
          </a:xfrm>
        </p:grpSpPr>
        <p:sp>
          <p:nvSpPr>
            <p:cNvPr id="3" name="Rectangle: Rounded Corners 16"/>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pic>
          <p:nvPicPr>
            <p:cNvPr id="8" name="Picture 7" descr="A snail on a leaf&#10;&#10;Description automatically generated with low confidence"/>
            <p:cNvPicPr>
              <a:picLocks noChangeAspect="1"/>
            </p:cNvPicPr>
            <p:nvPr/>
          </p:nvPicPr>
          <p:blipFill rotWithShape="1">
            <a:blip r:embed="rId3" cstate="print">
              <a:extLst>
                <a:ext uri="{28A0092B-C50C-407E-A947-70E740481C1C}">
                  <a14:useLocalDpi xmlns:a14="http://schemas.microsoft.com/office/drawing/2010/main" val="0"/>
                </a:ext>
              </a:extLst>
            </a:blip>
            <a:srcRect l="2920" t="27737" r="-1"/>
            <a:stretch>
              <a:fillRect/>
            </a:stretch>
          </p:blipFill>
          <p:spPr>
            <a:xfrm flipH="1">
              <a:off x="515999" y="0"/>
              <a:ext cx="1402550" cy="1044000"/>
            </a:xfrm>
            <a:prstGeom prst="rect">
              <a:avLst/>
            </a:prstGeom>
          </p:spPr>
        </p:pic>
      </p:grpSp>
      <p:sp>
        <p:nvSpPr>
          <p:cNvPr id="13" name="TextBox 12"/>
          <p:cNvSpPr txBox="1"/>
          <p:nvPr/>
        </p:nvSpPr>
        <p:spPr>
          <a:xfrm>
            <a:off x="589280" y="1432560"/>
            <a:ext cx="5902960"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Thuý</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là bức tranh sơn dầu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hoạ sĩ Trần Văn </a:t>
            </a:r>
            <a:r>
              <a:rPr kumimoji="0" lang="vi-VN" sz="28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C</a:t>
            </a:r>
            <a:r>
              <a:rPr lang="en-US" sz="2800" noProof="0" dirty="0" smtClean="0">
                <a:solidFill>
                  <a:srgbClr val="000000"/>
                </a:solidFill>
                <a:latin typeface="Cambria" panose="02040503050406030204" pitchFamily="18" charset="0"/>
                <a:ea typeface="Cambria" panose="02040503050406030204" pitchFamily="18" charset="0"/>
              </a:rPr>
              <a:t>ẩ</a:t>
            </a:r>
            <a:r>
              <a:rPr kumimoji="0" lang="vi-VN" sz="28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n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sáng tác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năm 1943. Bức tranh về một bé gái 8 tuổi, có mái tóc ngắn, đôi mắt mở to, trong sáng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nét mặt thơ </a:t>
            </a:r>
            <a:r>
              <a:rPr kumimoji="0" lang="vi-VN" sz="28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ng</a:t>
            </a:r>
            <a:r>
              <a:rPr lang="en-US" sz="2800" dirty="0">
                <a:solidFill>
                  <a:srgbClr val="000000"/>
                </a:solidFill>
                <a:latin typeface="Cambria" panose="02040503050406030204" pitchFamily="18" charset="0"/>
                <a:ea typeface="Cambria" panose="02040503050406030204" pitchFamily="18" charset="0"/>
              </a:rPr>
              <a:t>â</a:t>
            </a:r>
            <a:r>
              <a:rPr kumimoji="0" lang="vi-VN" sz="28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y</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Bức tranh được coi là một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tác phẩm xuất sắc nhất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tranh chân dung Việt Nam thế kỉ XX.</a:t>
            </a: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(Hà Phan</a:t>
            </a:r>
            <a:r>
              <a:rPr kumimoji="0" lang="vi-VN" sz="28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7" name="TextBox 6"/>
          <p:cNvSpPr txBox="1"/>
          <p:nvPr/>
        </p:nvSpPr>
        <p:spPr>
          <a:xfrm>
            <a:off x="6644641" y="1590256"/>
            <a:ext cx="5252720" cy="830997"/>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ln>
        </p:spPr>
        <p:txBody>
          <a:bodyPr wrap="square">
            <a:spAutoFit/>
          </a:bodyPr>
          <a:lstStyle/>
          <a:p>
            <a:pPr algn="just"/>
            <a:r>
              <a:rPr lang="nl-NL" sz="2400" dirty="0">
                <a:ea typeface="Cambria" panose="02040503050406030204" pitchFamily="18" charset="0"/>
                <a:cs typeface="Times New Roman" panose="02020603050405020304" pitchFamily="18" charset="0"/>
              </a:rPr>
              <a:t>Từ </a:t>
            </a:r>
            <a:r>
              <a:rPr lang="nl-NL" sz="2400" b="1" dirty="0">
                <a:ea typeface="Cambria" panose="02040503050406030204" pitchFamily="18" charset="0"/>
                <a:cs typeface="Times New Roman" panose="02020603050405020304" pitchFamily="18" charset="0"/>
              </a:rPr>
              <a:t>do</a:t>
            </a:r>
            <a:r>
              <a:rPr lang="nl-NL" sz="2400" dirty="0">
                <a:ea typeface="Cambria" panose="02040503050406030204" pitchFamily="18" charset="0"/>
                <a:cs typeface="Times New Roman" panose="02020603050405020304" pitchFamily="18" charset="0"/>
              </a:rPr>
              <a:t> nối bức tranh sơn dầu với hoạ sĩ Trần Văn </a:t>
            </a:r>
            <a:r>
              <a:rPr lang="nl-NL" sz="2400" dirty="0" smtClean="0">
                <a:ea typeface="Cambria" panose="02040503050406030204" pitchFamily="18" charset="0"/>
                <a:cs typeface="Times New Roman" panose="02020603050405020304" pitchFamily="18" charset="0"/>
              </a:rPr>
              <a:t>Cẩn</a:t>
            </a:r>
            <a:endParaRPr lang="en-US" sz="2400" dirty="0">
              <a:ea typeface="Cambria" panose="02040503050406030204" pitchFamily="18" charset="0"/>
              <a:cs typeface="Times New Roman" panose="02020603050405020304" pitchFamily="18" charset="0"/>
            </a:endParaRPr>
          </a:p>
        </p:txBody>
      </p:sp>
      <p:sp>
        <p:nvSpPr>
          <p:cNvPr id="10" name="TextBox 9"/>
          <p:cNvSpPr txBox="1"/>
          <p:nvPr/>
        </p:nvSpPr>
        <p:spPr>
          <a:xfrm>
            <a:off x="6634481" y="2758656"/>
            <a:ext cx="5252720" cy="461665"/>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ln>
        </p:spPr>
        <p:txBody>
          <a:bodyPr wrap="square">
            <a:spAutoFit/>
          </a:bodyPr>
          <a:lstStyle/>
          <a:p>
            <a:r>
              <a:rPr lang="nl-NL" sz="2400" dirty="0">
                <a:latin typeface="Cambria" panose="02040503050406030204" pitchFamily="18" charset="0"/>
                <a:ea typeface="Cambria" panose="02040503050406030204" pitchFamily="18" charset="0"/>
              </a:rPr>
              <a:t>Từ </a:t>
            </a:r>
            <a:r>
              <a:rPr lang="nl-NL" sz="2400" b="1" dirty="0">
                <a:latin typeface="Cambria" panose="02040503050406030204" pitchFamily="18" charset="0"/>
                <a:ea typeface="Cambria" panose="02040503050406030204" pitchFamily="18" charset="0"/>
              </a:rPr>
              <a:t>vào</a:t>
            </a:r>
            <a:r>
              <a:rPr lang="nl-NL" sz="2400" dirty="0">
                <a:latin typeface="Cambria" panose="02040503050406030204" pitchFamily="18" charset="0"/>
                <a:ea typeface="Cambria" panose="02040503050406030204" pitchFamily="18" charset="0"/>
              </a:rPr>
              <a:t> nối sáng tác với năm 1943.</a:t>
            </a:r>
            <a:endParaRPr lang="en-US" sz="2400" dirty="0">
              <a:latin typeface="Cambria" panose="02040503050406030204" pitchFamily="18" charset="0"/>
              <a:ea typeface="Cambria" panose="02040503050406030204" pitchFamily="18" charset="0"/>
            </a:endParaRPr>
          </a:p>
        </p:txBody>
      </p:sp>
      <p:sp>
        <p:nvSpPr>
          <p:cNvPr id="11" name="TextBox 10"/>
          <p:cNvSpPr txBox="1"/>
          <p:nvPr/>
        </p:nvSpPr>
        <p:spPr>
          <a:xfrm>
            <a:off x="6593841" y="3591776"/>
            <a:ext cx="5252720" cy="461665"/>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ln>
        </p:spPr>
        <p:txBody>
          <a:bodyPr wrap="square">
            <a:spAutoFit/>
          </a:bodyPr>
          <a:lstStyle/>
          <a:p>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ngây</a:t>
            </a:r>
            <a:r>
              <a:rPr lang="en-US" sz="2400" dirty="0">
                <a:latin typeface="Cambria" panose="02040503050406030204" pitchFamily="18" charset="0"/>
                <a:ea typeface="Cambria" panose="02040503050406030204" pitchFamily="18" charset="0"/>
              </a:rPr>
              <a:t>.</a:t>
            </a:r>
          </a:p>
        </p:txBody>
      </p:sp>
      <p:sp>
        <p:nvSpPr>
          <p:cNvPr id="12" name="TextBox 11"/>
          <p:cNvSpPr txBox="1"/>
          <p:nvPr/>
        </p:nvSpPr>
        <p:spPr>
          <a:xfrm>
            <a:off x="6624321" y="4333456"/>
            <a:ext cx="5252720" cy="461665"/>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ln>
        </p:spPr>
        <p:txBody>
          <a:bodyPr wrap="square">
            <a:spAutoFit/>
          </a:bodyPr>
          <a:lstStyle/>
          <a:p>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a:t>
            </a:r>
          </a:p>
        </p:txBody>
      </p:sp>
      <p:sp>
        <p:nvSpPr>
          <p:cNvPr id="16" name="TextBox 15"/>
          <p:cNvSpPr txBox="1"/>
          <p:nvPr/>
        </p:nvSpPr>
        <p:spPr>
          <a:xfrm>
            <a:off x="6593841" y="5085296"/>
            <a:ext cx="5252720" cy="830997"/>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ln>
        </p:spPr>
        <p:txBody>
          <a:bodyPr wrap="square">
            <a:spAutoFit/>
          </a:bodyPr>
          <a:lstStyle/>
          <a:p>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phẩm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xuất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sắc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chân</a:t>
            </a:r>
            <a:r>
              <a:rPr lang="en-US" sz="2400" dirty="0">
                <a:latin typeface="Cambria" panose="02040503050406030204" pitchFamily="18" charset="0"/>
                <a:ea typeface="Cambria" panose="02040503050406030204" pitchFamily="18" charset="0"/>
              </a:rPr>
              <a:t> dung </a:t>
            </a:r>
            <a:r>
              <a:rPr lang="en-US" sz="2400" dirty="0" err="1">
                <a:latin typeface="Cambria" panose="02040503050406030204" pitchFamily="18" charset="0"/>
                <a:ea typeface="Cambria" panose="02040503050406030204" pitchFamily="18" charset="0"/>
              </a:rPr>
              <a:t>Việt</a:t>
            </a:r>
            <a:r>
              <a:rPr lang="en-US" sz="2400" dirty="0">
                <a:latin typeface="Cambria" panose="02040503050406030204" pitchFamily="18" charset="0"/>
                <a:ea typeface="Cambria" panose="02040503050406030204" pitchFamily="18" charset="0"/>
              </a:rPr>
              <a:t> </a:t>
            </a:r>
            <a:r>
              <a:rPr lang="en-US" sz="2400" dirty="0" smtClean="0">
                <a:latin typeface="Cambria" panose="02040503050406030204" pitchFamily="18" charset="0"/>
                <a:ea typeface="Cambria" panose="02040503050406030204" pitchFamily="18" charset="0"/>
              </a:rPr>
              <a:t>Nam.</a:t>
            </a:r>
            <a:endParaRPr lang="en-US" sz="2400" dirty="0">
              <a:latin typeface="Cambria" panose="02040503050406030204" pitchFamily="18" charset="0"/>
              <a:ea typeface="Cambria" panose="02040503050406030204" pitchFamily="18" charset="0"/>
            </a:endParaRPr>
          </a:p>
        </p:txBody>
      </p:sp>
      <p:sp>
        <p:nvSpPr>
          <p:cNvPr id="14" name="TextBox 13"/>
          <p:cNvSpPr txBox="1"/>
          <p:nvPr/>
        </p:nvSpPr>
        <p:spPr>
          <a:xfrm>
            <a:off x="1999828" y="306229"/>
            <a:ext cx="9623211"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1. C</a:t>
            </a:r>
            <a:r>
              <a:rPr lang="vi-VN" sz="3600" b="0" i="0" dirty="0">
                <a:solidFill>
                  <a:srgbClr val="000000"/>
                </a:solidFill>
                <a:effectLst/>
                <a:latin typeface="Cambria" panose="02040503050406030204" pitchFamily="18" charset="0"/>
                <a:ea typeface="Cambria" panose="02040503050406030204" pitchFamily="18" charset="0"/>
              </a:rPr>
              <a:t>ác từ in đậm dưới đây được dùng để làm gì?</a:t>
            </a:r>
            <a:endParaRPr lang="en-US" sz="3600" dirty="0">
              <a:ln w="0"/>
              <a:solidFill>
                <a:srgbClr val="4C7716"/>
              </a:solidFill>
              <a:latin typeface="Cambria" panose="02040503050406030204" pitchFamily="18" charset="0"/>
              <a:ea typeface="Cambria" panose="02040503050406030204" pitchFamily="18" charset="0"/>
              <a:cs typeface="LNTH-LuoLuoNotangYuanTi 1" pitchFamily="2" charset="-128"/>
            </a:endParaRPr>
          </a:p>
        </p:txBody>
      </p:sp>
      <p:cxnSp>
        <p:nvCxnSpPr>
          <p:cNvPr id="15" name="Straight Connector 14"/>
          <p:cNvCxnSpPr/>
          <p:nvPr/>
        </p:nvCxnSpPr>
        <p:spPr>
          <a:xfrm flipV="1">
            <a:off x="3324225" y="847725"/>
            <a:ext cx="1914525" cy="27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305800" y="866865"/>
            <a:ext cx="2725738" cy="84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91974" y="5874651"/>
            <a:ext cx="8493551" cy="523220"/>
          </a:xfrm>
          <a:prstGeom prst="rect">
            <a:avLst/>
          </a:prstGeom>
          <a:noFill/>
        </p:spPr>
        <p:txBody>
          <a:bodyPr wrap="square" rtlCol="0">
            <a:spAutoFit/>
          </a:bodyPr>
          <a:lstStyle/>
          <a:p>
            <a:r>
              <a:rPr lang="en-US" sz="2800" b="1" dirty="0" err="1" smtClean="0">
                <a:solidFill>
                  <a:srgbClr val="3366CC"/>
                </a:solidFill>
                <a:latin typeface="Times New Roman" panose="02020603050405020304" pitchFamily="18" charset="0"/>
                <a:cs typeface="Times New Roman" panose="02020603050405020304" pitchFamily="18" charset="0"/>
              </a:rPr>
              <a:t>Các</a:t>
            </a:r>
            <a:r>
              <a:rPr lang="en-US" sz="2800" b="1" dirty="0" smtClean="0">
                <a:solidFill>
                  <a:srgbClr val="3366CC"/>
                </a:solidFill>
                <a:latin typeface="Times New Roman" panose="02020603050405020304" pitchFamily="18" charset="0"/>
                <a:cs typeface="Times New Roman" panose="02020603050405020304" pitchFamily="18" charset="0"/>
              </a:rPr>
              <a:t> </a:t>
            </a:r>
            <a:r>
              <a:rPr lang="en-US" sz="2800" b="1" dirty="0" err="1" smtClean="0">
                <a:solidFill>
                  <a:srgbClr val="3366CC"/>
                </a:solidFill>
                <a:latin typeface="Times New Roman" panose="02020603050405020304" pitchFamily="18" charset="0"/>
                <a:cs typeface="Times New Roman" panose="02020603050405020304" pitchFamily="18" charset="0"/>
              </a:rPr>
              <a:t>từ</a:t>
            </a:r>
            <a:r>
              <a:rPr lang="en-US" sz="2800" b="1" dirty="0" smtClean="0">
                <a:solidFill>
                  <a:srgbClr val="3366CC"/>
                </a:solidFill>
                <a:latin typeface="Times New Roman" panose="02020603050405020304" pitchFamily="18" charset="0"/>
                <a:cs typeface="Times New Roman" panose="02020603050405020304" pitchFamily="18" charset="0"/>
              </a:rPr>
              <a:t>: do, </a:t>
            </a:r>
            <a:r>
              <a:rPr lang="en-US" sz="2800" b="1" dirty="0" err="1" smtClean="0">
                <a:solidFill>
                  <a:srgbClr val="3366CC"/>
                </a:solidFill>
                <a:latin typeface="Times New Roman" panose="02020603050405020304" pitchFamily="18" charset="0"/>
                <a:cs typeface="Times New Roman" panose="02020603050405020304" pitchFamily="18" charset="0"/>
              </a:rPr>
              <a:t>vào</a:t>
            </a:r>
            <a:r>
              <a:rPr lang="en-US" sz="2800" b="1" dirty="0" smtClean="0">
                <a:solidFill>
                  <a:srgbClr val="3366CC"/>
                </a:solidFill>
                <a:latin typeface="Times New Roman" panose="02020603050405020304" pitchFamily="18" charset="0"/>
                <a:cs typeface="Times New Roman" panose="02020603050405020304" pitchFamily="18" charset="0"/>
              </a:rPr>
              <a:t>, </a:t>
            </a:r>
            <a:r>
              <a:rPr lang="en-US" sz="2800" b="1" dirty="0" err="1" smtClean="0">
                <a:solidFill>
                  <a:srgbClr val="3366CC"/>
                </a:solidFill>
                <a:latin typeface="Times New Roman" panose="02020603050405020304" pitchFamily="18" charset="0"/>
                <a:cs typeface="Times New Roman" panose="02020603050405020304" pitchFamily="18" charset="0"/>
              </a:rPr>
              <a:t>và</a:t>
            </a:r>
            <a:r>
              <a:rPr lang="en-US" sz="2800" b="1" dirty="0" smtClean="0">
                <a:solidFill>
                  <a:srgbClr val="3366CC"/>
                </a:solidFill>
                <a:latin typeface="Times New Roman" panose="02020603050405020304" pitchFamily="18" charset="0"/>
                <a:cs typeface="Times New Roman" panose="02020603050405020304" pitchFamily="18" charset="0"/>
              </a:rPr>
              <a:t>, </a:t>
            </a:r>
            <a:r>
              <a:rPr lang="en-US" sz="2800" b="1" dirty="0" err="1" smtClean="0">
                <a:solidFill>
                  <a:srgbClr val="3366CC"/>
                </a:solidFill>
                <a:latin typeface="Times New Roman" panose="02020603050405020304" pitchFamily="18" charset="0"/>
                <a:cs typeface="Times New Roman" panose="02020603050405020304" pitchFamily="18" charset="0"/>
              </a:rPr>
              <a:t>trong</a:t>
            </a:r>
            <a:r>
              <a:rPr lang="en-US" sz="2800" b="1" dirty="0" smtClean="0">
                <a:solidFill>
                  <a:srgbClr val="3366CC"/>
                </a:solidFill>
                <a:latin typeface="Times New Roman" panose="02020603050405020304" pitchFamily="18" charset="0"/>
                <a:cs typeface="Times New Roman" panose="02020603050405020304" pitchFamily="18" charset="0"/>
              </a:rPr>
              <a:t>, </a:t>
            </a:r>
            <a:r>
              <a:rPr lang="en-US" sz="2800" b="1" dirty="0" err="1" smtClean="0">
                <a:solidFill>
                  <a:srgbClr val="3366CC"/>
                </a:solidFill>
                <a:latin typeface="Times New Roman" panose="02020603050405020304" pitchFamily="18" charset="0"/>
                <a:cs typeface="Times New Roman" panose="02020603050405020304" pitchFamily="18" charset="0"/>
              </a:rPr>
              <a:t>của</a:t>
            </a:r>
            <a:r>
              <a:rPr lang="en-US" sz="2800" b="1" dirty="0" smtClean="0">
                <a:solidFill>
                  <a:srgbClr val="3366CC"/>
                </a:solidFill>
                <a:latin typeface="Times New Roman" panose="02020603050405020304" pitchFamily="18" charset="0"/>
                <a:cs typeface="Times New Roman" panose="02020603050405020304" pitchFamily="18" charset="0"/>
              </a:rPr>
              <a:t>, … </a:t>
            </a:r>
            <a:r>
              <a:rPr lang="en-US" sz="2800" b="1" dirty="0" err="1" smtClean="0">
                <a:solidFill>
                  <a:srgbClr val="3366CC"/>
                </a:solidFill>
                <a:latin typeface="Times New Roman" panose="02020603050405020304" pitchFamily="18" charset="0"/>
                <a:cs typeface="Times New Roman" panose="02020603050405020304" pitchFamily="18" charset="0"/>
              </a:rPr>
              <a:t>được</a:t>
            </a:r>
            <a:r>
              <a:rPr lang="en-US" sz="2800" b="1" dirty="0" smtClean="0">
                <a:solidFill>
                  <a:srgbClr val="3366CC"/>
                </a:solidFill>
                <a:latin typeface="Times New Roman" panose="02020603050405020304" pitchFamily="18" charset="0"/>
                <a:cs typeface="Times New Roman" panose="02020603050405020304" pitchFamily="18" charset="0"/>
              </a:rPr>
              <a:t> </a:t>
            </a:r>
            <a:r>
              <a:rPr lang="en-US" sz="2800" b="1" dirty="0" err="1" smtClean="0">
                <a:solidFill>
                  <a:srgbClr val="3366CC"/>
                </a:solidFill>
                <a:latin typeface="Times New Roman" panose="02020603050405020304" pitchFamily="18" charset="0"/>
                <a:cs typeface="Times New Roman" panose="02020603050405020304" pitchFamily="18" charset="0"/>
              </a:rPr>
              <a:t>gọi</a:t>
            </a:r>
            <a:r>
              <a:rPr lang="en-US" sz="2800" b="1" dirty="0" smtClean="0">
                <a:solidFill>
                  <a:srgbClr val="3366CC"/>
                </a:solidFill>
                <a:latin typeface="Times New Roman" panose="02020603050405020304" pitchFamily="18" charset="0"/>
                <a:cs typeface="Times New Roman" panose="02020603050405020304" pitchFamily="18" charset="0"/>
              </a:rPr>
              <a:t> </a:t>
            </a:r>
            <a:r>
              <a:rPr lang="en-US" sz="2800" b="1" dirty="0" err="1" smtClean="0">
                <a:solidFill>
                  <a:srgbClr val="3366CC"/>
                </a:solidFill>
                <a:latin typeface="Times New Roman" panose="02020603050405020304" pitchFamily="18" charset="0"/>
                <a:cs typeface="Times New Roman" panose="02020603050405020304" pitchFamily="18" charset="0"/>
              </a:rPr>
              <a:t>là</a:t>
            </a:r>
            <a:r>
              <a:rPr lang="en-US" sz="2800" b="1" dirty="0" smtClean="0">
                <a:solidFill>
                  <a:srgbClr val="3366CC"/>
                </a:solidFill>
                <a:latin typeface="Times New Roman" panose="02020603050405020304" pitchFamily="18" charset="0"/>
                <a:cs typeface="Times New Roman" panose="02020603050405020304" pitchFamily="18" charset="0"/>
              </a:rPr>
              <a:t> </a:t>
            </a:r>
            <a:r>
              <a:rPr lang="en-US" sz="2800" b="1" dirty="0" err="1" smtClean="0">
                <a:solidFill>
                  <a:srgbClr val="3366CC"/>
                </a:solidFill>
                <a:latin typeface="Times New Roman" panose="02020603050405020304" pitchFamily="18" charset="0"/>
                <a:cs typeface="Times New Roman" panose="02020603050405020304" pitchFamily="18" charset="0"/>
              </a:rPr>
              <a:t>kết</a:t>
            </a:r>
            <a:r>
              <a:rPr lang="en-US" sz="2800" b="1" dirty="0" smtClean="0">
                <a:solidFill>
                  <a:srgbClr val="3366CC"/>
                </a:solidFill>
                <a:latin typeface="Times New Roman" panose="02020603050405020304" pitchFamily="18" charset="0"/>
                <a:cs typeface="Times New Roman" panose="02020603050405020304" pitchFamily="18" charset="0"/>
              </a:rPr>
              <a:t> </a:t>
            </a:r>
            <a:r>
              <a:rPr lang="en-US" sz="2800" b="1" dirty="0" err="1" smtClean="0">
                <a:solidFill>
                  <a:srgbClr val="3366CC"/>
                </a:solidFill>
                <a:latin typeface="Times New Roman" panose="02020603050405020304" pitchFamily="18" charset="0"/>
                <a:cs typeface="Times New Roman" panose="02020603050405020304" pitchFamily="18" charset="0"/>
              </a:rPr>
              <a:t>từ</a:t>
            </a:r>
            <a:endParaRPr lang="en-US" sz="2800" b="1" dirty="0">
              <a:solidFill>
                <a:srgbClr val="3366CC"/>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p:cNvGrpSpPr/>
          <p:nvPr/>
        </p:nvGrpSpPr>
        <p:grpSpPr>
          <a:xfrm>
            <a:off x="597279" y="-91440"/>
            <a:ext cx="11482961" cy="1632723"/>
            <a:chOff x="515999" y="0"/>
            <a:chExt cx="11482961" cy="1066904"/>
          </a:xfrm>
        </p:grpSpPr>
        <p:sp>
          <p:nvSpPr>
            <p:cNvPr id="3" name="Rectangle: Rounded Corners 16"/>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p:cNvSpPr txBox="1"/>
            <p:nvPr/>
          </p:nvSpPr>
          <p:spPr>
            <a:xfrm>
              <a:off x="1884194" y="282548"/>
              <a:ext cx="9623211" cy="7843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2.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Chỉ ra các từ nối được dùng thành cặp trong những câu dưới đây:</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a:fillRect/>
            </a:stretch>
          </p:blipFill>
          <p:spPr>
            <a:xfrm flipH="1">
              <a:off x="515999" y="0"/>
              <a:ext cx="1402550" cy="1044000"/>
            </a:xfrm>
            <a:prstGeom prst="rect">
              <a:avLst/>
            </a:prstGeom>
          </p:spPr>
        </p:pic>
      </p:grpSp>
      <p:sp>
        <p:nvSpPr>
          <p:cNvPr id="7" name="TextBox 6"/>
          <p:cNvSpPr txBox="1"/>
          <p:nvPr/>
        </p:nvSpPr>
        <p:spPr>
          <a:xfrm>
            <a:off x="914400" y="1778000"/>
            <a:ext cx="10627360" cy="4524315"/>
          </a:xfrm>
          <a:prstGeom prst="rect">
            <a:avLst/>
          </a:prstGeom>
          <a:noFill/>
        </p:spPr>
        <p:txBody>
          <a:bodyPr wrap="square" rtlCol="0">
            <a:spAutoFit/>
          </a:bodyPr>
          <a:lstStyle/>
          <a:p>
            <a:pPr algn="just"/>
            <a:r>
              <a:rPr lang="vi-VN" sz="3200" b="0" i="0" dirty="0">
                <a:solidFill>
                  <a:srgbClr val="FF0000"/>
                </a:solidFill>
                <a:effectLst/>
                <a:latin typeface="Cambria" panose="02040503050406030204" pitchFamily="18" charset="0"/>
                <a:ea typeface="Cambria" panose="02040503050406030204" pitchFamily="18" charset="0"/>
              </a:rPr>
              <a:t>a. </a:t>
            </a:r>
            <a:r>
              <a:rPr lang="vi-VN" sz="3200" b="0" i="0" dirty="0">
                <a:solidFill>
                  <a:srgbClr val="000000"/>
                </a:solidFill>
                <a:effectLst/>
                <a:latin typeface="Cambria" panose="02040503050406030204" pitchFamily="18" charset="0"/>
                <a:ea typeface="Cambria" panose="02040503050406030204" pitchFamily="18" charset="0"/>
              </a:rPr>
              <a:t>Vì những bức tranh của Bùi Xuân Phái mang hồn cốt của phố cổ Hà Nội nên tranh của ông được gọi là “Phố Phái".</a:t>
            </a:r>
          </a:p>
          <a:p>
            <a:pPr algn="just"/>
            <a:r>
              <a:rPr lang="vi-VN" sz="3200" b="0" i="0" dirty="0">
                <a:solidFill>
                  <a:srgbClr val="FF0000"/>
                </a:solidFill>
                <a:effectLst/>
                <a:latin typeface="Cambria" panose="02040503050406030204" pitchFamily="18" charset="0"/>
                <a:ea typeface="Cambria" panose="02040503050406030204" pitchFamily="18" charset="0"/>
              </a:rPr>
              <a:t>b. </a:t>
            </a:r>
            <a:r>
              <a:rPr lang="vi-VN" sz="3200" b="0" i="0" dirty="0">
                <a:solidFill>
                  <a:srgbClr val="000000"/>
                </a:solidFill>
                <a:effectLst/>
                <a:latin typeface="Cambria" panose="02040503050406030204" pitchFamily="18" charset="0"/>
                <a:ea typeface="Cambria" panose="02040503050406030204" pitchFamily="18" charset="0"/>
              </a:rPr>
              <a:t>Mặc dù phim hoạt hình thường hướng tới đối tượng trẻ em, nhưng nhiều người lớn vẫn rất yêu thích loại phim này.</a:t>
            </a:r>
          </a:p>
          <a:p>
            <a:pPr algn="just"/>
            <a:r>
              <a:rPr lang="vi-VN" sz="3200" b="0" i="0" dirty="0">
                <a:solidFill>
                  <a:srgbClr val="FF0000"/>
                </a:solidFill>
                <a:effectLst/>
                <a:latin typeface="Cambria" panose="02040503050406030204" pitchFamily="18" charset="0"/>
                <a:ea typeface="Cambria" panose="02040503050406030204" pitchFamily="18" charset="0"/>
              </a:rPr>
              <a:t>c. </a:t>
            </a:r>
            <a:r>
              <a:rPr lang="vi-VN" sz="3200" b="0" i="0" dirty="0">
                <a:solidFill>
                  <a:srgbClr val="000000"/>
                </a:solidFill>
                <a:effectLst/>
                <a:latin typeface="Cambria" panose="02040503050406030204" pitchFamily="18" charset="0"/>
                <a:ea typeface="Cambria" panose="02040503050406030204" pitchFamily="18" charset="0"/>
              </a:rPr>
              <a:t>Dân ca quan họ không những là niềm tự hào của người dân Kinh Bắc mà còn là niềm tự hào của cả dân tộc Việt Nam.</a:t>
            </a:r>
          </a:p>
          <a:p>
            <a:pPr algn="just"/>
            <a:r>
              <a:rPr lang="vi-VN" sz="3200" b="0" i="0" dirty="0">
                <a:solidFill>
                  <a:srgbClr val="FF0000"/>
                </a:solidFill>
                <a:effectLst/>
                <a:latin typeface="Cambria" panose="02040503050406030204" pitchFamily="18" charset="0"/>
                <a:ea typeface="Cambria" panose="02040503050406030204" pitchFamily="18" charset="0"/>
              </a:rPr>
              <a:t>d. </a:t>
            </a:r>
            <a:r>
              <a:rPr lang="vi-VN" sz="3200" b="0" i="0" dirty="0">
                <a:solidFill>
                  <a:srgbClr val="000000"/>
                </a:solidFill>
                <a:effectLst/>
                <a:latin typeface="Cambria" panose="02040503050406030204" pitchFamily="18" charset="0"/>
                <a:ea typeface="Cambria" panose="02040503050406030204" pitchFamily="18" charset="0"/>
              </a:rPr>
              <a:t>Nếu bạn thực sự yêu thích ba lê thì bạn nên theo học từ khi còn nhỏ.</a:t>
            </a:r>
          </a:p>
        </p:txBody>
      </p:sp>
      <p:cxnSp>
        <p:nvCxnSpPr>
          <p:cNvPr id="10" name="Straight Connector 9"/>
          <p:cNvCxnSpPr/>
          <p:nvPr/>
        </p:nvCxnSpPr>
        <p:spPr>
          <a:xfrm>
            <a:off x="3949831" y="923827"/>
            <a:ext cx="62405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val 1"/>
          <p:cNvSpPr/>
          <p:nvPr/>
        </p:nvSpPr>
        <p:spPr>
          <a:xfrm>
            <a:off x="1376313" y="616635"/>
            <a:ext cx="499621" cy="480645"/>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bedclothes&#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400" r="9993"/>
          <a:stretch>
            <a:fillRect/>
          </a:stretch>
        </p:blipFill>
        <p:spPr>
          <a:xfrm>
            <a:off x="0" y="0"/>
            <a:ext cx="12192000" cy="6858000"/>
          </a:xfrm>
          <a:prstGeom prst="rect">
            <a:avLst/>
          </a:prstGeom>
        </p:spPr>
      </p:pic>
      <p:sp>
        <p:nvSpPr>
          <p:cNvPr id="6" name="Rectangle: Rounded Corners 5"/>
          <p:cNvSpPr/>
          <p:nvPr/>
        </p:nvSpPr>
        <p:spPr>
          <a:xfrm>
            <a:off x="360680" y="27432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p:cNvSpPr txBox="1"/>
          <p:nvPr/>
        </p:nvSpPr>
        <p:spPr>
          <a:xfrm>
            <a:off x="975360" y="616635"/>
            <a:ext cx="10241280" cy="1077218"/>
          </a:xfrm>
          <a:prstGeom prst="rect">
            <a:avLst/>
          </a:prstGeom>
          <a:noFill/>
        </p:spPr>
        <p:txBody>
          <a:bodyPr wrap="square">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a. Vì những bức tranh của Bùi Xuân Phái mang hồn cốt của phố cổ Hà Nội nên tranh của ông được gọi là “Phố Phái".</a:t>
            </a:r>
          </a:p>
        </p:txBody>
      </p:sp>
      <p:grpSp>
        <p:nvGrpSpPr>
          <p:cNvPr id="15" name="Group 14"/>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a:fillRect/>
            </a:stretch>
          </p:blipFill>
          <p:spPr>
            <a:xfrm rot="1140622">
              <a:off x="7645171" y="-362450"/>
              <a:ext cx="4141510" cy="3924000"/>
            </a:xfrm>
            <a:prstGeom prst="rect">
              <a:avLst/>
            </a:prstGeom>
          </p:spPr>
        </p:pic>
        <p:sp>
          <p:nvSpPr>
            <p:cNvPr id="17" name="TextBox 16"/>
            <p:cNvSpPr txBox="1"/>
            <p:nvPr/>
          </p:nvSpPr>
          <p:spPr>
            <a:xfrm flipH="1">
              <a:off x="8150120" y="1165141"/>
              <a:ext cx="3005669" cy="1232257"/>
            </a:xfrm>
            <a:prstGeom prst="rect">
              <a:avLst/>
            </a:prstGeom>
            <a:noFill/>
          </p:spPr>
          <p:txBody>
            <a:bodyPr wrap="square" rtlCol="0">
              <a:spAutoFit/>
            </a:bodyPr>
            <a:lstStyle/>
            <a:p>
              <a:pPr algn="ctr"/>
              <a:r>
                <a:rPr lang="en-US" sz="4000" dirty="0" err="1">
                  <a:solidFill>
                    <a:srgbClr val="FF0000"/>
                  </a:solidFill>
                  <a:effectLst/>
                  <a:latin typeface="Cambria" panose="02040503050406030204" pitchFamily="18" charset="0"/>
                  <a:ea typeface="Cambria" panose="02040503050406030204" pitchFamily="18" charset="0"/>
                </a:rPr>
                <a:t>biểu</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thị</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quan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hệ</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nguyên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nhân</a:t>
              </a:r>
              <a:r>
                <a:rPr lang="en-US" sz="4000" dirty="0">
                  <a:solidFill>
                    <a:srgbClr val="FF0000"/>
                  </a:solidFill>
                  <a:effectLst/>
                  <a:latin typeface="Cambria" panose="02040503050406030204" pitchFamily="18" charset="0"/>
                  <a:ea typeface="Cambria" panose="02040503050406030204" pitchFamily="18" charset="0"/>
                </a:rPr>
                <a:t> - </a:t>
              </a:r>
              <a:r>
                <a:rPr lang="en-US" sz="4000" dirty="0" err="1">
                  <a:solidFill>
                    <a:srgbClr val="FF0000"/>
                  </a:solidFill>
                  <a:effectLst/>
                  <a:latin typeface="Cambria" panose="02040503050406030204" pitchFamily="18" charset="0"/>
                  <a:ea typeface="Cambria" panose="02040503050406030204" pitchFamily="18" charset="0"/>
                </a:rPr>
                <a:t>kết</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quả</a:t>
              </a:r>
              <a:endParaRPr lang="en-US" sz="6000" dirty="0">
                <a:solidFill>
                  <a:srgbClr val="FF0000"/>
                </a:solidFill>
                <a:latin typeface="Cambria" panose="02040503050406030204" pitchFamily="18" charset="0"/>
                <a:ea typeface="Cambria" panose="02040503050406030204" pitchFamily="18" charset="0"/>
              </a:endParaRPr>
            </a:p>
          </p:txBody>
        </p:sp>
      </p:grpSp>
      <p:sp>
        <p:nvSpPr>
          <p:cNvPr id="3" name="Oval 2"/>
          <p:cNvSpPr/>
          <p:nvPr/>
        </p:nvSpPr>
        <p:spPr>
          <a:xfrm>
            <a:off x="1338605" y="574153"/>
            <a:ext cx="575036" cy="5656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524053" y="1155244"/>
            <a:ext cx="755715" cy="5656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1913641" y="1139761"/>
            <a:ext cx="9134573" cy="154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066800" y="1620406"/>
            <a:ext cx="2383410" cy="774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353611" y="1628148"/>
            <a:ext cx="6095314" cy="1548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circle(in)">
                                      <p:cBhvr>
                                        <p:cTn id="21" dur="20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721</Words>
  <Application>Microsoft Office PowerPoint</Application>
  <PresentationFormat>Widescreen</PresentationFormat>
  <Paragraphs>49</Paragraphs>
  <Slides>19</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.VnAristote</vt:lpstr>
      <vt:lpstr>Arial</vt:lpstr>
      <vt:lpstr>Calibri</vt:lpstr>
      <vt:lpstr>Calibri Light</vt:lpstr>
      <vt:lpstr>Cambria</vt:lpstr>
      <vt:lpstr>LNTH-Dinomiko</vt:lpstr>
      <vt:lpstr>LNTH-LuoLuoNotangYuanTi 1</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Windows 10</cp:lastModifiedBy>
  <cp:revision>63</cp:revision>
  <dcterms:created xsi:type="dcterms:W3CDTF">2022-07-21T07:34:00Z</dcterms:created>
  <dcterms:modified xsi:type="dcterms:W3CDTF">2025-12-06T04:26:29Z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8AE60F3875FC4AD4AC52B54E9E42BBAA_13</vt:lpwstr>
  </property>
  <property fmtid="{D5CDD505-2E9C-101B-9397-08002B2CF9AE}" pid="3" name="KSOProductBuildVer">
    <vt:lpwstr>1033-12.2.0.18607</vt:lpwstr>
  </property>
</Properties>
</file>