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9"/>
  </p:notesMasterIdLst>
  <p:sldIdLst>
    <p:sldId id="289" r:id="rId3"/>
    <p:sldId id="354" r:id="rId4"/>
    <p:sldId id="352" r:id="rId5"/>
    <p:sldId id="353" r:id="rId6"/>
    <p:sldId id="355" r:id="rId7"/>
    <p:sldId id="3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6F4A-9AFE-4ECC-BEFD-7DFBA2A3405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6ADE-7408-45CC-A85E-61BCC76E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Bửu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Bửu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6ADE-7408-45CC-A85E-61BCC76E4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9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41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1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61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04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418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48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2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52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7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983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21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11C-9BBA-4DA5-A576-DA3FF68E25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4901C7-81BD-4DDC-202F-DC552D991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19F875-9035-AB78-73A5-3D87791F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267" y="3869680"/>
            <a:ext cx="3167469" cy="17285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9FFFE1-859D-0EAD-9DA2-2EEB807A8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626" y="4138199"/>
            <a:ext cx="615749" cy="6157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1E97D0-696D-0396-6C2C-EA021978C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9325" y="187511"/>
            <a:ext cx="615749" cy="615749"/>
          </a:xfrm>
          <a:prstGeom prst="rect">
            <a:avLst/>
          </a:prstGeom>
        </p:spPr>
      </p:pic>
      <p:pic>
        <p:nvPicPr>
          <p:cNvPr id="1026" name="Picture 2" descr="Tạ Quang Bửu">
            <a:extLst>
              <a:ext uri="{FF2B5EF4-FFF2-40B4-BE49-F238E27FC236}">
                <a16:creationId xmlns:a16="http://schemas.microsoft.com/office/drawing/2014/main" id="{434465A5-5C02-C2DE-4678-78C6DE8E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57525"/>
            <a:ext cx="2626835" cy="3633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A692136C-0CF1-413C-35B9-9EA684C00FB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3" y="872118"/>
            <a:ext cx="2044842" cy="1224109"/>
          </a:xfrm>
          <a:prstGeom prst="rect">
            <a:avLst/>
          </a:prstGeom>
        </p:spPr>
      </p:pic>
      <p:pic>
        <p:nvPicPr>
          <p:cNvPr id="5" name="Picture 4" descr="A purple text with eyes&#10;&#10;Description automatically generated">
            <a:extLst>
              <a:ext uri="{FF2B5EF4-FFF2-40B4-BE49-F238E27FC236}">
                <a16:creationId xmlns:a16="http://schemas.microsoft.com/office/drawing/2014/main" id="{78994FD8-FAD4-0C36-77D2-53FB9E565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59" y="2117518"/>
            <a:ext cx="8598493" cy="24098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00995A-071D-3EBB-3B82-CA8DBC0DE1F5}"/>
              </a:ext>
            </a:extLst>
          </p:cNvPr>
          <p:cNvGrpSpPr/>
          <p:nvPr/>
        </p:nvGrpSpPr>
        <p:grpSpPr>
          <a:xfrm>
            <a:off x="3495675" y="-188629"/>
            <a:ext cx="3933314" cy="1369729"/>
            <a:chOff x="3718521" y="453356"/>
            <a:chExt cx="3627734" cy="2193758"/>
          </a:xfrm>
        </p:grpSpPr>
        <p:pic>
          <p:nvPicPr>
            <p:cNvPr id="9" name="图片 38">
              <a:extLst>
                <a:ext uri="{FF2B5EF4-FFF2-40B4-BE49-F238E27FC236}">
                  <a16:creationId xmlns:a16="http://schemas.microsoft.com/office/drawing/2014/main" id="{A6B756AC-4502-178D-F3EC-2F13711E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521" y="453356"/>
              <a:ext cx="3627734" cy="219375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4B9444-B617-44B4-40C3-87AA6166AFA2}"/>
                </a:ext>
              </a:extLst>
            </p:cNvPr>
            <p:cNvSpPr/>
            <p:nvPr/>
          </p:nvSpPr>
          <p:spPr>
            <a:xfrm>
              <a:off x="4625021" y="856549"/>
              <a:ext cx="1856253" cy="9324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>
                  <a:gd name="adj" fmla="val 23768"/>
                </a:avLst>
              </a:prstTxWarp>
              <a:spAutoFit/>
            </a:bodyPr>
            <a:lstStyle/>
            <a:p>
              <a:pPr algn="ctr"/>
              <a:r>
                <a:rPr lang="vi-VN" sz="5400" dirty="0">
                  <a:ln w="3810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Ciel Pequena" pitchFamily="50" charset="0"/>
                </a:rPr>
                <a:t>Tiếng </a:t>
              </a:r>
              <a:r>
                <a:rPr lang="vi-VN" sz="5400" dirty="0" smtClean="0">
                  <a:ln w="3810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Ciel Pequena" pitchFamily="50" charset="0"/>
                </a:rPr>
                <a:t>Việt</a:t>
              </a:r>
              <a:r>
                <a:rPr lang="en-US" sz="5400" dirty="0" smtClean="0">
                  <a:ln w="3810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Ciel Pequena" pitchFamily="50" charset="0"/>
                </a:rPr>
                <a:t>5</a:t>
              </a:r>
              <a:endParaRPr lang="en-US" sz="5400" b="0" cap="none" spc="0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endParaRPr>
            </a:p>
          </p:txBody>
        </p:sp>
      </p:grpSp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3ACB39F-24C9-CEF3-B65A-3B29013965C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08" y="1031370"/>
            <a:ext cx="3225709" cy="2492594"/>
          </a:xfrm>
          <a:prstGeom prst="rect">
            <a:avLst/>
          </a:prstGeom>
        </p:spPr>
      </p:pic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703AA21-DFF3-DA22-8E00-1CEDCE5E54EA}"/>
              </a:ext>
            </a:extLst>
          </p:cNvPr>
          <p:cNvSpPr/>
          <p:nvPr/>
        </p:nvSpPr>
        <p:spPr>
          <a:xfrm>
            <a:off x="5349017" y="4970366"/>
            <a:ext cx="3789588" cy="7956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– </a:t>
            </a:r>
            <a:r>
              <a:rPr lang="en-US" sz="32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68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5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89" y="406462"/>
            <a:ext cx="937036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19020" y="232159"/>
            <a:ext cx="11153960" cy="6986087"/>
            <a:chOff x="0" y="0"/>
            <a:chExt cx="22307921" cy="13972174"/>
          </a:xfrm>
        </p:grpSpPr>
        <p:sp>
          <p:nvSpPr>
            <p:cNvPr id="5" name="Freeform 5"/>
            <p:cNvSpPr/>
            <p:nvPr/>
          </p:nvSpPr>
          <p:spPr>
            <a:xfrm>
              <a:off x="0" y="12410654"/>
              <a:ext cx="22307921" cy="1561520"/>
            </a:xfrm>
            <a:custGeom>
              <a:avLst/>
              <a:gdLst/>
              <a:ahLst/>
              <a:cxnLst/>
              <a:rect l="l" t="t" r="r" b="b"/>
              <a:pathLst>
                <a:path w="22307921" h="1561520">
                  <a:moveTo>
                    <a:pt x="0" y="0"/>
                  </a:moveTo>
                  <a:lnTo>
                    <a:pt x="22307921" y="0"/>
                  </a:lnTo>
                  <a:lnTo>
                    <a:pt x="22307921" y="1561520"/>
                  </a:lnTo>
                  <a:lnTo>
                    <a:pt x="0" y="15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900" r="-4900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22307921" cy="12419711"/>
              <a:chOff x="0" y="0"/>
              <a:chExt cx="4406503" cy="24532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06503" cy="2453276"/>
              </a:xfrm>
              <a:custGeom>
                <a:avLst/>
                <a:gdLst/>
                <a:ahLst/>
                <a:cxnLst/>
                <a:rect l="l" t="t" r="r" b="b"/>
                <a:pathLst>
                  <a:path w="4406503" h="2453276">
                    <a:moveTo>
                      <a:pt x="0" y="0"/>
                    </a:moveTo>
                    <a:lnTo>
                      <a:pt x="4406503" y="0"/>
                    </a:lnTo>
                    <a:lnTo>
                      <a:pt x="4406503" y="2453276"/>
                    </a:lnTo>
                    <a:lnTo>
                      <a:pt x="0" y="2453276"/>
                    </a:lnTo>
                    <a:close/>
                  </a:path>
                </a:pathLst>
              </a:custGeom>
              <a:solidFill>
                <a:srgbClr val="2B1B1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406503" cy="249137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787540" y="659010"/>
            <a:ext cx="10616919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00"/>
              </a:lnSpc>
            </a:pP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Con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đường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đến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với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thành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Tạ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Bửu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rất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giản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dị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tự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học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học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suốt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đời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và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học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say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có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thói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đọc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sách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ở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mọi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lúc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mọi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nơi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đọc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rất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nhanh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và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nhớ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rất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lâu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Có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lần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ngồi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trên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lưng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ngựa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mải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đọc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sách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ngã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tòm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xuống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suối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Tất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cả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những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ở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bên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đều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khâm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phục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khả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năng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tự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học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Ông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học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từ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lúc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còn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trẻ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đến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lúc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cuối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đời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ngay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cả</a:t>
            </a:r>
            <a:r>
              <a:rPr lang="en-US" sz="4000" b="1" dirty="0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AFF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khi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đau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ốm</a:t>
            </a:r>
            <a:r>
              <a:rPr lang="en-US" sz="40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2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3ACB39F-24C9-CEF3-B65A-3B290139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27" y="12930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FC5DA9BB-38AE-C343-F16A-5E95869681BD}"/>
              </a:ext>
            </a:extLst>
          </p:cNvPr>
          <p:cNvSpPr/>
          <p:nvPr/>
        </p:nvSpPr>
        <p:spPr>
          <a:xfrm>
            <a:off x="724805" y="196410"/>
            <a:ext cx="1333967" cy="933783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703AA21-DFF3-DA22-8E00-1CEDCE5E54EA}"/>
              </a:ext>
            </a:extLst>
          </p:cNvPr>
          <p:cNvSpPr/>
          <p:nvPr/>
        </p:nvSpPr>
        <p:spPr>
          <a:xfrm>
            <a:off x="2143761" y="139086"/>
            <a:ext cx="9601199" cy="7956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gợi ý, tìm nghĩa cho mỗi từ dưới đây: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5F921911-F7A0-B094-BA23-B3DA633E7AEE}"/>
              </a:ext>
            </a:extLst>
          </p:cNvPr>
          <p:cNvSpPr/>
          <p:nvPr/>
        </p:nvSpPr>
        <p:spPr>
          <a:xfrm>
            <a:off x="721360" y="1645920"/>
            <a:ext cx="2174240" cy="89408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khách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2902150F-BAFE-3CAB-B967-7EEA31AB9E92}"/>
              </a:ext>
            </a:extLst>
          </p:cNvPr>
          <p:cNvSpPr/>
          <p:nvPr/>
        </p:nvSpPr>
        <p:spPr>
          <a:xfrm>
            <a:off x="4693920" y="1635760"/>
            <a:ext cx="2174240" cy="89408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phủ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74073157-8590-4590-34D0-CED938CA32E0}"/>
              </a:ext>
            </a:extLst>
          </p:cNvPr>
          <p:cNvSpPr/>
          <p:nvPr/>
        </p:nvSpPr>
        <p:spPr>
          <a:xfrm>
            <a:off x="8442960" y="1605280"/>
            <a:ext cx="2174240" cy="89408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khoá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46F78-F658-135D-B00C-736945B550EF}"/>
              </a:ext>
            </a:extLst>
          </p:cNvPr>
          <p:cNvSpPr txBox="1"/>
          <p:nvPr/>
        </p:nvSpPr>
        <p:spPr>
          <a:xfrm>
            <a:off x="731520" y="3048000"/>
            <a:ext cx="11460480" cy="254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Chương trình học tập chính thức, bắt buộc.</a:t>
            </a:r>
          </a:p>
          <a:p>
            <a:pPr algn="just">
              <a:lnSpc>
                <a:spcPct val="20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Người chuyên hoạt động chính trị, khá nổi tiếng.</a:t>
            </a:r>
          </a:p>
          <a:p>
            <a:pPr algn="just">
              <a:lnSpc>
                <a:spcPct val="20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Cơ quan hành chính nhà nước cao nhất.</a:t>
            </a:r>
          </a:p>
        </p:txBody>
      </p:sp>
    </p:spTree>
    <p:extLst>
      <p:ext uri="{BB962C8B-B14F-4D97-AF65-F5344CB8AC3E}">
        <p14:creationId xmlns:p14="http://schemas.microsoft.com/office/powerpoint/2010/main" val="35983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05742 0.2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64414 0.3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1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1172 0.4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FC5DA9BB-38AE-C343-F16A-5E95869681BD}"/>
              </a:ext>
            </a:extLst>
          </p:cNvPr>
          <p:cNvSpPr/>
          <p:nvPr/>
        </p:nvSpPr>
        <p:spPr>
          <a:xfrm>
            <a:off x="750106" y="149663"/>
            <a:ext cx="1333967" cy="933783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703AA21-DFF3-DA22-8E00-1CEDCE5E54EA}"/>
              </a:ext>
            </a:extLst>
          </p:cNvPr>
          <p:cNvSpPr/>
          <p:nvPr/>
        </p:nvSpPr>
        <p:spPr>
          <a:xfrm>
            <a:off x="2118261" y="173619"/>
            <a:ext cx="10099040" cy="7956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 từ ở bài tập 1 để hoàn thiện các câu dưới đây: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FF44B-86EA-BB99-5C96-ED4407AE04F7}"/>
              </a:ext>
            </a:extLst>
          </p:cNvPr>
          <p:cNvSpPr txBox="1"/>
          <p:nvPr/>
        </p:nvSpPr>
        <p:spPr>
          <a:xfrm>
            <a:off x="563781" y="2046213"/>
            <a:ext cx="1139952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Nhiều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 khách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quốc tế đã có mặt tại hội nghị này.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 phủ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các nước phải đảm bảo mọi quyền lợi cho trẻ em.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Một số hoạt động trải nghiệm sẽ được tổ chức ngoài giờ học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 khoá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19A77-A240-4381-1A68-91052D4BE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72" y="2272345"/>
            <a:ext cx="2214880" cy="582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A96A2-9E61-FB77-B2F6-D7BED2E59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81" y="2899652"/>
            <a:ext cx="1920240" cy="58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B961-B546-A2BF-42E6-FDE4F52B5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21" y="4372852"/>
            <a:ext cx="2062480" cy="5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256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(MS) Bold</vt:lpstr>
      <vt:lpstr>Calibri Light</vt:lpstr>
      <vt:lpstr>Cambria</vt:lpstr>
      <vt:lpstr>iCiel Pequena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41</cp:revision>
  <dcterms:created xsi:type="dcterms:W3CDTF">2024-09-05T01:52:44Z</dcterms:created>
  <dcterms:modified xsi:type="dcterms:W3CDTF">2025-11-07T05:49:47Z</dcterms:modified>
</cp:coreProperties>
</file>