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05" r:id="rId2"/>
    <p:sldId id="280" r:id="rId3"/>
    <p:sldId id="293" r:id="rId4"/>
    <p:sldId id="279" r:id="rId5"/>
    <p:sldId id="281" r:id="rId6"/>
    <p:sldId id="295" r:id="rId7"/>
    <p:sldId id="288" r:id="rId8"/>
    <p:sldId id="306"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376"/>
    <a:srgbClr val="FF3399"/>
    <a:srgbClr val="FFFF00"/>
    <a:srgbClr val="00D6AD"/>
    <a:srgbClr val="D9490C"/>
    <a:srgbClr val="FFA79D"/>
    <a:srgbClr val="F54373"/>
    <a:srgbClr val="FF7769"/>
    <a:srgbClr val="FF99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901C0-EF54-466B-9072-C1213A0C0545}" type="datetimeFigureOut">
              <a:rPr lang="en-US" smtClean="0"/>
              <a:t>11/27/2025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70038-F261-4D6C-81F3-9478D7F1CAF6}" type="slidenum">
              <a:rPr lang="en-US" smtClean="0"/>
              <a:t>‹#›</a:t>
            </a:fld>
            <a:endParaRPr lang="en-US"/>
          </a:p>
        </p:txBody>
      </p:sp>
    </p:spTree>
    <p:extLst>
      <p:ext uri="{BB962C8B-B14F-4D97-AF65-F5344CB8AC3E}">
        <p14:creationId xmlns:p14="http://schemas.microsoft.com/office/powerpoint/2010/main" val="123105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604993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307521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717023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533270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960041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785474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97651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4633709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772645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760962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415020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7011607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487311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4472700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6020687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847476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125693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497831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289389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00963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05625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7985118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569539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445065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972360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389147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145560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843040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27/11/2025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723829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38636"/>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1" r:id="rId3"/>
    <p:sldLayoutId id="2147483650" r:id="rId4"/>
    <p:sldLayoutId id="2147483678" r:id="rId5"/>
    <p:sldLayoutId id="2147483677" r:id="rId6"/>
    <p:sldLayoutId id="2147483676" r:id="rId7"/>
    <p:sldLayoutId id="2147483675" r:id="rId8"/>
    <p:sldLayoutId id="2147483674" r:id="rId9"/>
    <p:sldLayoutId id="2147483673" r:id="rId10"/>
    <p:sldLayoutId id="2147483672" r:id="rId11"/>
    <p:sldLayoutId id="2147483671" r:id="rId12"/>
    <p:sldLayoutId id="2147483670" r:id="rId13"/>
    <p:sldLayoutId id="2147483669" r:id="rId14"/>
    <p:sldLayoutId id="2147483668" r:id="rId15"/>
    <p:sldLayoutId id="2147483666" r:id="rId16"/>
    <p:sldLayoutId id="2147483665" r:id="rId17"/>
    <p:sldLayoutId id="2147483664" r:id="rId18"/>
    <p:sldLayoutId id="2147483663" r:id="rId19"/>
    <p:sldLayoutId id="2147483662" r:id="rId20"/>
    <p:sldLayoutId id="2147483651" r:id="rId21"/>
    <p:sldLayoutId id="2147483652" r:id="rId22"/>
    <p:sldLayoutId id="2147483653" r:id="rId23"/>
    <p:sldLayoutId id="2147483654" r:id="rId24"/>
    <p:sldLayoutId id="2147483655" r:id="rId25"/>
    <p:sldLayoutId id="2147483656" r:id="rId26"/>
    <p:sldLayoutId id="2147483657" r:id="rId27"/>
    <p:sldLayoutId id="2147483658" r:id="rId28"/>
    <p:sldLayoutId id="2147483659" r:id="rId29"/>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8D2B4415-0DEC-C735-C9DE-3BC028BB1922}"/>
              </a:ext>
            </a:extLst>
          </p:cNvPr>
          <p:cNvSpPr/>
          <p:nvPr/>
        </p:nvSpPr>
        <p:spPr>
          <a:xfrm>
            <a:off x="-1" y="8933"/>
            <a:ext cx="12192001" cy="6858000"/>
          </a:xfrm>
          <a:custGeom>
            <a:avLst/>
            <a:gdLst/>
            <a:ahLst/>
            <a:cxnLst/>
            <a:rect l="l" t="t" r="r" b="b"/>
            <a:pathLst>
              <a:path w="7560000" h="6492150">
                <a:moveTo>
                  <a:pt x="0" y="0"/>
                </a:moveTo>
                <a:lnTo>
                  <a:pt x="7560000" y="0"/>
                </a:lnTo>
                <a:lnTo>
                  <a:pt x="7560000" y="6492150"/>
                </a:lnTo>
                <a:lnTo>
                  <a:pt x="0" y="6492150"/>
                </a:lnTo>
                <a:lnTo>
                  <a:pt x="0" y="0"/>
                </a:lnTo>
                <a:close/>
              </a:path>
            </a:pathLst>
          </a:custGeom>
          <a: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a:blipFill>
        </p:spPr>
        <p:txBody>
          <a:bodyPr/>
          <a:lstStyle/>
          <a:p>
            <a:endParaRPr lang="en-US" dirty="0"/>
          </a:p>
        </p:txBody>
      </p:sp>
      <p:pic>
        <p:nvPicPr>
          <p:cNvPr id="10" name="Picture 9">
            <a:extLst>
              <a:ext uri="{FF2B5EF4-FFF2-40B4-BE49-F238E27FC236}">
                <a16:creationId xmlns:a16="http://schemas.microsoft.com/office/drawing/2014/main" id="{AE9842F5-3DBC-04ED-724B-AD0E6A32EBB6}"/>
              </a:ext>
            </a:extLst>
          </p:cNvPr>
          <p:cNvPicPr>
            <a:picLocks noChangeAspect="1"/>
          </p:cNvPicPr>
          <p:nvPr/>
        </p:nvPicPr>
        <p:blipFill>
          <a:blip r:embed="rId4"/>
          <a:stretch>
            <a:fillRect/>
          </a:stretch>
        </p:blipFill>
        <p:spPr>
          <a:xfrm rot="2981016">
            <a:off x="3339845" y="-1876720"/>
            <a:ext cx="4040040" cy="4915865"/>
          </a:xfrm>
          <a:prstGeom prst="rect">
            <a:avLst/>
          </a:prstGeom>
        </p:spPr>
      </p:pic>
      <p:pic>
        <p:nvPicPr>
          <p:cNvPr id="11" name="Picture 10">
            <a:extLst>
              <a:ext uri="{FF2B5EF4-FFF2-40B4-BE49-F238E27FC236}">
                <a16:creationId xmlns:a16="http://schemas.microsoft.com/office/drawing/2014/main" id="{16458B5E-2ECF-1671-4497-91850094C22F}"/>
              </a:ext>
            </a:extLst>
          </p:cNvPr>
          <p:cNvPicPr>
            <a:picLocks noChangeAspect="1"/>
          </p:cNvPicPr>
          <p:nvPr/>
        </p:nvPicPr>
        <p:blipFill>
          <a:blip r:embed="rId5"/>
          <a:stretch>
            <a:fillRect/>
          </a:stretch>
        </p:blipFill>
        <p:spPr>
          <a:xfrm>
            <a:off x="3619046" y="581213"/>
            <a:ext cx="8041321" cy="2780017"/>
          </a:xfrm>
          <a:prstGeom prst="rect">
            <a:avLst/>
          </a:prstGeom>
        </p:spPr>
      </p:pic>
      <p:pic>
        <p:nvPicPr>
          <p:cNvPr id="12" name="Picture 11" descr="A logo with a black background&#10;&#10;Description automatically generated">
            <a:extLst>
              <a:ext uri="{FF2B5EF4-FFF2-40B4-BE49-F238E27FC236}">
                <a16:creationId xmlns:a16="http://schemas.microsoft.com/office/drawing/2014/main" id="{0DB816E0-E33B-A66C-F1DA-78FA5293F6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89460"/>
            <a:ext cx="2573474" cy="1988593"/>
          </a:xfrm>
          <a:prstGeom prst="rect">
            <a:avLst/>
          </a:prstGeom>
        </p:spPr>
      </p:pic>
      <p:sp>
        <p:nvSpPr>
          <p:cNvPr id="13" name="TextBox 12">
            <a:extLst>
              <a:ext uri="{FF2B5EF4-FFF2-40B4-BE49-F238E27FC236}">
                <a16:creationId xmlns:a16="http://schemas.microsoft.com/office/drawing/2014/main" id="{6BDCEA81-7C04-4943-A286-4A2DB9AB7424}"/>
              </a:ext>
            </a:extLst>
          </p:cNvPr>
          <p:cNvSpPr txBox="1"/>
          <p:nvPr/>
        </p:nvSpPr>
        <p:spPr>
          <a:xfrm>
            <a:off x="7874553" y="5669871"/>
            <a:ext cx="4159045" cy="769441"/>
          </a:xfrm>
          <a:prstGeom prst="rect">
            <a:avLst/>
          </a:prstGeom>
          <a:noFill/>
        </p:spPr>
        <p:txBody>
          <a:bodyPr wrap="square" rtlCol="0">
            <a:spAutoFit/>
          </a:bodyPr>
          <a:lstStyle/>
          <a:p>
            <a:r>
              <a:rPr lang="en-US" sz="4400" b="1" dirty="0" err="1" smtClean="0">
                <a:solidFill>
                  <a:srgbClr val="002060"/>
                </a:solidFill>
                <a:latin typeface=".VnAristote" panose="020B7200000000000000" pitchFamily="34" charset="0"/>
              </a:rPr>
              <a:t>TuÇn</a:t>
            </a:r>
            <a:r>
              <a:rPr lang="en-US" sz="4400" b="1" dirty="0" smtClean="0">
                <a:solidFill>
                  <a:srgbClr val="002060"/>
                </a:solidFill>
                <a:latin typeface=".VnAristote" panose="020B7200000000000000" pitchFamily="34" charset="0"/>
              </a:rPr>
              <a:t> 13 – </a:t>
            </a:r>
            <a:r>
              <a:rPr lang="en-US" sz="4400" b="1" dirty="0" err="1" smtClean="0">
                <a:solidFill>
                  <a:srgbClr val="002060"/>
                </a:solidFill>
                <a:latin typeface=".VnAristote" panose="020B7200000000000000" pitchFamily="34" charset="0"/>
              </a:rPr>
              <a:t>TiÕt</a:t>
            </a:r>
            <a:r>
              <a:rPr lang="en-US" sz="4400" b="1" dirty="0" smtClean="0">
                <a:solidFill>
                  <a:srgbClr val="002060"/>
                </a:solidFill>
                <a:latin typeface=".VnAristote" panose="020B7200000000000000" pitchFamily="34" charset="0"/>
              </a:rPr>
              <a:t> 89</a:t>
            </a:r>
            <a:endParaRPr lang="en-US" sz="4400" b="1" dirty="0">
              <a:solidFill>
                <a:srgbClr val="002060"/>
              </a:solidFill>
              <a:latin typeface=".VnAristote" panose="020B7200000000000000" pitchFamily="34" charset="0"/>
            </a:endParaRPr>
          </a:p>
        </p:txBody>
      </p:sp>
    </p:spTree>
    <p:extLst>
      <p:ext uri="{BB962C8B-B14F-4D97-AF65-F5344CB8AC3E}">
        <p14:creationId xmlns:p14="http://schemas.microsoft.com/office/powerpoint/2010/main" val="2211653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3630304" y="2442949"/>
            <a:ext cx="4954138" cy="225188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632526" y="1583704"/>
            <a:ext cx="12106012" cy="4337069"/>
          </a:xfrm>
          <a:prstGeom prst="rect">
            <a:avLst/>
          </a:prstGeom>
        </p:spPr>
      </p:pic>
    </p:spTree>
    <p:extLst>
      <p:ext uri="{BB962C8B-B14F-4D97-AF65-F5344CB8AC3E}">
        <p14:creationId xmlns:p14="http://schemas.microsoft.com/office/powerpoint/2010/main" val="1664887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385762" y="428624"/>
            <a:ext cx="11444287" cy="6111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p:nvSpPr>
        <p:spPr>
          <a:xfrm>
            <a:off x="714148" y="1117744"/>
            <a:ext cx="10999315"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Phi-lít sinh ra và lớn lên trong một thị trấn nhỏ cùng bố mẹ và anh trai. Cậu bé rất ham học hỏi. Cậu hăng say nghiền ngẫm mọi cuốn sách hay tờ báo mình có được. Cậu luôn tập trung lắng nghe mọi người trong thị trấn chuyện trò để biết được thế giới bên ngoài. Phi-lít được như vậy là nhờ cách giáo dục của cha.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Cha Phi-lít luôn cho rằng, điều đáng buồn nhất là cả ngày không học được thứ gì. Vì vậy, để giữ gìn và phát huy tinh thần học tập cho cả gia đình, ông yêu cầu mỗi ngày ai cũng phải học được kiến thức mới, rồi trao đổi với nhau sau bữa tối. Chẳng hạn một hôm, như thường lệ, cha Phi-lít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Phi-lít, hãy cho cha biết hôm nay con học được gì mới.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biết được dân số Nê-pan là bao nhiêu. – Phi-lít dáp.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Dân số của Nê-pan à? Ừ, tốt lắm! – Cha cậu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đó, cha quay sang hỏi mẹ: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nó có biết dân số của Nê-pan là bao nhiêu không?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cậu cười, hỏi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Nê-pan ư? Nó ở đâu nhỉ?</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Phi-lít! – Cha nói. – Con mang bản đồ thế giới ra đây, chúng ta cùng xem vị trí địa lí của Nê-pan nhé!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Tấm bản đồ được trải ra nền nhà. Cả nhà xúm lại tìm xem Nê-pan ở đâu.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thơ ấu, Phi-lít chưa thấy được lợi ích của phương pháp học tập đó. Sau này, Phi-lít thi đỗ đại học. Cậu theo học một số vị giáo sư nổi tiếng. Điều khiến cậu thấy thú vị là có những kiến thức các giáo sư dạy khá giống với thứ cha từng yêu cầu cậu học, chỉ là phát triển hơn lên mà thôi.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1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a:t>
            </a:r>
            <a:r>
              <a:rPr kumimoji="0" lang="vi-V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Trương Cần)</a:t>
            </a:r>
          </a:p>
        </p:txBody>
      </p:sp>
      <p:pic>
        <p:nvPicPr>
          <p:cNvPr id="2" name="Picture 1">
            <a:extLst>
              <a:ext uri="{FF2B5EF4-FFF2-40B4-BE49-F238E27FC236}">
                <a16:creationId xmlns:a16="http://schemas.microsoft.com/office/drawing/2014/main" id="{D627C00F-7D8B-8399-1921-61E43632FA03}"/>
              </a:ext>
            </a:extLst>
          </p:cNvPr>
          <p:cNvPicPr>
            <a:picLocks noChangeAspect="1"/>
          </p:cNvPicPr>
          <p:nvPr/>
        </p:nvPicPr>
        <p:blipFill>
          <a:blip r:embed="rId2"/>
          <a:stretch>
            <a:fillRect/>
          </a:stretch>
        </p:blipFill>
        <p:spPr>
          <a:xfrm>
            <a:off x="540985" y="428624"/>
            <a:ext cx="11345639" cy="859611"/>
          </a:xfrm>
          <a:prstGeom prst="rect">
            <a:avLst/>
          </a:prstGeom>
        </p:spPr>
      </p:pic>
    </p:spTree>
    <p:extLst>
      <p:ext uri="{BB962C8B-B14F-4D97-AF65-F5344CB8AC3E}">
        <p14:creationId xmlns:p14="http://schemas.microsoft.com/office/powerpoint/2010/main" val="4034359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3630304" y="2442949"/>
            <a:ext cx="4954138" cy="225188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logo with a black background&#10;&#10;Description automatically generated">
            <a:extLst>
              <a:ext uri="{FF2B5EF4-FFF2-40B4-BE49-F238E27FC236}">
                <a16:creationId xmlns:a16="http://schemas.microsoft.com/office/drawing/2014/main" id="{0DB816E0-E33B-A66C-F1DA-78FA5293F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487" y="1176249"/>
            <a:ext cx="8315665" cy="6425741"/>
          </a:xfrm>
          <a:prstGeom prst="rect">
            <a:avLst/>
          </a:prstGeom>
        </p:spPr>
      </p:pic>
    </p:spTree>
    <p:extLst>
      <p:ext uri="{BB962C8B-B14F-4D97-AF65-F5344CB8AC3E}">
        <p14:creationId xmlns:p14="http://schemas.microsoft.com/office/powerpoint/2010/main" val="2140847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grpSp>
        <p:nvGrpSpPr>
          <p:cNvPr id="21" name="Group 20"/>
          <p:cNvGrpSpPr/>
          <p:nvPr/>
        </p:nvGrpSpPr>
        <p:grpSpPr>
          <a:xfrm>
            <a:off x="716755" y="218163"/>
            <a:ext cx="11170445" cy="1200329"/>
            <a:chOff x="1021555" y="142875"/>
            <a:chExt cx="11170445" cy="1200329"/>
          </a:xfrm>
        </p:grpSpPr>
        <p:sp>
          <p:nvSpPr>
            <p:cNvPr id="3" name="Trapezoid 2"/>
            <p:cNvSpPr/>
            <p:nvPr/>
          </p:nvSpPr>
          <p:spPr>
            <a:xfrm>
              <a:off x="1021555" y="142875"/>
              <a:ext cx="11170445" cy="1071563"/>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a typeface="Cambria" panose="02040503050406030204" pitchFamily="18" charset="0"/>
              </a:endParaRPr>
            </a:p>
          </p:txBody>
        </p:sp>
        <p:sp>
          <p:nvSpPr>
            <p:cNvPr id="4" name="Rectangle 3"/>
            <p:cNvSpPr/>
            <p:nvPr/>
          </p:nvSpPr>
          <p:spPr>
            <a:xfrm>
              <a:off x="1278730" y="142875"/>
              <a:ext cx="10913270" cy="1200329"/>
            </a:xfrm>
            <a:prstGeom prst="rect">
              <a:avLst/>
            </a:prstGeom>
          </p:spPr>
          <p:txBody>
            <a:bodyPr wrap="square">
              <a:spAutoFit/>
            </a:bodyPr>
            <a:lstStyle/>
            <a:p>
              <a:pPr algn="ctr"/>
              <a:r>
                <a:rPr lang="en-US" sz="3600" dirty="0">
                  <a:solidFill>
                    <a:schemeClr val="accent2">
                      <a:lumMod val="50000"/>
                    </a:schemeClr>
                  </a:solidFill>
                  <a:latin typeface="Cambria" panose="02040503050406030204" pitchFamily="18" charset="0"/>
                  <a:ea typeface="Cambria" panose="02040503050406030204" pitchFamily="18" charset="0"/>
                </a:rPr>
                <a:t>1. </a:t>
              </a:r>
              <a:r>
                <a:rPr lang="vi-VN" sz="3600" dirty="0">
                  <a:solidFill>
                    <a:schemeClr val="accent2">
                      <a:lumMod val="50000"/>
                    </a:schemeClr>
                  </a:solidFill>
                  <a:latin typeface="Cambria" panose="02040503050406030204" pitchFamily="18" charset="0"/>
                  <a:ea typeface="Cambria" panose="02040503050406030204" pitchFamily="18" charset="0"/>
                </a:rPr>
                <a:t>Tìm đại từ xưng hô trong đoạn sau và cho biết chúng được dùng để chỉ ai.</a:t>
              </a:r>
              <a:endParaRPr lang="en-GB" sz="3600" dirty="0">
                <a:solidFill>
                  <a:schemeClr val="accent2">
                    <a:lumMod val="50000"/>
                  </a:schemeClr>
                </a:solidFill>
                <a:latin typeface="Cambria" panose="02040503050406030204" pitchFamily="18" charset="0"/>
                <a:ea typeface="Cambria" panose="02040503050406030204" pitchFamily="18" charset="0"/>
              </a:endParaRPr>
            </a:p>
          </p:txBody>
        </p:sp>
      </p:grpSp>
      <p:sp>
        <p:nvSpPr>
          <p:cNvPr id="2" name="Rectangle 1">
            <a:extLst>
              <a:ext uri="{FF2B5EF4-FFF2-40B4-BE49-F238E27FC236}">
                <a16:creationId xmlns:a16="http://schemas.microsoft.com/office/drawing/2014/main" id="{8E326BAD-AB6B-271F-77FC-D58811E01B07}"/>
              </a:ext>
            </a:extLst>
          </p:cNvPr>
          <p:cNvSpPr/>
          <p:nvPr/>
        </p:nvSpPr>
        <p:spPr>
          <a:xfrm>
            <a:off x="385762" y="1709928"/>
            <a:ext cx="11444287" cy="4830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A4CFDF9-2AAB-3068-A42A-9C03157EB483}"/>
              </a:ext>
            </a:extLst>
          </p:cNvPr>
          <p:cNvPicPr>
            <a:picLocks noChangeAspect="1"/>
          </p:cNvPicPr>
          <p:nvPr/>
        </p:nvPicPr>
        <p:blipFill>
          <a:blip r:embed="rId2"/>
          <a:stretch>
            <a:fillRect/>
          </a:stretch>
        </p:blipFill>
        <p:spPr>
          <a:xfrm>
            <a:off x="1311782" y="1845183"/>
            <a:ext cx="9935337" cy="1204972"/>
          </a:xfrm>
          <a:prstGeom prst="rect">
            <a:avLst/>
          </a:prstGeom>
        </p:spPr>
      </p:pic>
      <p:sp>
        <p:nvSpPr>
          <p:cNvPr id="7" name="TextBox 6">
            <a:extLst>
              <a:ext uri="{FF2B5EF4-FFF2-40B4-BE49-F238E27FC236}">
                <a16:creationId xmlns:a16="http://schemas.microsoft.com/office/drawing/2014/main" id="{716FC5B3-EA1F-AC1A-5F23-3D03E4AD2406}"/>
              </a:ext>
            </a:extLst>
          </p:cNvPr>
          <p:cNvSpPr txBox="1"/>
          <p:nvPr/>
        </p:nvSpPr>
        <p:spPr>
          <a:xfrm>
            <a:off x="1417320" y="3392424"/>
            <a:ext cx="9390888" cy="1754326"/>
          </a:xfrm>
          <a:prstGeom prst="rect">
            <a:avLst/>
          </a:prstGeom>
          <a:noFill/>
        </p:spPr>
        <p:txBody>
          <a:bodyPr wrap="square" rtlCol="0">
            <a:spAutoFit/>
          </a:bodyPr>
          <a:lstStyle/>
          <a:p>
            <a:pPr algn="just"/>
            <a:r>
              <a:rPr lang="nl-NL" sz="3600" dirty="0">
                <a:solidFill>
                  <a:srgbClr val="FF0000"/>
                </a:solidFill>
                <a:effectLst/>
                <a:latin typeface="Cambria" panose="02040503050406030204" pitchFamily="18" charset="0"/>
                <a:ea typeface="Cambria" panose="02040503050406030204" pitchFamily="18" charset="0"/>
              </a:rPr>
              <a:t>+ Đại từ xưng hô là </a:t>
            </a:r>
            <a:r>
              <a:rPr lang="nl-NL" sz="3600" i="1" dirty="0">
                <a:solidFill>
                  <a:srgbClr val="FF0000"/>
                </a:solidFill>
                <a:effectLst/>
                <a:latin typeface="Cambria" panose="02040503050406030204" pitchFamily="18" charset="0"/>
                <a:ea typeface="Cambria" panose="02040503050406030204" pitchFamily="18" charset="0"/>
              </a:rPr>
              <a:t>con </a:t>
            </a:r>
            <a:r>
              <a:rPr lang="nl-NL" sz="3600" dirty="0">
                <a:solidFill>
                  <a:srgbClr val="FF0000"/>
                </a:solidFill>
                <a:effectLst/>
                <a:latin typeface="Cambria" panose="02040503050406030204" pitchFamily="18" charset="0"/>
                <a:ea typeface="Cambria" panose="02040503050406030204" pitchFamily="18" charset="0"/>
              </a:rPr>
              <a:t>và </a:t>
            </a:r>
            <a:r>
              <a:rPr lang="nl-NL" sz="3600" i="1" dirty="0">
                <a:solidFill>
                  <a:srgbClr val="FF0000"/>
                </a:solidFill>
                <a:effectLst/>
                <a:latin typeface="Cambria" panose="02040503050406030204" pitchFamily="18" charset="0"/>
                <a:ea typeface="Cambria" panose="02040503050406030204" pitchFamily="18" charset="0"/>
              </a:rPr>
              <a:t>chúng ta</a:t>
            </a:r>
            <a:r>
              <a:rPr lang="nl-NL" sz="3600" dirty="0">
                <a:solidFill>
                  <a:srgbClr val="FF0000"/>
                </a:solidFill>
                <a:effectLst/>
                <a:latin typeface="Cambria" panose="02040503050406030204" pitchFamily="18" charset="0"/>
                <a:ea typeface="Cambria" panose="02040503050406030204" pitchFamily="18" charset="0"/>
              </a:rPr>
              <a:t>.</a:t>
            </a:r>
          </a:p>
          <a:p>
            <a:pPr algn="just"/>
            <a:r>
              <a:rPr lang="nl-NL" sz="3600" dirty="0">
                <a:solidFill>
                  <a:srgbClr val="FF0000"/>
                </a:solidFill>
                <a:effectLst/>
                <a:latin typeface="Cambria" panose="02040503050406030204" pitchFamily="18" charset="0"/>
                <a:ea typeface="Cambria" panose="02040503050406030204" pitchFamily="18" charset="0"/>
              </a:rPr>
              <a:t>Từ </a:t>
            </a:r>
            <a:r>
              <a:rPr lang="nl-NL" sz="3600" i="1" dirty="0">
                <a:solidFill>
                  <a:srgbClr val="FF0000"/>
                </a:solidFill>
                <a:effectLst/>
                <a:latin typeface="Cambria" panose="02040503050406030204" pitchFamily="18" charset="0"/>
                <a:ea typeface="Cambria" panose="02040503050406030204" pitchFamily="18" charset="0"/>
              </a:rPr>
              <a:t>con</a:t>
            </a:r>
            <a:r>
              <a:rPr lang="nl-NL" sz="3600" dirty="0">
                <a:solidFill>
                  <a:srgbClr val="FF0000"/>
                </a:solidFill>
                <a:effectLst/>
                <a:latin typeface="Cambria" panose="02040503050406030204" pitchFamily="18" charset="0"/>
                <a:ea typeface="Cambria" panose="02040503050406030204" pitchFamily="18" charset="0"/>
              </a:rPr>
              <a:t> dùng để chỉ phi-lít, từ </a:t>
            </a:r>
            <a:r>
              <a:rPr lang="nl-NL" sz="3600" i="1" dirty="0">
                <a:solidFill>
                  <a:srgbClr val="FF0000"/>
                </a:solidFill>
                <a:effectLst/>
                <a:latin typeface="Cambria" panose="02040503050406030204" pitchFamily="18" charset="0"/>
                <a:ea typeface="Cambria" panose="02040503050406030204" pitchFamily="18" charset="0"/>
              </a:rPr>
              <a:t>chúng ta</a:t>
            </a:r>
            <a:r>
              <a:rPr lang="nl-NL" sz="3600" dirty="0">
                <a:solidFill>
                  <a:srgbClr val="FF0000"/>
                </a:solidFill>
                <a:effectLst/>
                <a:latin typeface="Cambria" panose="02040503050406030204" pitchFamily="18" charset="0"/>
                <a:ea typeface="Cambria" panose="02040503050406030204" pitchFamily="18" charset="0"/>
              </a:rPr>
              <a:t> dùng để chỉ Phi-lít và bố của mình.</a:t>
            </a:r>
            <a:endParaRPr lang="en-US" sz="3600" dirty="0">
              <a:solidFill>
                <a:srgbClr val="FF0000"/>
              </a:solidFill>
              <a:effectLst/>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A9D38EE5-66FC-C631-56F6-7860E7C827F5}"/>
              </a:ext>
            </a:extLst>
          </p:cNvPr>
          <p:cNvCxnSpPr/>
          <p:nvPr/>
        </p:nvCxnSpPr>
        <p:spPr>
          <a:xfrm>
            <a:off x="4389120" y="2450592"/>
            <a:ext cx="475488" cy="0"/>
          </a:xfrm>
          <a:prstGeom prst="line">
            <a:avLst/>
          </a:prstGeom>
          <a:ln w="57150">
            <a:solidFill>
              <a:srgbClr val="AD137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0D5D85-CAF1-9B2F-AEA0-EA23078A49A9}"/>
              </a:ext>
            </a:extLst>
          </p:cNvPr>
          <p:cNvCxnSpPr>
            <a:cxnSpLocks/>
          </p:cNvCxnSpPr>
          <p:nvPr/>
        </p:nvCxnSpPr>
        <p:spPr>
          <a:xfrm>
            <a:off x="8577072" y="2478024"/>
            <a:ext cx="1133856" cy="0"/>
          </a:xfrm>
          <a:prstGeom prst="line">
            <a:avLst/>
          </a:prstGeom>
          <a:ln w="57150">
            <a:solidFill>
              <a:srgbClr val="AD13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29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grpSp>
        <p:nvGrpSpPr>
          <p:cNvPr id="21" name="Group 20"/>
          <p:cNvGrpSpPr/>
          <p:nvPr/>
        </p:nvGrpSpPr>
        <p:grpSpPr>
          <a:xfrm>
            <a:off x="716755" y="218163"/>
            <a:ext cx="11170445" cy="842541"/>
            <a:chOff x="1021555" y="142875"/>
            <a:chExt cx="11170445" cy="1071563"/>
          </a:xfrm>
        </p:grpSpPr>
        <p:sp>
          <p:nvSpPr>
            <p:cNvPr id="3" name="Trapezoid 2"/>
            <p:cNvSpPr/>
            <p:nvPr/>
          </p:nvSpPr>
          <p:spPr>
            <a:xfrm>
              <a:off x="1021555" y="142875"/>
              <a:ext cx="11170445" cy="1071563"/>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 name="Rectangle 3"/>
            <p:cNvSpPr/>
            <p:nvPr/>
          </p:nvSpPr>
          <p:spPr>
            <a:xfrm>
              <a:off x="1278730" y="142875"/>
              <a:ext cx="1091327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Chọn</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hợp</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GB"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grpSp>
      <p:sp>
        <p:nvSpPr>
          <p:cNvPr id="2" name="Rectangle 1">
            <a:extLst>
              <a:ext uri="{FF2B5EF4-FFF2-40B4-BE49-F238E27FC236}">
                <a16:creationId xmlns:a16="http://schemas.microsoft.com/office/drawing/2014/main" id="{8E326BAD-AB6B-271F-77FC-D58811E01B07}"/>
              </a:ext>
            </a:extLst>
          </p:cNvPr>
          <p:cNvSpPr/>
          <p:nvPr/>
        </p:nvSpPr>
        <p:spPr>
          <a:xfrm>
            <a:off x="385762" y="1179576"/>
            <a:ext cx="11444287" cy="5360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2EAEE180-2261-2DCD-D9A2-0B97AC3ABA3A}"/>
              </a:ext>
            </a:extLst>
          </p:cNvPr>
          <p:cNvSpPr/>
          <p:nvPr/>
        </p:nvSpPr>
        <p:spPr>
          <a:xfrm>
            <a:off x="1289304" y="1389888"/>
            <a:ext cx="1956816" cy="731520"/>
          </a:xfrm>
          <a:prstGeom prst="roundRect">
            <a:avLst/>
          </a:prstGeom>
          <a:solidFill>
            <a:schemeClr val="accent1">
              <a:lumMod val="20000"/>
              <a:lumOff val="8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kiến</a:t>
            </a:r>
            <a:r>
              <a:rPr lang="en-US" sz="3200" dirty="0">
                <a:solidFill>
                  <a:srgbClr val="002060"/>
                </a:solidFill>
              </a:rPr>
              <a:t> </a:t>
            </a:r>
            <a:r>
              <a:rPr lang="en-US" sz="3200" dirty="0" err="1">
                <a:solidFill>
                  <a:srgbClr val="002060"/>
                </a:solidFill>
              </a:rPr>
              <a:t>thức</a:t>
            </a:r>
            <a:endParaRPr lang="en-US" sz="3200" dirty="0">
              <a:solidFill>
                <a:srgbClr val="002060"/>
              </a:solidFill>
            </a:endParaRPr>
          </a:p>
        </p:txBody>
      </p:sp>
      <p:sp>
        <p:nvSpPr>
          <p:cNvPr id="8" name="Rectangle: Rounded Corners 7">
            <a:extLst>
              <a:ext uri="{FF2B5EF4-FFF2-40B4-BE49-F238E27FC236}">
                <a16:creationId xmlns:a16="http://schemas.microsoft.com/office/drawing/2014/main" id="{79AD1A61-9BF5-FB06-1809-4B0FB79C8832}"/>
              </a:ext>
            </a:extLst>
          </p:cNvPr>
          <p:cNvSpPr/>
          <p:nvPr/>
        </p:nvSpPr>
        <p:spPr>
          <a:xfrm>
            <a:off x="4700016" y="1389888"/>
            <a:ext cx="1956816" cy="731520"/>
          </a:xfrm>
          <a:prstGeom prst="roundRect">
            <a:avLst/>
          </a:prstGeom>
          <a:solidFill>
            <a:schemeClr val="accent1">
              <a:lumMod val="20000"/>
              <a:lumOff val="8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trí</a:t>
            </a:r>
            <a:r>
              <a:rPr lang="en-US" sz="3200" dirty="0">
                <a:solidFill>
                  <a:srgbClr val="002060"/>
                </a:solidFill>
              </a:rPr>
              <a:t> </a:t>
            </a:r>
            <a:r>
              <a:rPr lang="en-US" sz="3200" dirty="0" err="1">
                <a:solidFill>
                  <a:srgbClr val="002060"/>
                </a:solidFill>
              </a:rPr>
              <a:t>thức</a:t>
            </a:r>
            <a:endParaRPr lang="en-US" sz="3200" dirty="0">
              <a:solidFill>
                <a:srgbClr val="002060"/>
              </a:solidFill>
            </a:endParaRPr>
          </a:p>
        </p:txBody>
      </p:sp>
      <p:sp>
        <p:nvSpPr>
          <p:cNvPr id="11" name="Rectangle: Rounded Corners 10">
            <a:extLst>
              <a:ext uri="{FF2B5EF4-FFF2-40B4-BE49-F238E27FC236}">
                <a16:creationId xmlns:a16="http://schemas.microsoft.com/office/drawing/2014/main" id="{A94356F1-6FA9-0B10-BBBF-7B9FB4DF0C42}"/>
              </a:ext>
            </a:extLst>
          </p:cNvPr>
          <p:cNvSpPr/>
          <p:nvPr/>
        </p:nvSpPr>
        <p:spPr>
          <a:xfrm>
            <a:off x="8119872" y="1389888"/>
            <a:ext cx="1956816" cy="731520"/>
          </a:xfrm>
          <a:prstGeom prst="roundRect">
            <a:avLst/>
          </a:prstGeom>
          <a:solidFill>
            <a:schemeClr val="accent1">
              <a:lumMod val="20000"/>
              <a:lumOff val="8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trí</a:t>
            </a:r>
            <a:r>
              <a:rPr lang="en-US" sz="3200" dirty="0">
                <a:solidFill>
                  <a:srgbClr val="002060"/>
                </a:solidFill>
              </a:rPr>
              <a:t> </a:t>
            </a:r>
            <a:r>
              <a:rPr lang="en-US" sz="3200" dirty="0" err="1">
                <a:solidFill>
                  <a:srgbClr val="002060"/>
                </a:solidFill>
              </a:rPr>
              <a:t>nhớ</a:t>
            </a:r>
            <a:endParaRPr lang="en-US" sz="3200" dirty="0">
              <a:solidFill>
                <a:srgbClr val="002060"/>
              </a:solidFill>
            </a:endParaRPr>
          </a:p>
        </p:txBody>
      </p:sp>
      <p:sp>
        <p:nvSpPr>
          <p:cNvPr id="12" name="TextBox 11">
            <a:extLst>
              <a:ext uri="{FF2B5EF4-FFF2-40B4-BE49-F238E27FC236}">
                <a16:creationId xmlns:a16="http://schemas.microsoft.com/office/drawing/2014/main" id="{7C851EED-AD63-A774-E5D1-3C5FA6A30249}"/>
              </a:ext>
            </a:extLst>
          </p:cNvPr>
          <p:cNvSpPr txBox="1"/>
          <p:nvPr/>
        </p:nvSpPr>
        <p:spPr>
          <a:xfrm>
            <a:off x="1097280" y="2395728"/>
            <a:ext cx="8951976" cy="461665"/>
          </a:xfrm>
          <a:prstGeom prst="rect">
            <a:avLst/>
          </a:prstGeom>
          <a:noFill/>
        </p:spPr>
        <p:txBody>
          <a:bodyPr wrap="square" rtlCol="0">
            <a:spAutoFit/>
          </a:bodyPr>
          <a:lstStyle/>
          <a:p>
            <a:r>
              <a:rPr lang="en-US" sz="2400" b="0" i="0" dirty="0">
                <a:solidFill>
                  <a:srgbClr val="000000"/>
                </a:solidFill>
                <a:effectLst/>
                <a:latin typeface="Cambria" panose="02040503050406030204" pitchFamily="18" charset="0"/>
                <a:ea typeface="Cambria" panose="02040503050406030204" pitchFamily="18" charset="0"/>
              </a:rPr>
              <a:t>a)        </a:t>
            </a:r>
            <a:r>
              <a:rPr lang="vi-VN" sz="2400" b="0" i="0" dirty="0">
                <a:solidFill>
                  <a:srgbClr val="000000"/>
                </a:solidFill>
                <a:effectLst/>
                <a:latin typeface="Cambria" panose="02040503050406030204" pitchFamily="18" charset="0"/>
                <a:ea typeface="Cambria" panose="02040503050406030204" pitchFamily="18" charset="0"/>
              </a:rPr>
              <a:t>là người chuyên làm việc trí óc và có tri thức chuyên môn.</a:t>
            </a:r>
            <a:endParaRPr lang="en-US" sz="24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2E6C048-A787-EF7D-9B85-67E9335F0DEF}"/>
              </a:ext>
            </a:extLst>
          </p:cNvPr>
          <p:cNvSpPr txBox="1"/>
          <p:nvPr/>
        </p:nvSpPr>
        <p:spPr>
          <a:xfrm>
            <a:off x="1088136" y="3346704"/>
            <a:ext cx="8951976" cy="461665"/>
          </a:xfrm>
          <a:prstGeom prst="rect">
            <a:avLst/>
          </a:prstGeom>
          <a:noFill/>
        </p:spPr>
        <p:txBody>
          <a:bodyPr wrap="square" rtlCol="0">
            <a:spAutoFit/>
          </a:bodyPr>
          <a:lstStyle/>
          <a:p>
            <a:r>
              <a:rPr lang="en-US" sz="2400" b="0" i="0" dirty="0">
                <a:solidFill>
                  <a:srgbClr val="000000"/>
                </a:solidFill>
                <a:effectLst/>
                <a:latin typeface="Cambria" panose="02040503050406030204" pitchFamily="18" charset="0"/>
                <a:ea typeface="Cambria" panose="02040503050406030204" pitchFamily="18" charset="0"/>
              </a:rPr>
              <a:t>b)       </a:t>
            </a:r>
            <a:r>
              <a:rPr lang="vi-VN" sz="2400" b="0" i="0" dirty="0">
                <a:solidFill>
                  <a:srgbClr val="000000"/>
                </a:solidFill>
                <a:effectLst/>
                <a:latin typeface="Cambria" panose="02040503050406030204" pitchFamily="18" charset="0"/>
                <a:ea typeface="Cambria" panose="02040503050406030204" pitchFamily="18" charset="0"/>
              </a:rPr>
              <a:t>là những hiểu biết do tìm hiểu, học tập mà có được.</a:t>
            </a:r>
            <a:endParaRPr lang="en-US" sz="24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1EA6365A-98BC-A03E-D9B4-340F83CDF8AF}"/>
              </a:ext>
            </a:extLst>
          </p:cNvPr>
          <p:cNvSpPr txBox="1"/>
          <p:nvPr/>
        </p:nvSpPr>
        <p:spPr>
          <a:xfrm>
            <a:off x="1088136" y="4270248"/>
            <a:ext cx="9683496" cy="830997"/>
          </a:xfrm>
          <a:prstGeom prst="rect">
            <a:avLst/>
          </a:prstGeom>
          <a:noFill/>
        </p:spPr>
        <p:txBody>
          <a:bodyPr wrap="square" rtlCol="0">
            <a:spAutoFit/>
          </a:bodyPr>
          <a:lstStyle/>
          <a:p>
            <a:r>
              <a:rPr lang="en-US" sz="2400" b="0" i="0" dirty="0">
                <a:solidFill>
                  <a:srgbClr val="000000"/>
                </a:solidFill>
                <a:effectLst/>
                <a:latin typeface="Cambria" panose="02040503050406030204" pitchFamily="18" charset="0"/>
                <a:ea typeface="Cambria" panose="02040503050406030204" pitchFamily="18" charset="0"/>
              </a:rPr>
              <a:t>c)       </a:t>
            </a:r>
            <a:r>
              <a:rPr lang="en-US" sz="2400" b="0" i="0" dirty="0" err="1">
                <a:solidFill>
                  <a:srgbClr val="000000"/>
                </a:solidFill>
                <a:effectLst/>
                <a:latin typeface="Cambria" panose="02040503050406030204" pitchFamily="18" charset="0"/>
                <a:ea typeface="Cambria" panose="02040503050406030204" pitchFamily="18" charset="0"/>
              </a:rPr>
              <a:t>là</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khả</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năng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giữ</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lại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và</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tái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hiện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ra</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trong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trí</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óc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những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điều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đã</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biết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đã</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trải</a:t>
            </a:r>
            <a:r>
              <a:rPr lang="en-US" sz="2400" b="0" i="0" dirty="0">
                <a:solidFill>
                  <a:srgbClr val="000000"/>
                </a:solidFill>
                <a:effectLst/>
                <a:latin typeface="Cambria" panose="02040503050406030204" pitchFamily="18" charset="0"/>
                <a:ea typeface="Cambria" panose="02040503050406030204" pitchFamily="18" charset="0"/>
              </a:rPr>
              <a:t> qua.</a:t>
            </a:r>
            <a:endParaRPr lang="en-US" sz="24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3367B24B-EDD0-D8CD-DB44-4C1F5BDC7538}"/>
              </a:ext>
            </a:extLst>
          </p:cNvPr>
          <p:cNvPicPr>
            <a:picLocks noChangeAspect="1"/>
          </p:cNvPicPr>
          <p:nvPr/>
        </p:nvPicPr>
        <p:blipFill>
          <a:blip r:embed="rId2"/>
          <a:stretch>
            <a:fillRect/>
          </a:stretch>
        </p:blipFill>
        <p:spPr>
          <a:xfrm>
            <a:off x="1500949" y="2391346"/>
            <a:ext cx="466725" cy="447675"/>
          </a:xfrm>
          <a:prstGeom prst="rect">
            <a:avLst/>
          </a:prstGeom>
        </p:spPr>
      </p:pic>
      <p:pic>
        <p:nvPicPr>
          <p:cNvPr id="17" name="Picture 16">
            <a:extLst>
              <a:ext uri="{FF2B5EF4-FFF2-40B4-BE49-F238E27FC236}">
                <a16:creationId xmlns:a16="http://schemas.microsoft.com/office/drawing/2014/main" id="{0FA9A34C-6353-48D4-DA26-6C7ADA8E2B80}"/>
              </a:ext>
            </a:extLst>
          </p:cNvPr>
          <p:cNvPicPr>
            <a:picLocks noChangeAspect="1"/>
          </p:cNvPicPr>
          <p:nvPr/>
        </p:nvPicPr>
        <p:blipFill>
          <a:blip r:embed="rId2"/>
          <a:stretch>
            <a:fillRect/>
          </a:stretch>
        </p:blipFill>
        <p:spPr>
          <a:xfrm>
            <a:off x="1446085" y="3333178"/>
            <a:ext cx="466725" cy="447675"/>
          </a:xfrm>
          <a:prstGeom prst="rect">
            <a:avLst/>
          </a:prstGeom>
        </p:spPr>
      </p:pic>
      <p:pic>
        <p:nvPicPr>
          <p:cNvPr id="18" name="Picture 17">
            <a:extLst>
              <a:ext uri="{FF2B5EF4-FFF2-40B4-BE49-F238E27FC236}">
                <a16:creationId xmlns:a16="http://schemas.microsoft.com/office/drawing/2014/main" id="{02BEF065-8FA5-EFB4-6FBC-D98ED768E72F}"/>
              </a:ext>
            </a:extLst>
          </p:cNvPr>
          <p:cNvPicPr>
            <a:picLocks noChangeAspect="1"/>
          </p:cNvPicPr>
          <p:nvPr/>
        </p:nvPicPr>
        <p:blipFill>
          <a:blip r:embed="rId2"/>
          <a:stretch>
            <a:fillRect/>
          </a:stretch>
        </p:blipFill>
        <p:spPr>
          <a:xfrm>
            <a:off x="1446085" y="4247578"/>
            <a:ext cx="466725" cy="447675"/>
          </a:xfrm>
          <a:prstGeom prst="rect">
            <a:avLst/>
          </a:prstGeom>
        </p:spPr>
      </p:pic>
    </p:spTree>
    <p:extLst>
      <p:ext uri="{BB962C8B-B14F-4D97-AF65-F5344CB8AC3E}">
        <p14:creationId xmlns:p14="http://schemas.microsoft.com/office/powerpoint/2010/main" val="23971673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4.79167E-6 1.48148E-6 L 0.4095 0.11991 " pathEditMode="relative" rAng="0" ptsTypes="AA">
                                      <p:cBhvr>
                                        <p:cTn id="31" dur="2000" fill="hold"/>
                                        <p:tgtEl>
                                          <p:spTgt spid="8"/>
                                        </p:tgtEl>
                                        <p:attrNameLst>
                                          <p:attrName>ppt_x</p:attrName>
                                          <p:attrName>ppt_y</p:attrName>
                                        </p:attrNameLst>
                                      </p:cBhvr>
                                      <p:rCtr x="20469" y="5995"/>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2.5E-6 1.48148E-6 L 0.60677 0.26389 " pathEditMode="relative" rAng="0" ptsTypes="AA">
                                      <p:cBhvr>
                                        <p:cTn id="35" dur="2000" fill="hold"/>
                                        <p:tgtEl>
                                          <p:spTgt spid="5"/>
                                        </p:tgtEl>
                                        <p:attrNameLst>
                                          <p:attrName>ppt_x</p:attrName>
                                          <p:attrName>ppt_y</p:attrName>
                                        </p:attrNameLst>
                                      </p:cBhvr>
                                      <p:rCtr x="30339" y="13194"/>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3.95833E-6 1.48148E-6 L -0.47252 0.48542 " pathEditMode="relative" rAng="0" ptsTypes="AA">
                                      <p:cBhvr>
                                        <p:cTn id="39" dur="2000" fill="hold"/>
                                        <p:tgtEl>
                                          <p:spTgt spid="11"/>
                                        </p:tgtEl>
                                        <p:attrNameLst>
                                          <p:attrName>ppt_x</p:attrName>
                                          <p:attrName>ppt_y</p:attrName>
                                        </p:attrNameLst>
                                      </p:cBhvr>
                                      <p:rCtr x="-23633" y="2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3630304" y="2442949"/>
            <a:ext cx="4954138" cy="2251881"/>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3"/>
          <a:srcRect r="22630"/>
          <a:stretch/>
        </p:blipFill>
        <p:spPr>
          <a:xfrm>
            <a:off x="4487559" y="897065"/>
            <a:ext cx="2917819" cy="980145"/>
          </a:xfrm>
          <a:prstGeom prst="rect">
            <a:avLst/>
          </a:prstGeom>
        </p:spPr>
      </p:pic>
      <p:sp>
        <p:nvSpPr>
          <p:cNvPr id="8" name="TextBox 7"/>
          <p:cNvSpPr txBox="1"/>
          <p:nvPr/>
        </p:nvSpPr>
        <p:spPr>
          <a:xfrm>
            <a:off x="2561627" y="2511072"/>
            <a:ext cx="7219507" cy="1077218"/>
          </a:xfrm>
          <a:prstGeom prst="rect">
            <a:avLst/>
          </a:prstGeom>
          <a:noFill/>
        </p:spPr>
        <p:txBody>
          <a:bodyPr wrap="square" rtlCol="0">
            <a:spAutoFit/>
          </a:bodyPr>
          <a:lstStyle/>
          <a:p>
            <a:pPr marL="285750" indent="-285750" algn="just">
              <a:buFontTx/>
              <a:buChar char="-"/>
            </a:pPr>
            <a:r>
              <a:rPr lang="en-GB" sz="3200" dirty="0" err="1">
                <a:latin typeface="Cambria" panose="02040503050406030204" pitchFamily="18" charset="0"/>
                <a:ea typeface="Cambria" panose="02040503050406030204" pitchFamily="18" charset="0"/>
              </a:rPr>
              <a:t>Đọc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và</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trả</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lời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câu</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hỏi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trong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bài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đọc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Chuẩn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bị</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bài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sau</a:t>
            </a:r>
            <a:endParaRPr lang="en-GB"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6832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B505AF-1918-83AC-C1CF-ED1D73201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438" y="182062"/>
            <a:ext cx="9500459" cy="6205702"/>
          </a:xfrm>
          <a:prstGeom prst="rect">
            <a:avLst/>
          </a:prstGeom>
        </p:spPr>
      </p:pic>
      <p:pic>
        <p:nvPicPr>
          <p:cNvPr id="6" name="Picture 5">
            <a:extLst>
              <a:ext uri="{FF2B5EF4-FFF2-40B4-BE49-F238E27FC236}">
                <a16:creationId xmlns:a16="http://schemas.microsoft.com/office/drawing/2014/main" id="{C515ECF5-ECBE-24A1-DDB1-CC691DD07933}"/>
              </a:ext>
            </a:extLst>
          </p:cNvPr>
          <p:cNvPicPr>
            <a:picLocks noChangeAspect="1"/>
          </p:cNvPicPr>
          <p:nvPr/>
        </p:nvPicPr>
        <p:blipFill>
          <a:blip r:embed="rId3"/>
          <a:stretch>
            <a:fillRect/>
          </a:stretch>
        </p:blipFill>
        <p:spPr>
          <a:xfrm>
            <a:off x="2299610" y="2850683"/>
            <a:ext cx="8520105" cy="3040723"/>
          </a:xfrm>
          <a:prstGeom prst="rect">
            <a:avLst/>
          </a:prstGeom>
        </p:spPr>
      </p:pic>
    </p:spTree>
    <p:extLst>
      <p:ext uri="{BB962C8B-B14F-4D97-AF65-F5344CB8AC3E}">
        <p14:creationId xmlns:p14="http://schemas.microsoft.com/office/powerpoint/2010/main" val="550024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8306688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506</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.VnAristote</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HTTA2</Manager>
  <Company>Măng Non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Tiếng Việt</dc:subject>
  <dc:creator>Hương;thảo</dc:creator>
  <cp:keywords>HTTA2</cp:keywords>
  <dc:description>HTTA2</dc:description>
  <cp:lastModifiedBy>Windows 10</cp:lastModifiedBy>
  <cp:revision>25</cp:revision>
  <dcterms:created xsi:type="dcterms:W3CDTF">2022-08-25T14:39:19Z</dcterms:created>
  <dcterms:modified xsi:type="dcterms:W3CDTF">2025-11-27T05:42:02Z</dcterms:modified>
  <cp:category>HTTA2</cp:category>
  <cp:version>HTTA2</cp:version>
</cp:coreProperties>
</file>