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0" r:id="rId2"/>
    <p:sldId id="301" r:id="rId3"/>
    <p:sldId id="278" r:id="rId4"/>
    <p:sldId id="257" r:id="rId5"/>
    <p:sldId id="261" r:id="rId6"/>
    <p:sldId id="279" r:id="rId7"/>
    <p:sldId id="294" r:id="rId8"/>
    <p:sldId id="295" r:id="rId9"/>
    <p:sldId id="296" r:id="rId10"/>
    <p:sldId id="297" r:id="rId11"/>
    <p:sldId id="293" r:id="rId12"/>
    <p:sldId id="298"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6"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10/9/2024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10/9/2024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10/9/2024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4380" y="1692263"/>
            <a:ext cx="9589839" cy="320677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a:off x="4284921" y="0"/>
            <a:ext cx="3583172" cy="935665"/>
            <a:chOff x="4540102" y="255181"/>
            <a:chExt cx="3583172" cy="935665"/>
          </a:xfrm>
        </p:grpSpPr>
        <p:sp>
          <p:nvSpPr>
            <p:cNvPr id="4" name="TextBox 3"/>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1" fmla="*/ 585216 w 6387812"/>
                <a:gd name="connsiteY0-2" fmla="*/ 310896 h 1107996"/>
                <a:gd name="connsiteX1-3" fmla="*/ 6387812 w 6387812"/>
                <a:gd name="connsiteY1-4" fmla="*/ 0 h 1107996"/>
                <a:gd name="connsiteX2-5" fmla="*/ 6387812 w 6387812"/>
                <a:gd name="connsiteY2-6" fmla="*/ 1107996 h 1107996"/>
                <a:gd name="connsiteX3-7" fmla="*/ 0 w 6387812"/>
                <a:gd name="connsiteY3-8" fmla="*/ 1107996 h 1107996"/>
                <a:gd name="connsiteX4-9" fmla="*/ 585216 w 6387812"/>
                <a:gd name="connsiteY4-10" fmla="*/ 310896 h 1107996"/>
                <a:gd name="connsiteX0-11" fmla="*/ 585216 w 6387812"/>
                <a:gd name="connsiteY0-12" fmla="*/ 310896 h 1107996"/>
                <a:gd name="connsiteX1-13" fmla="*/ 6387812 w 6387812"/>
                <a:gd name="connsiteY1-14" fmla="*/ 0 h 1107996"/>
                <a:gd name="connsiteX2-15" fmla="*/ 5400260 w 6387812"/>
                <a:gd name="connsiteY2-16" fmla="*/ 1071420 h 1107996"/>
                <a:gd name="connsiteX3-17" fmla="*/ 0 w 6387812"/>
                <a:gd name="connsiteY3-18" fmla="*/ 1107996 h 1107996"/>
                <a:gd name="connsiteX4-19" fmla="*/ 585216 w 6387812"/>
                <a:gd name="connsiteY4-20" fmla="*/ 310896 h 11079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5167423" y="510363"/>
              <a:ext cx="25837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giá</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 name="Rectangle: Diagonal Corners Snipped 4"/>
          <p:cNvSpPr/>
          <p:nvPr/>
        </p:nvSpPr>
        <p:spPr>
          <a:xfrm>
            <a:off x="518476" y="1762581"/>
            <a:ext cx="5584614" cy="918222"/>
          </a:xfrm>
          <a:prstGeom prst="snip2DiagRect">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Những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thông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tin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quan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trọng</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 name="Rectangle: Diagonal Corners Snipped 4"/>
          <p:cNvSpPr/>
          <p:nvPr/>
        </p:nvSpPr>
        <p:spPr>
          <a:xfrm>
            <a:off x="8173918" y="1815744"/>
            <a:ext cx="2533068" cy="918222"/>
          </a:xfrm>
          <a:prstGeom prst="snip2DiagRect">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Ý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kiến</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hay</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Rectangle: Diagonal Corners Snipped 5"/>
          <p:cNvSpPr/>
          <p:nvPr/>
        </p:nvSpPr>
        <p:spPr>
          <a:xfrm>
            <a:off x="4952253" y="3208609"/>
            <a:ext cx="2533068" cy="918222"/>
          </a:xfrm>
          <a:prstGeom prst="snip2DiagRect">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3"/>
                                        </p:tgtEl>
                                        <p:attrNameLst>
                                          <p:attrName>fillcolor</p:attrName>
                                        </p:attrNameLst>
                                      </p:cBhvr>
                                      <p:to>
                                        <a:srgbClr val="FF0000"/>
                                      </p:to>
                                    </p:animClr>
                                    <p:set>
                                      <p:cBhvr>
                                        <p:cTn id="31" dur="500" fill="hold"/>
                                        <p:tgtEl>
                                          <p:spTgt spid="3"/>
                                        </p:tgtEl>
                                        <p:attrNameLst>
                                          <p:attrName>fill.type</p:attrName>
                                        </p:attrNameLst>
                                      </p:cBhvr>
                                      <p:to>
                                        <p:strVal val="solid"/>
                                      </p:to>
                                    </p:set>
                                    <p:set>
                                      <p:cBhvr>
                                        <p:cTn id="32" dur="500" fill="hold"/>
                                        <p:tgtEl>
                                          <p:spTgt spid="3"/>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3"/>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6"/>
                                        </p:tgtEl>
                                        <p:attrNameLst>
                                          <p:attrName>fillcolor</p:attrName>
                                        </p:attrNameLst>
                                      </p:cBhvr>
                                      <p:to>
                                        <a:srgbClr val="FF0000"/>
                                      </p:to>
                                    </p:animClr>
                                    <p:set>
                                      <p:cBhvr>
                                        <p:cTn id="45" dur="500" fill="hold"/>
                                        <p:tgtEl>
                                          <p:spTgt spid="6"/>
                                        </p:tgtEl>
                                        <p:attrNameLst>
                                          <p:attrName>fill.type</p:attrName>
                                        </p:attrNameLst>
                                      </p:cBhvr>
                                      <p:to>
                                        <p:strVal val="solid"/>
                                      </p:to>
                                    </p:set>
                                    <p:set>
                                      <p:cBhvr>
                                        <p:cTn id="46" dur="500" fill="hold"/>
                                        <p:tgtEl>
                                          <p:spTgt spid="6"/>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6"/>
                  </p:tgtEl>
                </p:cond>
              </p:nextCondLst>
            </p:seq>
          </p:childTnLst>
        </p:cTn>
      </p:par>
    </p:tnLst>
    <p:bldLst>
      <p:bldP spid="3"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48192" y="1104900"/>
            <a:ext cx="10800442" cy="5190022"/>
          </a:xfrm>
          <a:prstGeom prst="roundRect">
            <a:avLst/>
          </a:prstGeom>
          <a:solidFill>
            <a:schemeClr val="bg1">
              <a:lumMod val="95000"/>
              <a:alpha val="71000"/>
            </a:schemeClr>
          </a:solidFill>
          <a:ln w="38100">
            <a:solidFill>
              <a:srgbClr val="F06E8A"/>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23181" y="1964015"/>
            <a:ext cx="11796782" cy="39932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p:cNvSpPr/>
          <p:nvPr/>
        </p:nvSpPr>
        <p:spPr>
          <a:xfrm>
            <a:off x="2711304" y="292397"/>
            <a:ext cx="8803758" cy="1493874"/>
          </a:xfrm>
          <a:prstGeom prst="roundRect">
            <a:avLst/>
          </a:prstGeom>
          <a:solidFill>
            <a:srgbClr val="1F4E79">
              <a:alpha val="69804"/>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dirty="0">
                <a:solidFill>
                  <a:prstClr val="white"/>
                </a:solidFill>
                <a:latin typeface="Cambria" panose="02040503050406030204" pitchFamily="18" charset="0"/>
                <a:ea typeface="Cambria" panose="02040503050406030204" pitchFamily="18" charset="0"/>
                <a:cs typeface="Vogue-ExtraBold" pitchFamily="34" charset="0"/>
              </a:rPr>
              <a:t>Sưu tầm tranh ảnh và tìm đọc thêm những thông tin về vịnh Hạ Long </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Vogue-ExtraBold" pitchFamily="34" charset="0"/>
            </a:endParaRPr>
          </a:p>
        </p:txBody>
      </p:sp>
      <p:pic>
        <p:nvPicPr>
          <p:cNvPr id="5" name="Picture 2" descr="C:\Users\HP\Desktop\d721c7fdbbc35b79a0e216a3abc8a5e9.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86" b="100000" l="0" r="99875">
                        <a14:foregroundMark x1="37250" y1="2798" x2="87750" y2="18047"/>
                        <a14:foregroundMark x1="45750" y1="1371" x2="82875" y2="8053"/>
                        <a14:foregroundMark x1="38500" y1="1656" x2="6250" y2="12793"/>
                        <a14:foregroundMark x1="11750" y1="26956" x2="12250" y2="38607"/>
                        <a14:foregroundMark x1="10500" y1="38321" x2="5000" y2="44432"/>
                        <a14:foregroundMark x1="88250" y1="27756" x2="87750" y2="38892"/>
                        <a14:foregroundMark x1="89500" y1="39178" x2="95625" y2="42776"/>
                        <a14:foregroundMark x1="12875" y1="46374" x2="33000" y2="41919"/>
                        <a14:foregroundMark x1="25625" y1="48030" x2="45125" y2="42490"/>
                        <a14:backgroundMark x1="50625" y1="74700" x2="53000" y2="88635"/>
                      </a14:backgroundRemoval>
                    </a14:imgEffect>
                  </a14:imgLayer>
                </a14:imgProps>
              </a:ext>
              <a:ext uri="{28A0092B-C50C-407E-A947-70E740481C1C}">
                <a14:useLocalDpi xmlns:a14="http://schemas.microsoft.com/office/drawing/2010/main" val="0"/>
              </a:ext>
            </a:extLst>
          </a:blip>
          <a:srcRect/>
          <a:stretch>
            <a:fillRect/>
          </a:stretch>
        </p:blipFill>
        <p:spPr bwMode="auto">
          <a:xfrm>
            <a:off x="719353" y="1581150"/>
            <a:ext cx="2410896" cy="52768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ảo tồn động vật hoang dã trang 63 lớp 5 | Kết nối tri thức Giải Tiếng Việt lớp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058" y="2349795"/>
            <a:ext cx="4915700" cy="27706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ảo tồn động vật hoang dã trang 63 lớp 5 | Kết nối tri thức Giải Tiếng Việt lớp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4184" y="3921309"/>
            <a:ext cx="4191000" cy="2524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arn(inVertical)">
                                      <p:cBhvr>
                                        <p:cTn id="12" dur="500"/>
                                        <p:tgtEl>
                                          <p:spTgt spid="2052"/>
                                        </p:tgtEl>
                                      </p:cBhvr>
                                    </p:animEffect>
                                  </p:childTnLst>
                                </p:cTn>
                              </p:par>
                              <p:par>
                                <p:cTn id="13" presetID="16" presetClass="entr" presetSubtype="21"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arn(inVertical)">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8379" y="2093860"/>
            <a:ext cx="10815241" cy="2670279"/>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p:cNvSpPr/>
          <p:nvPr/>
        </p:nvSpPr>
        <p:spPr>
          <a:xfrm>
            <a:off x="2711304" y="292397"/>
            <a:ext cx="8803758" cy="1493874"/>
          </a:xfrm>
          <a:prstGeom prst="roundRect">
            <a:avLst/>
          </a:prstGeom>
          <a:solidFill>
            <a:srgbClr val="60A500">
              <a:alpha val="69804"/>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ambria" panose="02040503050406030204" pitchFamily="18" charset="0"/>
                <a:ea typeface="Cambria" panose="02040503050406030204" pitchFamily="18" charset="0"/>
                <a:cs typeface="Vogue-ExtraBold" pitchFamily="34" charset="0"/>
              </a:rPr>
              <a:t>Theo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em</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hiện</a:t>
            </a:r>
            <a:r>
              <a:rPr lang="en-US" sz="3600" dirty="0">
                <a:solidFill>
                  <a:schemeClr val="tx1"/>
                </a:solidFill>
                <a:latin typeface="Cambria" panose="02040503050406030204" pitchFamily="18" charset="0"/>
                <a:ea typeface="Cambria" panose="02040503050406030204" pitchFamily="18" charset="0"/>
                <a:cs typeface="Vogue-ExtraBold" pitchFamily="34" charset="0"/>
              </a:rPr>
              <a:t> nay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các</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loài</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động</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vật</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hoang</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dã</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đang</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phải</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đối</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diện</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với</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vấn</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đề</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gì</a:t>
            </a:r>
            <a:r>
              <a:rPr lang="en-US" sz="3600" dirty="0">
                <a:solidFill>
                  <a:schemeClr val="tx1"/>
                </a:solidFill>
                <a:latin typeface="Cambria" panose="02040503050406030204" pitchFamily="18" charset="0"/>
                <a:ea typeface="Cambria" panose="02040503050406030204" pitchFamily="18" charset="0"/>
                <a:cs typeface="Vogue-ExtraBold" pitchFamily="34" charset="0"/>
              </a:rPr>
              <a:t>?</a:t>
            </a:r>
          </a:p>
        </p:txBody>
      </p:sp>
      <p:pic>
        <p:nvPicPr>
          <p:cNvPr id="5" name="Picture 2" descr="C:\Users\HP\Desktop\d721c7fdbbc35b79a0e216a3abc8a5e9.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86" b="100000" l="0" r="99875">
                        <a14:foregroundMark x1="37250" y1="2798" x2="87750" y2="18047"/>
                        <a14:foregroundMark x1="45750" y1="1371" x2="82875" y2="8053"/>
                        <a14:foregroundMark x1="38500" y1="1656" x2="6250" y2="12793"/>
                        <a14:foregroundMark x1="11750" y1="26956" x2="12250" y2="38607"/>
                        <a14:foregroundMark x1="10500" y1="38321" x2="5000" y2="44432"/>
                        <a14:foregroundMark x1="88250" y1="27756" x2="87750" y2="38892"/>
                        <a14:foregroundMark x1="89500" y1="39178" x2="95625" y2="42776"/>
                        <a14:foregroundMark x1="12875" y1="46374" x2="33000" y2="41919"/>
                        <a14:foregroundMark x1="25625" y1="48030" x2="45125" y2="42490"/>
                        <a14:backgroundMark x1="50625" y1="74700" x2="53000" y2="88635"/>
                      </a14:backgroundRemoval>
                    </a14:imgEffect>
                  </a14:imgLayer>
                </a14:imgProps>
              </a:ext>
              <a:ext uri="{28A0092B-C50C-407E-A947-70E740481C1C}">
                <a14:useLocalDpi xmlns:a14="http://schemas.microsoft.com/office/drawing/2010/main" val="0"/>
              </a:ext>
            </a:extLst>
          </a:blip>
          <a:srcRect/>
          <a:stretch>
            <a:fillRect/>
          </a:stretch>
        </p:blipFill>
        <p:spPr bwMode="auto">
          <a:xfrm>
            <a:off x="719353" y="1581150"/>
            <a:ext cx="2410896" cy="527685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652920" y="2351053"/>
            <a:ext cx="7575061" cy="3337365"/>
          </a:xfrm>
          <a:prstGeom prst="roundRect">
            <a:avLst/>
          </a:prstGeom>
          <a:solidFill>
            <a:schemeClr val="bg1">
              <a:lumMod val="95000"/>
            </a:schemeClr>
          </a:solidFill>
          <a:ln w="38100">
            <a:solidFill>
              <a:srgbClr val="F06E8A"/>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lang="en-US" sz="3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vi-VN" sz="3200" dirty="0">
                <a:solidFill>
                  <a:schemeClr val="tx1"/>
                </a:solidFill>
                <a:latin typeface="Cambria" panose="02040503050406030204" pitchFamily="18" charset="0"/>
                <a:ea typeface="Cambria" panose="02040503050406030204" pitchFamily="18" charset="0"/>
                <a:cs typeface="Times New Roman" panose="02020603050405020304" pitchFamily="18" charset="0"/>
              </a:rPr>
              <a:t>Các loài động vật đang suy giảm về số lượng do những tác động tiêu cực của con người, nhiều loài đứng trước nguy cơ tuyệt chủng, chúng ta cần có những biện pháp cấp bách để bảo vệ chúng.</a:t>
            </a:r>
            <a:endParaRPr kumimoji="0" lang="en-US" sz="320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9688" y="-85267"/>
            <a:ext cx="616475" cy="1048328"/>
          </a:xfrm>
          <a:prstGeom prst="rect">
            <a:avLst/>
          </a:prstGeom>
        </p:spPr>
      </p:pic>
      <p:pic>
        <p:nvPicPr>
          <p:cNvPr id="2" name="Picture 1"/>
          <p:cNvPicPr>
            <a:picLocks noChangeAspect="1"/>
          </p:cNvPicPr>
          <p:nvPr/>
        </p:nvPicPr>
        <p:blipFill>
          <a:blip r:embed="rId4"/>
          <a:stretch>
            <a:fillRect/>
          </a:stretch>
        </p:blipFill>
        <p:spPr>
          <a:xfrm>
            <a:off x="804543" y="0"/>
            <a:ext cx="4003431" cy="1085182"/>
          </a:xfrm>
          <a:prstGeom prst="rect">
            <a:avLst/>
          </a:prstGeom>
        </p:spPr>
      </p:pic>
      <p:pic>
        <p:nvPicPr>
          <p:cNvPr id="3" name="Picture 2"/>
          <p:cNvPicPr>
            <a:picLocks noChangeAspect="1"/>
          </p:cNvPicPr>
          <p:nvPr/>
        </p:nvPicPr>
        <p:blipFill>
          <a:blip r:embed="rId5"/>
          <a:stretch>
            <a:fillRect/>
          </a:stretch>
        </p:blipFill>
        <p:spPr>
          <a:xfrm>
            <a:off x="2424873" y="667184"/>
            <a:ext cx="7547502" cy="2139881"/>
          </a:xfrm>
          <a:prstGeom prst="rect">
            <a:avLst/>
          </a:prstGeom>
        </p:spPr>
      </p:pic>
      <p:pic>
        <p:nvPicPr>
          <p:cNvPr id="7" name="Picture 6"/>
          <p:cNvPicPr>
            <a:picLocks noChangeAspect="1"/>
          </p:cNvPicPr>
          <p:nvPr/>
        </p:nvPicPr>
        <p:blipFill>
          <a:blip r:embed="rId6"/>
          <a:stretch>
            <a:fillRect/>
          </a:stretch>
        </p:blipFill>
        <p:spPr>
          <a:xfrm>
            <a:off x="250145" y="2328853"/>
            <a:ext cx="11339543" cy="4194412"/>
          </a:xfrm>
          <a:prstGeom prst="rect">
            <a:avLst/>
          </a:prstGeom>
        </p:spPr>
      </p:pic>
      <p:sp>
        <p:nvSpPr>
          <p:cNvPr id="6" name="Rectangle: Diagonal Corners Snipped 4"/>
          <p:cNvSpPr/>
          <p:nvPr/>
        </p:nvSpPr>
        <p:spPr>
          <a:xfrm>
            <a:off x="5633885" y="5821791"/>
            <a:ext cx="4940709" cy="918222"/>
          </a:xfrm>
          <a:prstGeom prst="snip2DiagRect">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4800" b="1" noProof="0" dirty="0" err="1" smtClean="0">
                <a:solidFill>
                  <a:schemeClr val="accent6">
                    <a:lumMod val="50000"/>
                  </a:schemeClr>
                </a:solidFill>
                <a:latin typeface="Cambria" panose="02040503050406030204" pitchFamily="18" charset="0"/>
                <a:ea typeface="Cambria" panose="02040503050406030204" pitchFamily="18" charset="0"/>
                <a:cs typeface="Times New Roman" panose="02020603050405020304" pitchFamily="18" charset="0"/>
              </a:rPr>
              <a:t>Tuần</a:t>
            </a:r>
            <a:r>
              <a:rPr lang="en-US" sz="4800" b="1" noProof="0" dirty="0" smtClean="0">
                <a:solidFill>
                  <a:schemeClr val="accent6">
                    <a:lumMod val="50000"/>
                  </a:schemeClr>
                </a:solidFill>
                <a:latin typeface="Cambria" panose="02040503050406030204" pitchFamily="18" charset="0"/>
                <a:ea typeface="Cambria" panose="02040503050406030204" pitchFamily="18" charset="0"/>
                <a:cs typeface="Times New Roman" panose="02020603050405020304" pitchFamily="18" charset="0"/>
              </a:rPr>
              <a:t> 6 – </a:t>
            </a:r>
            <a:r>
              <a:rPr lang="en-US" sz="4800" b="1" noProof="0" dirty="0" err="1" smtClean="0">
                <a:solidFill>
                  <a:schemeClr val="accent6">
                    <a:lumMod val="50000"/>
                  </a:schemeClr>
                </a:solidFill>
                <a:latin typeface="Cambria" panose="02040503050406030204" pitchFamily="18" charset="0"/>
                <a:ea typeface="Cambria" panose="02040503050406030204" pitchFamily="18" charset="0"/>
                <a:cs typeface="Times New Roman" panose="02020603050405020304" pitchFamily="18" charset="0"/>
              </a:rPr>
              <a:t>Tiết</a:t>
            </a:r>
            <a:r>
              <a:rPr lang="en-US" sz="4800" b="1" noProof="0" dirty="0" smtClean="0">
                <a:solidFill>
                  <a:schemeClr val="accent6">
                    <a:lumMod val="50000"/>
                  </a:schemeClr>
                </a:solidFill>
                <a:latin typeface="Cambria" panose="02040503050406030204" pitchFamily="18" charset="0"/>
                <a:ea typeface="Cambria" panose="02040503050406030204" pitchFamily="18" charset="0"/>
                <a:cs typeface="Times New Roman" panose="02020603050405020304" pitchFamily="18" charset="0"/>
              </a:rPr>
              <a:t> 42</a:t>
            </a:r>
            <a:endParaRPr kumimoji="0" lang="vi-VN" sz="48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TextBox 7"/>
          <p:cNvSpPr txBox="1"/>
          <p:nvPr/>
        </p:nvSpPr>
        <p:spPr>
          <a:xfrm>
            <a:off x="4020236" y="197664"/>
            <a:ext cx="56651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smtClean="0">
                <a:ln>
                  <a:noFill/>
                </a:ln>
                <a:solidFill>
                  <a:schemeClr val="accent4">
                    <a:lumMod val="50000"/>
                  </a:schemeClr>
                </a:solidFill>
                <a:effectLst/>
                <a:uLnTx/>
                <a:uFillTx/>
                <a:latin typeface="Cambria" panose="02040503050406030204" pitchFamily="18" charset="0"/>
                <a:ea typeface="Cambria" panose="02040503050406030204" pitchFamily="18" charset="0"/>
                <a:cs typeface="+mn-cs"/>
              </a:rPr>
              <a:t>5</a:t>
            </a:r>
            <a:endParaRPr kumimoji="0" lang="en-US" sz="4400" b="1" i="0" u="none" strike="noStrike" kern="1200" cap="none" spc="0" normalizeH="0" baseline="0" noProof="0" dirty="0">
              <a:ln>
                <a:noFill/>
              </a:ln>
              <a:solidFill>
                <a:schemeClr val="accent4">
                  <a:lumMod val="50000"/>
                </a:schemeClr>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6"/>
                                        </p:tgtEl>
                                        <p:attrNameLst>
                                          <p:attrName>fillcolor</p:attrName>
                                        </p:attrNameLst>
                                      </p:cBhvr>
                                      <p:to>
                                        <a:srgbClr val="FF0000"/>
                                      </p:to>
                                    </p:animClr>
                                    <p:set>
                                      <p:cBhvr>
                                        <p:cTn id="25" dur="500" fill="hold"/>
                                        <p:tgtEl>
                                          <p:spTgt spid="6"/>
                                        </p:tgtEl>
                                        <p:attrNameLst>
                                          <p:attrName>fill.type</p:attrName>
                                        </p:attrNameLst>
                                      </p:cBhvr>
                                      <p:to>
                                        <p:strVal val="solid"/>
                                      </p:to>
                                    </p:set>
                                    <p:set>
                                      <p:cBhvr>
                                        <p:cTn id="26" dur="500" fill="hold"/>
                                        <p:tgtEl>
                                          <p:spTgt spid="6"/>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6"/>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8100" y="1825613"/>
            <a:ext cx="8955800" cy="320677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a:off x="4284921" y="0"/>
            <a:ext cx="3583172" cy="935665"/>
            <a:chOff x="4540102" y="255181"/>
            <a:chExt cx="3583172" cy="935665"/>
          </a:xfrm>
        </p:grpSpPr>
        <p:sp>
          <p:nvSpPr>
            <p:cNvPr id="4" name="TextBox 3"/>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1" fmla="*/ 585216 w 6387812"/>
                <a:gd name="connsiteY0-2" fmla="*/ 310896 h 1107996"/>
                <a:gd name="connsiteX1-3" fmla="*/ 6387812 w 6387812"/>
                <a:gd name="connsiteY1-4" fmla="*/ 0 h 1107996"/>
                <a:gd name="connsiteX2-5" fmla="*/ 6387812 w 6387812"/>
                <a:gd name="connsiteY2-6" fmla="*/ 1107996 h 1107996"/>
                <a:gd name="connsiteX3-7" fmla="*/ 0 w 6387812"/>
                <a:gd name="connsiteY3-8" fmla="*/ 1107996 h 1107996"/>
                <a:gd name="connsiteX4-9" fmla="*/ 585216 w 6387812"/>
                <a:gd name="connsiteY4-10" fmla="*/ 310896 h 1107996"/>
                <a:gd name="connsiteX0-11" fmla="*/ 585216 w 6387812"/>
                <a:gd name="connsiteY0-12" fmla="*/ 310896 h 1107996"/>
                <a:gd name="connsiteX1-13" fmla="*/ 6387812 w 6387812"/>
                <a:gd name="connsiteY1-14" fmla="*/ 0 h 1107996"/>
                <a:gd name="connsiteX2-15" fmla="*/ 5400260 w 6387812"/>
                <a:gd name="connsiteY2-16" fmla="*/ 1071420 h 1107996"/>
                <a:gd name="connsiteX3-17" fmla="*/ 0 w 6387812"/>
                <a:gd name="connsiteY3-18" fmla="*/ 1107996 h 1107996"/>
                <a:gd name="connsiteX4-19" fmla="*/ 585216 w 6387812"/>
                <a:gd name="connsiteY4-20" fmla="*/ 310896 h 11079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5167423" y="510363"/>
              <a:ext cx="2583711"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1. </a:t>
              </a:r>
              <a:r>
                <a:rPr lang="en-US" sz="3600" b="1" dirty="0" err="1">
                  <a:latin typeface="Cambria" panose="02040503050406030204" pitchFamily="18" charset="0"/>
                  <a:ea typeface="Cambria" panose="02040503050406030204" pitchFamily="18" charset="0"/>
                </a:rPr>
                <a:t>Chuẩn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bị</a:t>
              </a:r>
              <a:endParaRPr lang="en-US" sz="3600" b="1" dirty="0">
                <a:latin typeface="Cambria" panose="02040503050406030204" pitchFamily="18" charset="0"/>
                <a:ea typeface="Cambria" panose="02040503050406030204" pitchFamily="18" charset="0"/>
              </a:endParaRPr>
            </a:p>
          </p:txBody>
        </p:sp>
      </p:grpSp>
      <p:sp>
        <p:nvSpPr>
          <p:cNvPr id="20" name="TextBox 19"/>
          <p:cNvSpPr txBox="1"/>
          <p:nvPr/>
        </p:nvSpPr>
        <p:spPr>
          <a:xfrm>
            <a:off x="542260" y="1180213"/>
            <a:ext cx="10717618" cy="1077218"/>
          </a:xfrm>
          <a:prstGeom prst="rect">
            <a:avLst/>
          </a:prstGeom>
          <a:noFill/>
        </p:spPr>
        <p:txBody>
          <a:bodyPr wrap="square" rtlCol="0">
            <a:spAutoFit/>
          </a:bodyPr>
          <a:lstStyle/>
          <a:p>
            <a:pPr algn="just"/>
            <a:r>
              <a:rPr lang="vi-VN" sz="3200" b="1" i="1" dirty="0">
                <a:latin typeface="Cambria" panose="02040503050406030204" pitchFamily="18" charset="0"/>
                <a:ea typeface="Cambria" panose="02040503050406030204" pitchFamily="18" charset="0"/>
              </a:rPr>
              <a:t>Hãy kể tên sản phẩm mà nhóm em đã chuẩn bị để nói về các loài động vật hoang dã</a:t>
            </a:r>
            <a:endParaRPr lang="en-US" sz="3200" b="1" dirty="0">
              <a:latin typeface="Cambria" panose="02040503050406030204" pitchFamily="18" charset="0"/>
              <a:ea typeface="Cambria" panose="02040503050406030204" pitchFamily="18" charset="0"/>
            </a:endParaRPr>
          </a:p>
        </p:txBody>
      </p:sp>
      <p:sp>
        <p:nvSpPr>
          <p:cNvPr id="21" name="TextBox 20"/>
          <p:cNvSpPr txBox="1"/>
          <p:nvPr/>
        </p:nvSpPr>
        <p:spPr>
          <a:xfrm>
            <a:off x="606056" y="2434855"/>
            <a:ext cx="10717618" cy="954107"/>
          </a:xfrm>
          <a:prstGeom prst="rect">
            <a:avLst/>
          </a:prstGeom>
          <a:noFill/>
        </p:spPr>
        <p:txBody>
          <a:bodyPr wrap="square" rtlCol="0">
            <a:spAutoFit/>
          </a:bodyPr>
          <a:lstStyle/>
          <a:p>
            <a:pPr algn="just"/>
            <a:r>
              <a:rPr lang="vi-VN" sz="2800" b="1" dirty="0">
                <a:solidFill>
                  <a:srgbClr val="FF0000"/>
                </a:solidFill>
                <a:latin typeface="Cambria" panose="02040503050406030204" pitchFamily="18" charset="0"/>
                <a:ea typeface="Cambria" panose="02040503050406030204" pitchFamily="18" charset="0"/>
              </a:rPr>
              <a:t>G: </a:t>
            </a:r>
            <a:r>
              <a:rPr lang="vi-VN" sz="2800" dirty="0">
                <a:latin typeface="Cambria" panose="02040503050406030204" pitchFamily="18" charset="0"/>
                <a:ea typeface="Cambria" panose="02040503050406030204" pitchFamily="18" charset="0"/>
              </a:rPr>
              <a:t>Một số cuốn sách về động vật hoang dã: Sinh vật trú ẩn và săn mồi (Rắt Ô-oen), Khám phá rừng già – Động vật hoang dã (Xti Pa-cơ),… </a:t>
            </a:r>
            <a:endParaRPr lang="en-US" sz="2800" dirty="0">
              <a:latin typeface="Cambria" panose="02040503050406030204" pitchFamily="18" charset="0"/>
              <a:ea typeface="Cambria" panose="02040503050406030204" pitchFamily="18" charset="0"/>
            </a:endParaRPr>
          </a:p>
        </p:txBody>
      </p:sp>
      <p:pic>
        <p:nvPicPr>
          <p:cNvPr id="1026" name="Picture 2" descr="Sách Học Vui Hiểu Rộng Biết Nhiều - Sinh Vật Trú Ẩn &amp; Săn Mồi - FAHASA.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2517" y="3391785"/>
            <a:ext cx="2293098" cy="31791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ám Phá Rừng Già - Động Vật Hoang Dã _F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2307" y="3433832"/>
            <a:ext cx="2316126" cy="31583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1000"/>
                                        <p:tgtEl>
                                          <p:spTgt spid="1026"/>
                                        </p:tgtEl>
                                      </p:cBhvr>
                                    </p:animEffect>
                                    <p:anim calcmode="lin" valueType="num">
                                      <p:cBhvr>
                                        <p:cTn id="28" dur="1000" fill="hold"/>
                                        <p:tgtEl>
                                          <p:spTgt spid="1026"/>
                                        </p:tgtEl>
                                        <p:attrNameLst>
                                          <p:attrName>ppt_x</p:attrName>
                                        </p:attrNameLst>
                                      </p:cBhvr>
                                      <p:tavLst>
                                        <p:tav tm="0">
                                          <p:val>
                                            <p:strVal val="#ppt_x"/>
                                          </p:val>
                                        </p:tav>
                                        <p:tav tm="100000">
                                          <p:val>
                                            <p:strVal val="#ppt_x"/>
                                          </p:val>
                                        </p:tav>
                                      </p:tavLst>
                                    </p:anim>
                                    <p:anim calcmode="lin" valueType="num">
                                      <p:cBhvr>
                                        <p:cTn id="2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a:off x="4284921" y="0"/>
            <a:ext cx="3583172" cy="935665"/>
            <a:chOff x="4540102" y="255181"/>
            <a:chExt cx="3583172" cy="935665"/>
          </a:xfrm>
        </p:grpSpPr>
        <p:sp>
          <p:nvSpPr>
            <p:cNvPr id="4" name="TextBox 3"/>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1" fmla="*/ 585216 w 6387812"/>
                <a:gd name="connsiteY0-2" fmla="*/ 310896 h 1107996"/>
                <a:gd name="connsiteX1-3" fmla="*/ 6387812 w 6387812"/>
                <a:gd name="connsiteY1-4" fmla="*/ 0 h 1107996"/>
                <a:gd name="connsiteX2-5" fmla="*/ 6387812 w 6387812"/>
                <a:gd name="connsiteY2-6" fmla="*/ 1107996 h 1107996"/>
                <a:gd name="connsiteX3-7" fmla="*/ 0 w 6387812"/>
                <a:gd name="connsiteY3-8" fmla="*/ 1107996 h 1107996"/>
                <a:gd name="connsiteX4-9" fmla="*/ 585216 w 6387812"/>
                <a:gd name="connsiteY4-10" fmla="*/ 310896 h 1107996"/>
                <a:gd name="connsiteX0-11" fmla="*/ 585216 w 6387812"/>
                <a:gd name="connsiteY0-12" fmla="*/ 310896 h 1107996"/>
                <a:gd name="connsiteX1-13" fmla="*/ 6387812 w 6387812"/>
                <a:gd name="connsiteY1-14" fmla="*/ 0 h 1107996"/>
                <a:gd name="connsiteX2-15" fmla="*/ 5400260 w 6387812"/>
                <a:gd name="connsiteY2-16" fmla="*/ 1071420 h 1107996"/>
                <a:gd name="connsiteX3-17" fmla="*/ 0 w 6387812"/>
                <a:gd name="connsiteY3-18" fmla="*/ 1107996 h 1107996"/>
                <a:gd name="connsiteX4-19" fmla="*/ 585216 w 6387812"/>
                <a:gd name="connsiteY4-20" fmla="*/ 310896 h 11079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5167423" y="510363"/>
              <a:ext cx="25837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0" name="TextBox 19"/>
          <p:cNvSpPr txBox="1"/>
          <p:nvPr/>
        </p:nvSpPr>
        <p:spPr>
          <a:xfrm>
            <a:off x="542260" y="1180213"/>
            <a:ext cx="10717618" cy="1077218"/>
          </a:xfrm>
          <a:prstGeom prst="rect">
            <a:avLst/>
          </a:prstGeom>
          <a:noFill/>
        </p:spPr>
        <p:txBody>
          <a:bodyPr wrap="square" rtlCol="0">
            <a:spAutoFit/>
          </a:bodyPr>
          <a:lstStyle/>
          <a:p>
            <a:pPr lvl="0" algn="just"/>
            <a:r>
              <a:rPr lang="vi-VN" sz="3200" b="1" i="1" dirty="0">
                <a:solidFill>
                  <a:prstClr val="black"/>
                </a:solidFill>
                <a:latin typeface="Cambria" panose="02040503050406030204" pitchFamily="18" charset="0"/>
                <a:ea typeface="Cambria" panose="02040503050406030204" pitchFamily="18" charset="0"/>
              </a:rPr>
              <a:t>Ghi chép các thông tin quan trọng về những hoạt động bảo vệ động vật hoang dã.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p:cNvSpPr/>
          <p:nvPr/>
        </p:nvSpPr>
        <p:spPr>
          <a:xfrm>
            <a:off x="861237" y="2509285"/>
            <a:ext cx="10494335" cy="39127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solidFill>
                  <a:schemeClr val="tx1"/>
                </a:solidFill>
                <a:latin typeface="Cambria" panose="02040503050406030204" pitchFamily="18" charset="0"/>
                <a:ea typeface="Cambria" panose="02040503050406030204" pitchFamily="18" charset="0"/>
              </a:rPr>
              <a:t>+ Chọn một loài động vật hoang dã và vấn đề đang bị đe dọa đối với loài động vật này.  Khi giới thiệu loài động vật hoang dã, làm rõ vai trò của chúng đối với cuộc sống? </a:t>
            </a:r>
          </a:p>
          <a:p>
            <a:pPr algn="just"/>
            <a:r>
              <a:rPr lang="vi-VN" sz="2800" dirty="0">
                <a:solidFill>
                  <a:schemeClr val="tx1"/>
                </a:solidFill>
                <a:latin typeface="Cambria" panose="02040503050406030204" pitchFamily="18" charset="0"/>
                <a:ea typeface="Cambria" panose="02040503050406030204" pitchFamily="18" charset="0"/>
              </a:rPr>
              <a:t>+ Những nội dung cần lưu ý khi nhắc tới việc bảo tồn: </a:t>
            </a:r>
          </a:p>
          <a:p>
            <a:pPr marL="457200" indent="-457200" algn="just">
              <a:buFont typeface="Arial" panose="020B0604020202020204" pitchFamily="34" charset="0"/>
              <a:buChar char="•"/>
            </a:pPr>
            <a:r>
              <a:rPr lang="vi-VN" sz="2800" i="1" dirty="0">
                <a:solidFill>
                  <a:schemeClr val="tx1"/>
                </a:solidFill>
                <a:latin typeface="Cambria" panose="02040503050406030204" pitchFamily="18" charset="0"/>
                <a:ea typeface="Cambria" panose="02040503050406030204" pitchFamily="18" charset="0"/>
              </a:rPr>
              <a:t>Nêu rõ lý do tại sao loài động vật ấy cần được bảo tồn? VD: bị săn bắn, khai thác bừa bãi; môi trường sống bị ảnh hưởng bởi thiên nhiên và con người,…. </a:t>
            </a:r>
          </a:p>
          <a:p>
            <a:pPr marL="457200" indent="-457200" algn="just">
              <a:buFont typeface="Arial" panose="020B0604020202020204" pitchFamily="34" charset="0"/>
              <a:buChar char="•"/>
            </a:pPr>
            <a:r>
              <a:rPr lang="vi-VN" sz="2800" i="1" dirty="0">
                <a:solidFill>
                  <a:schemeClr val="tx1"/>
                </a:solidFill>
                <a:latin typeface="Cambria" panose="02040503050406030204" pitchFamily="18" charset="0"/>
                <a:ea typeface="Cambria" panose="02040503050406030204" pitchFamily="18" charset="0"/>
              </a:rPr>
              <a:t>Chỉ ra các hoạt động bảo tồn? VD: kêu gọi, tuyên truyền, xây các bảo tàng, khu bảo tồn,…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a:off x="4284921" y="0"/>
            <a:ext cx="3583172" cy="935665"/>
            <a:chOff x="4540102" y="255181"/>
            <a:chExt cx="3583172" cy="935665"/>
          </a:xfrm>
        </p:grpSpPr>
        <p:sp>
          <p:nvSpPr>
            <p:cNvPr id="4" name="TextBox 3"/>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1" fmla="*/ 585216 w 6387812"/>
                <a:gd name="connsiteY0-2" fmla="*/ 310896 h 1107996"/>
                <a:gd name="connsiteX1-3" fmla="*/ 6387812 w 6387812"/>
                <a:gd name="connsiteY1-4" fmla="*/ 0 h 1107996"/>
                <a:gd name="connsiteX2-5" fmla="*/ 6387812 w 6387812"/>
                <a:gd name="connsiteY2-6" fmla="*/ 1107996 h 1107996"/>
                <a:gd name="connsiteX3-7" fmla="*/ 0 w 6387812"/>
                <a:gd name="connsiteY3-8" fmla="*/ 1107996 h 1107996"/>
                <a:gd name="connsiteX4-9" fmla="*/ 585216 w 6387812"/>
                <a:gd name="connsiteY4-10" fmla="*/ 310896 h 1107996"/>
                <a:gd name="connsiteX0-11" fmla="*/ 585216 w 6387812"/>
                <a:gd name="connsiteY0-12" fmla="*/ 310896 h 1107996"/>
                <a:gd name="connsiteX1-13" fmla="*/ 6387812 w 6387812"/>
                <a:gd name="connsiteY1-14" fmla="*/ 0 h 1107996"/>
                <a:gd name="connsiteX2-15" fmla="*/ 5400260 w 6387812"/>
                <a:gd name="connsiteY2-16" fmla="*/ 1071420 h 1107996"/>
                <a:gd name="connsiteX3-17" fmla="*/ 0 w 6387812"/>
                <a:gd name="connsiteY3-18" fmla="*/ 1107996 h 1107996"/>
                <a:gd name="connsiteX4-19" fmla="*/ 585216 w 6387812"/>
                <a:gd name="connsiteY4-20" fmla="*/ 310896 h 11079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4965405" y="510363"/>
              <a:ext cx="27857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 name="Rectangle: Rounded Corners 2"/>
          <p:cNvSpPr/>
          <p:nvPr/>
        </p:nvSpPr>
        <p:spPr>
          <a:xfrm>
            <a:off x="893135" y="1552354"/>
            <a:ext cx="10494335" cy="40510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dirty="0">
                <a:solidFill>
                  <a:schemeClr val="tx1"/>
                </a:solidFill>
                <a:latin typeface="Cambria" panose="02040503050406030204" pitchFamily="18" charset="0"/>
                <a:ea typeface="Cambria" panose="02040503050406030204" pitchFamily="18" charset="0"/>
              </a:rPr>
              <a:t>Người điều hành nêu nội dung thảo luận. </a:t>
            </a:r>
          </a:p>
          <a:p>
            <a:pPr marL="457200" indent="-457200" algn="just">
              <a:buFont typeface="Arial" panose="020B0604020202020204" pitchFamily="34" charset="0"/>
              <a:buChar char="•"/>
            </a:pPr>
            <a:r>
              <a:rPr lang="vi-VN" sz="3200" dirty="0">
                <a:solidFill>
                  <a:schemeClr val="tx1"/>
                </a:solidFill>
                <a:latin typeface="Cambria" panose="02040503050406030204" pitchFamily="18" charset="0"/>
                <a:ea typeface="Cambria" panose="02040503050406030204" pitchFamily="18" charset="0"/>
              </a:rPr>
              <a:t>Từng bạn trình bày ý kiến đã chuẩn bị</a:t>
            </a:r>
            <a:r>
              <a:rPr lang="vi-VN" sz="3200" b="1" dirty="0">
                <a:solidFill>
                  <a:schemeClr val="tx1"/>
                </a:solidFill>
                <a:latin typeface="Cambria" panose="02040503050406030204" pitchFamily="18" charset="0"/>
                <a:ea typeface="Cambria" panose="02040503050406030204" pitchFamily="18" charset="0"/>
              </a:rPr>
              <a:t>. Ví dụ: </a:t>
            </a:r>
          </a:p>
          <a:p>
            <a:pPr algn="just"/>
            <a:r>
              <a:rPr lang="en-US" sz="3200" b="1" i="1" dirty="0">
                <a:solidFill>
                  <a:schemeClr val="tx1"/>
                </a:solidFill>
                <a:latin typeface="Cambria" panose="02040503050406030204" pitchFamily="18" charset="0"/>
                <a:ea typeface="Cambria" panose="02040503050406030204" pitchFamily="18" charset="0"/>
              </a:rPr>
              <a:t>+ </a:t>
            </a:r>
            <a:r>
              <a:rPr lang="vi-VN" sz="3200" b="1" i="1" dirty="0">
                <a:solidFill>
                  <a:schemeClr val="tx1"/>
                </a:solidFill>
                <a:latin typeface="Cambria" panose="02040503050406030204" pitchFamily="18" charset="0"/>
                <a:ea typeface="Cambria" panose="02040503050406030204" pitchFamily="18" charset="0"/>
              </a:rPr>
              <a:t>Thực tế: </a:t>
            </a:r>
            <a:r>
              <a:rPr lang="vi-VN" sz="3200" i="1" dirty="0">
                <a:solidFill>
                  <a:schemeClr val="tx1"/>
                </a:solidFill>
                <a:latin typeface="Cambria" panose="02040503050406030204" pitchFamily="18" charset="0"/>
                <a:ea typeface="Cambria" panose="02040503050406030204" pitchFamily="18" charset="0"/>
              </a:rPr>
              <a:t>Nhiều loài động vật đang có nguy cơ tuyệt chủng, bị săn bắt, buôn bán trái phép; rừng bị chặt phá khiến môi trường sống của động vật hoang dã bị đe dọa;… </a:t>
            </a:r>
          </a:p>
          <a:p>
            <a:pPr algn="just"/>
            <a:r>
              <a:rPr lang="en-US" sz="3200" b="1" i="1" dirty="0">
                <a:solidFill>
                  <a:schemeClr val="tx1"/>
                </a:solidFill>
                <a:latin typeface="Cambria" panose="02040503050406030204" pitchFamily="18" charset="0"/>
                <a:ea typeface="Cambria" panose="02040503050406030204" pitchFamily="18" charset="0"/>
              </a:rPr>
              <a:t>+ </a:t>
            </a:r>
            <a:r>
              <a:rPr lang="vi-VN" sz="3200" b="1" i="1" dirty="0">
                <a:solidFill>
                  <a:schemeClr val="tx1"/>
                </a:solidFill>
                <a:latin typeface="Cambria" panose="02040503050406030204" pitchFamily="18" charset="0"/>
                <a:ea typeface="Cambria" panose="02040503050406030204" pitchFamily="18" charset="0"/>
              </a:rPr>
              <a:t>Những việc cần làm: </a:t>
            </a:r>
            <a:r>
              <a:rPr lang="vi-VN" sz="3200" i="1" dirty="0">
                <a:solidFill>
                  <a:schemeClr val="tx1"/>
                </a:solidFill>
                <a:latin typeface="Cambria" panose="02040503050406030204" pitchFamily="18" charset="0"/>
                <a:ea typeface="Cambria" panose="02040503050406030204" pitchFamily="18" charset="0"/>
              </a:rPr>
              <a:t>Lập các khu bảo tồn; tuyên truyền vận động không chặt phá rừng, không săn bắt, không buôn bán động vật hoang dã;…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a:off x="4284921" y="0"/>
            <a:ext cx="3583172" cy="935665"/>
            <a:chOff x="4540102" y="255181"/>
            <a:chExt cx="3583172" cy="935665"/>
          </a:xfrm>
        </p:grpSpPr>
        <p:sp>
          <p:nvSpPr>
            <p:cNvPr id="4" name="TextBox 3"/>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1" fmla="*/ 585216 w 6387812"/>
                <a:gd name="connsiteY0-2" fmla="*/ 310896 h 1107996"/>
                <a:gd name="connsiteX1-3" fmla="*/ 6387812 w 6387812"/>
                <a:gd name="connsiteY1-4" fmla="*/ 0 h 1107996"/>
                <a:gd name="connsiteX2-5" fmla="*/ 6387812 w 6387812"/>
                <a:gd name="connsiteY2-6" fmla="*/ 1107996 h 1107996"/>
                <a:gd name="connsiteX3-7" fmla="*/ 0 w 6387812"/>
                <a:gd name="connsiteY3-8" fmla="*/ 1107996 h 1107996"/>
                <a:gd name="connsiteX4-9" fmla="*/ 585216 w 6387812"/>
                <a:gd name="connsiteY4-10" fmla="*/ 310896 h 1107996"/>
                <a:gd name="connsiteX0-11" fmla="*/ 585216 w 6387812"/>
                <a:gd name="connsiteY0-12" fmla="*/ 310896 h 1107996"/>
                <a:gd name="connsiteX1-13" fmla="*/ 6387812 w 6387812"/>
                <a:gd name="connsiteY1-14" fmla="*/ 0 h 1107996"/>
                <a:gd name="connsiteX2-15" fmla="*/ 5400260 w 6387812"/>
                <a:gd name="connsiteY2-16" fmla="*/ 1071420 h 1107996"/>
                <a:gd name="connsiteX3-17" fmla="*/ 0 w 6387812"/>
                <a:gd name="connsiteY3-18" fmla="*/ 1107996 h 1107996"/>
                <a:gd name="connsiteX4-19" fmla="*/ 585216 w 6387812"/>
                <a:gd name="connsiteY4-20" fmla="*/ 310896 h 11079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4929741" y="483446"/>
              <a:ext cx="27857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 name="Rectangle: Rounded Corners 2"/>
          <p:cNvSpPr/>
          <p:nvPr/>
        </p:nvSpPr>
        <p:spPr>
          <a:xfrm>
            <a:off x="914399" y="1669313"/>
            <a:ext cx="10494335" cy="30302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600" b="1" dirty="0">
                <a:solidFill>
                  <a:schemeClr val="tx1"/>
                </a:solidFill>
                <a:latin typeface="Cambria" panose="02040503050406030204" pitchFamily="18" charset="0"/>
                <a:ea typeface="Cambria" panose="02040503050406030204" pitchFamily="18" charset="0"/>
              </a:rPr>
              <a:t>Cả nhóm trao đổi, góp ý và thống nhất ý kiến: </a:t>
            </a:r>
          </a:p>
          <a:p>
            <a:pPr marL="457200" lvl="0" indent="-457200" algn="just">
              <a:buFont typeface="Arial" panose="020B0604020202020204" pitchFamily="34" charset="0"/>
              <a:buChar char="•"/>
            </a:pPr>
            <a:r>
              <a:rPr lang="vi-VN" sz="3600" dirty="0">
                <a:solidFill>
                  <a:schemeClr val="tx1"/>
                </a:solidFill>
                <a:latin typeface="Cambria" panose="02040503050406030204" pitchFamily="18" charset="0"/>
                <a:ea typeface="Cambria" panose="02040503050406030204" pitchFamily="18" charset="0"/>
              </a:rPr>
              <a:t>Khẳng định tầm quan trọng của việc bảo tồn động vật hoang dã. </a:t>
            </a:r>
          </a:p>
          <a:p>
            <a:pPr marL="457200" lvl="0" indent="-457200" algn="just">
              <a:buFont typeface="Arial" panose="020B0604020202020204" pitchFamily="34" charset="0"/>
              <a:buChar char="•"/>
            </a:pPr>
            <a:r>
              <a:rPr lang="vi-VN" sz="3600" dirty="0">
                <a:solidFill>
                  <a:schemeClr val="tx1"/>
                </a:solidFill>
                <a:latin typeface="Cambria" panose="02040503050406030204" pitchFamily="18" charset="0"/>
                <a:ea typeface="Cambria" panose="02040503050406030204" pitchFamily="18" charset="0"/>
              </a:rPr>
              <a:t>Nhấn mạnh những việc cần làm để bảo tồn động vật hoang dã.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445</Words>
  <Application>Microsoft Office PowerPoint</Application>
  <PresentationFormat>Widescreen</PresentationFormat>
  <Paragraphs>27</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Cambria</vt:lpstr>
      <vt:lpstr>Times New Roman</vt:lpstr>
      <vt:lpstr>Vogue-ExtraBold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17</cp:revision>
  <dcterms:created xsi:type="dcterms:W3CDTF">2024-07-16T13:33:00Z</dcterms:created>
  <dcterms:modified xsi:type="dcterms:W3CDTF">2024-10-09T05:40:28Z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C96EA5038E674116B702606FBA30288A_12</vt:lpwstr>
  </property>
  <property fmtid="{D5CDD505-2E9C-101B-9397-08002B2CF9AE}" pid="3" name="KSOProductBuildVer">
    <vt:lpwstr>1033-12.2.0.17562</vt:lpwstr>
  </property>
</Properties>
</file>