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7" r:id="rId3"/>
    <p:sldId id="335" r:id="rId4"/>
    <p:sldId id="337" r:id="rId5"/>
    <p:sldId id="338" r:id="rId6"/>
    <p:sldId id="256" r:id="rId7"/>
    <p:sldId id="336" r:id="rId8"/>
    <p:sldId id="339" r:id="rId9"/>
    <p:sldId id="340" r:id="rId10"/>
    <p:sldId id="341" r:id="rId11"/>
    <p:sldId id="342" r:id="rId12"/>
    <p:sldId id="344" r:id="rId13"/>
    <p:sldId id="346" r:id="rId14"/>
    <p:sldId id="345" r:id="rId15"/>
    <p:sldId id="351" r:id="rId16"/>
    <p:sldId id="327" r:id="rId17"/>
    <p:sldId id="328" r:id="rId18"/>
    <p:sldId id="329" r:id="rId19"/>
    <p:sldId id="330" r:id="rId20"/>
    <p:sldId id="331" r:id="rId21"/>
    <p:sldId id="305" r:id="rId22"/>
    <p:sldId id="333" r:id="rId23"/>
    <p:sldId id="332" r:id="rId24"/>
    <p:sldId id="334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4E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26826-0212-40BE-A0E7-DF97E6806B7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7DEC-DB49-4216-8B07-9A4CF3F4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7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93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8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7C8A29-D9F7-43BA-B805-82DBD65A3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8F440A1-E937-4852-BC58-B36EF7711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A2C92C2-280A-44D7-8200-E5F65C7F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2B9FF4-3A59-4FF7-849B-F17821D6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E5A53FB-C7E0-4571-935D-904A1318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5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47AFE9-12BC-4913-8837-75678745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1AE0EDF-45C7-42CF-BE02-AF477DCE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723472-48CC-4A68-A2E9-5EB9C989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F232DC1-6A43-41F8-879A-ADA33E31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0FF1F3-A431-40A7-812D-723F2D72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6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BA7A6C0-B410-48FC-8241-85D9645A5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819CA13-E3A1-4B5F-8186-8B8A0BBED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385219-4D2F-4194-BBD1-5CF350A8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5CED954-0E06-4535-8D09-80CA4D99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E5DF3B6-77CB-4FBC-9AA9-671C23E0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60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56611" y="8743951"/>
            <a:ext cx="1832610" cy="71501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244270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57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78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85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179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99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4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600" y="3197227"/>
            <a:ext cx="15544800" cy="22034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9274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927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9274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 userDrawn="1"/>
        </p:nvSpPr>
        <p:spPr>
          <a:xfrm>
            <a:off x="15048230" y="9372601"/>
            <a:ext cx="2758440" cy="71501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sz="2800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314321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995E64-2C53-4B30-93C1-4A36299C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1BFC979-5C2B-41E8-9156-77468227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CF75BD-E6EA-4D7C-9597-997C0E21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24FCE9-7451-45A4-89E0-B0593DFE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F06C3B-DC59-483F-884B-6C77997C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8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1"/>
            <a:ext cx="16459200" cy="20764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914400" y="2857500"/>
            <a:ext cx="16459200" cy="61722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048230" y="9372601"/>
            <a:ext cx="2758440" cy="715010"/>
          </a:xfrm>
        </p:spPr>
        <p:txBody>
          <a:bodyPr/>
          <a:lstStyle>
            <a:lvl1pPr>
              <a:defRPr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1682235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1"/>
            <a:ext cx="16459200" cy="20764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fld id="{A698DE8B-A2C1-487B-86E3-DF3263ADD5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96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fld id="{75091D7D-6AD0-428E-9E45-21E12DB69F1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6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8CE586-78F8-4B4A-AB10-A5A9B395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789E1C0-1BD3-43EB-867B-8BE1FF7F9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C31446-6C8E-4046-8C69-B5DD9C76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8B5093B-49E2-4081-A185-246B2724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D9810-4D72-4E22-9268-8953A960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8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509D55-1300-4B91-966C-EDCA4670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CA90AC1-F952-4CA0-AAF4-249AEF300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0C93BF4-353A-405C-8E26-BB3046107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4907574-4BB8-4E3D-863C-974FB2A1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1FAC7B-C063-4591-A7F4-4FB8869A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EE57FB-C396-4415-A9E6-ACBAF321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0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7EF9C3-FAB2-428B-AD09-3DA3191D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E06BE25-4C93-4DB4-944A-C7CA2301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0CBC32-72C7-48EB-849A-D34BC6365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1814BD3-3BD7-4B48-980E-2CE3325CF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F1CC4FD-1F7E-4B00-9167-45CA531D7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CEC1B31-5432-43EA-84F6-5A024A39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DE80540-904E-4E00-9C1D-BF195564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A9DDBB2-BC33-4357-AB45-71C53828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92E076-BE4E-48C5-925C-19FCB37B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EDDA515-0774-4698-8546-1C324933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F009D43-BA48-41CA-BDFF-C083A879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03AA3A-254D-49E6-976C-560CDE34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244E929-7CA2-4545-A4BE-8D6BED19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362E36-82F1-401B-9336-275C9D95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0F6D72-738A-4851-9FD8-EA7B139B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48F3DE-A604-4476-998D-4205F539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B65C16F-86E7-4C44-9E95-179E1283A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83A46DA-7BAB-4E70-8BA1-258444BE4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4AC83EE-DC63-4B76-995A-6DEFFB2E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8B248B-2459-4BD7-9F20-767F5A7C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CF20C0-2636-48D2-A00E-2CBE2E5C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1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EB9B75-412C-43B5-9166-B2346CA4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4660EBD-C90B-4448-8FB1-B6AE25CC2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92F53BF-38C5-4EDA-9D4B-3C4191113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55AE30B-24B5-4CC0-8976-7A54CFE1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7FEA938-6F8A-4F22-9F6B-521F45C3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9CAE2B0-A538-4F83-A112-EBC0B46F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78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69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27.sv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5.png"/><Relationship Id="rId4" Type="http://schemas.openxmlformats.org/officeDocument/2006/relationships/image" Target="../media/image8.sv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7.sv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24.svg"/><Relationship Id="rId4" Type="http://schemas.openxmlformats.org/officeDocument/2006/relationships/image" Target="../media/image3.jpe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8EB10A-4A12-9EB5-A43D-471252C9D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876300"/>
            <a:ext cx="9067800" cy="8161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libri"/>
              </a:rPr>
              <a:t>2. </a:t>
            </a:r>
            <a:r>
              <a:rPr lang="vi-VN" sz="4800" b="1" dirty="0">
                <a:solidFill>
                  <a:srgbClr val="000000"/>
                </a:solidFill>
                <a:latin typeface="Calibri"/>
              </a:rPr>
              <a:t>Tìm trong mỗi nhóm từ dưới đây những từ có nghĩa giống nhau.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D4026-99A2-2AFB-6D06-7EDA4F4B75C7}"/>
              </a:ext>
            </a:extLst>
          </p:cNvPr>
          <p:cNvSpPr txBox="1"/>
          <p:nvPr/>
        </p:nvSpPr>
        <p:spPr>
          <a:xfrm>
            <a:off x="1600200" y="2628900"/>
            <a:ext cx="15697200" cy="370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chăm chỉ, cần cù, sắt đá, siêng năng, chịu khó</a:t>
            </a:r>
          </a:p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non sông, đất nước, núi non, giang sơn, quốc gia</a:t>
            </a:r>
          </a:p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yên bình, tĩnh lặng, thanh bình, bình tĩnh, yên tĩnh</a:t>
            </a:r>
          </a:p>
        </p:txBody>
      </p:sp>
    </p:spTree>
    <p:extLst>
      <p:ext uri="{BB962C8B-B14F-4D97-AF65-F5344CB8AC3E}">
        <p14:creationId xmlns:p14="http://schemas.microsoft.com/office/powerpoint/2010/main" val="57011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F491FA6-CBDD-7AD1-C826-CA387AEFA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079905"/>
              </p:ext>
            </p:extLst>
          </p:nvPr>
        </p:nvGraphicFramePr>
        <p:xfrm>
          <a:off x="1981200" y="1079500"/>
          <a:ext cx="14173200" cy="741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361138982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373130109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750243288"/>
                    </a:ext>
                  </a:extLst>
                </a:gridCol>
              </a:tblGrid>
              <a:tr h="162779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Câu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nghĩa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giống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nhau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cùng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nhóm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989538"/>
                  </a:ext>
                </a:extLst>
              </a:tr>
              <a:tr h="1902803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50097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611313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316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D6D48B1-561C-57F1-605A-B972EAC59D5C}"/>
              </a:ext>
            </a:extLst>
          </p:cNvPr>
          <p:cNvSpPr txBox="1"/>
          <p:nvPr/>
        </p:nvSpPr>
        <p:spPr>
          <a:xfrm>
            <a:off x="4419600" y="29337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solidFill>
                  <a:srgbClr val="FF0000"/>
                </a:solidFill>
              </a:rPr>
              <a:t>c</a:t>
            </a:r>
            <a:r>
              <a:rPr lang="en-US" sz="4400" b="1" smtClean="0">
                <a:solidFill>
                  <a:srgbClr val="FF0000"/>
                </a:solidFill>
              </a:rPr>
              <a:t>hăm </a:t>
            </a:r>
            <a:r>
              <a:rPr lang="en-US" sz="4400" b="1" dirty="0" err="1">
                <a:solidFill>
                  <a:srgbClr val="FF0000"/>
                </a:solidFill>
              </a:rPr>
              <a:t>chỉ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cần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cù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siêng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năng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chịu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khó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8CA00-FA0E-95E4-BEFE-CCDFC5477352}"/>
              </a:ext>
            </a:extLst>
          </p:cNvPr>
          <p:cNvSpPr txBox="1"/>
          <p:nvPr/>
        </p:nvSpPr>
        <p:spPr>
          <a:xfrm>
            <a:off x="10515600" y="31623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FF0000"/>
                </a:solidFill>
              </a:rPr>
              <a:t>sắt </a:t>
            </a:r>
            <a:r>
              <a:rPr lang="en-US" sz="4400" b="1" dirty="0" err="1">
                <a:solidFill>
                  <a:srgbClr val="FF0000"/>
                </a:solidFill>
              </a:rPr>
              <a:t>đá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05464-93CD-0A60-630A-178EC349088A}"/>
              </a:ext>
            </a:extLst>
          </p:cNvPr>
          <p:cNvSpPr txBox="1"/>
          <p:nvPr/>
        </p:nvSpPr>
        <p:spPr>
          <a:xfrm>
            <a:off x="4495800" y="47625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FF0000"/>
                </a:solidFill>
              </a:rPr>
              <a:t>non </a:t>
            </a:r>
            <a:r>
              <a:rPr lang="en-US" sz="4400" b="1" dirty="0" err="1">
                <a:solidFill>
                  <a:srgbClr val="FF0000"/>
                </a:solidFill>
              </a:rPr>
              <a:t>sông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đất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giang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sơn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quốc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gia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4FA52-EB6F-BBA6-DF08-03A71DF5CBD8}"/>
              </a:ext>
            </a:extLst>
          </p:cNvPr>
          <p:cNvSpPr txBox="1"/>
          <p:nvPr/>
        </p:nvSpPr>
        <p:spPr>
          <a:xfrm>
            <a:off x="10591800" y="49911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FF0000"/>
                </a:solidFill>
              </a:rPr>
              <a:t>núi </a:t>
            </a:r>
            <a:r>
              <a:rPr lang="en-US" sz="4400" b="1" dirty="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E08BB-DE47-3B74-6870-5A18EADB148E}"/>
              </a:ext>
            </a:extLst>
          </p:cNvPr>
          <p:cNvSpPr txBox="1"/>
          <p:nvPr/>
        </p:nvSpPr>
        <p:spPr>
          <a:xfrm>
            <a:off x="4419600" y="65913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FF0000"/>
                </a:solidFill>
              </a:rPr>
              <a:t>yên </a:t>
            </a:r>
            <a:r>
              <a:rPr lang="en-US" sz="4400" b="1" dirty="0" err="1">
                <a:solidFill>
                  <a:srgbClr val="FF0000"/>
                </a:solidFill>
              </a:rPr>
              <a:t>bình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lặng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thanh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bình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yên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90722-B01F-3C77-6E88-19605C29B7A4}"/>
              </a:ext>
            </a:extLst>
          </p:cNvPr>
          <p:cNvSpPr txBox="1"/>
          <p:nvPr/>
        </p:nvSpPr>
        <p:spPr>
          <a:xfrm>
            <a:off x="10515600" y="68199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FF0000"/>
                </a:solidFill>
              </a:rPr>
              <a:t>bình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1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>
            <a:extLst>
              <a:ext uri="{FF2B5EF4-FFF2-40B4-BE49-F238E27FC236}">
                <a16:creationId xmlns:a16="http://schemas.microsoft.com/office/drawing/2014/main" id="{294E1D2F-E91A-6164-A2F9-2EC065C5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5143500"/>
            <a:ext cx="4343400" cy="914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  <a:defRPr/>
            </a:pP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xơi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chén</a:t>
            </a:r>
            <a:endParaRPr lang="en-US" altLang="en-US" sz="48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135CF9D5-8855-F144-E5CD-82758A2CF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067300"/>
            <a:ext cx="5715000" cy="914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  <a:defRPr/>
            </a:pP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800" b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4800" b="1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</a:t>
            </a:r>
            <a:endParaRPr lang="en-US" altLang="en-US" sz="48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9B18B05F-60D5-7A9B-7B1B-4D5E941A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542" y="8515350"/>
            <a:ext cx="535305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4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TỪ ĐỒNG NGHĨA</a:t>
            </a:r>
            <a:endParaRPr lang="en-US" altLang="en-US" sz="48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id="{3D7539F9-DB92-5F64-369F-4D918454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3700" y="6310312"/>
            <a:ext cx="4864894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Có nghĩa gần giống nhau</a:t>
            </a:r>
            <a:endParaRPr lang="en-US" alt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4C60F362-5EED-175B-F461-EE64B6B3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62700"/>
            <a:ext cx="4864894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Có nghĩa giống nhau</a:t>
            </a:r>
            <a:endParaRPr lang="en-US" altLang="en-US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D2F8AB-4C10-BD4F-7D7E-9AE0FA6AF4C4}"/>
              </a:ext>
            </a:extLst>
          </p:cNvPr>
          <p:cNvCxnSpPr>
            <a:cxnSpLocks/>
          </p:cNvCxnSpPr>
          <p:nvPr/>
        </p:nvCxnSpPr>
        <p:spPr>
          <a:xfrm flipH="1" flipV="1">
            <a:off x="7729535" y="6841332"/>
            <a:ext cx="1202532" cy="1423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CC3CF8-ACF8-BF69-9FF8-C87D139B22CB}"/>
              </a:ext>
            </a:extLst>
          </p:cNvPr>
          <p:cNvCxnSpPr>
            <a:cxnSpLocks/>
          </p:cNvCxnSpPr>
          <p:nvPr/>
        </p:nvCxnSpPr>
        <p:spPr>
          <a:xfrm flipV="1">
            <a:off x="8934447" y="6824663"/>
            <a:ext cx="1331120" cy="1440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reeform 2">
            <a:extLst>
              <a:ext uri="{FF2B5EF4-FFF2-40B4-BE49-F238E27FC236}">
                <a16:creationId xmlns:a16="http://schemas.microsoft.com/office/drawing/2014/main" id="{F8DBCC52-F2C9-7561-904F-2425849F0548}"/>
              </a:ext>
            </a:extLst>
          </p:cNvPr>
          <p:cNvSpPr/>
          <p:nvPr/>
        </p:nvSpPr>
        <p:spPr>
          <a:xfrm>
            <a:off x="3352800" y="2324100"/>
            <a:ext cx="2819400" cy="2743200"/>
          </a:xfrm>
          <a:custGeom>
            <a:avLst/>
            <a:gdLst/>
            <a:ahLst/>
            <a:cxnLst/>
            <a:rect l="l" t="t" r="r" b="b"/>
            <a:pathLst>
              <a:path w="3119737" h="3775779">
                <a:moveTo>
                  <a:pt x="0" y="0"/>
                </a:moveTo>
                <a:lnTo>
                  <a:pt x="3119737" y="0"/>
                </a:lnTo>
                <a:lnTo>
                  <a:pt x="3119737" y="3775778"/>
                </a:lnTo>
                <a:lnTo>
                  <a:pt x="0" y="3775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32BD681D-EAF2-98C0-71C0-C4433954D331}"/>
              </a:ext>
            </a:extLst>
          </p:cNvPr>
          <p:cNvSpPr/>
          <p:nvPr/>
        </p:nvSpPr>
        <p:spPr>
          <a:xfrm>
            <a:off x="11125200" y="2324100"/>
            <a:ext cx="4276800" cy="2918916"/>
          </a:xfrm>
          <a:custGeom>
            <a:avLst/>
            <a:gdLst/>
            <a:ahLst/>
            <a:cxnLst/>
            <a:rect l="l" t="t" r="r" b="b"/>
            <a:pathLst>
              <a:path w="4276800" h="2918916">
                <a:moveTo>
                  <a:pt x="0" y="0"/>
                </a:moveTo>
                <a:lnTo>
                  <a:pt x="4276800" y="0"/>
                </a:lnTo>
                <a:lnTo>
                  <a:pt x="4276800" y="2918916"/>
                </a:lnTo>
                <a:lnTo>
                  <a:pt x="0" y="29189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C82469-8C76-7616-010E-14C8FCB8A76D}"/>
              </a:ext>
            </a:extLst>
          </p:cNvPr>
          <p:cNvGrpSpPr/>
          <p:nvPr/>
        </p:nvGrpSpPr>
        <p:grpSpPr>
          <a:xfrm>
            <a:off x="2438400" y="266700"/>
            <a:ext cx="13106400" cy="1828800"/>
            <a:chOff x="3444130" y="4602735"/>
            <a:chExt cx="3024000" cy="108864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FFC3D64-87FC-E015-8D38-DE34FBB0C655}"/>
                </a:ext>
              </a:extLst>
            </p:cNvPr>
            <p:cNvSpPr/>
            <p:nvPr/>
          </p:nvSpPr>
          <p:spPr>
            <a:xfrm>
              <a:off x="3444130" y="4602735"/>
              <a:ext cx="3024000" cy="1088640"/>
            </a:xfrm>
            <a:custGeom>
              <a:avLst/>
              <a:gdLst/>
              <a:ahLst/>
              <a:cxnLst/>
              <a:rect l="l" t="t" r="r" b="b"/>
              <a:pathLst>
                <a:path w="3024000" h="1088640">
                  <a:moveTo>
                    <a:pt x="0" y="0"/>
                  </a:moveTo>
                  <a:lnTo>
                    <a:pt x="3024000" y="0"/>
                  </a:lnTo>
                  <a:lnTo>
                    <a:pt x="3024000" y="1088640"/>
                  </a:lnTo>
                  <a:lnTo>
                    <a:pt x="0" y="1088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C5A04B-90F0-8EAA-A8DF-1F7C6D7894E3}"/>
                </a:ext>
              </a:extLst>
            </p:cNvPr>
            <p:cNvSpPr txBox="1"/>
            <p:nvPr/>
          </p:nvSpPr>
          <p:spPr>
            <a:xfrm>
              <a:off x="3629025" y="4867275"/>
              <a:ext cx="2686050" cy="78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viết hoặc nói, cần lựa chọn từ phù hợp nhất với ý nghĩa được thể hiện.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1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libri"/>
              </a:rPr>
              <a:t>3. </a:t>
            </a:r>
            <a:r>
              <a:rPr lang="vi-VN" sz="4800" b="1" dirty="0">
                <a:solidFill>
                  <a:srgbClr val="000000"/>
                </a:solidFill>
                <a:latin typeface="Calibri"/>
              </a:rPr>
              <a:t>Những thành ngữ nào dưới đây chứa các từ đồng nghĩa? Đó là những từ nào?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8BA429BC-CBCB-44B1-1525-C35BAE1DBD83}"/>
              </a:ext>
            </a:extLst>
          </p:cNvPr>
          <p:cNvSpPr/>
          <p:nvPr/>
        </p:nvSpPr>
        <p:spPr>
          <a:xfrm>
            <a:off x="685800" y="2705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a. </a:t>
            </a:r>
            <a:r>
              <a:rPr lang="en-US" sz="4000" b="1" dirty="0" err="1">
                <a:solidFill>
                  <a:srgbClr val="002060"/>
                </a:solidFill>
              </a:rPr>
              <a:t>Chân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yếu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mềm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FC8C6087-88F7-5115-DB2E-927E40228AAD}"/>
              </a:ext>
            </a:extLst>
          </p:cNvPr>
          <p:cNvSpPr/>
          <p:nvPr/>
        </p:nvSpPr>
        <p:spPr>
          <a:xfrm>
            <a:off x="6629400" y="2705100"/>
            <a:ext cx="52578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b. </a:t>
            </a:r>
            <a:r>
              <a:rPr lang="en-US" sz="4000" b="1" dirty="0" err="1">
                <a:solidFill>
                  <a:srgbClr val="002060"/>
                </a:solidFill>
              </a:rPr>
              <a:t>Thức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khuya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dậy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sớm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A7DE2321-2933-5F8B-461C-EC2278796BC3}"/>
              </a:ext>
            </a:extLst>
          </p:cNvPr>
          <p:cNvSpPr/>
          <p:nvPr/>
        </p:nvSpPr>
        <p:spPr>
          <a:xfrm>
            <a:off x="12344400" y="2705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c. </a:t>
            </a:r>
            <a:r>
              <a:rPr lang="en-US" sz="4000" b="1" dirty="0" err="1">
                <a:solidFill>
                  <a:srgbClr val="002060"/>
                </a:solidFill>
              </a:rPr>
              <a:t>Đầu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voi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đuôi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chuột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D697370-8C4D-BDF9-3C2B-6C5958B053A5}"/>
              </a:ext>
            </a:extLst>
          </p:cNvPr>
          <p:cNvSpPr/>
          <p:nvPr/>
        </p:nvSpPr>
        <p:spPr>
          <a:xfrm>
            <a:off x="762000" y="4610100"/>
            <a:ext cx="51816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d. </a:t>
            </a:r>
            <a:r>
              <a:rPr lang="en-US" sz="4000" b="1" dirty="0" err="1">
                <a:solidFill>
                  <a:srgbClr val="002060"/>
                </a:solidFill>
              </a:rPr>
              <a:t>Một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nắng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hai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sương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972D95D9-AC64-2D57-D4C5-8E1A9AE2C523}"/>
              </a:ext>
            </a:extLst>
          </p:cNvPr>
          <p:cNvSpPr/>
          <p:nvPr/>
        </p:nvSpPr>
        <p:spPr>
          <a:xfrm>
            <a:off x="6934200" y="4610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e. </a:t>
            </a:r>
            <a:r>
              <a:rPr lang="en-US" sz="4000" b="1" dirty="0" err="1">
                <a:solidFill>
                  <a:srgbClr val="002060"/>
                </a:solidFill>
              </a:rPr>
              <a:t>Ngăn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sông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cấm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chợ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DFDB2B9A-7ED3-B8BB-AE02-EAD319D63EDA}"/>
              </a:ext>
            </a:extLst>
          </p:cNvPr>
          <p:cNvSpPr/>
          <p:nvPr/>
        </p:nvSpPr>
        <p:spPr>
          <a:xfrm>
            <a:off x="12420600" y="4610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g. </a:t>
            </a:r>
            <a:r>
              <a:rPr lang="en-US" sz="4000" b="1" dirty="0" err="1">
                <a:solidFill>
                  <a:srgbClr val="002060"/>
                </a:solidFill>
              </a:rPr>
              <a:t>Thay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hình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đổi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dạng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C7935F-9B22-41FF-FF0E-2B2448AF7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4000500"/>
            <a:ext cx="7919390" cy="5724640"/>
          </a:xfrm>
          <a:prstGeom prst="rect">
            <a:avLst/>
          </a:prstGeom>
        </p:spPr>
      </p:pic>
      <p:sp>
        <p:nvSpPr>
          <p:cNvPr id="3" name="Rectangle: Rounded Corners 16">
            <a:extLst>
              <a:ext uri="{FF2B5EF4-FFF2-40B4-BE49-F238E27FC236}">
                <a16:creationId xmlns:a16="http://schemas.microsoft.com/office/drawing/2014/main" id="{FB12AA1F-7522-645E-61BD-41A1B8884A26}"/>
              </a:ext>
            </a:extLst>
          </p:cNvPr>
          <p:cNvSpPr/>
          <p:nvPr/>
        </p:nvSpPr>
        <p:spPr>
          <a:xfrm>
            <a:off x="7239000" y="876300"/>
            <a:ext cx="9900684" cy="3419256"/>
          </a:xfrm>
          <a:prstGeom prst="roundRect">
            <a:avLst>
              <a:gd name="adj" fmla="val 11669"/>
            </a:avLst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Vòng 1: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Khi hiệu lệnh cho phép thực hiện nhiệm vụ, lần lượt từng HS của mỗi nhóm lên nhấc 1 thẻ từ lên đọc và xếp vào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cột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phù hợp (có chứa từ đồng nghĩa / không chứa từ đồng nghĩa). Các đội có nhiều đáp án đúng nhất và nhanh hơn, được vào vòng 2.</a:t>
            </a:r>
          </a:p>
        </p:txBody>
      </p:sp>
      <p:sp>
        <p:nvSpPr>
          <p:cNvPr id="4" name="Rectangle: Rounded Corners 17">
            <a:extLst>
              <a:ext uri="{FF2B5EF4-FFF2-40B4-BE49-F238E27FC236}">
                <a16:creationId xmlns:a16="http://schemas.microsoft.com/office/drawing/2014/main" id="{4DF84B69-A41A-D166-5AEF-9E4AFE362744}"/>
              </a:ext>
            </a:extLst>
          </p:cNvPr>
          <p:cNvSpPr/>
          <p:nvPr/>
        </p:nvSpPr>
        <p:spPr>
          <a:xfrm>
            <a:off x="7239000" y="4762500"/>
            <a:ext cx="9900684" cy="2133600"/>
          </a:xfrm>
          <a:prstGeom prst="roundRect">
            <a:avLst>
              <a:gd name="adj" fmla="val 11669"/>
            </a:avLst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Vòng 2: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Khi hiệu lệnh bắt đầu, đội thi cần chỉ rõ (gạch chân / viết) những cặp từ đồng nghĩa có trong các thành ngữ đã chọn. Đội thắng cuộc là đội nêu đáp án đúng nhất.</a:t>
            </a:r>
          </a:p>
        </p:txBody>
      </p:sp>
    </p:spTree>
    <p:extLst>
      <p:ext uri="{BB962C8B-B14F-4D97-AF65-F5344CB8AC3E}">
        <p14:creationId xmlns:p14="http://schemas.microsoft.com/office/powerpoint/2010/main" val="27609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C7DB6F-65C1-5FE0-CC5A-C6A64EB3F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07367"/>
              </p:ext>
            </p:extLst>
          </p:nvPr>
        </p:nvGraphicFramePr>
        <p:xfrm>
          <a:off x="1905000" y="1079500"/>
          <a:ext cx="14173200" cy="76634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626120888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4272836331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3294171529"/>
                    </a:ext>
                  </a:extLst>
                </a:gridCol>
              </a:tblGrid>
              <a:tr h="156690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Thành </a:t>
                      </a:r>
                      <a:r>
                        <a:rPr lang="en-US" sz="5400" dirty="0" err="1"/>
                        <a:t>ngữ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chứa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từ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đồng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nghĩa</a:t>
                      </a:r>
                      <a:endParaRPr 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/>
                        <a:t>Từ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đồng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nghĩa</a:t>
                      </a:r>
                      <a:endParaRPr 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518087"/>
                  </a:ext>
                </a:extLst>
              </a:tr>
              <a:tr h="2963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23184"/>
                  </a:ext>
                </a:extLst>
              </a:tr>
              <a:tr h="29630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280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C29CC1-2164-B694-E694-0236229908C0}"/>
              </a:ext>
            </a:extLst>
          </p:cNvPr>
          <p:cNvSpPr txBox="1"/>
          <p:nvPr/>
        </p:nvSpPr>
        <p:spPr>
          <a:xfrm>
            <a:off x="2362200" y="33909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09E1A-2F9C-5A3C-91A8-2DA1A3FE0AE0}"/>
              </a:ext>
            </a:extLst>
          </p:cNvPr>
          <p:cNvSpPr txBox="1"/>
          <p:nvPr/>
        </p:nvSpPr>
        <p:spPr>
          <a:xfrm>
            <a:off x="4191000" y="36195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Ngăn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sông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cấm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chợ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C828E-E007-25CA-0561-7183FBDBEB3A}"/>
              </a:ext>
            </a:extLst>
          </p:cNvPr>
          <p:cNvSpPr txBox="1"/>
          <p:nvPr/>
        </p:nvSpPr>
        <p:spPr>
          <a:xfrm>
            <a:off x="10058400" y="33147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1 </a:t>
            </a:r>
            <a:r>
              <a:rPr lang="en-US" sz="4800" b="1" dirty="0" err="1">
                <a:solidFill>
                  <a:srgbClr val="FF0000"/>
                </a:solidFill>
              </a:rPr>
              <a:t>cặp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đồng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nghĩa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ngăn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solidFill>
                  <a:srgbClr val="FF0000"/>
                </a:solidFill>
              </a:rPr>
              <a:t>cấm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AF51-B0B4-25FB-E314-BC6934C8E29F}"/>
              </a:ext>
            </a:extLst>
          </p:cNvPr>
          <p:cNvSpPr txBox="1"/>
          <p:nvPr/>
        </p:nvSpPr>
        <p:spPr>
          <a:xfrm>
            <a:off x="2438400" y="65913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5E29D-1AAF-0AF2-21F9-82C0D9B35E06}"/>
              </a:ext>
            </a:extLst>
          </p:cNvPr>
          <p:cNvSpPr txBox="1"/>
          <p:nvPr/>
        </p:nvSpPr>
        <p:spPr>
          <a:xfrm>
            <a:off x="4267200" y="68199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Thay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đổi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dạng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04234-18CC-812F-2DD3-0351C9455243}"/>
              </a:ext>
            </a:extLst>
          </p:cNvPr>
          <p:cNvSpPr txBox="1"/>
          <p:nvPr/>
        </p:nvSpPr>
        <p:spPr>
          <a:xfrm>
            <a:off x="10058400" y="60579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2 </a:t>
            </a:r>
            <a:r>
              <a:rPr lang="en-US" sz="4800" b="1" dirty="0" err="1">
                <a:solidFill>
                  <a:srgbClr val="FF0000"/>
                </a:solidFill>
              </a:rPr>
              <a:t>cặp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đồng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nghĩa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thay</a:t>
            </a:r>
            <a:r>
              <a:rPr lang="en-US" sz="4800" b="1" dirty="0">
                <a:solidFill>
                  <a:srgbClr val="FF0000"/>
                </a:solidFill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</a:rPr>
              <a:t>đổi</a:t>
            </a:r>
            <a:r>
              <a:rPr lang="en-US" sz="4800" b="1" dirty="0">
                <a:solidFill>
                  <a:srgbClr val="FF0000"/>
                </a:solidFill>
              </a:rPr>
              <a:t>;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</a:rPr>
              <a:t>dạng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8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</a:rPr>
              <a:t>4. </a:t>
            </a:r>
            <a:r>
              <a:rPr lang="en-US" sz="4800" b="1" dirty="0" err="1">
                <a:solidFill>
                  <a:srgbClr val="000000"/>
                </a:solidFill>
              </a:rPr>
              <a:t>Chọn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từ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thích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hợp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trong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mỗi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nhóm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err="1">
                <a:solidFill>
                  <a:srgbClr val="000000"/>
                </a:solidFill>
              </a:rPr>
              <a:t>từ</a:t>
            </a:r>
            <a:r>
              <a:rPr lang="en-US" sz="4800" b="1">
                <a:solidFill>
                  <a:srgbClr val="000000"/>
                </a:solidFill>
              </a:rPr>
              <a:t> </a:t>
            </a:r>
            <a:r>
              <a:rPr lang="en-US" sz="4800" b="1" smtClean="0">
                <a:solidFill>
                  <a:srgbClr val="000000"/>
                </a:solidFill>
              </a:rPr>
              <a:t>đồng </a:t>
            </a:r>
            <a:r>
              <a:rPr lang="en-US" sz="4800" b="1" dirty="0" err="1">
                <a:solidFill>
                  <a:srgbClr val="000000"/>
                </a:solidFill>
              </a:rPr>
              <a:t>nghĩa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để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hoàn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thiện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đoạn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văn</a:t>
            </a:r>
            <a:r>
              <a:rPr lang="en-US" sz="4800" b="1" dirty="0">
                <a:solidFill>
                  <a:srgbClr val="00000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E4E96-4E11-51DE-6604-A964BE6DCA58}"/>
              </a:ext>
            </a:extLst>
          </p:cNvPr>
          <p:cNvSpPr txBox="1"/>
          <p:nvPr/>
        </p:nvSpPr>
        <p:spPr>
          <a:xfrm>
            <a:off x="1143000" y="2400300"/>
            <a:ext cx="1569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 Ba, tháng Tư, Tây Trường Sơn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khai mạc/ bắt đầu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mùa mưa. Mưa tới đâu, cỏ lá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 tươi/ tươi tắn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tới đó. Phía trước bầy voi luôn luôn là những vùng đất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 nê/ no đủ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), nơi chúng có thể sống những ngày sung sướng bù lại thời gian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 khát/ đói rách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của mùa thu. Vì thế, bầy voi cứ theo sau những cơn mưa mà đi. Đó là luật lệ của rừng.</a:t>
            </a:r>
          </a:p>
          <a:p>
            <a:pPr algn="r"/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Vũ Hùng)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358EE-7B4F-A4B7-BA8B-0B1FDF717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6362700"/>
            <a:ext cx="15392400" cy="33674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451B735-3D3A-8872-6D1E-26EB53A32C98}"/>
              </a:ext>
            </a:extLst>
          </p:cNvPr>
          <p:cNvSpPr/>
          <p:nvPr/>
        </p:nvSpPr>
        <p:spPr>
          <a:xfrm>
            <a:off x="12573000" y="2400300"/>
            <a:ext cx="1752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DA79BB-A97D-F41D-AD1F-6384DAC4B17D}"/>
              </a:ext>
            </a:extLst>
          </p:cNvPr>
          <p:cNvSpPr/>
          <p:nvPr/>
        </p:nvSpPr>
        <p:spPr>
          <a:xfrm>
            <a:off x="5867400" y="3009900"/>
            <a:ext cx="1752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CC282F-C98E-C43E-8A19-6598501D2B0D}"/>
              </a:ext>
            </a:extLst>
          </p:cNvPr>
          <p:cNvSpPr/>
          <p:nvPr/>
        </p:nvSpPr>
        <p:spPr>
          <a:xfrm>
            <a:off x="8686800" y="3619500"/>
            <a:ext cx="1371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AFAD86-2E39-ADCA-E049-2D2C784619E0}"/>
              </a:ext>
            </a:extLst>
          </p:cNvPr>
          <p:cNvSpPr/>
          <p:nvPr/>
        </p:nvSpPr>
        <p:spPr>
          <a:xfrm>
            <a:off x="9067800" y="4305300"/>
            <a:ext cx="19050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4" grpId="0"/>
      <p:bldP spid="7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C762BFB-B2C8-07FB-C7BF-C8A69BB76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41627"/>
              </p:ext>
            </p:extLst>
          </p:nvPr>
        </p:nvGraphicFramePr>
        <p:xfrm>
          <a:off x="1066800" y="876300"/>
          <a:ext cx="16078200" cy="868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698004864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306347794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817235117"/>
                    </a:ext>
                  </a:extLst>
                </a:gridCol>
              </a:tblGrid>
              <a:tr h="117212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Câu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Đáp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án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Giải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thích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506073"/>
                  </a:ext>
                </a:extLst>
              </a:tr>
              <a:tr h="247949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421848"/>
                  </a:ext>
                </a:extLst>
              </a:tr>
              <a:tr h="191098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589964"/>
                  </a:ext>
                </a:extLst>
              </a:tr>
              <a:tr h="31242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8080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106A3D-AD18-D067-E228-30D9A844915D}"/>
              </a:ext>
            </a:extLst>
          </p:cNvPr>
          <p:cNvSpPr txBox="1"/>
          <p:nvPr/>
        </p:nvSpPr>
        <p:spPr>
          <a:xfrm>
            <a:off x="2895600" y="23241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háng Ba, tháng Tư, Tây Trường Sơn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 đầu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mùa mưa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53E8-D1C5-1C3E-9EE2-B26B2B44B56B}"/>
              </a:ext>
            </a:extLst>
          </p:cNvPr>
          <p:cNvSpPr txBox="1"/>
          <p:nvPr/>
        </p:nvSpPr>
        <p:spPr>
          <a:xfrm>
            <a:off x="2971800" y="49149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Mưa tới đâu, cỏ lá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 tươi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tới đó.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791FE4-0B0B-071A-F256-8FD0D46BAF93}"/>
              </a:ext>
            </a:extLst>
          </p:cNvPr>
          <p:cNvSpPr txBox="1"/>
          <p:nvPr/>
        </p:nvSpPr>
        <p:spPr>
          <a:xfrm>
            <a:off x="2895600" y="6515100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Phía trước bầy voi luôn luôn là những vùng đất 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 đủ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nơi chúng có thể sống những ngày sung sướng bù lại thời gian 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 khát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của mùa thu. 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59CCA-7BF1-622F-CA65-AD45DEE89082}"/>
              </a:ext>
            </a:extLst>
          </p:cNvPr>
          <p:cNvSpPr txBox="1"/>
          <p:nvPr/>
        </p:nvSpPr>
        <p:spPr>
          <a:xfrm>
            <a:off x="8686800" y="23241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 chọn </a:t>
            </a: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khai mạc </a:t>
            </a:r>
            <a:r>
              <a:rPr lang="vi-VN" sz="36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khai mạc chỉ dùng trong trường hợp bắt đầu/mở đầu một buổi biểu diễn hay một buổi lễ.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EC657E-0C47-9ED3-AA05-7084321640E7}"/>
              </a:ext>
            </a:extLst>
          </p:cNvPr>
          <p:cNvSpPr txBox="1"/>
          <p:nvPr/>
        </p:nvSpPr>
        <p:spPr>
          <a:xfrm>
            <a:off x="8610600" y="46863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 tốt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được đặc điểm của cây cối xanh tốt do được phát triển trong điều kiện thuận lợi. 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 tắn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còn có nét nghĩa “ánh lên niềm vui” (nụ cười tươi tắn)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F41029-43CE-428A-A4B0-0DB39188EBAE}"/>
              </a:ext>
            </a:extLst>
          </p:cNvPr>
          <p:cNvSpPr txBox="1"/>
          <p:nvPr/>
        </p:nvSpPr>
        <p:spPr>
          <a:xfrm>
            <a:off x="8534400" y="65151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văn nói về một vùng đất, từ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đủ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 hợp để nói về đời sống vật chất của một nơi sinh sống.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nê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chỉ nói về cảm giác ăn một bữa no.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 khát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sự thiếu ăn, khổ cực. 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 rách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cảnh sống khổ cực của con người (ăn đói, mặc rách).</a:t>
            </a:r>
          </a:p>
        </p:txBody>
      </p:sp>
    </p:spTree>
    <p:extLst>
      <p:ext uri="{BB962C8B-B14F-4D97-AF65-F5344CB8AC3E}">
        <p14:creationId xmlns:p14="http://schemas.microsoft.com/office/powerpoint/2010/main" val="1822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1A43969A-07C7-CE23-0FE2-11B337726C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38300"/>
            <a:ext cx="9749410" cy="78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8BA640-BA4F-5437-D7B6-7B187F824741}"/>
              </a:ext>
            </a:extLst>
          </p:cNvPr>
          <p:cNvGrpSpPr/>
          <p:nvPr/>
        </p:nvGrpSpPr>
        <p:grpSpPr>
          <a:xfrm>
            <a:off x="3733800" y="0"/>
            <a:ext cx="10134600" cy="3657600"/>
            <a:chOff x="3733800" y="0"/>
            <a:chExt cx="10134600" cy="36576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2C6E42-A0D7-2A84-33BB-0F3432E9EB76}"/>
                </a:ext>
              </a:extLst>
            </p:cNvPr>
            <p:cNvGrpSpPr/>
            <p:nvPr/>
          </p:nvGrpSpPr>
          <p:grpSpPr>
            <a:xfrm>
              <a:off x="3733800" y="0"/>
              <a:ext cx="10134600" cy="3657600"/>
              <a:chOff x="8877299" y="85725"/>
              <a:chExt cx="2428876" cy="1876425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39F27989-C4B1-A48A-DB4B-D6DB90EE34DD}"/>
                  </a:ext>
                </a:extLst>
              </p:cNvPr>
              <p:cNvSpPr/>
              <p:nvPr/>
            </p:nvSpPr>
            <p:spPr>
              <a:xfrm>
                <a:off x="8877299" y="85725"/>
                <a:ext cx="2428876" cy="1876425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269136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2691360"/>
                    </a:lnTo>
                    <a:lnTo>
                      <a:pt x="0" y="26913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4468A8-22E6-047D-1BFA-C74B408DC1C0}"/>
                  </a:ext>
                </a:extLst>
              </p:cNvPr>
              <p:cNvSpPr txBox="1"/>
              <p:nvPr/>
            </p:nvSpPr>
            <p:spPr>
              <a:xfrm>
                <a:off x="8987532" y="885825"/>
                <a:ext cx="2238231" cy="67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endParaRPr lang="vi-VN" sz="8000" b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B28425-2AA2-3A16-8A11-A03A8241744D}"/>
                </a:ext>
              </a:extLst>
            </p:cNvPr>
            <p:cNvSpPr txBox="1"/>
            <p:nvPr/>
          </p:nvSpPr>
          <p:spPr>
            <a:xfrm>
              <a:off x="4495800" y="1714500"/>
              <a:ext cx="8458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i="0" u="none" strike="noStrike" smtClean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4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ì</a:t>
              </a:r>
              <a:r>
                <a:rPr lang="vi-VN" sz="4400" b="1" i="0" u="none" strike="noStrike" smtClean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 </a:t>
              </a:r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 đồng nghĩa với mỗi từ in đậm trong bà</a:t>
              </a:r>
              <a:r>
                <a:rPr lang="en-US" sz="44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  <a:r>
                <a:rPr lang="en-US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ca dao</a:t>
              </a:r>
              <a:r>
                <a:rPr lang="en-US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đây:</a:t>
              </a:r>
              <a:endParaRPr lang="vi-VN" sz="9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CA732B-FEA7-CA19-8BC4-A9AF91962098}"/>
              </a:ext>
            </a:extLst>
          </p:cNvPr>
          <p:cNvSpPr txBox="1"/>
          <p:nvPr/>
        </p:nvSpPr>
        <p:spPr>
          <a:xfrm>
            <a:off x="2286000" y="4000500"/>
            <a:ext cx="137160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tép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trà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măng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hổ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(Ca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9248D2-42B3-CD61-C05B-07757DF75A0D}"/>
              </a:ext>
            </a:extLst>
          </p:cNvPr>
          <p:cNvGrpSpPr/>
          <p:nvPr/>
        </p:nvGrpSpPr>
        <p:grpSpPr>
          <a:xfrm>
            <a:off x="890340" y="919274"/>
            <a:ext cx="16507320" cy="5062426"/>
            <a:chOff x="308203" y="2337884"/>
            <a:chExt cx="12870924" cy="3503287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BAC968C9-1064-CD90-A698-2E7E6B0092C8}"/>
                </a:ext>
              </a:extLst>
            </p:cNvPr>
            <p:cNvSpPr/>
            <p:nvPr/>
          </p:nvSpPr>
          <p:spPr>
            <a:xfrm>
              <a:off x="980516" y="2533778"/>
              <a:ext cx="12198611" cy="3307393"/>
            </a:xfrm>
            <a:custGeom>
              <a:avLst/>
              <a:gdLst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8611" h="3307393" fill="none" extrusionOk="0">
                  <a:moveTo>
                    <a:pt x="0" y="807699"/>
                  </a:moveTo>
                  <a:cubicBezTo>
                    <a:pt x="-17526" y="445150"/>
                    <a:pt x="82161" y="-46125"/>
                    <a:pt x="288456" y="0"/>
                  </a:cubicBezTo>
                  <a:cubicBezTo>
                    <a:pt x="3210010" y="92717"/>
                    <a:pt x="8942310" y="-1256869"/>
                    <a:pt x="11910153" y="0"/>
                  </a:cubicBezTo>
                  <a:cubicBezTo>
                    <a:pt x="12086233" y="6958"/>
                    <a:pt x="12136048" y="306510"/>
                    <a:pt x="12198610" y="807699"/>
                  </a:cubicBezTo>
                  <a:cubicBezTo>
                    <a:pt x="12420188" y="1273460"/>
                    <a:pt x="12171534" y="1910911"/>
                    <a:pt x="12198610" y="2499693"/>
                  </a:cubicBezTo>
                  <a:cubicBezTo>
                    <a:pt x="12239114" y="2904011"/>
                    <a:pt x="12099051" y="3268915"/>
                    <a:pt x="11910153" y="3307393"/>
                  </a:cubicBezTo>
                  <a:cubicBezTo>
                    <a:pt x="9830128" y="3509762"/>
                    <a:pt x="3019189" y="2905307"/>
                    <a:pt x="288456" y="3307393"/>
                  </a:cubicBezTo>
                  <a:cubicBezTo>
                    <a:pt x="60843" y="3283386"/>
                    <a:pt x="-157213" y="2943162"/>
                    <a:pt x="0" y="2499693"/>
                  </a:cubicBezTo>
                  <a:cubicBezTo>
                    <a:pt x="-1545" y="1801889"/>
                    <a:pt x="10276" y="1181348"/>
                    <a:pt x="0" y="807699"/>
                  </a:cubicBezTo>
                  <a:close/>
                </a:path>
                <a:path w="12198611" h="3307393" stroke="0" extrusionOk="0">
                  <a:moveTo>
                    <a:pt x="0" y="807699"/>
                  </a:moveTo>
                  <a:cubicBezTo>
                    <a:pt x="-50615" y="281016"/>
                    <a:pt x="59643" y="-66"/>
                    <a:pt x="288456" y="0"/>
                  </a:cubicBezTo>
                  <a:cubicBezTo>
                    <a:pt x="1640903" y="-344537"/>
                    <a:pt x="10584125" y="484875"/>
                    <a:pt x="11910153" y="0"/>
                  </a:cubicBezTo>
                  <a:cubicBezTo>
                    <a:pt x="12073795" y="-84170"/>
                    <a:pt x="12106700" y="375823"/>
                    <a:pt x="12198610" y="807699"/>
                  </a:cubicBezTo>
                  <a:cubicBezTo>
                    <a:pt x="12000214" y="1387399"/>
                    <a:pt x="12232651" y="1945625"/>
                    <a:pt x="12198610" y="2499693"/>
                  </a:cubicBezTo>
                  <a:cubicBezTo>
                    <a:pt x="12213436" y="2886584"/>
                    <a:pt x="12107105" y="3273984"/>
                    <a:pt x="11910153" y="3307393"/>
                  </a:cubicBezTo>
                  <a:cubicBezTo>
                    <a:pt x="7043728" y="3168861"/>
                    <a:pt x="5118913" y="3484696"/>
                    <a:pt x="288456" y="3307393"/>
                  </a:cubicBezTo>
                  <a:cubicBezTo>
                    <a:pt x="181188" y="3338779"/>
                    <a:pt x="-61119" y="3085641"/>
                    <a:pt x="0" y="2499693"/>
                  </a:cubicBezTo>
                  <a:cubicBezTo>
                    <a:pt x="-37013" y="1941659"/>
                    <a:pt x="54789" y="1222012"/>
                    <a:pt x="0" y="807699"/>
                  </a:cubicBezTo>
                  <a:close/>
                </a:path>
                <a:path w="12198611" h="3307393" fill="none" stroke="0" extrusionOk="0">
                  <a:moveTo>
                    <a:pt x="0" y="807699"/>
                  </a:moveTo>
                  <a:cubicBezTo>
                    <a:pt x="-17112" y="359207"/>
                    <a:pt x="126004" y="-43533"/>
                    <a:pt x="288456" y="0"/>
                  </a:cubicBezTo>
                  <a:cubicBezTo>
                    <a:pt x="4192008" y="-100505"/>
                    <a:pt x="8657536" y="16115"/>
                    <a:pt x="11910153" y="0"/>
                  </a:cubicBezTo>
                  <a:cubicBezTo>
                    <a:pt x="12104918" y="2078"/>
                    <a:pt x="12081905" y="326177"/>
                    <a:pt x="12198610" y="807699"/>
                  </a:cubicBezTo>
                  <a:cubicBezTo>
                    <a:pt x="12253636" y="1311928"/>
                    <a:pt x="12178348" y="1855383"/>
                    <a:pt x="12198610" y="2499693"/>
                  </a:cubicBezTo>
                  <a:cubicBezTo>
                    <a:pt x="12205689" y="2924522"/>
                    <a:pt x="12071187" y="3268472"/>
                    <a:pt x="11910153" y="3307393"/>
                  </a:cubicBezTo>
                  <a:cubicBezTo>
                    <a:pt x="10256527" y="4109816"/>
                    <a:pt x="3096495" y="3470423"/>
                    <a:pt x="288456" y="3307393"/>
                  </a:cubicBezTo>
                  <a:cubicBezTo>
                    <a:pt x="70758" y="3375891"/>
                    <a:pt x="-74892" y="3019386"/>
                    <a:pt x="0" y="2499693"/>
                  </a:cubicBezTo>
                  <a:cubicBezTo>
                    <a:pt x="1598" y="1960569"/>
                    <a:pt x="-6712" y="1138367"/>
                    <a:pt x="0" y="807699"/>
                  </a:cubicBezTo>
                  <a:close/>
                </a:path>
                <a:path w="12198611" h="3307393" fill="none" stroke="0" extrusionOk="0">
                  <a:moveTo>
                    <a:pt x="0" y="807699"/>
                  </a:moveTo>
                  <a:cubicBezTo>
                    <a:pt x="-17479" y="387473"/>
                    <a:pt x="73813" y="-29727"/>
                    <a:pt x="288456" y="0"/>
                  </a:cubicBezTo>
                  <a:cubicBezTo>
                    <a:pt x="3719229" y="189253"/>
                    <a:pt x="9445231" y="-795139"/>
                    <a:pt x="11910153" y="0"/>
                  </a:cubicBezTo>
                  <a:cubicBezTo>
                    <a:pt x="12039944" y="-23516"/>
                    <a:pt x="12119114" y="295389"/>
                    <a:pt x="12198610" y="807699"/>
                  </a:cubicBezTo>
                  <a:cubicBezTo>
                    <a:pt x="12412397" y="1318467"/>
                    <a:pt x="12200909" y="1873011"/>
                    <a:pt x="12198610" y="2499693"/>
                  </a:cubicBezTo>
                  <a:cubicBezTo>
                    <a:pt x="12242199" y="2893614"/>
                    <a:pt x="12062193" y="3276067"/>
                    <a:pt x="11910153" y="3307393"/>
                  </a:cubicBezTo>
                  <a:cubicBezTo>
                    <a:pt x="9973518" y="3783830"/>
                    <a:pt x="2952232" y="2929777"/>
                    <a:pt x="288456" y="3307393"/>
                  </a:cubicBezTo>
                  <a:cubicBezTo>
                    <a:pt x="35215" y="3294070"/>
                    <a:pt x="-106150" y="2954359"/>
                    <a:pt x="0" y="2499693"/>
                  </a:cubicBezTo>
                  <a:cubicBezTo>
                    <a:pt x="-13747" y="1879989"/>
                    <a:pt x="-59229" y="1180705"/>
                    <a:pt x="0" y="80769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custGeom>
                      <a:avLst/>
                      <a:gdLst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45060" h="4779349" fill="none" extrusionOk="0">
                          <a:moveTo>
                            <a:pt x="0" y="1167166"/>
                          </a:moveTo>
                          <a:cubicBezTo>
                            <a:pt x="-11818" y="601182"/>
                            <a:pt x="113715" y="-60337"/>
                            <a:pt x="369954" y="0"/>
                          </a:cubicBezTo>
                          <a:cubicBezTo>
                            <a:pt x="4420007" y="33258"/>
                            <a:pt x="11483379" y="-1293649"/>
                            <a:pt x="15275105" y="0"/>
                          </a:cubicBezTo>
                          <a:cubicBezTo>
                            <a:pt x="15494154" y="7730"/>
                            <a:pt x="15575636" y="453198"/>
                            <a:pt x="15645059" y="1167166"/>
                          </a:cubicBezTo>
                          <a:cubicBezTo>
                            <a:pt x="15858904" y="1848709"/>
                            <a:pt x="15606622" y="2745846"/>
                            <a:pt x="15645059" y="3612182"/>
                          </a:cubicBezTo>
                          <a:cubicBezTo>
                            <a:pt x="15677050" y="4213447"/>
                            <a:pt x="15490326" y="4756783"/>
                            <a:pt x="15275105" y="4779349"/>
                          </a:cubicBezTo>
                          <a:cubicBezTo>
                            <a:pt x="12716960" y="5077952"/>
                            <a:pt x="4026200" y="4273685"/>
                            <a:pt x="369954" y="4779349"/>
                          </a:cubicBezTo>
                          <a:cubicBezTo>
                            <a:pt x="88670" y="4747979"/>
                            <a:pt x="-123049" y="4254229"/>
                            <a:pt x="0" y="3612182"/>
                          </a:cubicBezTo>
                          <a:cubicBezTo>
                            <a:pt x="-5054" y="2656739"/>
                            <a:pt x="10233" y="1733704"/>
                            <a:pt x="0" y="1167166"/>
                          </a:cubicBezTo>
                          <a:close/>
                        </a:path>
                        <a:path w="15645060" h="4779349" stroke="0" extrusionOk="0">
                          <a:moveTo>
                            <a:pt x="0" y="1167166"/>
                          </a:moveTo>
                          <a:cubicBezTo>
                            <a:pt x="-43973" y="413267"/>
                            <a:pt x="124343" y="3240"/>
                            <a:pt x="369954" y="0"/>
                          </a:cubicBezTo>
                          <a:cubicBezTo>
                            <a:pt x="2076577" y="-470404"/>
                            <a:pt x="13670042" y="437778"/>
                            <a:pt x="15275105" y="0"/>
                          </a:cubicBezTo>
                          <a:cubicBezTo>
                            <a:pt x="15475631" y="-40444"/>
                            <a:pt x="15545456" y="534804"/>
                            <a:pt x="15645059" y="1167166"/>
                          </a:cubicBezTo>
                          <a:cubicBezTo>
                            <a:pt x="15496348" y="2045377"/>
                            <a:pt x="15631944" y="2865449"/>
                            <a:pt x="15645059" y="3612182"/>
                          </a:cubicBezTo>
                          <a:cubicBezTo>
                            <a:pt x="15661908" y="4183613"/>
                            <a:pt x="15489649" y="4743683"/>
                            <a:pt x="15275105" y="4779349"/>
                          </a:cubicBezTo>
                          <a:cubicBezTo>
                            <a:pt x="9085842" y="4575403"/>
                            <a:pt x="6833821" y="5098776"/>
                            <a:pt x="369954" y="4779349"/>
                          </a:cubicBezTo>
                          <a:cubicBezTo>
                            <a:pt x="203753" y="4805895"/>
                            <a:pt x="-54593" y="4400090"/>
                            <a:pt x="0" y="3612182"/>
                          </a:cubicBezTo>
                          <a:cubicBezTo>
                            <a:pt x="-38746" y="2798820"/>
                            <a:pt x="14887" y="1714747"/>
                            <a:pt x="0" y="1167166"/>
                          </a:cubicBezTo>
                          <a:close/>
                        </a:path>
                        <a:path w="15645060" h="4779349" fill="none" stroke="0" extrusionOk="0">
                          <a:moveTo>
                            <a:pt x="0" y="1167166"/>
                          </a:moveTo>
                          <a:cubicBezTo>
                            <a:pt x="-7388" y="568554"/>
                            <a:pt x="134718" y="-26445"/>
                            <a:pt x="369954" y="0"/>
                          </a:cubicBezTo>
                          <a:cubicBezTo>
                            <a:pt x="5328900" y="55600"/>
                            <a:pt x="11613419" y="-551160"/>
                            <a:pt x="15275105" y="0"/>
                          </a:cubicBezTo>
                          <a:cubicBezTo>
                            <a:pt x="15469647" y="-5614"/>
                            <a:pt x="15555079" y="446322"/>
                            <a:pt x="15645059" y="1167166"/>
                          </a:cubicBezTo>
                          <a:cubicBezTo>
                            <a:pt x="15758702" y="1900720"/>
                            <a:pt x="15627394" y="2671419"/>
                            <a:pt x="15645059" y="3612182"/>
                          </a:cubicBezTo>
                          <a:cubicBezTo>
                            <a:pt x="15660094" y="4224849"/>
                            <a:pt x="15473828" y="4753451"/>
                            <a:pt x="15275105" y="4779349"/>
                          </a:cubicBezTo>
                          <a:cubicBezTo>
                            <a:pt x="13063991" y="5840009"/>
                            <a:pt x="4569434" y="4573027"/>
                            <a:pt x="369954" y="4779349"/>
                          </a:cubicBezTo>
                          <a:cubicBezTo>
                            <a:pt x="69578" y="4784231"/>
                            <a:pt x="-96714" y="4323412"/>
                            <a:pt x="0" y="3612182"/>
                          </a:cubicBezTo>
                          <a:cubicBezTo>
                            <a:pt x="-14469" y="2776286"/>
                            <a:pt x="-65325" y="1724879"/>
                            <a:pt x="0" y="1167166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 các từ có nghĩa giống </a:t>
              </a:r>
              <a:r>
                <a:rPr lang="en-US" sz="4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 những câu thơ sau: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Giêng, Hai rét cứa như dao,</a:t>
              </a:r>
              <a:endParaRPr lang="vi-VN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Nghe tiếng chào mào chống gậy ra trông</a:t>
              </a:r>
              <a:endParaRPr lang="vi-VN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Nom Đoài rồi lại ngắm Đông</a:t>
              </a:r>
              <a:endParaRPr lang="vi-VN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Bề lo sương táp, bề phòng chim ăn.</a:t>
              </a:r>
              <a:endParaRPr lang="vi-VN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1CAC6003-0992-DE5B-FE49-DFBC91519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D9E4C9C-2AC7-8B12-E74D-B9081C37DA54}"/>
              </a:ext>
            </a:extLst>
          </p:cNvPr>
          <p:cNvGrpSpPr/>
          <p:nvPr/>
        </p:nvGrpSpPr>
        <p:grpSpPr>
          <a:xfrm>
            <a:off x="5867400" y="7353300"/>
            <a:ext cx="6861393" cy="1429143"/>
            <a:chOff x="5635407" y="7524357"/>
            <a:chExt cx="5535345" cy="1176915"/>
          </a:xfrm>
        </p:grpSpPr>
        <p:sp>
          <p:nvSpPr>
            <p:cNvPr id="8" name="Hình chữ nhật: Góc Tròn 6">
              <a:extLst>
                <a:ext uri="{FF2B5EF4-FFF2-40B4-BE49-F238E27FC236}">
                  <a16:creationId xmlns:a16="http://schemas.microsoft.com/office/drawing/2014/main" id="{F5F11CC6-BFEA-1DD3-A0D7-13975A51D795}"/>
                </a:ext>
              </a:extLst>
            </p:cNvPr>
            <p:cNvSpPr/>
            <p:nvPr/>
          </p:nvSpPr>
          <p:spPr>
            <a:xfrm>
              <a:off x="6705600" y="7581900"/>
              <a:ext cx="4465152" cy="1061829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Hộp Văn bản 7">
              <a:extLst>
                <a:ext uri="{FF2B5EF4-FFF2-40B4-BE49-F238E27FC236}">
                  <a16:creationId xmlns:a16="http://schemas.microsoft.com/office/drawing/2014/main" id="{25A7FAE1-4957-A801-02FE-E9631E849634}"/>
                </a:ext>
              </a:extLst>
            </p:cNvPr>
            <p:cNvSpPr txBox="1"/>
            <p:nvPr/>
          </p:nvSpPr>
          <p:spPr>
            <a:xfrm>
              <a:off x="7172242" y="7649860"/>
              <a:ext cx="3822492" cy="98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US" sz="7200" b="1" dirty="0" err="1">
                  <a:solidFill>
                    <a:prstClr val="black"/>
                  </a:solidFill>
                  <a:latin typeface="Calibri" panose="020F0502020204030204"/>
                </a:rPr>
                <a:t>trông</a:t>
              </a:r>
              <a:r>
                <a:rPr lang="en-US" sz="7200" b="1" dirty="0">
                  <a:solidFill>
                    <a:prstClr val="black"/>
                  </a:solidFill>
                  <a:latin typeface="Calibri" panose="020F0502020204030204"/>
                </a:rPr>
                <a:t> - nom</a:t>
              </a:r>
            </a:p>
          </p:txBody>
        </p:sp>
        <p:pic>
          <p:nvPicPr>
            <p:cNvPr id="10" name="Picture 4" descr="Mặt Trời Mỉm Cười Sun Nụ Mùa - Miễn Phí vector hình ảnh trên Pixabay">
              <a:extLst>
                <a:ext uri="{FF2B5EF4-FFF2-40B4-BE49-F238E27FC236}">
                  <a16:creationId xmlns:a16="http://schemas.microsoft.com/office/drawing/2014/main" id="{37FE05A3-B093-B5ED-87AA-B9F87850E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407" y="7524357"/>
              <a:ext cx="1230858" cy="1176915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090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7620000" y="2247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GB" altLang="zh-CN" sz="80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endParaRPr lang="en-GB" altLang="zh-CN" sz="8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29417" y="6727190"/>
            <a:ext cx="15988351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828800"/>
            <a:r>
              <a:rPr lang="en-GB" altLang="en-US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lang="en-US" altLang="zh-CN" sz="12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0" b="1" kern="0" dirty="0" err="1">
                <a:solidFill>
                  <a:srgbClr val="F79646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quả</a:t>
            </a:r>
            <a:endParaRPr lang="zh-CN" altLang="en-US" sz="12000" b="1" kern="0" dirty="0">
              <a:solidFill>
                <a:srgbClr val="F79646">
                  <a:lumMod val="60000"/>
                  <a:lumOff val="40000"/>
                </a:srgbClr>
              </a:solidFill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2362200" y="21717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cọp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29417" y="6727190"/>
            <a:ext cx="15130745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kumimoji="0" lang="en-US" altLang="zh-CN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kumimoji="0" lang="en-US" altLang="zh-CN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12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hổ</a:t>
            </a:r>
            <a:endParaRPr kumimoji="0" lang="zh-CN" altLang="en-US" sz="120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标注 9">
            <a:extLst>
              <a:ext uri="{FF2B5EF4-FFF2-40B4-BE49-F238E27FC236}">
                <a16:creationId xmlns:a16="http://schemas.microsoft.com/office/drawing/2014/main" id="{4D8F46FD-2CE7-BDBD-1521-C445E27B6158}"/>
              </a:ext>
            </a:extLst>
          </p:cNvPr>
          <p:cNvSpPr/>
          <p:nvPr/>
        </p:nvSpPr>
        <p:spPr>
          <a:xfrm>
            <a:off x="12039600" y="2247900"/>
            <a:ext cx="48768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66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</a:t>
            </a:r>
            <a:r>
              <a:rPr kumimoji="0" lang="en-GB" altLang="zh-CN" sz="6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 ba</a:t>
            </a:r>
            <a:r>
              <a:rPr lang="en-GB" altLang="zh-CN" sz="6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6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endParaRPr kumimoji="0" lang="en-GB" altLang="zh-CN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标注 9">
            <a:extLst>
              <a:ext uri="{FF2B5EF4-FFF2-40B4-BE49-F238E27FC236}">
                <a16:creationId xmlns:a16="http://schemas.microsoft.com/office/drawing/2014/main" id="{795C94EE-3A56-D5C7-BECD-712B898FD7C9}"/>
              </a:ext>
            </a:extLst>
          </p:cNvPr>
          <p:cNvSpPr/>
          <p:nvPr/>
        </p:nvSpPr>
        <p:spPr>
          <a:xfrm>
            <a:off x="7315200" y="723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hùm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  <p:bldP spid="2" grpId="0" bldLvl="0" animBg="1"/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7772400" y="23241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đem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133600" y="6972300"/>
            <a:ext cx="14413498" cy="163121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kumimoji="0" lang="en-US" altLang="zh-CN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10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mang</a:t>
            </a:r>
            <a:endParaRPr kumimoji="0" lang="zh-CN" altLang="en-US" sz="100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23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710285" y="2057400"/>
            <a:ext cx="4577715" cy="822960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90">
            <a:extLst>
              <a:ext uri="{FF2B5EF4-FFF2-40B4-BE49-F238E27FC236}">
                <a16:creationId xmlns:a16="http://schemas.microsoft.com/office/drawing/2014/main" id="{37EF12E8-C6B0-DF13-FE76-4E885C4FE7B8}"/>
              </a:ext>
            </a:extLst>
          </p:cNvPr>
          <p:cNvSpPr/>
          <p:nvPr/>
        </p:nvSpPr>
        <p:spPr>
          <a:xfrm>
            <a:off x="30480" y="6591301"/>
            <a:ext cx="3779520" cy="3695700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C8F517-B3BD-0610-0B6E-389E58938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0"/>
            <a:ext cx="2438400" cy="2414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8592F-2675-21F0-CC6E-9B4769C79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2247900"/>
            <a:ext cx="1047692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2C4F3E8-A86D-B99A-399A-5A39958ED447}"/>
              </a:ext>
            </a:extLst>
          </p:cNvPr>
          <p:cNvGrpSpPr/>
          <p:nvPr/>
        </p:nvGrpSpPr>
        <p:grpSpPr>
          <a:xfrm>
            <a:off x="890340" y="919274"/>
            <a:ext cx="16507320" cy="5062426"/>
            <a:chOff x="308203" y="2337884"/>
            <a:chExt cx="12870924" cy="3503287"/>
          </a:xfrm>
        </p:grpSpPr>
        <p:sp>
          <p:nvSpPr>
            <p:cNvPr id="3" name="Rectangle: Rounded Corners 3">
              <a:extLst>
                <a:ext uri="{FF2B5EF4-FFF2-40B4-BE49-F238E27FC236}">
                  <a16:creationId xmlns:a16="http://schemas.microsoft.com/office/drawing/2014/main" id="{47113A4D-917E-980D-7FC8-4FD83090A916}"/>
                </a:ext>
              </a:extLst>
            </p:cNvPr>
            <p:cNvSpPr/>
            <p:nvPr/>
          </p:nvSpPr>
          <p:spPr>
            <a:xfrm>
              <a:off x="980516" y="2533778"/>
              <a:ext cx="12198611" cy="3307393"/>
            </a:xfrm>
            <a:custGeom>
              <a:avLst/>
              <a:gdLst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8611" h="3307393" fill="none" extrusionOk="0">
                  <a:moveTo>
                    <a:pt x="0" y="807699"/>
                  </a:moveTo>
                  <a:cubicBezTo>
                    <a:pt x="-17526" y="445150"/>
                    <a:pt x="82161" y="-46125"/>
                    <a:pt x="288456" y="0"/>
                  </a:cubicBezTo>
                  <a:cubicBezTo>
                    <a:pt x="3210010" y="92717"/>
                    <a:pt x="8942310" y="-1256869"/>
                    <a:pt x="11910153" y="0"/>
                  </a:cubicBezTo>
                  <a:cubicBezTo>
                    <a:pt x="12086233" y="6958"/>
                    <a:pt x="12136048" y="306510"/>
                    <a:pt x="12198610" y="807699"/>
                  </a:cubicBezTo>
                  <a:cubicBezTo>
                    <a:pt x="12420188" y="1273460"/>
                    <a:pt x="12171534" y="1910911"/>
                    <a:pt x="12198610" y="2499693"/>
                  </a:cubicBezTo>
                  <a:cubicBezTo>
                    <a:pt x="12239114" y="2904011"/>
                    <a:pt x="12099051" y="3268915"/>
                    <a:pt x="11910153" y="3307393"/>
                  </a:cubicBezTo>
                  <a:cubicBezTo>
                    <a:pt x="9830128" y="3509762"/>
                    <a:pt x="3019189" y="2905307"/>
                    <a:pt x="288456" y="3307393"/>
                  </a:cubicBezTo>
                  <a:cubicBezTo>
                    <a:pt x="60843" y="3283386"/>
                    <a:pt x="-157213" y="2943162"/>
                    <a:pt x="0" y="2499693"/>
                  </a:cubicBezTo>
                  <a:cubicBezTo>
                    <a:pt x="-1545" y="1801889"/>
                    <a:pt x="10276" y="1181348"/>
                    <a:pt x="0" y="807699"/>
                  </a:cubicBezTo>
                  <a:close/>
                </a:path>
                <a:path w="12198611" h="3307393" stroke="0" extrusionOk="0">
                  <a:moveTo>
                    <a:pt x="0" y="807699"/>
                  </a:moveTo>
                  <a:cubicBezTo>
                    <a:pt x="-50615" y="281016"/>
                    <a:pt x="59643" y="-66"/>
                    <a:pt x="288456" y="0"/>
                  </a:cubicBezTo>
                  <a:cubicBezTo>
                    <a:pt x="1640903" y="-344537"/>
                    <a:pt x="10584125" y="484875"/>
                    <a:pt x="11910153" y="0"/>
                  </a:cubicBezTo>
                  <a:cubicBezTo>
                    <a:pt x="12073795" y="-84170"/>
                    <a:pt x="12106700" y="375823"/>
                    <a:pt x="12198610" y="807699"/>
                  </a:cubicBezTo>
                  <a:cubicBezTo>
                    <a:pt x="12000214" y="1387399"/>
                    <a:pt x="12232651" y="1945625"/>
                    <a:pt x="12198610" y="2499693"/>
                  </a:cubicBezTo>
                  <a:cubicBezTo>
                    <a:pt x="12213436" y="2886584"/>
                    <a:pt x="12107105" y="3273984"/>
                    <a:pt x="11910153" y="3307393"/>
                  </a:cubicBezTo>
                  <a:cubicBezTo>
                    <a:pt x="7043728" y="3168861"/>
                    <a:pt x="5118913" y="3484696"/>
                    <a:pt x="288456" y="3307393"/>
                  </a:cubicBezTo>
                  <a:cubicBezTo>
                    <a:pt x="181188" y="3338779"/>
                    <a:pt x="-61119" y="3085641"/>
                    <a:pt x="0" y="2499693"/>
                  </a:cubicBezTo>
                  <a:cubicBezTo>
                    <a:pt x="-37013" y="1941659"/>
                    <a:pt x="54789" y="1222012"/>
                    <a:pt x="0" y="807699"/>
                  </a:cubicBezTo>
                  <a:close/>
                </a:path>
                <a:path w="12198611" h="3307393" fill="none" stroke="0" extrusionOk="0">
                  <a:moveTo>
                    <a:pt x="0" y="807699"/>
                  </a:moveTo>
                  <a:cubicBezTo>
                    <a:pt x="-17112" y="359207"/>
                    <a:pt x="126004" y="-43533"/>
                    <a:pt x="288456" y="0"/>
                  </a:cubicBezTo>
                  <a:cubicBezTo>
                    <a:pt x="4192008" y="-100505"/>
                    <a:pt x="8657536" y="16115"/>
                    <a:pt x="11910153" y="0"/>
                  </a:cubicBezTo>
                  <a:cubicBezTo>
                    <a:pt x="12104918" y="2078"/>
                    <a:pt x="12081905" y="326177"/>
                    <a:pt x="12198610" y="807699"/>
                  </a:cubicBezTo>
                  <a:cubicBezTo>
                    <a:pt x="12253636" y="1311928"/>
                    <a:pt x="12178348" y="1855383"/>
                    <a:pt x="12198610" y="2499693"/>
                  </a:cubicBezTo>
                  <a:cubicBezTo>
                    <a:pt x="12205689" y="2924522"/>
                    <a:pt x="12071187" y="3268472"/>
                    <a:pt x="11910153" y="3307393"/>
                  </a:cubicBezTo>
                  <a:cubicBezTo>
                    <a:pt x="10256527" y="4109816"/>
                    <a:pt x="3096495" y="3470423"/>
                    <a:pt x="288456" y="3307393"/>
                  </a:cubicBezTo>
                  <a:cubicBezTo>
                    <a:pt x="70758" y="3375891"/>
                    <a:pt x="-74892" y="3019386"/>
                    <a:pt x="0" y="2499693"/>
                  </a:cubicBezTo>
                  <a:cubicBezTo>
                    <a:pt x="1598" y="1960569"/>
                    <a:pt x="-6712" y="1138367"/>
                    <a:pt x="0" y="807699"/>
                  </a:cubicBezTo>
                  <a:close/>
                </a:path>
                <a:path w="12198611" h="3307393" fill="none" stroke="0" extrusionOk="0">
                  <a:moveTo>
                    <a:pt x="0" y="807699"/>
                  </a:moveTo>
                  <a:cubicBezTo>
                    <a:pt x="-17479" y="387473"/>
                    <a:pt x="73813" y="-29727"/>
                    <a:pt x="288456" y="0"/>
                  </a:cubicBezTo>
                  <a:cubicBezTo>
                    <a:pt x="3719229" y="189253"/>
                    <a:pt x="9445231" y="-795139"/>
                    <a:pt x="11910153" y="0"/>
                  </a:cubicBezTo>
                  <a:cubicBezTo>
                    <a:pt x="12039944" y="-23516"/>
                    <a:pt x="12119114" y="295389"/>
                    <a:pt x="12198610" y="807699"/>
                  </a:cubicBezTo>
                  <a:cubicBezTo>
                    <a:pt x="12412397" y="1318467"/>
                    <a:pt x="12200909" y="1873011"/>
                    <a:pt x="12198610" y="2499693"/>
                  </a:cubicBezTo>
                  <a:cubicBezTo>
                    <a:pt x="12242199" y="2893614"/>
                    <a:pt x="12062193" y="3276067"/>
                    <a:pt x="11910153" y="3307393"/>
                  </a:cubicBezTo>
                  <a:cubicBezTo>
                    <a:pt x="9973518" y="3783830"/>
                    <a:pt x="2952232" y="2929777"/>
                    <a:pt x="288456" y="3307393"/>
                  </a:cubicBezTo>
                  <a:cubicBezTo>
                    <a:pt x="35215" y="3294070"/>
                    <a:pt x="-106150" y="2954359"/>
                    <a:pt x="0" y="2499693"/>
                  </a:cubicBezTo>
                  <a:cubicBezTo>
                    <a:pt x="-13747" y="1879989"/>
                    <a:pt x="-59229" y="1180705"/>
                    <a:pt x="0" y="80769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custGeom>
                      <a:avLst/>
                      <a:gdLst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45060" h="4779349" fill="none" extrusionOk="0">
                          <a:moveTo>
                            <a:pt x="0" y="1167166"/>
                          </a:moveTo>
                          <a:cubicBezTo>
                            <a:pt x="-11818" y="601182"/>
                            <a:pt x="113715" y="-60337"/>
                            <a:pt x="369954" y="0"/>
                          </a:cubicBezTo>
                          <a:cubicBezTo>
                            <a:pt x="4420007" y="33258"/>
                            <a:pt x="11483379" y="-1293649"/>
                            <a:pt x="15275105" y="0"/>
                          </a:cubicBezTo>
                          <a:cubicBezTo>
                            <a:pt x="15494154" y="7730"/>
                            <a:pt x="15575636" y="453198"/>
                            <a:pt x="15645059" y="1167166"/>
                          </a:cubicBezTo>
                          <a:cubicBezTo>
                            <a:pt x="15858904" y="1848709"/>
                            <a:pt x="15606622" y="2745846"/>
                            <a:pt x="15645059" y="3612182"/>
                          </a:cubicBezTo>
                          <a:cubicBezTo>
                            <a:pt x="15677050" y="4213447"/>
                            <a:pt x="15490326" y="4756783"/>
                            <a:pt x="15275105" y="4779349"/>
                          </a:cubicBezTo>
                          <a:cubicBezTo>
                            <a:pt x="12716960" y="5077952"/>
                            <a:pt x="4026200" y="4273685"/>
                            <a:pt x="369954" y="4779349"/>
                          </a:cubicBezTo>
                          <a:cubicBezTo>
                            <a:pt x="88670" y="4747979"/>
                            <a:pt x="-123049" y="4254229"/>
                            <a:pt x="0" y="3612182"/>
                          </a:cubicBezTo>
                          <a:cubicBezTo>
                            <a:pt x="-5054" y="2656739"/>
                            <a:pt x="10233" y="1733704"/>
                            <a:pt x="0" y="1167166"/>
                          </a:cubicBezTo>
                          <a:close/>
                        </a:path>
                        <a:path w="15645060" h="4779349" stroke="0" extrusionOk="0">
                          <a:moveTo>
                            <a:pt x="0" y="1167166"/>
                          </a:moveTo>
                          <a:cubicBezTo>
                            <a:pt x="-43973" y="413267"/>
                            <a:pt x="124343" y="3240"/>
                            <a:pt x="369954" y="0"/>
                          </a:cubicBezTo>
                          <a:cubicBezTo>
                            <a:pt x="2076577" y="-470404"/>
                            <a:pt x="13670042" y="437778"/>
                            <a:pt x="15275105" y="0"/>
                          </a:cubicBezTo>
                          <a:cubicBezTo>
                            <a:pt x="15475631" y="-40444"/>
                            <a:pt x="15545456" y="534804"/>
                            <a:pt x="15645059" y="1167166"/>
                          </a:cubicBezTo>
                          <a:cubicBezTo>
                            <a:pt x="15496348" y="2045377"/>
                            <a:pt x="15631944" y="2865449"/>
                            <a:pt x="15645059" y="3612182"/>
                          </a:cubicBezTo>
                          <a:cubicBezTo>
                            <a:pt x="15661908" y="4183613"/>
                            <a:pt x="15489649" y="4743683"/>
                            <a:pt x="15275105" y="4779349"/>
                          </a:cubicBezTo>
                          <a:cubicBezTo>
                            <a:pt x="9085842" y="4575403"/>
                            <a:pt x="6833821" y="5098776"/>
                            <a:pt x="369954" y="4779349"/>
                          </a:cubicBezTo>
                          <a:cubicBezTo>
                            <a:pt x="203753" y="4805895"/>
                            <a:pt x="-54593" y="4400090"/>
                            <a:pt x="0" y="3612182"/>
                          </a:cubicBezTo>
                          <a:cubicBezTo>
                            <a:pt x="-38746" y="2798820"/>
                            <a:pt x="14887" y="1714747"/>
                            <a:pt x="0" y="1167166"/>
                          </a:cubicBezTo>
                          <a:close/>
                        </a:path>
                        <a:path w="15645060" h="4779349" fill="none" stroke="0" extrusionOk="0">
                          <a:moveTo>
                            <a:pt x="0" y="1167166"/>
                          </a:moveTo>
                          <a:cubicBezTo>
                            <a:pt x="-7388" y="568554"/>
                            <a:pt x="134718" y="-26445"/>
                            <a:pt x="369954" y="0"/>
                          </a:cubicBezTo>
                          <a:cubicBezTo>
                            <a:pt x="5328900" y="55600"/>
                            <a:pt x="11613419" y="-551160"/>
                            <a:pt x="15275105" y="0"/>
                          </a:cubicBezTo>
                          <a:cubicBezTo>
                            <a:pt x="15469647" y="-5614"/>
                            <a:pt x="15555079" y="446322"/>
                            <a:pt x="15645059" y="1167166"/>
                          </a:cubicBezTo>
                          <a:cubicBezTo>
                            <a:pt x="15758702" y="1900720"/>
                            <a:pt x="15627394" y="2671419"/>
                            <a:pt x="15645059" y="3612182"/>
                          </a:cubicBezTo>
                          <a:cubicBezTo>
                            <a:pt x="15660094" y="4224849"/>
                            <a:pt x="15473828" y="4753451"/>
                            <a:pt x="15275105" y="4779349"/>
                          </a:cubicBezTo>
                          <a:cubicBezTo>
                            <a:pt x="13063991" y="5840009"/>
                            <a:pt x="4569434" y="4573027"/>
                            <a:pt x="369954" y="4779349"/>
                          </a:cubicBezTo>
                          <a:cubicBezTo>
                            <a:pt x="69578" y="4784231"/>
                            <a:pt x="-96714" y="4323412"/>
                            <a:pt x="0" y="3612182"/>
                          </a:cubicBezTo>
                          <a:cubicBezTo>
                            <a:pt x="-14469" y="2776286"/>
                            <a:pt x="-65325" y="1724879"/>
                            <a:pt x="0" y="1167166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 các từ có nghĩa giống </a:t>
              </a:r>
              <a:r>
                <a:rPr lang="en-US" sz="4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 những </a:t>
              </a:r>
              <a:r>
                <a:rPr lang="en-US" sz="48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4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4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sau:</a:t>
              </a:r>
            </a:p>
            <a:p>
              <a:pPr algn="ctr"/>
              <a:r>
                <a:rPr lang="vi-VN" sz="6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Đất nước ta sạch bóng quân thù. Hai Bà Trưng trở thành hai vị anh hùng đầu tiên được lưu danh trong lịch sử nước nhà</a:t>
              </a:r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BD324733-17D2-4648-01D8-1D88CF6F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EBD2DD0-0DA0-1F91-52D4-11CCFBAA384C}"/>
              </a:ext>
            </a:extLst>
          </p:cNvPr>
          <p:cNvGrpSpPr/>
          <p:nvPr/>
        </p:nvGrpSpPr>
        <p:grpSpPr>
          <a:xfrm>
            <a:off x="3505200" y="6819894"/>
            <a:ext cx="9906000" cy="2209799"/>
            <a:chOff x="5635407" y="7524357"/>
            <a:chExt cx="5535345" cy="117691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15473624-5845-E843-C21D-C098BA001A58}"/>
                </a:ext>
              </a:extLst>
            </p:cNvPr>
            <p:cNvSpPr/>
            <p:nvPr/>
          </p:nvSpPr>
          <p:spPr>
            <a:xfrm>
              <a:off x="6705600" y="7581900"/>
              <a:ext cx="4465152" cy="1061829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Hộp Văn bản 7">
              <a:extLst>
                <a:ext uri="{FF2B5EF4-FFF2-40B4-BE49-F238E27FC236}">
                  <a16:creationId xmlns:a16="http://schemas.microsoft.com/office/drawing/2014/main" id="{2A634A0C-6F00-FDFB-2451-3481D33B0AF6}"/>
                </a:ext>
              </a:extLst>
            </p:cNvPr>
            <p:cNvSpPr txBox="1"/>
            <p:nvPr/>
          </p:nvSpPr>
          <p:spPr>
            <a:xfrm>
              <a:off x="6997953" y="7849027"/>
              <a:ext cx="3954201" cy="54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đ</a:t>
              </a:r>
              <a:r>
                <a:rPr lang="en-US" sz="6000" b="1" dirty="0" err="1" smtClean="0">
                  <a:solidFill>
                    <a:prstClr val="black"/>
                  </a:solidFill>
                  <a:latin typeface="Calibri" panose="020F0502020204030204"/>
                </a:rPr>
                <a:t>ất</a:t>
              </a:r>
              <a:r>
                <a:rPr lang="en-US" sz="6000" b="1" dirty="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nước</a:t>
              </a:r>
              <a:r>
                <a:rPr lang="en-US" sz="6000" b="1" dirty="0">
                  <a:solidFill>
                    <a:prstClr val="black"/>
                  </a:solidFill>
                  <a:latin typeface="Calibri" panose="020F0502020204030204"/>
                </a:rPr>
                <a:t> –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nước</a:t>
              </a:r>
              <a:r>
                <a:rPr lang="en-US" sz="6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nhà</a:t>
              </a:r>
              <a:endParaRPr lang="en-US" sz="6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8" name="Picture 4" descr="Mặt Trời Mỉm Cười Sun Nụ Mùa - Miễn Phí vector hình ảnh trên Pixabay">
              <a:extLst>
                <a:ext uri="{FF2B5EF4-FFF2-40B4-BE49-F238E27FC236}">
                  <a16:creationId xmlns:a16="http://schemas.microsoft.com/office/drawing/2014/main" id="{E391A20F-3F89-886F-1A89-F3C389257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407" y="7524357"/>
              <a:ext cx="1230858" cy="1176915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817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3BAE726-CFBA-60B5-AF40-082CF055D2EF}"/>
              </a:ext>
            </a:extLst>
          </p:cNvPr>
          <p:cNvGrpSpPr/>
          <p:nvPr/>
        </p:nvGrpSpPr>
        <p:grpSpPr>
          <a:xfrm>
            <a:off x="890340" y="919274"/>
            <a:ext cx="16507320" cy="5062426"/>
            <a:chOff x="308203" y="2337884"/>
            <a:chExt cx="12870924" cy="3503287"/>
          </a:xfrm>
        </p:grpSpPr>
        <p:sp>
          <p:nvSpPr>
            <p:cNvPr id="3" name="Rectangle: Rounded Corners 3">
              <a:extLst>
                <a:ext uri="{FF2B5EF4-FFF2-40B4-BE49-F238E27FC236}">
                  <a16:creationId xmlns:a16="http://schemas.microsoft.com/office/drawing/2014/main" id="{B007264E-D9BA-DAA8-5B46-D71CED011DBF}"/>
                </a:ext>
              </a:extLst>
            </p:cNvPr>
            <p:cNvSpPr/>
            <p:nvPr/>
          </p:nvSpPr>
          <p:spPr>
            <a:xfrm>
              <a:off x="980516" y="2533778"/>
              <a:ext cx="12198611" cy="3307393"/>
            </a:xfrm>
            <a:custGeom>
              <a:avLst/>
              <a:gdLst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8611" h="3307393" fill="none" extrusionOk="0">
                  <a:moveTo>
                    <a:pt x="0" y="807699"/>
                  </a:moveTo>
                  <a:cubicBezTo>
                    <a:pt x="-17526" y="445150"/>
                    <a:pt x="82161" y="-46125"/>
                    <a:pt x="288456" y="0"/>
                  </a:cubicBezTo>
                  <a:cubicBezTo>
                    <a:pt x="3210010" y="92717"/>
                    <a:pt x="8942310" y="-1256869"/>
                    <a:pt x="11910153" y="0"/>
                  </a:cubicBezTo>
                  <a:cubicBezTo>
                    <a:pt x="12086233" y="6958"/>
                    <a:pt x="12136048" y="306510"/>
                    <a:pt x="12198610" y="807699"/>
                  </a:cubicBezTo>
                  <a:cubicBezTo>
                    <a:pt x="12420188" y="1273460"/>
                    <a:pt x="12171534" y="1910911"/>
                    <a:pt x="12198610" y="2499693"/>
                  </a:cubicBezTo>
                  <a:cubicBezTo>
                    <a:pt x="12239114" y="2904011"/>
                    <a:pt x="12099051" y="3268915"/>
                    <a:pt x="11910153" y="3307393"/>
                  </a:cubicBezTo>
                  <a:cubicBezTo>
                    <a:pt x="9830128" y="3509762"/>
                    <a:pt x="3019189" y="2905307"/>
                    <a:pt x="288456" y="3307393"/>
                  </a:cubicBezTo>
                  <a:cubicBezTo>
                    <a:pt x="60843" y="3283386"/>
                    <a:pt x="-157213" y="2943162"/>
                    <a:pt x="0" y="2499693"/>
                  </a:cubicBezTo>
                  <a:cubicBezTo>
                    <a:pt x="-1545" y="1801889"/>
                    <a:pt x="10276" y="1181348"/>
                    <a:pt x="0" y="807699"/>
                  </a:cubicBezTo>
                  <a:close/>
                </a:path>
                <a:path w="12198611" h="3307393" stroke="0" extrusionOk="0">
                  <a:moveTo>
                    <a:pt x="0" y="807699"/>
                  </a:moveTo>
                  <a:cubicBezTo>
                    <a:pt x="-50615" y="281016"/>
                    <a:pt x="59643" y="-66"/>
                    <a:pt x="288456" y="0"/>
                  </a:cubicBezTo>
                  <a:cubicBezTo>
                    <a:pt x="1640903" y="-344537"/>
                    <a:pt x="10584125" y="484875"/>
                    <a:pt x="11910153" y="0"/>
                  </a:cubicBezTo>
                  <a:cubicBezTo>
                    <a:pt x="12073795" y="-84170"/>
                    <a:pt x="12106700" y="375823"/>
                    <a:pt x="12198610" y="807699"/>
                  </a:cubicBezTo>
                  <a:cubicBezTo>
                    <a:pt x="12000214" y="1387399"/>
                    <a:pt x="12232651" y="1945625"/>
                    <a:pt x="12198610" y="2499693"/>
                  </a:cubicBezTo>
                  <a:cubicBezTo>
                    <a:pt x="12213436" y="2886584"/>
                    <a:pt x="12107105" y="3273984"/>
                    <a:pt x="11910153" y="3307393"/>
                  </a:cubicBezTo>
                  <a:cubicBezTo>
                    <a:pt x="7043728" y="3168861"/>
                    <a:pt x="5118913" y="3484696"/>
                    <a:pt x="288456" y="3307393"/>
                  </a:cubicBezTo>
                  <a:cubicBezTo>
                    <a:pt x="181188" y="3338779"/>
                    <a:pt x="-61119" y="3085641"/>
                    <a:pt x="0" y="2499693"/>
                  </a:cubicBezTo>
                  <a:cubicBezTo>
                    <a:pt x="-37013" y="1941659"/>
                    <a:pt x="54789" y="1222012"/>
                    <a:pt x="0" y="807699"/>
                  </a:cubicBezTo>
                  <a:close/>
                </a:path>
                <a:path w="12198611" h="3307393" fill="none" stroke="0" extrusionOk="0">
                  <a:moveTo>
                    <a:pt x="0" y="807699"/>
                  </a:moveTo>
                  <a:cubicBezTo>
                    <a:pt x="-17112" y="359207"/>
                    <a:pt x="126004" y="-43533"/>
                    <a:pt x="288456" y="0"/>
                  </a:cubicBezTo>
                  <a:cubicBezTo>
                    <a:pt x="4192008" y="-100505"/>
                    <a:pt x="8657536" y="16115"/>
                    <a:pt x="11910153" y="0"/>
                  </a:cubicBezTo>
                  <a:cubicBezTo>
                    <a:pt x="12104918" y="2078"/>
                    <a:pt x="12081905" y="326177"/>
                    <a:pt x="12198610" y="807699"/>
                  </a:cubicBezTo>
                  <a:cubicBezTo>
                    <a:pt x="12253636" y="1311928"/>
                    <a:pt x="12178348" y="1855383"/>
                    <a:pt x="12198610" y="2499693"/>
                  </a:cubicBezTo>
                  <a:cubicBezTo>
                    <a:pt x="12205689" y="2924522"/>
                    <a:pt x="12071187" y="3268472"/>
                    <a:pt x="11910153" y="3307393"/>
                  </a:cubicBezTo>
                  <a:cubicBezTo>
                    <a:pt x="10256527" y="4109816"/>
                    <a:pt x="3096495" y="3470423"/>
                    <a:pt x="288456" y="3307393"/>
                  </a:cubicBezTo>
                  <a:cubicBezTo>
                    <a:pt x="70758" y="3375891"/>
                    <a:pt x="-74892" y="3019386"/>
                    <a:pt x="0" y="2499693"/>
                  </a:cubicBezTo>
                  <a:cubicBezTo>
                    <a:pt x="1598" y="1960569"/>
                    <a:pt x="-6712" y="1138367"/>
                    <a:pt x="0" y="807699"/>
                  </a:cubicBezTo>
                  <a:close/>
                </a:path>
                <a:path w="12198611" h="3307393" fill="none" stroke="0" extrusionOk="0">
                  <a:moveTo>
                    <a:pt x="0" y="807699"/>
                  </a:moveTo>
                  <a:cubicBezTo>
                    <a:pt x="-17479" y="387473"/>
                    <a:pt x="73813" y="-29727"/>
                    <a:pt x="288456" y="0"/>
                  </a:cubicBezTo>
                  <a:cubicBezTo>
                    <a:pt x="3719229" y="189253"/>
                    <a:pt x="9445231" y="-795139"/>
                    <a:pt x="11910153" y="0"/>
                  </a:cubicBezTo>
                  <a:cubicBezTo>
                    <a:pt x="12039944" y="-23516"/>
                    <a:pt x="12119114" y="295389"/>
                    <a:pt x="12198610" y="807699"/>
                  </a:cubicBezTo>
                  <a:cubicBezTo>
                    <a:pt x="12412397" y="1318467"/>
                    <a:pt x="12200909" y="1873011"/>
                    <a:pt x="12198610" y="2499693"/>
                  </a:cubicBezTo>
                  <a:cubicBezTo>
                    <a:pt x="12242199" y="2893614"/>
                    <a:pt x="12062193" y="3276067"/>
                    <a:pt x="11910153" y="3307393"/>
                  </a:cubicBezTo>
                  <a:cubicBezTo>
                    <a:pt x="9973518" y="3783830"/>
                    <a:pt x="2952232" y="2929777"/>
                    <a:pt x="288456" y="3307393"/>
                  </a:cubicBezTo>
                  <a:cubicBezTo>
                    <a:pt x="35215" y="3294070"/>
                    <a:pt x="-106150" y="2954359"/>
                    <a:pt x="0" y="2499693"/>
                  </a:cubicBezTo>
                  <a:cubicBezTo>
                    <a:pt x="-13747" y="1879989"/>
                    <a:pt x="-59229" y="1180705"/>
                    <a:pt x="0" y="80769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custGeom>
                      <a:avLst/>
                      <a:gdLst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45060" h="4779349" fill="none" extrusionOk="0">
                          <a:moveTo>
                            <a:pt x="0" y="1167166"/>
                          </a:moveTo>
                          <a:cubicBezTo>
                            <a:pt x="-11818" y="601182"/>
                            <a:pt x="113715" y="-60337"/>
                            <a:pt x="369954" y="0"/>
                          </a:cubicBezTo>
                          <a:cubicBezTo>
                            <a:pt x="4420007" y="33258"/>
                            <a:pt x="11483379" y="-1293649"/>
                            <a:pt x="15275105" y="0"/>
                          </a:cubicBezTo>
                          <a:cubicBezTo>
                            <a:pt x="15494154" y="7730"/>
                            <a:pt x="15575636" y="453198"/>
                            <a:pt x="15645059" y="1167166"/>
                          </a:cubicBezTo>
                          <a:cubicBezTo>
                            <a:pt x="15858904" y="1848709"/>
                            <a:pt x="15606622" y="2745846"/>
                            <a:pt x="15645059" y="3612182"/>
                          </a:cubicBezTo>
                          <a:cubicBezTo>
                            <a:pt x="15677050" y="4213447"/>
                            <a:pt x="15490326" y="4756783"/>
                            <a:pt x="15275105" y="4779349"/>
                          </a:cubicBezTo>
                          <a:cubicBezTo>
                            <a:pt x="12716960" y="5077952"/>
                            <a:pt x="4026200" y="4273685"/>
                            <a:pt x="369954" y="4779349"/>
                          </a:cubicBezTo>
                          <a:cubicBezTo>
                            <a:pt x="88670" y="4747979"/>
                            <a:pt x="-123049" y="4254229"/>
                            <a:pt x="0" y="3612182"/>
                          </a:cubicBezTo>
                          <a:cubicBezTo>
                            <a:pt x="-5054" y="2656739"/>
                            <a:pt x="10233" y="1733704"/>
                            <a:pt x="0" y="1167166"/>
                          </a:cubicBezTo>
                          <a:close/>
                        </a:path>
                        <a:path w="15645060" h="4779349" stroke="0" extrusionOk="0">
                          <a:moveTo>
                            <a:pt x="0" y="1167166"/>
                          </a:moveTo>
                          <a:cubicBezTo>
                            <a:pt x="-43973" y="413267"/>
                            <a:pt x="124343" y="3240"/>
                            <a:pt x="369954" y="0"/>
                          </a:cubicBezTo>
                          <a:cubicBezTo>
                            <a:pt x="2076577" y="-470404"/>
                            <a:pt x="13670042" y="437778"/>
                            <a:pt x="15275105" y="0"/>
                          </a:cubicBezTo>
                          <a:cubicBezTo>
                            <a:pt x="15475631" y="-40444"/>
                            <a:pt x="15545456" y="534804"/>
                            <a:pt x="15645059" y="1167166"/>
                          </a:cubicBezTo>
                          <a:cubicBezTo>
                            <a:pt x="15496348" y="2045377"/>
                            <a:pt x="15631944" y="2865449"/>
                            <a:pt x="15645059" y="3612182"/>
                          </a:cubicBezTo>
                          <a:cubicBezTo>
                            <a:pt x="15661908" y="4183613"/>
                            <a:pt x="15489649" y="4743683"/>
                            <a:pt x="15275105" y="4779349"/>
                          </a:cubicBezTo>
                          <a:cubicBezTo>
                            <a:pt x="9085842" y="4575403"/>
                            <a:pt x="6833821" y="5098776"/>
                            <a:pt x="369954" y="4779349"/>
                          </a:cubicBezTo>
                          <a:cubicBezTo>
                            <a:pt x="203753" y="4805895"/>
                            <a:pt x="-54593" y="4400090"/>
                            <a:pt x="0" y="3612182"/>
                          </a:cubicBezTo>
                          <a:cubicBezTo>
                            <a:pt x="-38746" y="2798820"/>
                            <a:pt x="14887" y="1714747"/>
                            <a:pt x="0" y="1167166"/>
                          </a:cubicBezTo>
                          <a:close/>
                        </a:path>
                        <a:path w="15645060" h="4779349" fill="none" stroke="0" extrusionOk="0">
                          <a:moveTo>
                            <a:pt x="0" y="1167166"/>
                          </a:moveTo>
                          <a:cubicBezTo>
                            <a:pt x="-7388" y="568554"/>
                            <a:pt x="134718" y="-26445"/>
                            <a:pt x="369954" y="0"/>
                          </a:cubicBezTo>
                          <a:cubicBezTo>
                            <a:pt x="5328900" y="55600"/>
                            <a:pt x="11613419" y="-551160"/>
                            <a:pt x="15275105" y="0"/>
                          </a:cubicBezTo>
                          <a:cubicBezTo>
                            <a:pt x="15469647" y="-5614"/>
                            <a:pt x="15555079" y="446322"/>
                            <a:pt x="15645059" y="1167166"/>
                          </a:cubicBezTo>
                          <a:cubicBezTo>
                            <a:pt x="15758702" y="1900720"/>
                            <a:pt x="15627394" y="2671419"/>
                            <a:pt x="15645059" y="3612182"/>
                          </a:cubicBezTo>
                          <a:cubicBezTo>
                            <a:pt x="15660094" y="4224849"/>
                            <a:pt x="15473828" y="4753451"/>
                            <a:pt x="15275105" y="4779349"/>
                          </a:cubicBezTo>
                          <a:cubicBezTo>
                            <a:pt x="13063991" y="5840009"/>
                            <a:pt x="4569434" y="4573027"/>
                            <a:pt x="369954" y="4779349"/>
                          </a:cubicBezTo>
                          <a:cubicBezTo>
                            <a:pt x="69578" y="4784231"/>
                            <a:pt x="-96714" y="4323412"/>
                            <a:pt x="0" y="3612182"/>
                          </a:cubicBezTo>
                          <a:cubicBezTo>
                            <a:pt x="-14469" y="2776286"/>
                            <a:pt x="-65325" y="1724879"/>
                            <a:pt x="0" y="1167166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 các từ có nghĩa giống </a:t>
              </a:r>
              <a:r>
                <a:rPr lang="en-US" sz="4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 những câu thơ sau: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Con tàu như mũi tên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Đang lao về phía trước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Em muốn con tàu này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Đưa em đi khắp nước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Ơi Tổ quốc! Tổ quốc!</a:t>
              </a:r>
              <a:endParaRPr lang="vi-VN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3D10551D-2412-E8CC-FEDA-865453EF7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44309F-A6D1-A4DA-6CE9-8B7434BDB342}"/>
              </a:ext>
            </a:extLst>
          </p:cNvPr>
          <p:cNvGrpSpPr/>
          <p:nvPr/>
        </p:nvGrpSpPr>
        <p:grpSpPr>
          <a:xfrm>
            <a:off x="5867400" y="7353300"/>
            <a:ext cx="6861393" cy="1429143"/>
            <a:chOff x="5635407" y="7524357"/>
            <a:chExt cx="5535345" cy="117691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037DA71A-92B4-BBD6-A722-51A997F7BFAE}"/>
                </a:ext>
              </a:extLst>
            </p:cNvPr>
            <p:cNvSpPr/>
            <p:nvPr/>
          </p:nvSpPr>
          <p:spPr>
            <a:xfrm>
              <a:off x="6705600" y="7581900"/>
              <a:ext cx="4465152" cy="1061829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Hộp Văn bản 7">
              <a:extLst>
                <a:ext uri="{FF2B5EF4-FFF2-40B4-BE49-F238E27FC236}">
                  <a16:creationId xmlns:a16="http://schemas.microsoft.com/office/drawing/2014/main" id="{7D20C724-8C80-AA51-BDF8-5968F585B9A1}"/>
                </a:ext>
              </a:extLst>
            </p:cNvPr>
            <p:cNvSpPr txBox="1"/>
            <p:nvPr/>
          </p:nvSpPr>
          <p:spPr>
            <a:xfrm>
              <a:off x="6987822" y="7649860"/>
              <a:ext cx="4118720" cy="83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nước</a:t>
              </a:r>
              <a:r>
                <a:rPr lang="en-US" sz="6000" b="1" dirty="0">
                  <a:solidFill>
                    <a:prstClr val="black"/>
                  </a:solidFill>
                  <a:latin typeface="Calibri" panose="020F0502020204030204"/>
                </a:rPr>
                <a:t> –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6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quốc</a:t>
              </a:r>
              <a:endParaRPr lang="en-US" sz="6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8" name="Picture 4" descr="Mặt Trời Mỉm Cười Sun Nụ Mùa - Miễn Phí vector hình ảnh trên Pixabay">
              <a:extLst>
                <a:ext uri="{FF2B5EF4-FFF2-40B4-BE49-F238E27FC236}">
                  <a16:creationId xmlns:a16="http://schemas.microsoft.com/office/drawing/2014/main" id="{E33DD648-F56B-2BDB-D3E2-F10640655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407" y="7524357"/>
              <a:ext cx="1230858" cy="1176915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196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" y="57773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971800" y="1579542"/>
            <a:ext cx="10197367" cy="7485108"/>
            <a:chOff x="0" y="0"/>
            <a:chExt cx="2355171" cy="197138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355171" cy="1971386"/>
            </a:xfrm>
            <a:custGeom>
              <a:avLst/>
              <a:gdLst/>
              <a:ahLst/>
              <a:cxnLst/>
              <a:rect l="l" t="t" r="r" b="b"/>
              <a:pathLst>
                <a:path w="2355171" h="1971386">
                  <a:moveTo>
                    <a:pt x="44154" y="0"/>
                  </a:moveTo>
                  <a:lnTo>
                    <a:pt x="2311016" y="0"/>
                  </a:lnTo>
                  <a:cubicBezTo>
                    <a:pt x="2322727" y="0"/>
                    <a:pt x="2333958" y="4652"/>
                    <a:pt x="2342238" y="12932"/>
                  </a:cubicBezTo>
                  <a:cubicBezTo>
                    <a:pt x="2350519" y="21213"/>
                    <a:pt x="2355171" y="32444"/>
                    <a:pt x="2355171" y="44154"/>
                  </a:cubicBezTo>
                  <a:lnTo>
                    <a:pt x="2355171" y="1927232"/>
                  </a:lnTo>
                  <a:cubicBezTo>
                    <a:pt x="2355171" y="1938943"/>
                    <a:pt x="2350519" y="1950174"/>
                    <a:pt x="2342238" y="1958454"/>
                  </a:cubicBezTo>
                  <a:cubicBezTo>
                    <a:pt x="2333958" y="1966735"/>
                    <a:pt x="2322727" y="1971386"/>
                    <a:pt x="2311016" y="1971386"/>
                  </a:cubicBezTo>
                  <a:lnTo>
                    <a:pt x="44154" y="1971386"/>
                  </a:lnTo>
                  <a:cubicBezTo>
                    <a:pt x="32444" y="1971386"/>
                    <a:pt x="21213" y="1966735"/>
                    <a:pt x="12932" y="1958454"/>
                  </a:cubicBezTo>
                  <a:cubicBezTo>
                    <a:pt x="4652" y="1950174"/>
                    <a:pt x="0" y="1938943"/>
                    <a:pt x="0" y="1927232"/>
                  </a:cubicBezTo>
                  <a:lnTo>
                    <a:pt x="0" y="44154"/>
                  </a:lnTo>
                  <a:cubicBezTo>
                    <a:pt x="0" y="32444"/>
                    <a:pt x="4652" y="21213"/>
                    <a:pt x="12932" y="12932"/>
                  </a:cubicBezTo>
                  <a:cubicBezTo>
                    <a:pt x="21213" y="4652"/>
                    <a:pt x="32444" y="0"/>
                    <a:pt x="44154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55171" cy="201901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869432" y="828680"/>
            <a:ext cx="7315200" cy="1225126"/>
          </a:xfrm>
          <a:custGeom>
            <a:avLst/>
            <a:gdLst/>
            <a:ahLst/>
            <a:cxnLst/>
            <a:rect l="l" t="t" r="r" b="b"/>
            <a:pathLst>
              <a:path w="3564645" h="920326">
                <a:moveTo>
                  <a:pt x="0" y="0"/>
                </a:moveTo>
                <a:lnTo>
                  <a:pt x="3564644" y="0"/>
                </a:lnTo>
                <a:lnTo>
                  <a:pt x="3564644" y="920326"/>
                </a:lnTo>
                <a:lnTo>
                  <a:pt x="0" y="9203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534254">
            <a:off x="2806997" y="-81548"/>
            <a:ext cx="1454101" cy="2338467"/>
          </a:xfrm>
          <a:custGeom>
            <a:avLst/>
            <a:gdLst/>
            <a:ahLst/>
            <a:cxnLst/>
            <a:rect l="l" t="t" r="r" b="b"/>
            <a:pathLst>
              <a:path w="1454101" h="2338467">
                <a:moveTo>
                  <a:pt x="0" y="0"/>
                </a:moveTo>
                <a:lnTo>
                  <a:pt x="1454101" y="0"/>
                </a:lnTo>
                <a:lnTo>
                  <a:pt x="1454101" y="2338467"/>
                </a:lnTo>
                <a:lnTo>
                  <a:pt x="0" y="23384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719906">
            <a:off x="11285218" y="253880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69"/>
                </a:lnTo>
                <a:lnTo>
                  <a:pt x="0" y="17772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710285" y="2057400"/>
            <a:ext cx="4577715" cy="822960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90">
            <a:extLst>
              <a:ext uri="{FF2B5EF4-FFF2-40B4-BE49-F238E27FC236}">
                <a16:creationId xmlns:a16="http://schemas.microsoft.com/office/drawing/2014/main" id="{37EF12E8-C6B0-DF13-FE76-4E885C4FE7B8}"/>
              </a:ext>
            </a:extLst>
          </p:cNvPr>
          <p:cNvSpPr/>
          <p:nvPr/>
        </p:nvSpPr>
        <p:spPr>
          <a:xfrm>
            <a:off x="30480" y="6591301"/>
            <a:ext cx="3779520" cy="3695700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49DC006-824C-5F69-0727-4C40B61652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8086" y="502239"/>
            <a:ext cx="7834039" cy="31031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88D779-2AA7-3D64-2CB8-E7413F0AE6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3200" y="3009900"/>
            <a:ext cx="10443353" cy="34689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044309F-A6D1-A4DA-6CE9-8B7434BDB342}"/>
              </a:ext>
            </a:extLst>
          </p:cNvPr>
          <p:cNvGrpSpPr/>
          <p:nvPr/>
        </p:nvGrpSpPr>
        <p:grpSpPr>
          <a:xfrm>
            <a:off x="6683893" y="7244797"/>
            <a:ext cx="5849985" cy="1289393"/>
            <a:chOff x="6705600" y="7581900"/>
            <a:chExt cx="4719404" cy="1061829"/>
          </a:xfrm>
        </p:grpSpPr>
        <p:sp>
          <p:nvSpPr>
            <p:cNvPr id="18" name="Hình chữ nhật: Góc Tròn 6">
              <a:extLst>
                <a:ext uri="{FF2B5EF4-FFF2-40B4-BE49-F238E27FC236}">
                  <a16:creationId xmlns:a16="http://schemas.microsoft.com/office/drawing/2014/main" id="{037DA71A-92B4-BBD6-A722-51A997F7BFAE}"/>
                </a:ext>
              </a:extLst>
            </p:cNvPr>
            <p:cNvSpPr/>
            <p:nvPr/>
          </p:nvSpPr>
          <p:spPr>
            <a:xfrm>
              <a:off x="6705600" y="7581900"/>
              <a:ext cx="4465152" cy="1061829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Hộp Văn bản 7">
              <a:extLst>
                <a:ext uri="{FF2B5EF4-FFF2-40B4-BE49-F238E27FC236}">
                  <a16:creationId xmlns:a16="http://schemas.microsoft.com/office/drawing/2014/main" id="{7D20C724-8C80-AA51-BDF8-5968F585B9A1}"/>
                </a:ext>
              </a:extLst>
            </p:cNvPr>
            <p:cNvSpPr txBox="1"/>
            <p:nvPr/>
          </p:nvSpPr>
          <p:spPr>
            <a:xfrm>
              <a:off x="6805534" y="7596870"/>
              <a:ext cx="4619470" cy="83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US" sz="6000" b="1" dirty="0" err="1" smtClean="0">
                  <a:solidFill>
                    <a:srgbClr val="7030A0"/>
                  </a:solidFill>
                  <a:latin typeface="Calibri" panose="020F0502020204030204"/>
                </a:rPr>
                <a:t>Tuần</a:t>
              </a:r>
              <a:r>
                <a:rPr lang="en-US" sz="6000" b="1" dirty="0" smtClean="0">
                  <a:solidFill>
                    <a:srgbClr val="7030A0"/>
                  </a:solidFill>
                  <a:latin typeface="Calibri" panose="020F0502020204030204"/>
                </a:rPr>
                <a:t> 5 </a:t>
              </a:r>
              <a:r>
                <a:rPr lang="en-US" sz="6000" b="1" dirty="0">
                  <a:solidFill>
                    <a:srgbClr val="7030A0"/>
                  </a:solidFill>
                  <a:latin typeface="Calibri" panose="020F0502020204030204"/>
                </a:rPr>
                <a:t>– </a:t>
              </a:r>
              <a:r>
                <a:rPr lang="en-US" sz="6000" b="1" dirty="0" smtClean="0">
                  <a:solidFill>
                    <a:srgbClr val="7030A0"/>
                  </a:solidFill>
                  <a:latin typeface="Calibri" panose="020F0502020204030204"/>
                </a:rPr>
                <a:t> </a:t>
              </a:r>
              <a:r>
                <a:rPr lang="en-US" sz="6000" b="1" dirty="0" err="1" smtClean="0">
                  <a:solidFill>
                    <a:srgbClr val="7030A0"/>
                  </a:solidFill>
                  <a:latin typeface="Calibri" panose="020F0502020204030204"/>
                </a:rPr>
                <a:t>Tiết</a:t>
              </a:r>
              <a:r>
                <a:rPr lang="en-US" sz="6000" b="1" dirty="0" smtClean="0">
                  <a:solidFill>
                    <a:srgbClr val="7030A0"/>
                  </a:solidFill>
                  <a:latin typeface="Calibri" panose="020F0502020204030204"/>
                </a:rPr>
                <a:t> 30</a:t>
              </a:r>
              <a:endParaRPr lang="en-US" sz="6000" b="1" dirty="0">
                <a:solidFill>
                  <a:srgbClr val="7030A0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Hộp Văn bản 7">
            <a:extLst>
              <a:ext uri="{FF2B5EF4-FFF2-40B4-BE49-F238E27FC236}">
                <a16:creationId xmlns:a16="http://schemas.microsoft.com/office/drawing/2014/main" id="{7D20C724-8C80-AA51-BDF8-5968F585B9A1}"/>
              </a:ext>
            </a:extLst>
          </p:cNvPr>
          <p:cNvSpPr txBox="1"/>
          <p:nvPr/>
        </p:nvSpPr>
        <p:spPr>
          <a:xfrm>
            <a:off x="10390844" y="689584"/>
            <a:ext cx="729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9600" b="1" dirty="0" smtClean="0">
                <a:solidFill>
                  <a:srgbClr val="FF3399"/>
                </a:solidFill>
                <a:latin typeface="Calibri" panose="020F0502020204030204"/>
              </a:rPr>
              <a:t>5</a:t>
            </a:r>
            <a:endParaRPr lang="en-US" sz="9600" b="1" dirty="0">
              <a:solidFill>
                <a:srgbClr val="FF3399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5" name="Picture 4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0633465C-4F06-3AC7-31C4-43D4CA3AC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19300"/>
            <a:ext cx="10580819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647700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0000"/>
                </a:solidFill>
                <a:effectLst/>
              </a:rPr>
              <a:t>1.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Đọc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2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đoạn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văn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sau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và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trả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lời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câu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hỏi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.</a:t>
            </a: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C25BD-DCB1-B661-90AB-F876FF3A7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019300"/>
            <a:ext cx="12573000" cy="2885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6088A1-66B0-C564-8895-4398911BE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143500"/>
            <a:ext cx="12954000" cy="24594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BECA2-5D8C-607E-B12C-938D6244C9E0}"/>
              </a:ext>
            </a:extLst>
          </p:cNvPr>
          <p:cNvSpPr txBox="1"/>
          <p:nvPr/>
        </p:nvSpPr>
        <p:spPr>
          <a:xfrm>
            <a:off x="1371600" y="7658100"/>
            <a:ext cx="1501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a.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Những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từ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in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đậm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trong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đoạn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văn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nào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có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giống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b.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Những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từ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in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đậm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trong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đoạn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văn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nào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có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gần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giống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?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Nêu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nét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khác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giữa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chúng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9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7593" descr="PPT素材-21">
            <a:extLst>
              <a:ext uri="{FF2B5EF4-FFF2-40B4-BE49-F238E27FC236}">
                <a16:creationId xmlns:a16="http://schemas.microsoft.com/office/drawing/2014/main" id="{1EF22598-E450-D699-E4DC-34975D6FC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056" y="114300"/>
            <a:ext cx="9645744" cy="100615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7845D17-A278-2852-C905-1C9B5DB500D5}"/>
              </a:ext>
            </a:extLst>
          </p:cNvPr>
          <p:cNvGrpSpPr/>
          <p:nvPr/>
        </p:nvGrpSpPr>
        <p:grpSpPr>
          <a:xfrm>
            <a:off x="762000" y="3543300"/>
            <a:ext cx="7620000" cy="4953000"/>
            <a:chOff x="8877299" y="85725"/>
            <a:chExt cx="2428876" cy="1876425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548252-E9E0-878F-E51B-FF8806BC9DAC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BBC93C-B052-644F-BA8D-7A1DAB77F346}"/>
                </a:ext>
              </a:extLst>
            </p:cNvPr>
            <p:cNvSpPr txBox="1"/>
            <p:nvPr/>
          </p:nvSpPr>
          <p:spPr>
            <a:xfrm>
              <a:off x="8987532" y="885825"/>
              <a:ext cx="2238231" cy="8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Đoạn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a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chứa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các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từ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có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nghĩa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gần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giống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nhau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: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khuân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tha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vác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nhấc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9EC001-FC68-6D85-5C63-9EE7F06FC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952500"/>
            <a:ext cx="8963648" cy="213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2CAE3B-161D-8EF9-0688-1A1494AFF6E2}"/>
              </a:ext>
            </a:extLst>
          </p:cNvPr>
          <p:cNvSpPr txBox="1"/>
          <p:nvPr/>
        </p:nvSpPr>
        <p:spPr>
          <a:xfrm>
            <a:off x="9601200" y="2095500"/>
            <a:ext cx="7315200" cy="632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từ đều nói về hành động tác động vào một vật nặng (thường là</a:t>
            </a: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mang/chuyển) và làm cho vật đó thay đổi vị trí.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Nét nghĩa khác nhau: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thức tác động và làm cho vật thay đổi vi trí.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khuân: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khiêng vác đồ vật nặng;</a:t>
            </a:r>
            <a:endParaRPr lang="en-US" sz="32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tha: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 đi bằng cách ngậm chặt ở miệng hoặc mỏ;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vác: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 vật nặng bằng cách đặt lên vai;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nhấc: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 lên, đưa lên cao hơn.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845D17-A278-2852-C905-1C9B5DB500D5}"/>
              </a:ext>
            </a:extLst>
          </p:cNvPr>
          <p:cNvGrpSpPr/>
          <p:nvPr/>
        </p:nvGrpSpPr>
        <p:grpSpPr>
          <a:xfrm>
            <a:off x="762000" y="3543300"/>
            <a:ext cx="7620000" cy="4953000"/>
            <a:chOff x="8877299" y="85725"/>
            <a:chExt cx="2428876" cy="1876425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FB548252-E9E0-878F-E51B-FF8806BC9DAC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BBC93C-B052-644F-BA8D-7A1DAB77F346}"/>
                </a:ext>
              </a:extLst>
            </p:cNvPr>
            <p:cNvSpPr txBox="1"/>
            <p:nvPr/>
          </p:nvSpPr>
          <p:spPr>
            <a:xfrm>
              <a:off x="8987532" y="885825"/>
              <a:ext cx="2238231" cy="8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Đoạn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b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chứa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giống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nhau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: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ban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mai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sáng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sớm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32CAE3B-161D-8EF9-0688-1A1494AFF6E2}"/>
              </a:ext>
            </a:extLst>
          </p:cNvPr>
          <p:cNvSpPr txBox="1"/>
          <p:nvPr/>
        </p:nvSpPr>
        <p:spPr>
          <a:xfrm>
            <a:off x="9753600" y="3162300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này đều nói về thời điểm bắt đầu buổi sáng, khi mặt trời sắp nhô lên khỏi đường chân trời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7998D-551F-A404-6097-B78B191AB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409700"/>
            <a:ext cx="8829734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1035</Words>
  <Application>Microsoft Office PowerPoint</Application>
  <PresentationFormat>Custom</PresentationFormat>
  <Paragraphs>106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宋体</vt:lpstr>
      <vt:lpstr>#9Slide03 Arima Madurai Black</vt:lpstr>
      <vt:lpstr>Arial</vt:lpstr>
      <vt:lpstr>Calibri</vt:lpstr>
      <vt:lpstr>Calibri Light</vt:lpstr>
      <vt:lpstr>Cambria</vt:lpstr>
      <vt:lpstr>等线</vt:lpstr>
      <vt:lpstr>Times New Roman</vt:lpstr>
      <vt:lpstr>Yeseva One</vt:lpstr>
      <vt:lpstr>1_Chủ đề Office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10</cp:lastModifiedBy>
  <cp:revision>42</cp:revision>
  <dcterms:created xsi:type="dcterms:W3CDTF">2006-08-16T00:00:00Z</dcterms:created>
  <dcterms:modified xsi:type="dcterms:W3CDTF">2024-10-03T06:00:48Z</dcterms:modified>
  <dc:identifier>DAGFWQ5R7NY</dc:identifier>
</cp:coreProperties>
</file>