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9" r:id="rId3"/>
    <p:sldId id="260" r:id="rId4"/>
    <p:sldId id="261" r:id="rId5"/>
    <p:sldId id="257" r:id="rId6"/>
    <p:sldId id="282" r:id="rId7"/>
    <p:sldId id="276" r:id="rId8"/>
    <p:sldId id="262" r:id="rId9"/>
    <p:sldId id="263" r:id="rId10"/>
    <p:sldId id="264" r:id="rId11"/>
    <p:sldId id="277" r:id="rId12"/>
    <p:sldId id="278" r:id="rId13"/>
    <p:sldId id="279" r:id="rId14"/>
    <p:sldId id="265" r:id="rId15"/>
    <p:sldId id="280"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2" autoAdjust="0"/>
    <p:restoredTop sz="80136" autoAdjust="0"/>
  </p:normalViewPr>
  <p:slideViewPr>
    <p:cSldViewPr snapToGrid="0">
      <p:cViewPr varScale="1">
        <p:scale>
          <a:sx n="59" d="100"/>
          <a:sy n="59" d="100"/>
        </p:scale>
        <p:origin x="24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34DC6-C47A-4538-AE1B-77433F53837D}"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A0574-D422-41C8-8A37-20BF0E8107A8}" type="slidenum">
              <a:rPr lang="en-US" smtClean="0"/>
              <a:t>‹#›</a:t>
            </a:fld>
            <a:endParaRPr lang="en-US"/>
          </a:p>
        </p:txBody>
      </p:sp>
    </p:spTree>
    <p:extLst>
      <p:ext uri="{BB962C8B-B14F-4D97-AF65-F5344CB8AC3E}">
        <p14:creationId xmlns:p14="http://schemas.microsoft.com/office/powerpoint/2010/main" val="28042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4</a:t>
            </a:fld>
            <a:endParaRPr lang="en-US"/>
          </a:p>
        </p:txBody>
      </p:sp>
    </p:spTree>
    <p:extLst>
      <p:ext uri="{BB962C8B-B14F-4D97-AF65-F5344CB8AC3E}">
        <p14:creationId xmlns:p14="http://schemas.microsoft.com/office/powerpoint/2010/main" val="32823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A0574-D422-41C8-8A37-20BF0E8107A8}" type="slidenum">
              <a:rPr lang="en-US" smtClean="0"/>
              <a:t>5</a:t>
            </a:fld>
            <a:endParaRPr lang="en-US"/>
          </a:p>
        </p:txBody>
      </p:sp>
    </p:spTree>
    <p:extLst>
      <p:ext uri="{BB962C8B-B14F-4D97-AF65-F5344CB8AC3E}">
        <p14:creationId xmlns:p14="http://schemas.microsoft.com/office/powerpoint/2010/main" val="282307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ngữ</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cặp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biết</a:t>
            </a:r>
            <a:r>
              <a:rPr lang="en-US" sz="1800" dirty="0">
                <a:effectLst/>
                <a:latin typeface="Times New Roman" panose="02020603050405020304" pitchFamily="18" charset="0"/>
                <a:ea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85A0574-D422-41C8-8A37-20BF0E8107A8}" type="slidenum">
              <a:rPr lang="en-US" smtClean="0"/>
              <a:t>8</a:t>
            </a:fld>
            <a:endParaRPr lang="en-US"/>
          </a:p>
        </p:txBody>
      </p:sp>
    </p:spTree>
    <p:extLst>
      <p:ext uri="{BB962C8B-B14F-4D97-AF65-F5344CB8AC3E}">
        <p14:creationId xmlns:p14="http://schemas.microsoft.com/office/powerpoint/2010/main" val="194390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chọn</a:t>
            </a:r>
            <a:r>
              <a:rPr lang="en-US" dirty="0"/>
              <a:t> </a:t>
            </a:r>
            <a:r>
              <a:rPr lang="en-US" dirty="0" err="1"/>
              <a:t>từ</a:t>
            </a:r>
            <a:r>
              <a:rPr lang="en-US" dirty="0"/>
              <a:t> </a:t>
            </a:r>
            <a:r>
              <a:rPr lang="en-US" dirty="0" err="1"/>
              <a:t>thích</a:t>
            </a:r>
            <a:r>
              <a:rPr lang="en-US" dirty="0"/>
              <a:t> </a:t>
            </a:r>
            <a:r>
              <a:rPr lang="en-US" dirty="0" err="1"/>
              <a:t>hợp</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hiểu</a:t>
            </a:r>
            <a:r>
              <a:rPr lang="en-US" dirty="0"/>
              <a:t> </a:t>
            </a:r>
            <a:r>
              <a:rPr lang="en-US" dirty="0" err="1"/>
              <a:t>nghĩa</a:t>
            </a:r>
            <a:r>
              <a:rPr lang="en-US" dirty="0"/>
              <a:t> </a:t>
            </a:r>
            <a:r>
              <a:rPr lang="en-US" dirty="0" err="1"/>
              <a:t>của</a:t>
            </a:r>
            <a:r>
              <a:rPr lang="en-US" dirty="0"/>
              <a:t> </a:t>
            </a:r>
            <a:r>
              <a:rPr lang="en-US" dirty="0" err="1"/>
              <a:t>từ</a:t>
            </a:r>
            <a:r>
              <a:rPr lang="en-US" dirty="0"/>
              <a:t> </a:t>
            </a:r>
            <a:r>
              <a:rPr lang="en-US" dirty="0" err="1"/>
              <a:t>để</a:t>
            </a:r>
            <a:r>
              <a:rPr lang="en-US" dirty="0"/>
              <a:t> </a:t>
            </a:r>
            <a:r>
              <a:rPr lang="en-US" dirty="0" err="1"/>
              <a:t>lựa</a:t>
            </a:r>
            <a:r>
              <a:rPr lang="en-US" dirty="0"/>
              <a:t> </a:t>
            </a:r>
            <a:r>
              <a:rPr lang="en-US" dirty="0" err="1"/>
              <a:t>chọn</a:t>
            </a:r>
            <a:r>
              <a:rPr lang="en-US" dirty="0"/>
              <a:t> </a:t>
            </a:r>
            <a:r>
              <a:rPr lang="en-US" dirty="0" err="1"/>
              <a:t>từ</a:t>
            </a:r>
            <a:r>
              <a:rPr lang="en-US" dirty="0"/>
              <a:t> </a:t>
            </a:r>
            <a:r>
              <a:rPr lang="en-US" dirty="0" err="1"/>
              <a:t>đảm</a:t>
            </a:r>
            <a:r>
              <a:rPr lang="en-US" dirty="0"/>
              <a:t> </a:t>
            </a:r>
            <a:r>
              <a:rPr lang="en-US" dirty="0" err="1"/>
              <a:t>bảo</a:t>
            </a:r>
            <a:r>
              <a:rPr lang="en-US" dirty="0"/>
              <a:t> </a:t>
            </a:r>
            <a:r>
              <a:rPr lang="en-US" dirty="0" err="1"/>
              <a:t>độ</a:t>
            </a:r>
            <a:r>
              <a:rPr lang="en-US" dirty="0"/>
              <a:t> </a:t>
            </a:r>
            <a:r>
              <a:rPr lang="en-US" dirty="0" err="1"/>
              <a:t>chính</a:t>
            </a:r>
            <a:r>
              <a:rPr lang="en-US" dirty="0"/>
              <a:t> </a:t>
            </a:r>
            <a:r>
              <a:rPr lang="en-US" dirty="0" err="1"/>
              <a:t>xác</a:t>
            </a:r>
            <a:r>
              <a:rPr lang="en-US" dirty="0"/>
              <a:t>, </a:t>
            </a:r>
            <a:r>
              <a:rPr lang="en-US" dirty="0" err="1"/>
              <a:t>nêu</a:t>
            </a:r>
            <a:r>
              <a:rPr lang="en-US" dirty="0"/>
              <a:t> </a:t>
            </a:r>
            <a:r>
              <a:rPr lang="en-US" dirty="0" err="1"/>
              <a:t>đúng</a:t>
            </a:r>
            <a:r>
              <a:rPr lang="en-US" dirty="0"/>
              <a:t> </a:t>
            </a:r>
            <a:r>
              <a:rPr lang="en-US" dirty="0" err="1"/>
              <a:t>sự</a:t>
            </a:r>
            <a:r>
              <a:rPr lang="en-US" dirty="0"/>
              <a:t> </a:t>
            </a:r>
            <a:r>
              <a:rPr lang="en-US" dirty="0" err="1"/>
              <a:t>vật</a:t>
            </a:r>
            <a:r>
              <a:rPr lang="en-US" dirty="0"/>
              <a:t> </a:t>
            </a:r>
            <a:r>
              <a:rPr lang="en-US" dirty="0" err="1"/>
              <a:t>được</a:t>
            </a:r>
            <a:r>
              <a:rPr lang="en-US" dirty="0"/>
              <a:t> </a:t>
            </a:r>
            <a:r>
              <a:rPr lang="en-US" dirty="0" err="1"/>
              <a:t>nói</a:t>
            </a:r>
            <a:r>
              <a:rPr lang="en-US" dirty="0"/>
              <a:t> </a:t>
            </a:r>
            <a:r>
              <a:rPr lang="en-US" dirty="0" err="1"/>
              <a:t>đến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Khô</a:t>
            </a:r>
            <a:r>
              <a:rPr lang="en-US" dirty="0"/>
              <a:t> </a:t>
            </a:r>
            <a:r>
              <a:rPr lang="en-US" dirty="0" err="1"/>
              <a:t>cằn</a:t>
            </a:r>
            <a:r>
              <a:rPr lang="en-US" dirty="0"/>
              <a:t> </a:t>
            </a:r>
            <a:r>
              <a:rPr lang="en-US" dirty="0" err="1"/>
              <a:t>có</a:t>
            </a:r>
            <a:r>
              <a:rPr lang="en-US" dirty="0"/>
              <a:t> </a:t>
            </a:r>
            <a:r>
              <a:rPr lang="en-US" dirty="0" err="1"/>
              <a:t>nghĩa</a:t>
            </a:r>
            <a:r>
              <a:rPr lang="en-US" dirty="0"/>
              <a:t> </a:t>
            </a:r>
            <a:r>
              <a:rPr lang="en-US" dirty="0" err="1"/>
              <a:t>là</a:t>
            </a:r>
            <a:r>
              <a:rPr lang="en-US" dirty="0"/>
              <a:t> </a:t>
            </a:r>
            <a:r>
              <a:rPr lang="en-US" dirty="0" err="1"/>
              <a:t>gì</a:t>
            </a:r>
            <a:r>
              <a:rPr lang="en-US" dirty="0"/>
              <a:t>? (</a:t>
            </a:r>
            <a:r>
              <a:rPr lang="en-US" b="0" i="0" dirty="0" err="1">
                <a:solidFill>
                  <a:srgbClr val="000000"/>
                </a:solidFill>
                <a:effectLst/>
                <a:highlight>
                  <a:srgbClr val="FFFFFF"/>
                </a:highlight>
                <a:latin typeface="Arial" panose="020B0604020202020204" pitchFamily="34" charset="0"/>
              </a:rPr>
              <a:t>nói</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về</a:t>
            </a:r>
            <a:r>
              <a:rPr lang="en-US" b="0" i="0" dirty="0">
                <a:solidFill>
                  <a:srgbClr val="000000"/>
                </a:solidFill>
                <a:effectLst/>
                <a:highlight>
                  <a:srgbClr val="FFFFFF"/>
                </a:highlight>
                <a:latin typeface="Arial" panose="020B0604020202020204" pitchFamily="34" charset="0"/>
              </a:rPr>
              <a:t> </a:t>
            </a:r>
            <a:r>
              <a:rPr lang="vi-VN" b="0" i="0" dirty="0">
                <a:solidFill>
                  <a:srgbClr val="000000"/>
                </a:solidFill>
                <a:effectLst/>
                <a:highlight>
                  <a:srgbClr val="FFFFFF"/>
                </a:highlight>
                <a:latin typeface="Arial" panose="020B0604020202020204" pitchFamily="34" charset="0"/>
              </a:rPr>
              <a:t>đất trồng cằn cỗi, ít màu, vì không được chăm sóc, tưới bón</a:t>
            </a:r>
            <a:r>
              <a:rPr lang="en-US" b="0" i="0" dirty="0">
                <a:solidFill>
                  <a:srgbClr val="000000"/>
                </a:solidFill>
                <a:effectLst/>
                <a:highlight>
                  <a:srgbClr val="FFFFFF"/>
                </a:highligh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Tìm</a:t>
            </a:r>
            <a:r>
              <a:rPr lang="en-US" dirty="0"/>
              <a:t> </a:t>
            </a:r>
            <a:r>
              <a:rPr lang="en-US" dirty="0" err="1"/>
              <a:t>từ</a:t>
            </a:r>
            <a:r>
              <a:rPr lang="en-US" dirty="0"/>
              <a:t> </a:t>
            </a:r>
            <a:r>
              <a:rPr lang="en-US" dirty="0" err="1"/>
              <a:t>đồng</a:t>
            </a:r>
            <a:r>
              <a:rPr lang="en-US" dirty="0"/>
              <a:t> </a:t>
            </a:r>
            <a:r>
              <a:rPr lang="en-US" dirty="0" err="1"/>
              <a:t>nghĩa</a:t>
            </a:r>
            <a:r>
              <a:rPr lang="en-US" dirty="0"/>
              <a:t> </a:t>
            </a:r>
            <a:r>
              <a:rPr lang="en-US" dirty="0" err="1"/>
              <a:t>với</a:t>
            </a:r>
            <a:r>
              <a:rPr lang="en-US" dirty="0"/>
              <a:t> </a:t>
            </a:r>
            <a:r>
              <a:rPr lang="en-US" dirty="0" err="1"/>
              <a:t>sức</a:t>
            </a:r>
            <a:r>
              <a:rPr lang="en-US" dirty="0"/>
              <a:t> </a:t>
            </a:r>
            <a:r>
              <a:rPr lang="en-US" dirty="0" err="1"/>
              <a:t>sống</a:t>
            </a:r>
            <a:r>
              <a:rPr lang="en-US" dirty="0"/>
              <a:t>. (</a:t>
            </a:r>
            <a:r>
              <a:rPr lang="en-US" dirty="0" err="1"/>
              <a:t>sinh</a:t>
            </a:r>
            <a:r>
              <a:rPr lang="en-US" dirty="0"/>
              <a:t> </a:t>
            </a:r>
            <a:r>
              <a:rPr lang="en-US" dirty="0" err="1"/>
              <a:t>khí</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Từ</a:t>
            </a:r>
            <a:r>
              <a:rPr lang="en-US" dirty="0"/>
              <a:t> </a:t>
            </a:r>
            <a:r>
              <a:rPr lang="en-US" dirty="0" err="1"/>
              <a:t>sức</a:t>
            </a:r>
            <a:r>
              <a:rPr lang="en-US" dirty="0"/>
              <a:t> </a:t>
            </a:r>
            <a:r>
              <a:rPr lang="en-US" dirty="0" err="1"/>
              <a:t>sống</a:t>
            </a:r>
            <a:r>
              <a:rPr lang="en-US" dirty="0"/>
              <a:t> </a:t>
            </a:r>
            <a:r>
              <a:rPr lang="en-US" dirty="0" err="1"/>
              <a:t>thuộc</a:t>
            </a:r>
            <a:r>
              <a:rPr lang="en-US" dirty="0"/>
              <a:t> </a:t>
            </a:r>
            <a:r>
              <a:rPr lang="en-US" dirty="0" err="1"/>
              <a:t>từ</a:t>
            </a:r>
            <a:r>
              <a:rPr lang="en-US" dirty="0"/>
              <a:t> </a:t>
            </a:r>
            <a:r>
              <a:rPr lang="en-US" dirty="0" err="1"/>
              <a:t>loại</a:t>
            </a:r>
            <a:r>
              <a:rPr lang="en-US" dirty="0"/>
              <a:t> </a:t>
            </a:r>
            <a:r>
              <a:rPr lang="en-US" dirty="0" err="1"/>
              <a:t>gì</a:t>
            </a:r>
            <a:r>
              <a:rPr lang="en-US" dirty="0"/>
              <a:t> </a:t>
            </a:r>
            <a:r>
              <a:rPr lang="en-US" dirty="0" err="1"/>
              <a:t>trong</a:t>
            </a:r>
            <a:r>
              <a:rPr lang="en-US" dirty="0"/>
              <a:t> </a:t>
            </a:r>
            <a:r>
              <a:rPr lang="en-US" dirty="0" err="1"/>
              <a:t>câu</a:t>
            </a:r>
            <a:r>
              <a:rPr lang="en-US" dirty="0"/>
              <a:t> </a:t>
            </a:r>
            <a:r>
              <a:rPr lang="en-US" dirty="0" err="1"/>
              <a:t>văn</a:t>
            </a:r>
            <a:r>
              <a:rPr lang="en-US" dirty="0"/>
              <a:t>? (</a:t>
            </a:r>
            <a:r>
              <a:rPr lang="en-US" dirty="0" err="1"/>
              <a:t>danh</a:t>
            </a:r>
            <a:r>
              <a:rPr lang="en-US" dirty="0"/>
              <a:t> </a:t>
            </a:r>
            <a:r>
              <a:rPr lang="en-US" dirty="0" err="1"/>
              <a:t>từ</a:t>
            </a:r>
            <a:r>
              <a:rPr lang="en-US" dirty="0"/>
              <a:t>)</a:t>
            </a:r>
          </a:p>
        </p:txBody>
      </p:sp>
      <p:sp>
        <p:nvSpPr>
          <p:cNvPr id="4" name="Slide Number Placeholder 3"/>
          <p:cNvSpPr>
            <a:spLocks noGrp="1"/>
          </p:cNvSpPr>
          <p:nvPr>
            <p:ph type="sldNum" sz="quarter" idx="5"/>
          </p:nvPr>
        </p:nvSpPr>
        <p:spPr/>
        <p:txBody>
          <a:bodyPr/>
          <a:lstStyle/>
          <a:p>
            <a:fld id="{185A0574-D422-41C8-8A37-20BF0E8107A8}" type="slidenum">
              <a:rPr lang="en-US" smtClean="0"/>
              <a:t>13</a:t>
            </a:fld>
            <a:endParaRPr lang="en-US"/>
          </a:p>
        </p:txBody>
      </p:sp>
    </p:spTree>
    <p:extLst>
      <p:ext uri="{BB962C8B-B14F-4D97-AF65-F5344CB8AC3E}">
        <p14:creationId xmlns:p14="http://schemas.microsoft.com/office/powerpoint/2010/main" val="236252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viết</a:t>
            </a:r>
            <a:r>
              <a:rPr lang="en-US" dirty="0"/>
              <a:t> </a:t>
            </a:r>
            <a:r>
              <a:rPr lang="en-US" dirty="0" err="1"/>
              <a:t>đoạn</a:t>
            </a:r>
            <a:r>
              <a:rPr lang="en-US" dirty="0"/>
              <a:t> </a:t>
            </a:r>
            <a:r>
              <a:rPr lang="en-US" dirty="0" err="1"/>
              <a:t>văn</a:t>
            </a:r>
            <a:r>
              <a:rPr lang="en-US" dirty="0"/>
              <a:t> </a:t>
            </a:r>
            <a:r>
              <a:rPr lang="en-US" dirty="0" err="1"/>
              <a:t>tả</a:t>
            </a:r>
            <a:r>
              <a:rPr lang="en-US" dirty="0"/>
              <a:t> </a:t>
            </a:r>
            <a:r>
              <a:rPr lang="en-US" dirty="0" err="1"/>
              <a:t>cảnh</a:t>
            </a:r>
            <a:r>
              <a:rPr lang="en-US" dirty="0"/>
              <a:t> </a:t>
            </a:r>
            <a:r>
              <a:rPr lang="en-US" dirty="0" err="1"/>
              <a:t>đẹp</a:t>
            </a:r>
            <a:r>
              <a:rPr lang="en-US" dirty="0"/>
              <a:t> </a:t>
            </a:r>
            <a:r>
              <a:rPr lang="en-US" dirty="0" err="1"/>
              <a:t>thiên</a:t>
            </a:r>
            <a:r>
              <a:rPr lang="en-US" dirty="0"/>
              <a:t> </a:t>
            </a:r>
            <a:r>
              <a:rPr lang="en-US" dirty="0" err="1"/>
              <a:t>nhiên</a:t>
            </a:r>
            <a:r>
              <a:rPr lang="en-US" dirty="0"/>
              <a:t> </a:t>
            </a:r>
            <a:r>
              <a:rPr lang="en-US" dirty="0" err="1"/>
              <a:t>cần</a:t>
            </a:r>
            <a:r>
              <a:rPr lang="en-US" dirty="0"/>
              <a:t> </a:t>
            </a:r>
            <a:r>
              <a:rPr lang="en-US" dirty="0" err="1"/>
              <a:t>lưu</a:t>
            </a:r>
            <a:r>
              <a:rPr lang="en-US" dirty="0"/>
              <a:t> ý </a:t>
            </a:r>
            <a:r>
              <a:rPr lang="en-US" dirty="0" err="1"/>
              <a:t>gì</a:t>
            </a:r>
            <a:r>
              <a:rPr lang="en-US" dirty="0"/>
              <a:t>? (</a:t>
            </a:r>
            <a:r>
              <a:rPr lang="en-US" dirty="0" err="1"/>
              <a:t>cần</a:t>
            </a:r>
            <a:r>
              <a:rPr lang="en-US" dirty="0"/>
              <a:t> </a:t>
            </a:r>
            <a:r>
              <a:rPr lang="en-US" dirty="0" err="1"/>
              <a:t>lựa</a:t>
            </a:r>
            <a:r>
              <a:rPr lang="en-US" dirty="0"/>
              <a:t> </a:t>
            </a:r>
            <a:r>
              <a:rPr lang="en-US" dirty="0" err="1"/>
              <a:t>chọn</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tiêu</a:t>
            </a:r>
            <a:r>
              <a:rPr lang="en-US" dirty="0"/>
              <a:t> </a:t>
            </a:r>
            <a:r>
              <a:rPr lang="en-US" dirty="0" err="1"/>
              <a:t>biểu</a:t>
            </a:r>
            <a:r>
              <a:rPr lang="en-US" dirty="0"/>
              <a:t> </a:t>
            </a:r>
            <a:r>
              <a:rPr lang="en-US" dirty="0" err="1"/>
              <a:t>để</a:t>
            </a:r>
            <a:r>
              <a:rPr lang="en-US" dirty="0"/>
              <a:t> </a:t>
            </a:r>
            <a:r>
              <a:rPr lang="en-US" dirty="0" err="1"/>
              <a:t>miêu</a:t>
            </a:r>
            <a:r>
              <a:rPr lang="en-US" dirty="0"/>
              <a:t> </a:t>
            </a:r>
            <a:r>
              <a:rPr lang="en-US" dirty="0" err="1"/>
              <a:t>tả</a:t>
            </a:r>
            <a:r>
              <a:rPr lang="en-US" dirty="0"/>
              <a:t>, </a:t>
            </a:r>
            <a:r>
              <a:rPr lang="en-US" dirty="0" err="1"/>
              <a:t>chú</a:t>
            </a:r>
            <a:r>
              <a:rPr lang="en-US" dirty="0"/>
              <a:t> ý </a:t>
            </a:r>
            <a:r>
              <a:rPr lang="en-US" dirty="0" err="1"/>
              <a:t>sử</a:t>
            </a:r>
            <a:r>
              <a:rPr lang="en-US" dirty="0"/>
              <a:t> </a:t>
            </a:r>
            <a:r>
              <a:rPr lang="en-US" dirty="0" err="1"/>
              <a:t>dụng</a:t>
            </a:r>
            <a:r>
              <a:rPr lang="en-US" dirty="0"/>
              <a:t> </a:t>
            </a:r>
            <a:r>
              <a:rPr lang="en-US" dirty="0" err="1"/>
              <a:t>biện</a:t>
            </a:r>
            <a:r>
              <a:rPr lang="en-US" dirty="0"/>
              <a:t> </a:t>
            </a:r>
            <a:r>
              <a:rPr lang="en-US" dirty="0" err="1"/>
              <a:t>pháp</a:t>
            </a:r>
            <a:r>
              <a:rPr lang="en-US" dirty="0"/>
              <a:t> </a:t>
            </a:r>
            <a:r>
              <a:rPr lang="en-US" dirty="0" err="1"/>
              <a:t>nghệ</a:t>
            </a:r>
            <a:r>
              <a:rPr lang="en-US" dirty="0"/>
              <a:t> </a:t>
            </a:r>
            <a:r>
              <a:rPr lang="en-US" dirty="0" err="1"/>
              <a:t>thuật</a:t>
            </a:r>
            <a:r>
              <a:rPr lang="en-US" dirty="0"/>
              <a:t> so </a:t>
            </a:r>
            <a:r>
              <a:rPr lang="en-US" dirty="0" err="1"/>
              <a:t>sánh</a:t>
            </a:r>
            <a:r>
              <a:rPr lang="en-US" dirty="0"/>
              <a:t>, </a:t>
            </a:r>
            <a:r>
              <a:rPr lang="en-US" dirty="0" err="1"/>
              <a:t>nhân</a:t>
            </a:r>
            <a:r>
              <a:rPr lang="en-US" dirty="0"/>
              <a:t> </a:t>
            </a:r>
            <a:r>
              <a:rPr lang="en-US" dirty="0" err="1"/>
              <a:t>hóa</a:t>
            </a:r>
            <a:r>
              <a:rPr lang="en-US" dirty="0"/>
              <a:t>) </a:t>
            </a:r>
          </a:p>
        </p:txBody>
      </p:sp>
      <p:sp>
        <p:nvSpPr>
          <p:cNvPr id="4" name="Slide Number Placeholder 3"/>
          <p:cNvSpPr>
            <a:spLocks noGrp="1"/>
          </p:cNvSpPr>
          <p:nvPr>
            <p:ph type="sldNum" sz="quarter" idx="5"/>
          </p:nvPr>
        </p:nvSpPr>
        <p:spPr/>
        <p:txBody>
          <a:bodyPr/>
          <a:lstStyle/>
          <a:p>
            <a:fld id="{185A0574-D422-41C8-8A37-20BF0E8107A8}" type="slidenum">
              <a:rPr lang="en-US" smtClean="0"/>
              <a:t>14</a:t>
            </a:fld>
            <a:endParaRPr lang="en-US"/>
          </a:p>
        </p:txBody>
      </p:sp>
    </p:spTree>
    <p:extLst>
      <p:ext uri="{BB962C8B-B14F-4D97-AF65-F5344CB8AC3E}">
        <p14:creationId xmlns:p14="http://schemas.microsoft.com/office/powerpoint/2010/main" val="183825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2024/10/9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6.png"/><Relationship Id="rId4" Type="http://schemas.openxmlformats.org/officeDocument/2006/relationships/image" Target="../media/image6.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nhỏ</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3"/>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87620" y="2324698"/>
            <a:ext cx="4834629"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4686223" y="2221603"/>
            <a:ext cx="7785267" cy="1530229"/>
          </a:xfrm>
          <a:prstGeom prst="rect">
            <a:avLst/>
          </a:prstGeom>
        </p:spPr>
      </p:pic>
      <p:pic>
        <p:nvPicPr>
          <p:cNvPr id="12" name="Picture 11">
            <a:extLst>
              <a:ext uri="{FF2B5EF4-FFF2-40B4-BE49-F238E27FC236}">
                <a16:creationId xmlns:a16="http://schemas.microsoft.com/office/drawing/2014/main" id="{549DC006-824C-5F69-0727-4C40B61652C4}"/>
              </a:ext>
            </a:extLst>
          </p:cNvPr>
          <p:cNvPicPr>
            <a:picLocks noChangeAspect="1"/>
          </p:cNvPicPr>
          <p:nvPr/>
        </p:nvPicPr>
        <p:blipFill>
          <a:blip r:embed="rId13"/>
          <a:stretch>
            <a:fillRect/>
          </a:stretch>
        </p:blipFill>
        <p:spPr>
          <a:xfrm>
            <a:off x="2044744" y="-88578"/>
            <a:ext cx="7834039" cy="3103133"/>
          </a:xfrm>
          <a:prstGeom prst="rect">
            <a:avLst/>
          </a:prstGeom>
        </p:spPr>
      </p:pic>
      <p:sp>
        <p:nvSpPr>
          <p:cNvPr id="15" name="Hộp Văn bản 7">
            <a:extLst>
              <a:ext uri="{FF2B5EF4-FFF2-40B4-BE49-F238E27FC236}">
                <a16:creationId xmlns:a16="http://schemas.microsoft.com/office/drawing/2014/main" id="{7D20C724-8C80-AA51-BDF8-5968F585B9A1}"/>
              </a:ext>
            </a:extLst>
          </p:cNvPr>
          <p:cNvSpPr txBox="1"/>
          <p:nvPr/>
        </p:nvSpPr>
        <p:spPr>
          <a:xfrm>
            <a:off x="4772668" y="4897756"/>
            <a:ext cx="5726111" cy="1015663"/>
          </a:xfrm>
          <a:prstGeom prst="rect">
            <a:avLst/>
          </a:prstGeom>
          <a:noFill/>
        </p:spPr>
        <p:txBody>
          <a:bodyPr wrap="square" rtlCol="0">
            <a:spAutoFit/>
          </a:bodyPr>
          <a:lstStyle/>
          <a:p>
            <a:pPr defTabSz="1371600">
              <a:defRPr/>
            </a:pPr>
            <a:r>
              <a:rPr lang="en-US" sz="6000" b="1" dirty="0" err="1" smtClean="0">
                <a:solidFill>
                  <a:srgbClr val="7030A0"/>
                </a:solidFill>
                <a:latin typeface="Calibri" panose="020F0502020204030204"/>
              </a:rPr>
              <a:t>Tuần</a:t>
            </a:r>
            <a:r>
              <a:rPr lang="en-US" sz="6000" b="1" dirty="0" smtClean="0">
                <a:solidFill>
                  <a:srgbClr val="7030A0"/>
                </a:solidFill>
                <a:latin typeface="Calibri" panose="020F0502020204030204"/>
              </a:rPr>
              <a:t> </a:t>
            </a:r>
            <a:r>
              <a:rPr lang="en-US" sz="6000" b="1" dirty="0" smtClean="0">
                <a:solidFill>
                  <a:srgbClr val="7030A0"/>
                </a:solidFill>
                <a:latin typeface="Calibri" panose="020F0502020204030204"/>
              </a:rPr>
              <a:t>6 </a:t>
            </a:r>
            <a:r>
              <a:rPr lang="en-US" sz="6000" b="1" dirty="0">
                <a:solidFill>
                  <a:srgbClr val="7030A0"/>
                </a:solidFill>
                <a:latin typeface="Calibri" panose="020F0502020204030204"/>
              </a:rPr>
              <a:t>– </a:t>
            </a:r>
            <a:r>
              <a:rPr lang="en-US" sz="6000" b="1" dirty="0" smtClean="0">
                <a:solidFill>
                  <a:srgbClr val="7030A0"/>
                </a:solidFill>
                <a:latin typeface="Calibri" panose="020F0502020204030204"/>
              </a:rPr>
              <a:t> </a:t>
            </a:r>
            <a:r>
              <a:rPr lang="en-US" sz="6000" b="1" dirty="0" err="1" smtClean="0">
                <a:solidFill>
                  <a:srgbClr val="7030A0"/>
                </a:solidFill>
                <a:latin typeface="Calibri" panose="020F0502020204030204"/>
              </a:rPr>
              <a:t>Tiết</a:t>
            </a:r>
            <a:r>
              <a:rPr lang="en-US" sz="6000" b="1" dirty="0" smtClean="0">
                <a:solidFill>
                  <a:srgbClr val="7030A0"/>
                </a:solidFill>
                <a:latin typeface="Calibri" panose="020F0502020204030204"/>
              </a:rPr>
              <a:t> </a:t>
            </a:r>
            <a:r>
              <a:rPr lang="en-US" sz="6000" b="1" dirty="0" smtClean="0">
                <a:solidFill>
                  <a:srgbClr val="7030A0"/>
                </a:solidFill>
                <a:latin typeface="Calibri" panose="020F0502020204030204"/>
              </a:rPr>
              <a:t>37</a:t>
            </a:r>
            <a:endParaRPr lang="en-US" sz="6000" b="1" dirty="0">
              <a:solidFill>
                <a:srgbClr val="7030A0"/>
              </a:solidFill>
              <a:latin typeface="Calibri" panose="020F0502020204030204"/>
            </a:endParaRPr>
          </a:p>
        </p:txBody>
      </p:sp>
      <p:sp>
        <p:nvSpPr>
          <p:cNvPr id="17" name="Hộp Văn bản 7">
            <a:extLst>
              <a:ext uri="{FF2B5EF4-FFF2-40B4-BE49-F238E27FC236}">
                <a16:creationId xmlns:a16="http://schemas.microsoft.com/office/drawing/2014/main" id="{7D20C724-8C80-AA51-BDF8-5968F585B9A1}"/>
              </a:ext>
            </a:extLst>
          </p:cNvPr>
          <p:cNvSpPr txBox="1"/>
          <p:nvPr/>
        </p:nvSpPr>
        <p:spPr>
          <a:xfrm>
            <a:off x="9060132" y="47532"/>
            <a:ext cx="729456" cy="1569660"/>
          </a:xfrm>
          <a:prstGeom prst="rect">
            <a:avLst/>
          </a:prstGeom>
          <a:noFill/>
        </p:spPr>
        <p:txBody>
          <a:bodyPr wrap="square" rtlCol="0">
            <a:spAutoFit/>
          </a:bodyPr>
          <a:lstStyle/>
          <a:p>
            <a:pPr defTabSz="1371600">
              <a:defRPr/>
            </a:pPr>
            <a:r>
              <a:rPr lang="en-US" sz="9600" b="1" dirty="0" smtClean="0">
                <a:solidFill>
                  <a:srgbClr val="FF3399"/>
                </a:solidFill>
                <a:latin typeface="Calibri" panose="020F0502020204030204"/>
              </a:rPr>
              <a:t>5</a:t>
            </a:r>
            <a:endParaRPr lang="en-US" sz="9600" b="1" dirty="0">
              <a:solidFill>
                <a:srgbClr val="FF3399"/>
              </a:solidFill>
              <a:latin typeface="Calibri" panose="020F0502020204030204"/>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304" y="-32084"/>
            <a:ext cx="1940673" cy="1940673"/>
          </a:xfrm>
          <a:prstGeom prst="rect">
            <a:avLst/>
          </a:prstGeom>
        </p:spPr>
      </p:pic>
      <p:pic>
        <p:nvPicPr>
          <p:cNvPr id="2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654" y="4561705"/>
            <a:ext cx="1466109" cy="1466109"/>
          </a:xfrm>
          <a:prstGeom prst="rect">
            <a:avLst/>
          </a:prstGeom>
        </p:spPr>
      </p:pic>
      <p:pic>
        <p:nvPicPr>
          <p:cNvPr id="4" name="Picture 3">
            <a:extLst>
              <a:ext uri="{FF2B5EF4-FFF2-40B4-BE49-F238E27FC236}">
                <a16:creationId xmlns:a16="http://schemas.microsoft.com/office/drawing/2014/main" id="{913DC3CC-21B3-8563-201B-F8A0C6EE85C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748490" y="196033"/>
            <a:ext cx="7107144" cy="1268305"/>
          </a:xfrm>
          <a:prstGeom prst="rect">
            <a:avLst/>
          </a:prstGeom>
        </p:spPr>
      </p:pic>
      <p:sp>
        <p:nvSpPr>
          <p:cNvPr id="7" name="TextBox 6">
            <a:extLst>
              <a:ext uri="{FF2B5EF4-FFF2-40B4-BE49-F238E27FC236}">
                <a16:creationId xmlns:a16="http://schemas.microsoft.com/office/drawing/2014/main" id="{F29E3C7A-EF84-5C9D-3F37-C67C5C247833}"/>
              </a:ext>
            </a:extLst>
          </p:cNvPr>
          <p:cNvSpPr txBox="1"/>
          <p:nvPr/>
        </p:nvSpPr>
        <p:spPr>
          <a:xfrm>
            <a:off x="658131" y="1705617"/>
            <a:ext cx="10851674" cy="3724096"/>
          </a:xfrm>
          <a:prstGeom prst="rect">
            <a:avLst/>
          </a:prstGeom>
          <a:solidFill>
            <a:schemeClr val="bg1"/>
          </a:solidFill>
        </p:spPr>
        <p:txBody>
          <a:bodyPr wrap="square" rtlCol="0">
            <a:spAutoFit/>
          </a:bodyPr>
          <a:lstStyle/>
          <a:p>
            <a:pPr>
              <a:spcBef>
                <a:spcPts val="600"/>
              </a:spcBef>
              <a:spcAft>
                <a:spcPts val="600"/>
              </a:spcAft>
            </a:pPr>
            <a:r>
              <a:rPr lang="vi-VN" sz="3600" dirty="0">
                <a:solidFill>
                  <a:schemeClr val="tx1">
                    <a:lumMod val="95000"/>
                    <a:lumOff val="5000"/>
                  </a:schemeClr>
                </a:solidFill>
                <a:latin typeface="UTM American Sans" panose="02040603050506020204" pitchFamily="18"/>
              </a:rPr>
              <a:t>- Củng cố lại kiến thức về  từ đồng nghĩa; biết sử dụng các từ đồng nghĩa trong những tình huống cụ thể.</a:t>
            </a:r>
          </a:p>
          <a:p>
            <a:pPr>
              <a:spcBef>
                <a:spcPts val="600"/>
              </a:spcBef>
              <a:spcAft>
                <a:spcPts val="600"/>
              </a:spcAft>
            </a:pPr>
            <a:r>
              <a:rPr lang="vi-VN" sz="3600" dirty="0">
                <a:solidFill>
                  <a:schemeClr val="tx1">
                    <a:lumMod val="95000"/>
                    <a:lumOff val="5000"/>
                  </a:schemeClr>
                </a:solidFill>
                <a:latin typeface="UTM American Sans" panose="02040603050506020204" pitchFamily="18"/>
              </a:rPr>
              <a:t>- Biết cách viết mở bài và kết bài cho bài văn tả phong cảnh.</a:t>
            </a:r>
          </a:p>
          <a:p>
            <a:pPr>
              <a:spcBef>
                <a:spcPts val="600"/>
              </a:spcBef>
              <a:spcAft>
                <a:spcPts val="600"/>
              </a:spcAft>
            </a:pPr>
            <a:r>
              <a:rPr lang="vi-VN" sz="3600" dirty="0">
                <a:solidFill>
                  <a:schemeClr val="tx1">
                    <a:lumMod val="95000"/>
                    <a:lumOff val="5000"/>
                  </a:schemeClr>
                </a:solidFill>
                <a:latin typeface="UTM American Sans" panose="02040603050506020204" pitchFamily="18"/>
              </a:rPr>
              <a:t>- Vận dụng được: viết mở bài và kết bài cho bài văn tả phong cảnh.</a:t>
            </a:r>
            <a:endParaRPr lang="en-VN" sz="3600" dirty="0">
              <a:solidFill>
                <a:schemeClr val="tx1">
                  <a:lumMod val="95000"/>
                  <a:lumOff val="5000"/>
                </a:schemeClr>
              </a:solidFill>
              <a:latin typeface="UTM American Sans" panose="02040603050506020204" pitchFamily="18"/>
            </a:endParaRPr>
          </a:p>
        </p:txBody>
      </p:sp>
    </p:spTree>
    <p:extLst>
      <p:ext uri="{BB962C8B-B14F-4D97-AF65-F5344CB8AC3E}">
        <p14:creationId xmlns:p14="http://schemas.microsoft.com/office/powerpoint/2010/main" val="20445493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4"/>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5"/>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5"/>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783173" y="732532"/>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2435392"/>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615</Words>
  <Application>Microsoft Office PowerPoint</Application>
  <PresentationFormat>Widescreen</PresentationFormat>
  <Paragraphs>51</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Cambria</vt:lpstr>
      <vt:lpstr>Times New Roman</vt:lpstr>
      <vt:lpstr>UTM American Sans</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10</cp:lastModifiedBy>
  <cp:revision>70</cp:revision>
  <dcterms:created xsi:type="dcterms:W3CDTF">2023-07-22T16:47:00Z</dcterms:created>
  <dcterms:modified xsi:type="dcterms:W3CDTF">2024-10-09T05:35:45Z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