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5"/>
  </p:notesMasterIdLst>
  <p:sldIdLst>
    <p:sldId id="257" r:id="rId3"/>
    <p:sldId id="287" r:id="rId4"/>
    <p:sldId id="259" r:id="rId5"/>
    <p:sldId id="311" r:id="rId6"/>
    <p:sldId id="302" r:id="rId7"/>
    <p:sldId id="310" r:id="rId8"/>
    <p:sldId id="291" r:id="rId9"/>
    <p:sldId id="312" r:id="rId10"/>
    <p:sldId id="313" r:id="rId11"/>
    <p:sldId id="314" r:id="rId12"/>
    <p:sldId id="315" r:id="rId13"/>
    <p:sldId id="318" r:id="rId14"/>
    <p:sldId id="332" r:id="rId15"/>
    <p:sldId id="316" r:id="rId16"/>
    <p:sldId id="288" r:id="rId17"/>
    <p:sldId id="307" r:id="rId18"/>
    <p:sldId id="309" r:id="rId19"/>
    <p:sldId id="320" r:id="rId20"/>
    <p:sldId id="323" r:id="rId21"/>
    <p:sldId id="322" r:id="rId22"/>
    <p:sldId id="256" r:id="rId23"/>
    <p:sldId id="321" r:id="rId24"/>
    <p:sldId id="317" r:id="rId25"/>
    <p:sldId id="325" r:id="rId26"/>
    <p:sldId id="268" r:id="rId27"/>
    <p:sldId id="326" r:id="rId28"/>
    <p:sldId id="327" r:id="rId29"/>
    <p:sldId id="328" r:id="rId30"/>
    <p:sldId id="329" r:id="rId31"/>
    <p:sldId id="330" r:id="rId32"/>
    <p:sldId id="331"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3717" autoAdjust="0"/>
  </p:normalViewPr>
  <p:slideViewPr>
    <p:cSldViewPr snapToGrid="0">
      <p:cViewPr varScale="1">
        <p:scale>
          <a:sx n="68" d="100"/>
          <a:sy n="68"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210854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4367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40432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22750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28820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7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31356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7395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332637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57506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19063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25</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14880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214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220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7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99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071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03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596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515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977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98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43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9/21/2024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21/09/2024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2728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Arial" panose="020B0604020202020204" pitchFamily="34" charset="0"/>
              <a:cs typeface="Arial" panose="020B0604020202020204" pitchFamily="34" charset="0"/>
            </a:endParaRPr>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4</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8</a:t>
            </a:r>
          </a:p>
        </p:txBody>
      </p:sp>
      <p:sp>
        <p:nvSpPr>
          <p:cNvPr id="24" name="TextBox 23"/>
          <p:cNvSpPr txBox="1"/>
          <p:nvPr/>
        </p:nvSpPr>
        <p:spPr>
          <a:xfrm>
            <a:off x="3369624" y="4579028"/>
            <a:ext cx="6741935" cy="800154"/>
          </a:xfrm>
          <a:prstGeom prst="rect">
            <a:avLst/>
          </a:prstGeom>
          <a:noFill/>
        </p:spPr>
        <p:txBody>
          <a:bodyPr wrap="square" lIns="121855" tIns="60928" rIns="121855" bIns="60928" rtlCol="0">
            <a:spAutoFit/>
          </a:bodyPr>
          <a:lstStyle/>
          <a:p>
            <a:pPr algn="ctr"/>
            <a:r>
              <a:rPr lang="en-US" sz="4400" b="1">
                <a:solidFill>
                  <a:srgbClr val="FF0000"/>
                </a:solidFill>
                <a:latin typeface="Arial" panose="020B0604020202020204" pitchFamily="34" charset="0"/>
                <a:ea typeface="Arial-Rounded" pitchFamily="34" charset="0"/>
                <a:cs typeface="Arial" panose="020B0604020202020204" pitchFamily="34" charset="0"/>
              </a:rPr>
              <a:t>Cầu thủ dự bị</a:t>
            </a:r>
            <a:endParaRPr lang="en-US" sz="4400" b="1" dirty="0">
              <a:solidFill>
                <a:srgbClr val="FF0000"/>
              </a:solidFill>
              <a:latin typeface="Arial" panose="020B0604020202020204" pitchFamily="34" charset="0"/>
              <a:ea typeface="Arial-Rounded" pitchFamily="34" charset="0"/>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22" name="TextBox 21"/>
          <p:cNvSpPr txBox="1"/>
          <p:nvPr/>
        </p:nvSpPr>
        <p:spPr>
          <a:xfrm>
            <a:off x="6617189" y="5712872"/>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Arial" panose="020B0604020202020204" pitchFamily="34" charset="0"/>
                <a:ea typeface="Arial-Rounded" pitchFamily="34" charset="0"/>
                <a:cs typeface="Arial" panose="020B0604020202020204" pitchFamily="34" charset="0"/>
              </a:rPr>
              <a:t>Trang 34</a:t>
            </a:r>
          </a:p>
        </p:txBody>
      </p:sp>
      <p:sp>
        <p:nvSpPr>
          <p:cNvPr id="3" name="TextBox 28">
            <a:extLst>
              <a:ext uri="{FF2B5EF4-FFF2-40B4-BE49-F238E27FC236}">
                <a16:creationId xmlns:a16="http://schemas.microsoft.com/office/drawing/2014/main" id="{8FE56D8F-76CA-F56B-54DB-CDF4AFD170B1}"/>
              </a:ext>
            </a:extLst>
          </p:cNvPr>
          <p:cNvSpPr txBox="1"/>
          <p:nvPr/>
        </p:nvSpPr>
        <p:spPr>
          <a:xfrm>
            <a:off x="1214273" y="430396"/>
            <a:ext cx="12248885" cy="1085153"/>
          </a:xfrm>
          <a:prstGeom prst="rect">
            <a:avLst/>
          </a:prstGeom>
          <a:noFill/>
        </p:spPr>
        <p:txBody>
          <a:bodyPr wrap="square" lIns="160254" tIns="80129" rIns="160254" bIns="80129" rtlCol="0">
            <a:spAutoFit/>
          </a:bodyPr>
          <a:lstStyle>
            <a:defPPr>
              <a:defRPr lang="en-US"/>
            </a:defPPr>
            <a:lvl1pPr marL="0" algn="l" defTabSz="1602548" rtl="0" eaLnBrk="1" latinLnBrk="0" hangingPunct="1">
              <a:defRPr sz="3200" kern="1200">
                <a:solidFill>
                  <a:schemeClr val="tx1"/>
                </a:solidFill>
                <a:latin typeface="+mn-lt"/>
                <a:ea typeface="+mn-ea"/>
                <a:cs typeface="+mn-cs"/>
              </a:defRPr>
            </a:lvl1pPr>
            <a:lvl2pPr marL="801274" algn="l" defTabSz="1602548" rtl="0" eaLnBrk="1" latinLnBrk="0" hangingPunct="1">
              <a:defRPr sz="3200" kern="1200">
                <a:solidFill>
                  <a:schemeClr val="tx1"/>
                </a:solidFill>
                <a:latin typeface="+mn-lt"/>
                <a:ea typeface="+mn-ea"/>
                <a:cs typeface="+mn-cs"/>
              </a:defRPr>
            </a:lvl2pPr>
            <a:lvl3pPr marL="1602548" algn="l" defTabSz="1602548" rtl="0" eaLnBrk="1" latinLnBrk="0" hangingPunct="1">
              <a:defRPr sz="3200" kern="1200">
                <a:solidFill>
                  <a:schemeClr val="tx1"/>
                </a:solidFill>
                <a:latin typeface="+mn-lt"/>
                <a:ea typeface="+mn-ea"/>
                <a:cs typeface="+mn-cs"/>
              </a:defRPr>
            </a:lvl3pPr>
            <a:lvl4pPr marL="2403820" algn="l" defTabSz="1602548" rtl="0" eaLnBrk="1" latinLnBrk="0" hangingPunct="1">
              <a:defRPr sz="3200" kern="1200">
                <a:solidFill>
                  <a:schemeClr val="tx1"/>
                </a:solidFill>
                <a:latin typeface="+mn-lt"/>
                <a:ea typeface="+mn-ea"/>
                <a:cs typeface="+mn-cs"/>
              </a:defRPr>
            </a:lvl4pPr>
            <a:lvl5pPr marL="3205096" algn="l" defTabSz="1602548" rtl="0" eaLnBrk="1" latinLnBrk="0" hangingPunct="1">
              <a:defRPr sz="3200" kern="1200">
                <a:solidFill>
                  <a:schemeClr val="tx1"/>
                </a:solidFill>
                <a:latin typeface="+mn-lt"/>
                <a:ea typeface="+mn-ea"/>
                <a:cs typeface="+mn-cs"/>
              </a:defRPr>
            </a:lvl5pPr>
            <a:lvl6pPr marL="4006369" algn="l" defTabSz="1602548" rtl="0" eaLnBrk="1" latinLnBrk="0" hangingPunct="1">
              <a:defRPr sz="3200" kern="1200">
                <a:solidFill>
                  <a:schemeClr val="tx1"/>
                </a:solidFill>
                <a:latin typeface="+mn-lt"/>
                <a:ea typeface="+mn-ea"/>
                <a:cs typeface="+mn-cs"/>
              </a:defRPr>
            </a:lvl6pPr>
            <a:lvl7pPr marL="4807643" algn="l" defTabSz="1602548" rtl="0" eaLnBrk="1" latinLnBrk="0" hangingPunct="1">
              <a:defRPr sz="3200" kern="1200">
                <a:solidFill>
                  <a:schemeClr val="tx1"/>
                </a:solidFill>
                <a:latin typeface="+mn-lt"/>
                <a:ea typeface="+mn-ea"/>
                <a:cs typeface="+mn-cs"/>
              </a:defRPr>
            </a:lvl7pPr>
            <a:lvl8pPr marL="5608916" algn="l" defTabSz="1602548" rtl="0" eaLnBrk="1" latinLnBrk="0" hangingPunct="1">
              <a:defRPr sz="3200" kern="1200">
                <a:solidFill>
                  <a:schemeClr val="tx1"/>
                </a:solidFill>
                <a:latin typeface="+mn-lt"/>
                <a:ea typeface="+mn-ea"/>
                <a:cs typeface="+mn-cs"/>
              </a:defRPr>
            </a:lvl8pPr>
            <a:lvl9pPr marL="6410189" algn="l" defTabSz="1602548" rtl="0" eaLnBrk="1" latinLnBrk="0" hangingPunct="1">
              <a:defRPr sz="3200" kern="1200">
                <a:solidFill>
                  <a:schemeClr val="tx1"/>
                </a:solidFill>
                <a:latin typeface="+mn-lt"/>
                <a:ea typeface="+mn-ea"/>
                <a:cs typeface="+mn-cs"/>
              </a:defRPr>
            </a:lvl9pPr>
          </a:lstStyle>
          <a:p>
            <a:pPr algn="ctr"/>
            <a:r>
              <a:rPr lang="en-US" sz="6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EM LỚN LÊN TỪNG NGÀY</a:t>
            </a:r>
          </a:p>
        </p:txBody>
      </p:sp>
      <p:sp>
        <p:nvSpPr>
          <p:cNvPr id="4" name="TextBox 3">
            <a:extLst>
              <a:ext uri="{FF2B5EF4-FFF2-40B4-BE49-F238E27FC236}">
                <a16:creationId xmlns:a16="http://schemas.microsoft.com/office/drawing/2014/main" id="{18735725-7D8D-47A4-F18A-DE8837355A81}"/>
              </a:ext>
            </a:extLst>
          </p:cNvPr>
          <p:cNvSpPr txBox="1"/>
          <p:nvPr/>
        </p:nvSpPr>
        <p:spPr>
          <a:xfrm>
            <a:off x="3604336" y="3067841"/>
            <a:ext cx="6741935" cy="800154"/>
          </a:xfrm>
          <a:prstGeom prst="rect">
            <a:avLst/>
          </a:prstGeom>
          <a:noFill/>
        </p:spPr>
        <p:txBody>
          <a:bodyPr wrap="square" lIns="121855" tIns="60928" rIns="121855" bIns="60928" rtlCol="0">
            <a:spAutoFit/>
          </a:bodyPr>
          <a:lstStyle/>
          <a:p>
            <a:pPr algn="ctr"/>
            <a:r>
              <a:rPr lang="en-US" sz="4400" b="1">
                <a:solidFill>
                  <a:srgbClr val="0070C0"/>
                </a:solidFill>
                <a:latin typeface="Arial" panose="020B0604020202020204" pitchFamily="34" charset="0"/>
                <a:ea typeface="Arial-Rounded" pitchFamily="34" charset="0"/>
                <a:cs typeface="Arial" panose="020B0604020202020204" pitchFamily="34" charset="0"/>
              </a:rPr>
              <a:t>ĐỌC</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5" name="TextBox 14"/>
          <p:cNvSpPr txBox="1"/>
          <p:nvPr/>
        </p:nvSpPr>
        <p:spPr>
          <a:xfrm>
            <a:off x="541414" y="134231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7" name="Oval 16"/>
          <p:cNvSpPr/>
          <p:nvPr/>
        </p:nvSpPr>
        <p:spPr>
          <a:xfrm>
            <a:off x="451192" y="146538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7881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Oval 17"/>
          <p:cNvSpPr/>
          <p:nvPr/>
        </p:nvSpPr>
        <p:spPr>
          <a:xfrm>
            <a:off x="435952" y="101183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98948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748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ĐỌC NHÓM 4</a:t>
            </a:r>
          </a:p>
        </p:txBody>
      </p:sp>
    </p:spTree>
    <p:extLst>
      <p:ext uri="{BB962C8B-B14F-4D97-AF65-F5344CB8AC3E}">
        <p14:creationId xmlns:p14="http://schemas.microsoft.com/office/powerpoint/2010/main" val="39623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677870"/>
            <a:ext cx="4882373" cy="3241923"/>
          </a:xfrm>
          <a:prstGeom prst="rect">
            <a:avLst/>
          </a:prstGeom>
          <a:noFill/>
          <a:ln>
            <a:noFill/>
          </a:ln>
        </p:spPr>
        <p:txBody>
          <a:bodyPr spcFirstLastPara="1" wrap="square" lIns="121900" tIns="60933" rIns="121900" bIns="60933" anchor="t" anchorCtr="0">
            <a:spAutoFit/>
          </a:bodyPr>
          <a:lstStyle/>
          <a:p>
            <a:pPr algn="ctr"/>
            <a:r>
              <a:rPr lang="en-US" sz="4267" b="1" dirty="0">
                <a:solidFill>
                  <a:srgbClr val="00B050"/>
                </a:solidFill>
                <a:latin typeface="Times New Roman"/>
                <a:ea typeface="Times New Roman"/>
                <a:cs typeface="Times New Roman"/>
                <a:sym typeface="Times New Roman"/>
              </a:rPr>
              <a:t>Yêu cầu</a:t>
            </a:r>
            <a:endParaRPr sz="4267" b="1" dirty="0">
              <a:solidFill>
                <a:srgbClr val="00B050"/>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Phân công đọc theo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Nhóm 4 bạn, mỗi bạn đọc một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Sửa lỗi cho bạn nếu bạn đọc chưa đúng.</a:t>
            </a:r>
            <a:endParaRPr sz="3200" dirty="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Tớ đọc đoạn 1.</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3</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a:t>
              </a:r>
              <a:r>
                <a:rPr lang="en-US" sz="2133" b="1">
                  <a:solidFill>
                    <a:srgbClr val="000000"/>
                  </a:solidFill>
                  <a:latin typeface="Times New Roman"/>
                  <a:ea typeface="Times New Roman"/>
                  <a:cs typeface="Times New Roman"/>
                  <a:sym typeface="Times New Roman"/>
                </a:rPr>
                <a:t>đọc </a:t>
              </a:r>
              <a:r>
                <a:rPr lang="en-US" sz="2133" b="1">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4</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7269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317841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pic>
        <p:nvPicPr>
          <p:cNvPr id="15" name="图片 73732" descr="PPT素材-12"/>
          <p:cNvPicPr>
            <a:picLocks noChangeAspect="1"/>
          </p:cNvPicPr>
          <p:nvPr/>
        </p:nvPicPr>
        <p:blipFill>
          <a:blip r:embed="rId2"/>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algn="ctr" defTabSz="1219139">
              <a:lnSpc>
                <a:spcPct val="150000"/>
              </a:lnSpc>
              <a:defRPr/>
            </a:pP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Thi</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nhóm</a:t>
            </a:r>
            <a:endParaRPr lang="zh-CN" altLang="en-US"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val="45414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4" y="-79514"/>
            <a:ext cx="13722626" cy="6937513"/>
          </a:xfrm>
          <a:prstGeom prst="rect">
            <a:avLst/>
          </a:prstGeom>
        </p:spPr>
      </p:pic>
      <p:sp>
        <p:nvSpPr>
          <p:cNvPr id="4"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455014" y="2609525"/>
            <a:ext cx="6418608" cy="1107996"/>
          </a:xfrm>
          <a:prstGeom prst="rect">
            <a:avLst/>
          </a:prstGeom>
          <a:noFill/>
          <a:ln>
            <a:noFill/>
          </a:ln>
        </p:spPr>
        <p:txBody>
          <a:bodyPr wrap="square">
            <a:spAutoFit/>
          </a:bodyPr>
          <a:lstStyle/>
          <a:p>
            <a:pPr algn="ctr" defTabSz="1219170">
              <a:defRPr/>
            </a:pP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Tìm</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hiểu</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bài</a:t>
            </a:r>
            <a:endParaRPr lang="zh-CN" altLang="en-US"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6749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B12FD35-A33C-446F-AE51-FD7DA0AF6ED3}"/>
              </a:ext>
            </a:extLst>
          </p:cNvPr>
          <p:cNvSpPr txBox="1"/>
          <p:nvPr/>
        </p:nvSpPr>
        <p:spPr>
          <a:xfrm>
            <a:off x="1453832" y="684963"/>
            <a:ext cx="5854884" cy="584775"/>
          </a:xfrm>
          <a:prstGeom prst="rect">
            <a:avLst/>
          </a:prstGeom>
          <a:noFill/>
        </p:spPr>
        <p:txBody>
          <a:bodyPr wrap="square" rtlCol="0">
            <a:spAutoFit/>
          </a:bodyPr>
          <a:lstStyle/>
          <a:p>
            <a:pPr marL="742950" marR="0" lvl="0" indent="-742950" defTabSz="913256" rtl="0" eaLnBrk="1" fontAlgn="base" latinLnBrk="0" hangingPunct="1">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chuyện</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kể</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ai?</a:t>
            </a:r>
          </a:p>
        </p:txBody>
      </p:sp>
      <p:sp>
        <p:nvSpPr>
          <p:cNvPr id="14" name="TextBox 13">
            <a:extLst>
              <a:ext uri="{FF2B5EF4-FFF2-40B4-BE49-F238E27FC236}">
                <a16:creationId xmlns:a16="http://schemas.microsoft.com/office/drawing/2014/main" id="{EDA1CF5D-1B6B-4A00-A003-2E8101B823A1}"/>
              </a:ext>
            </a:extLst>
          </p:cNvPr>
          <p:cNvSpPr txBox="1"/>
          <p:nvPr/>
        </p:nvSpPr>
        <p:spPr>
          <a:xfrm>
            <a:off x="1542268" y="1600603"/>
            <a:ext cx="6414016"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Câu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chuyện</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kể</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về</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con</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15" name="TextBox 14">
            <a:extLst>
              <a:ext uri="{FF2B5EF4-FFF2-40B4-BE49-F238E27FC236}">
                <a16:creationId xmlns:a16="http://schemas.microsoft.com/office/drawing/2014/main" id="{72E63824-232E-4FC8-865F-8EA8AEC431CC}"/>
              </a:ext>
            </a:extLst>
          </p:cNvPr>
          <p:cNvSpPr txBox="1"/>
          <p:nvPr/>
        </p:nvSpPr>
        <p:spPr>
          <a:xfrm>
            <a:off x="1273751" y="2635733"/>
            <a:ext cx="9353771" cy="58477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2.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Vì</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sao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lúc</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đầu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chưa</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đội</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nào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muốn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nhận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con?</a:t>
            </a:r>
          </a:p>
        </p:txBody>
      </p:sp>
      <p:sp>
        <p:nvSpPr>
          <p:cNvPr id="18" name="TextBox 17">
            <a:extLst>
              <a:ext uri="{FF2B5EF4-FFF2-40B4-BE49-F238E27FC236}">
                <a16:creationId xmlns:a16="http://schemas.microsoft.com/office/drawing/2014/main" id="{3B327375-4554-4BE3-B834-83A4D5E673F9}"/>
              </a:ext>
            </a:extLst>
          </p:cNvPr>
          <p:cNvSpPr txBox="1"/>
          <p:nvPr/>
        </p:nvSpPr>
        <p:spPr>
          <a:xfrm>
            <a:off x="1394561" y="3521144"/>
            <a:ext cx="8867025"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sz="3200" b="1" dirty="0">
                <a:solidFill>
                  <a:srgbClr val="FF0000"/>
                </a:solidFill>
                <a:latin typeface="Times New Roman" pitchFamily="18" charset="0"/>
                <a:cs typeface="Times New Roman" pitchFamily="18" charset="0"/>
              </a:rPr>
              <a:t>Lúc đầu, chưa đội nào muốn nhận gấu con vì gấu con có vẻ chậm chạp và đá bóng</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tốt</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5805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1C46EA-92C3-4CD5-814F-D0B8F979C6E2}"/>
              </a:ext>
            </a:extLst>
          </p:cNvPr>
          <p:cNvSpPr txBox="1"/>
          <p:nvPr/>
        </p:nvSpPr>
        <p:spPr>
          <a:xfrm>
            <a:off x="1335904" y="2956803"/>
            <a:ext cx="99743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4. </a:t>
            </a:r>
            <a:r>
              <a:rPr kumimoji="0" lang="en-US" sz="28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Vì</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sao</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cuối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cùng</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cả</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2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đều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muốn</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gấu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con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của</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mình</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id="{D07F4D20-1F76-4BD7-8790-8F821A931322}"/>
              </a:ext>
            </a:extLst>
          </p:cNvPr>
          <p:cNvSpPr txBox="1"/>
          <p:nvPr/>
        </p:nvSpPr>
        <p:spPr>
          <a:xfrm>
            <a:off x="1592034" y="3534010"/>
            <a:ext cx="9462095" cy="1481175"/>
          </a:xfrm>
          <a:prstGeom prst="rect">
            <a:avLst/>
          </a:prstGeom>
          <a:noFill/>
        </p:spPr>
        <p:txBody>
          <a:bodyPr wrap="square" rtlCol="0">
            <a:spAutoFit/>
          </a:bodyPr>
          <a:lstStyle/>
          <a:p>
            <a:pPr lvl="0" algn="just" defTabSz="913256" fontAlgn="base">
              <a:lnSpc>
                <a:spcPct val="150000"/>
              </a:lnSpc>
              <a:spcBef>
                <a:spcPct val="0"/>
              </a:spcBef>
              <a:spcAft>
                <a:spcPct val="0"/>
              </a:spcAft>
              <a:defRPr/>
            </a:pP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a:t>
            </a:r>
            <a:r>
              <a:rPr lang="en-US" sz="3200" dirty="0" err="1">
                <a:solidFill>
                  <a:srgbClr val="FF0000"/>
                </a:solidFill>
                <a:latin typeface="Times New Roman" pitchFamily="18" charset="0"/>
                <a:ea typeface="Arial-Rounded" panose="020B0500000000000000" pitchFamily="34" charset="0"/>
                <a:cs typeface="Times New Roman" pitchFamily="18" charset="0"/>
              </a:rPr>
              <a:t>uối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cùng</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cả</a:t>
            </a:r>
            <a:r>
              <a:rPr lang="en-US" sz="3200" dirty="0">
                <a:solidFill>
                  <a:srgbClr val="FF0000"/>
                </a:solidFill>
                <a:latin typeface="Times New Roman" pitchFamily="18" charset="0"/>
                <a:ea typeface="Arial-Rounded" panose="020B0500000000000000" pitchFamily="34" charset="0"/>
                <a:cs typeface="Times New Roman" pitchFamily="18" charset="0"/>
              </a:rPr>
              <a:t> 2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đều</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muốn</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gấu</a:t>
            </a:r>
            <a:r>
              <a:rPr lang="en-US" sz="3200" dirty="0">
                <a:solidFill>
                  <a:srgbClr val="FF0000"/>
                </a:solidFill>
                <a:latin typeface="Times New Roman" pitchFamily="18" charset="0"/>
                <a:ea typeface="Arial-Rounded" panose="020B0500000000000000" pitchFamily="34" charset="0"/>
                <a:cs typeface="Times New Roman" pitchFamily="18" charset="0"/>
              </a:rPr>
              <a:t> con </a:t>
            </a:r>
            <a:r>
              <a:rPr lang="en-US" sz="3200" dirty="0" err="1">
                <a:solidFill>
                  <a:srgbClr val="FF0000"/>
                </a:solidFill>
                <a:latin typeface="Times New Roman" pitchFamily="18" charset="0"/>
                <a:ea typeface="Arial-Rounded" panose="020B0500000000000000" pitchFamily="34" charset="0"/>
                <a:cs typeface="Times New Roman" pitchFamily="18" charset="0"/>
              </a:rPr>
              <a:t>về</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của</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mình</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v</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ì</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thấy</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gấu</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luyện</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tập</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chăm</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chỉ</a:t>
            </a:r>
            <a:endParaRPr lang="zh-CN" altLang="en-US" sz="3200" dirty="0">
              <a:solidFill>
                <a:srgbClr val="FF0000"/>
              </a:solidFill>
              <a:latin typeface="Times New Roman" pitchFamily="18" charset="0"/>
              <a:ea typeface="Arial-Rounded" panose="020B0500000000000000" pitchFamily="34" charset="0"/>
              <a:cs typeface="Times New Roman" pitchFamily="18" charset="0"/>
              <a:sym typeface="+mn-lt"/>
            </a:endParaRPr>
          </a:p>
        </p:txBody>
      </p:sp>
      <p:sp>
        <p:nvSpPr>
          <p:cNvPr id="12" name="TextBox 11">
            <a:extLst>
              <a:ext uri="{FF2B5EF4-FFF2-40B4-BE49-F238E27FC236}">
                <a16:creationId xmlns:a16="http://schemas.microsoft.com/office/drawing/2014/main" id="{66F863AD-1BAC-4B3E-B466-1D8EAC0EDC3A}"/>
              </a:ext>
            </a:extLst>
          </p:cNvPr>
          <p:cNvSpPr txBox="1"/>
          <p:nvPr/>
        </p:nvSpPr>
        <p:spPr>
          <a:xfrm>
            <a:off x="1218876" y="682692"/>
            <a:ext cx="9650003" cy="584775"/>
          </a:xfrm>
          <a:prstGeom prst="rect">
            <a:avLst/>
          </a:prstGeom>
          <a:noFill/>
        </p:spPr>
        <p:txBody>
          <a:bodyPr wrap="square" rtlCol="0">
            <a:spAutoFit/>
          </a:bodyPr>
          <a:lstStyle/>
          <a:p>
            <a:pPr lvl="0" defTabSz="913256" fontAlgn="base">
              <a:spcBef>
                <a:spcPct val="0"/>
              </a:spcBef>
              <a:spcAft>
                <a:spcPct val="0"/>
              </a:spcAft>
              <a:defRPr/>
            </a:pP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3.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cầu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thủ</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dự</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bị</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gấu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con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đã</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làm</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gì</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a:t>
            </a:r>
          </a:p>
        </p:txBody>
      </p:sp>
      <p:sp>
        <p:nvSpPr>
          <p:cNvPr id="19" name="TextBox 18">
            <a:extLst>
              <a:ext uri="{FF2B5EF4-FFF2-40B4-BE49-F238E27FC236}">
                <a16:creationId xmlns:a16="http://schemas.microsoft.com/office/drawing/2014/main" id="{9B341907-FE08-44C0-A8D2-4C981040D404}"/>
              </a:ext>
            </a:extLst>
          </p:cNvPr>
          <p:cNvSpPr txBox="1"/>
          <p:nvPr/>
        </p:nvSpPr>
        <p:spPr>
          <a:xfrm>
            <a:off x="1504670" y="1323739"/>
            <a:ext cx="9747530"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lang="en-US" altLang="zh-CN" sz="3200" b="1" dirty="0">
                <a:solidFill>
                  <a:srgbClr val="FF0000"/>
                </a:solidFill>
                <a:latin typeface="Times New Roman" pitchFamily="18" charset="0"/>
                <a:ea typeface="Arial-Rounded" panose="020B0500000000000000" pitchFamily="34" charset="0"/>
                <a:cs typeface="Times New Roman" pitchFamily="18" charset="0"/>
                <a:sym typeface="+mn-lt"/>
              </a:rPr>
              <a:t>- </a:t>
            </a:r>
            <a:r>
              <a:rPr lang="vi-VN" sz="3200" dirty="0">
                <a:solidFill>
                  <a:srgbClr val="FF0000"/>
                </a:solidFill>
                <a:latin typeface="Times New Roman" pitchFamily="18" charset="0"/>
                <a:cs typeface="Times New Roman" pitchFamily="18" charset="0"/>
              </a:rPr>
              <a:t>Là cầu thủ dự bị, gấu con đã đi nhặt bóng cho các bạn. Gấu cố gắng chạy nhanh để</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các bạn không phải chờ lâu.</a:t>
            </a:r>
            <a:endParaRPr lang="zh-CN" altLang="en-US" sz="3200" b="1" dirty="0">
              <a:solidFill>
                <a:srgbClr val="FF0000"/>
              </a:solidFill>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3058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93123" y="897691"/>
            <a:ext cx="9753600" cy="3046988"/>
          </a:xfrm>
          <a:prstGeom prst="rect">
            <a:avLst/>
          </a:prstGeom>
          <a:noFill/>
        </p:spPr>
        <p:txBody>
          <a:bodyPr wrap="square" rtlCol="0">
            <a:spAutoFit/>
          </a:bodyPr>
          <a:lstStyle/>
          <a:p>
            <a:pPr algn="just">
              <a:lnSpc>
                <a:spcPct val="150000"/>
              </a:lnSpc>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p>
          <a:p>
            <a:pPr algn="just">
              <a:lnSpc>
                <a:spcPct val="150000"/>
              </a:lnSpc>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Qua câu chuyện này, các em đã biết nhờ kiên trì luyện tập, bạn gấu con đã đá bóng giỏi và trở thành cầu thủ chính thức, được các bạn khâm phục. </a:t>
            </a:r>
            <a:endParaRPr lang="en-US" sz="3200" dirty="0">
              <a:latin typeface="Times New Roman" pitchFamily="18" charset="0"/>
              <a:cs typeface="Times New Roman" pitchFamily="18" charset="0"/>
            </a:endParaRPr>
          </a:p>
        </p:txBody>
      </p:sp>
      <p:sp>
        <p:nvSpPr>
          <p:cNvPr id="7" name="TextBox 6"/>
          <p:cNvSpPr txBox="1"/>
          <p:nvPr/>
        </p:nvSpPr>
        <p:spPr>
          <a:xfrm>
            <a:off x="1921689" y="897691"/>
            <a:ext cx="7329251" cy="742511"/>
          </a:xfrm>
          <a:prstGeom prst="rect">
            <a:avLst/>
          </a:prstGeom>
          <a:noFill/>
        </p:spPr>
        <p:txBody>
          <a:bodyPr wrap="non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21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a:solidFill>
                  <a:srgbClr val="92D050"/>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871531" y="1133225"/>
            <a:ext cx="7518621"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 có đức tính gì đáng học</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tập? </a:t>
            </a:r>
            <a:endParaRPr lang="en-US" sz="3200" b="1" dirty="0">
              <a:solidFill>
                <a:srgbClr val="0000CC"/>
              </a:solidFill>
              <a:latin typeface="Times New Roman" pitchFamily="18" charset="0"/>
              <a:cs typeface="Times New Roman" pitchFamily="18" charset="0"/>
            </a:endParaRPr>
          </a:p>
        </p:txBody>
      </p:sp>
      <p:sp>
        <p:nvSpPr>
          <p:cNvPr id="7" name="TextBox 6"/>
          <p:cNvSpPr txBox="1"/>
          <p:nvPr/>
        </p:nvSpPr>
        <p:spPr>
          <a:xfrm>
            <a:off x="1871531" y="2718713"/>
            <a:ext cx="5566229"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Con</a:t>
            </a:r>
            <a:r>
              <a:rPr lang="vi-VN" sz="3200" b="1" dirty="0">
                <a:solidFill>
                  <a:srgbClr val="0000CC"/>
                </a:solidFill>
                <a:latin typeface="Times New Roman" pitchFamily="18" charset="0"/>
                <a:cs typeface="Times New Roman" pitchFamily="18" charset="0"/>
              </a:rPr>
              <a:t> thích điểm gì</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ở</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2092104" y="3673894"/>
            <a:ext cx="6096000" cy="1307537"/>
          </a:xfrm>
          <a:prstGeom prst="rect">
            <a:avLst/>
          </a:prstGeom>
        </p:spPr>
        <p:txBody>
          <a:bodyPr>
            <a:spAutoFit/>
          </a:bodyPr>
          <a:lstStyle/>
          <a:p>
            <a:pPr algn="just">
              <a:lnSpc>
                <a:spcPct val="150000"/>
              </a:lnSpc>
            </a:pPr>
            <a:r>
              <a:rPr lang="vi-VN" sz="2800" dirty="0">
                <a:solidFill>
                  <a:srgbClr val="FF0000"/>
                </a:solidFill>
                <a:latin typeface="Times New Roman" pitchFamily="18" charset="0"/>
                <a:cs typeface="Times New Roman" pitchFamily="18" charset="0"/>
              </a:rPr>
              <a:t>-&gt; Đây chính là ý nghĩa của câu chuyện này, là bài học vế đức tính kiên trì.</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2153198" y="1775152"/>
            <a:ext cx="8038205" cy="738664"/>
          </a:xfrm>
          <a:prstGeom prst="rect">
            <a:avLst/>
          </a:prstGeom>
        </p:spPr>
        <p:txBody>
          <a:bodyPr wrap="square">
            <a:spAutoFit/>
          </a:bodyPr>
          <a:lstStyle/>
          <a:p>
            <a:pPr algn="just">
              <a:lnSpc>
                <a:spcPct val="150000"/>
              </a:lnSpc>
            </a:pPr>
            <a:r>
              <a:rPr lang="vi-VN" sz="2800" dirty="0">
                <a:solidFill>
                  <a:srgbClr val="C00000"/>
                </a:solidFill>
                <a:latin typeface="Times New Roman" pitchFamily="18" charset="0"/>
                <a:cs typeface="Times New Roman" pitchFamily="18" charset="0"/>
              </a:rPr>
              <a:t>Gấu con có đức tính kiên nhẫn, chăm chỉ tập luyện</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38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49680" y="239840"/>
            <a:ext cx="10363200" cy="4524315"/>
          </a:xfrm>
          <a:prstGeom prst="rect">
            <a:avLst/>
          </a:prstGeom>
          <a:noFill/>
        </p:spPr>
        <p:txBody>
          <a:bodyPr wrap="square" rtlCol="0">
            <a:spAutoFit/>
          </a:bodyPr>
          <a:lstStyle/>
          <a:p>
            <a:pPr>
              <a:lnSpc>
                <a:spcPct val="150000"/>
              </a:lnSpc>
            </a:pPr>
            <a:r>
              <a:rPr lang="en-US" sz="3200" dirty="0">
                <a:solidFill>
                  <a:srgbClr val="0000CC"/>
                </a:solidFill>
                <a:latin typeface="+mj-lt"/>
              </a:rPr>
              <a:t>      </a:t>
            </a:r>
            <a:r>
              <a:rPr lang="vi-VN" sz="3200" dirty="0">
                <a:solidFill>
                  <a:srgbClr val="0000CC"/>
                </a:solidFill>
                <a:latin typeface="+mj-lt"/>
              </a:rPr>
              <a:t>Chú ý phân biệt giọng người kể chuyện và giọng các nhân vật</a:t>
            </a:r>
            <a:r>
              <a:rPr lang="en-US" sz="3200" dirty="0">
                <a:solidFill>
                  <a:srgbClr val="0000CC"/>
                </a:solidFill>
                <a:latin typeface="+mj-lt"/>
              </a:rPr>
              <a:t>: G</a:t>
            </a:r>
            <a:r>
              <a:rPr lang="vi-VN" sz="3200" dirty="0">
                <a:solidFill>
                  <a:srgbClr val="0000CC"/>
                </a:solidFill>
                <a:latin typeface="+mj-lt"/>
              </a:rPr>
              <a:t>iọng khỉ nhẹ nhàng, tình cảm; giọng gấu lúc đầu bu</a:t>
            </a:r>
            <a:r>
              <a:rPr lang="en-US" sz="3200" dirty="0">
                <a:solidFill>
                  <a:srgbClr val="0000CC"/>
                </a:solidFill>
                <a:latin typeface="+mj-lt"/>
              </a:rPr>
              <a:t>ồ</a:t>
            </a:r>
            <a:r>
              <a:rPr lang="vi-VN" sz="3200" dirty="0">
                <a:solidFill>
                  <a:srgbClr val="0000CC"/>
                </a:solidFill>
                <a:latin typeface="+mj-lt"/>
              </a:rPr>
              <a:t>n nhưng vui vẻ, hóm hỉnh v</a:t>
            </a:r>
            <a:r>
              <a:rPr lang="en-US" sz="3200" dirty="0">
                <a:solidFill>
                  <a:srgbClr val="0000CC"/>
                </a:solidFill>
                <a:latin typeface="+mj-lt"/>
              </a:rPr>
              <a:t>ề </a:t>
            </a:r>
            <a:r>
              <a:rPr lang="vi-VN" sz="3200" dirty="0">
                <a:solidFill>
                  <a:srgbClr val="0000CC"/>
                </a:solidFill>
                <a:latin typeface="+mj-lt"/>
              </a:rPr>
              <a:t>cuối. </a:t>
            </a:r>
            <a:r>
              <a:rPr lang="en-US" sz="3200" dirty="0">
                <a:solidFill>
                  <a:srgbClr val="0000CC"/>
                </a:solidFill>
                <a:latin typeface="+mj-lt"/>
              </a:rPr>
              <a:t>     </a:t>
            </a:r>
          </a:p>
          <a:p>
            <a:pPr>
              <a:lnSpc>
                <a:spcPct val="150000"/>
              </a:lnSpc>
            </a:pPr>
            <a:r>
              <a:rPr lang="en-US" sz="3200" dirty="0">
                <a:solidFill>
                  <a:srgbClr val="0000CC"/>
                </a:solidFill>
                <a:latin typeface="+mj-lt"/>
              </a:rPr>
              <a:t>       </a:t>
            </a:r>
            <a:r>
              <a:rPr lang="vi-VN" sz="3200" dirty="0">
                <a:solidFill>
                  <a:srgbClr val="0000CC"/>
                </a:solidFill>
                <a:latin typeface="+mj-lt"/>
              </a:rPr>
              <a:t>Nhấn giọng ở một số tiểu từ thể</a:t>
            </a:r>
            <a:r>
              <a:rPr lang="en-US" sz="3200" dirty="0">
                <a:solidFill>
                  <a:srgbClr val="0000CC"/>
                </a:solidFill>
                <a:latin typeface="+mj-lt"/>
              </a:rPr>
              <a:t> </a:t>
            </a:r>
            <a:r>
              <a:rPr lang="vi-VN" sz="3200" dirty="0">
                <a:solidFill>
                  <a:srgbClr val="0000CC"/>
                </a:solidFill>
                <a:latin typeface="+mj-lt"/>
              </a:rPr>
              <a:t>hiện cảm xúc: </a:t>
            </a:r>
            <a:r>
              <a:rPr lang="vi-VN" sz="3200" i="1" dirty="0">
                <a:solidFill>
                  <a:srgbClr val="0000CC"/>
                </a:solidFill>
                <a:latin typeface="+mj-lt"/>
              </a:rPr>
              <a:t>(gấu) à, nhé, (giỏi) quá,</a:t>
            </a:r>
            <a:r>
              <a:rPr lang="en-US" sz="3200" i="1" dirty="0">
                <a:solidFill>
                  <a:srgbClr val="0000CC"/>
                </a:solidFill>
                <a:latin typeface="+mj-lt"/>
              </a:rPr>
              <a:t> </a:t>
            </a:r>
            <a:r>
              <a:rPr lang="vi-VN" sz="3200" i="1" dirty="0">
                <a:solidFill>
                  <a:srgbClr val="0000CC"/>
                </a:solidFill>
                <a:latin typeface="+mj-lt"/>
              </a:rPr>
              <a:t>đi, nhỉ</a:t>
            </a:r>
            <a:r>
              <a:rPr lang="vi-VN" sz="3200" dirty="0">
                <a:solidFill>
                  <a:srgbClr val="0000CC"/>
                </a:solidFill>
                <a:latin typeface="+mj-lt"/>
              </a:rPr>
              <a:t> hoặc một s</a:t>
            </a:r>
            <a:r>
              <a:rPr lang="en-US" sz="3200" dirty="0">
                <a:solidFill>
                  <a:srgbClr val="0000CC"/>
                </a:solidFill>
                <a:latin typeface="+mj-lt"/>
              </a:rPr>
              <a:t>ố</a:t>
            </a:r>
            <a:r>
              <a:rPr lang="vi-VN" sz="3200" dirty="0">
                <a:solidFill>
                  <a:srgbClr val="0000CC"/>
                </a:solidFill>
                <a:latin typeface="+mj-lt"/>
              </a:rPr>
              <a:t> từ ngữ gợi tả</a:t>
            </a:r>
            <a:r>
              <a:rPr lang="en-US" sz="3200" dirty="0">
                <a:solidFill>
                  <a:srgbClr val="0000CC"/>
                </a:solidFill>
                <a:latin typeface="+mj-lt"/>
              </a:rPr>
              <a:t> </a:t>
            </a:r>
            <a:r>
              <a:rPr lang="vi-VN" sz="3200" i="1" dirty="0">
                <a:solidFill>
                  <a:srgbClr val="0000CC"/>
                </a:solidFill>
                <a:latin typeface="+mj-lt"/>
              </a:rPr>
              <a:t>chạy thật nhanh, đá bóng ra xa, chạy đi nhặt, đá vào</a:t>
            </a:r>
            <a:r>
              <a:rPr lang="en-US" sz="3200" i="1" dirty="0">
                <a:solidFill>
                  <a:srgbClr val="0000CC"/>
                </a:solidFill>
                <a:latin typeface="+mj-lt"/>
              </a:rPr>
              <a:t> </a:t>
            </a:r>
            <a:r>
              <a:rPr lang="vi-VN" sz="3200" i="1" dirty="0">
                <a:solidFill>
                  <a:srgbClr val="0000CC"/>
                </a:solidFill>
                <a:latin typeface="+mj-lt"/>
              </a:rPr>
              <a:t>gôn, đá đi đá lại,...</a:t>
            </a:r>
            <a:endParaRPr lang="en-US" sz="3200" dirty="0">
              <a:solidFill>
                <a:srgbClr val="0000CC"/>
              </a:solidFill>
              <a:latin typeface="+mj-lt"/>
            </a:endParaRPr>
          </a:p>
        </p:txBody>
      </p:sp>
    </p:spTree>
    <p:extLst>
      <p:ext uri="{BB962C8B-B14F-4D97-AF65-F5344CB8AC3E}">
        <p14:creationId xmlns:p14="http://schemas.microsoft.com/office/powerpoint/2010/main" val="43829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2" name="Straight Connector 11"/>
          <p:cNvCxnSpPr/>
          <p:nvPr/>
        </p:nvCxnSpPr>
        <p:spPr>
          <a:xfrm>
            <a:off x="6538352" y="141553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8925" y="1415539"/>
            <a:ext cx="1426662"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5414" y="2229566"/>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7864" y="2620312"/>
            <a:ext cx="22976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7216" y="4166649"/>
            <a:ext cx="1179059"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957" y="4556559"/>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33880" y="4976719"/>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2189" y="6155998"/>
            <a:ext cx="80531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1923" y="1815941"/>
            <a:ext cx="8858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8112" y="3785514"/>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65208" y="377112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82978" y="4941094"/>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98297" y="4945460"/>
            <a:ext cx="4132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69621" y="6121151"/>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77701" y="34026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0244" y="37828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35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par>
                                <p:cTn id="17" presetID="21"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par>
                                <p:cTn id="29" presetID="21"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par>
                                <p:cTn id="32" presetID="21"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par>
                                <p:cTn id="35" presetID="21"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heel(1)">
                                      <p:cBhvr>
                                        <p:cTn id="37" dur="2000"/>
                                        <p:tgtEl>
                                          <p:spTgt spid="29"/>
                                        </p:tgtEl>
                                      </p:cBhvr>
                                    </p:animEffect>
                                  </p:childTnLst>
                                </p:cTn>
                              </p:par>
                              <p:par>
                                <p:cTn id="38" presetID="21"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heel(1)">
                                      <p:cBhvr>
                                        <p:cTn id="40" dur="2000"/>
                                        <p:tgtEl>
                                          <p:spTgt spid="30"/>
                                        </p:tgtEl>
                                      </p:cBhvr>
                                    </p:animEffect>
                                  </p:childTnLst>
                                </p:cTn>
                              </p:par>
                              <p:par>
                                <p:cTn id="41" presetID="21" presetClass="entr" presetSubtype="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par>
                                <p:cTn id="44" presetID="21"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heel(1)">
                                      <p:cBhvr>
                                        <p:cTn id="46" dur="2000"/>
                                        <p:tgtEl>
                                          <p:spTgt spid="32"/>
                                        </p:tgtEl>
                                      </p:cBhvr>
                                    </p:animEffect>
                                  </p:childTnLst>
                                </p:cTn>
                              </p:par>
                              <p:par>
                                <p:cTn id="47" presetID="21" presetClass="entr" presetSubtype="1"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par>
                                <p:cTn id="50" presetID="21" presetClass="entr" presetSubtype="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1)">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 ĐỌC</a:t>
            </a:r>
          </a:p>
        </p:txBody>
      </p:sp>
    </p:spTree>
    <p:extLst>
      <p:ext uri="{BB962C8B-B14F-4D97-AF65-F5344CB8AC3E}">
        <p14:creationId xmlns:p14="http://schemas.microsoft.com/office/powerpoint/2010/main" val="20846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4B99EE-334E-405E-B79C-C7BC5BFA3B4E}"/>
              </a:ext>
            </a:extLst>
          </p:cNvPr>
          <p:cNvSpPr/>
          <p:nvPr/>
        </p:nvSpPr>
        <p:spPr>
          <a:xfrm>
            <a:off x="1628950" y="1592935"/>
            <a:ext cx="9361434" cy="6911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nào</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trong</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bài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là</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lời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khen</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9" name="Rectangle: Rounded Corners 2">
            <a:extLst>
              <a:ext uri="{FF2B5EF4-FFF2-40B4-BE49-F238E27FC236}">
                <a16:creationId xmlns:a16="http://schemas.microsoft.com/office/drawing/2014/main" id="{216E9AA9-3460-4D49-9B72-A7D5D6BAA087}"/>
              </a:ext>
            </a:extLst>
          </p:cNvPr>
          <p:cNvSpPr/>
          <p:nvPr/>
        </p:nvSpPr>
        <p:spPr>
          <a:xfrm>
            <a:off x="2832116" y="2797474"/>
            <a:ext cx="5574403" cy="712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Cậu</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giỏi</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quá</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951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8CC8F3F-F679-497C-88AF-CD43454C89E4}"/>
              </a:ext>
            </a:extLst>
          </p:cNvPr>
          <p:cNvSpPr txBox="1"/>
          <p:nvPr/>
        </p:nvSpPr>
        <p:spPr>
          <a:xfrm>
            <a:off x="1364330" y="917939"/>
            <a:ext cx="9666518" cy="2585323"/>
          </a:xfrm>
          <a:prstGeom prst="rect">
            <a:avLst/>
          </a:prstGeom>
          <a:noFill/>
        </p:spPr>
        <p:txBody>
          <a:bodyPr wrap="square" rtlCol="0">
            <a:spAutoFit/>
          </a:bodyPr>
          <a:lstStyle/>
          <a:p>
            <a:pPr>
              <a:lnSpc>
                <a:spcPct val="150000"/>
              </a:lnSpc>
            </a:pPr>
            <a:r>
              <a:rPr lang="vi-VN" sz="3600" b="1" i="1" dirty="0">
                <a:solidFill>
                  <a:srgbClr val="FF0000"/>
                </a:solidFill>
                <a:latin typeface="+mj-lt"/>
              </a:rPr>
              <a:t>Câu 2. </a:t>
            </a:r>
            <a:r>
              <a:rPr lang="vi-VN" sz="3600" b="1" dirty="0">
                <a:solidFill>
                  <a:srgbClr val="0000CC"/>
                </a:solidFill>
                <a:latin typeface="+mj-lt"/>
              </a:rPr>
              <a:t>Nếu là bạn của gấu con trong câu chuyện trên, em sẽ nói lời chúc Mừng gấu con</a:t>
            </a:r>
            <a:r>
              <a:rPr lang="en-US" sz="3600" b="1" dirty="0">
                <a:solidFill>
                  <a:srgbClr val="0000CC"/>
                </a:solidFill>
                <a:latin typeface="+mj-lt"/>
              </a:rPr>
              <a:t> </a:t>
            </a:r>
            <a:r>
              <a:rPr lang="vi-VN" sz="3600" b="1" dirty="0">
                <a:solidFill>
                  <a:srgbClr val="0000CC"/>
                </a:solidFill>
                <a:latin typeface="+mj-lt"/>
              </a:rPr>
              <a:t>như thế nào? Đoán xem, gấu con sẽ trả lời em ra sao</a:t>
            </a:r>
            <a:r>
              <a:rPr lang="vi-VN" sz="3600" b="1" i="1" dirty="0">
                <a:solidFill>
                  <a:srgbClr val="0000CC"/>
                </a:solidFill>
                <a:latin typeface="+mj-lt"/>
              </a:rPr>
              <a:t>?</a:t>
            </a:r>
            <a:endParaRPr lang="en-US" sz="3600" b="1" dirty="0">
              <a:solidFill>
                <a:srgbClr val="0000CC"/>
              </a:solidFill>
              <a:latin typeface="+mj-lt"/>
            </a:endParaRPr>
          </a:p>
        </p:txBody>
      </p:sp>
      <p:sp>
        <p:nvSpPr>
          <p:cNvPr id="11" name="TextBox 10">
            <a:extLst>
              <a:ext uri="{FF2B5EF4-FFF2-40B4-BE49-F238E27FC236}">
                <a16:creationId xmlns:a16="http://schemas.microsoft.com/office/drawing/2014/main" id="{11623C27-0571-4292-9DBC-07A3C543DE12}"/>
              </a:ext>
            </a:extLst>
          </p:cNvPr>
          <p:cNvSpPr txBox="1"/>
          <p:nvPr/>
        </p:nvSpPr>
        <p:spPr>
          <a:xfrm>
            <a:off x="1546994" y="3555712"/>
            <a:ext cx="8069446" cy="646331"/>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mừng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gấu</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nhé</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giỏi</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1623C27-0571-4292-9DBC-07A3C543DE12}"/>
              </a:ext>
            </a:extLst>
          </p:cNvPr>
          <p:cNvSpPr txBox="1"/>
          <p:nvPr/>
        </p:nvSpPr>
        <p:spPr>
          <a:xfrm>
            <a:off x="1580244" y="4187902"/>
            <a:ext cx="8069446" cy="1754326"/>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Gấu con: </a:t>
            </a:r>
          </a:p>
          <a:p>
            <a:pPr marL="0" marR="0" lvl="0" indent="0"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 Cám ơn cậu đã khen. Mình phải cố gắng nhiều hơn nữa.</a:t>
            </a:r>
            <a:endPar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017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4110" y="1378857"/>
            <a:ext cx="10320798" cy="1754326"/>
          </a:xfrm>
          <a:prstGeom prst="rect">
            <a:avLst/>
          </a:prstGeom>
          <a:noFill/>
        </p:spPr>
        <p:txBody>
          <a:bodyPr wrap="square" rtlCol="0">
            <a:spAutoFit/>
          </a:bodyPr>
          <a:lstStyle/>
          <a:p>
            <a:pPr>
              <a:lnSpc>
                <a:spcPct val="150000"/>
              </a:lnSpc>
            </a:pPr>
            <a:r>
              <a:rPr lang="en-US" sz="3600" dirty="0">
                <a:solidFill>
                  <a:srgbClr val="0000CC"/>
                </a:solidFill>
                <a:latin typeface="Times New Roman" pitchFamily="18" charset="0"/>
                <a:cs typeface="Times New Roman" pitchFamily="18" charset="0"/>
              </a:rPr>
              <a:t>- Đ</a:t>
            </a:r>
            <a:r>
              <a:rPr lang="vi-VN" sz="3600" dirty="0">
                <a:solidFill>
                  <a:srgbClr val="0000CC"/>
                </a:solidFill>
                <a:latin typeface="Times New Roman" pitchFamily="18" charset="0"/>
                <a:cs typeface="Times New Roman" pitchFamily="18" charset="0"/>
              </a:rPr>
              <a:t>óng vai gấu con và khỉ (khỉ chúc mừng gấu con, gấu con đáp lời khỉ</a:t>
            </a:r>
            <a:r>
              <a:rPr lang="en-US" sz="3600" dirty="0">
                <a:solidFill>
                  <a:srgbClr val="0000CC"/>
                </a:solidFill>
                <a:latin typeface="Times New Roman" pitchFamily="18" charset="0"/>
                <a:cs typeface="Times New Roman" pitchFamily="18" charset="0"/>
              </a:rPr>
              <a:t>)</a:t>
            </a:r>
          </a:p>
        </p:txBody>
      </p:sp>
      <p:sp>
        <p:nvSpPr>
          <p:cNvPr id="11" name="Cloud 10"/>
          <p:cNvSpPr/>
          <p:nvPr/>
        </p:nvSpPr>
        <p:spPr>
          <a:xfrm>
            <a:off x="4018284" y="246186"/>
            <a:ext cx="4252687" cy="1132672"/>
          </a:xfrm>
          <a:prstGeom prst="cloud">
            <a:avLst/>
          </a:prstGeom>
          <a:solidFill>
            <a:srgbClr val="FF0066"/>
          </a:solidFill>
          <a:ln w="38100">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N.2</a:t>
            </a:r>
          </a:p>
        </p:txBody>
      </p:sp>
      <p:sp>
        <p:nvSpPr>
          <p:cNvPr id="12" name="TextBox 11"/>
          <p:cNvSpPr txBox="1"/>
          <p:nvPr/>
        </p:nvSpPr>
        <p:spPr>
          <a:xfrm>
            <a:off x="1304108" y="2999994"/>
            <a:ext cx="10560817" cy="2585323"/>
          </a:xfrm>
          <a:prstGeom prst="rect">
            <a:avLst/>
          </a:prstGeom>
          <a:solidFill>
            <a:schemeClr val="bg1"/>
          </a:solidFill>
        </p:spPr>
        <p:txBody>
          <a:bodyPr wrap="square" rtlCol="0">
            <a:spAutoFit/>
          </a:bodyPr>
          <a:lstStyle/>
          <a:p>
            <a:pPr>
              <a:lnSpc>
                <a:spcPct val="150000"/>
              </a:lnSpc>
            </a:pPr>
            <a:r>
              <a:rPr lang="vi-VN" sz="3600" dirty="0">
                <a:latin typeface="Times New Roman" pitchFamily="18" charset="0"/>
                <a:cs typeface="Times New Roman" pitchFamily="18" charset="0"/>
              </a:rPr>
              <a:t>VD: </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Khỉ: Chúc mừng bạn đã trở thành cầu thủ chính thức.</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Gấu: Cảm ơn bạn. Tớ cũng rất vui!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77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017494" y="1727193"/>
            <a:ext cx="8055429"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Hôm</a:t>
            </a:r>
            <a:r>
              <a:rPr lang="en-US" sz="4000" b="1" dirty="0">
                <a:solidFill>
                  <a:srgbClr val="0000CC"/>
                </a:solidFill>
                <a:latin typeface="Times New Roman" pitchFamily="18" charset="0"/>
                <a:cs typeface="Times New Roman" pitchFamily="18" charset="0"/>
              </a:rPr>
              <a:t> nay </a:t>
            </a:r>
            <a:r>
              <a:rPr lang="en-US" sz="4000" b="1" dirty="0" err="1">
                <a:solidFill>
                  <a:srgbClr val="0000CC"/>
                </a:solidFill>
                <a:latin typeface="Times New Roman" pitchFamily="18" charset="0"/>
                <a:cs typeface="Times New Roman" pitchFamily="18" charset="0"/>
              </a:rPr>
              <a:t>các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11" name="TextBox 10"/>
          <p:cNvSpPr txBox="1"/>
          <p:nvPr/>
        </p:nvSpPr>
        <p:spPr>
          <a:xfrm>
            <a:off x="2024751" y="3040733"/>
            <a:ext cx="8889992"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Qua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cần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nhớ</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29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r="25717" b="73242"/>
          <a:stretch>
            <a:fillRect/>
          </a:stretch>
        </p:blipFill>
        <p:spPr>
          <a:xfrm>
            <a:off x="386655" y="114521"/>
            <a:ext cx="9059103" cy="1898321"/>
          </a:xfrm>
          <a:prstGeom prst="rect">
            <a:avLst/>
          </a:prstGeom>
        </p:spPr>
      </p:pic>
      <p:pic>
        <p:nvPicPr>
          <p:cNvPr id="20" name="Picture 19">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l="12631" t="29921" r="3027"/>
          <a:stretch>
            <a:fillRect/>
          </a:stretch>
        </p:blipFill>
        <p:spPr>
          <a:xfrm>
            <a:off x="386655" y="2031344"/>
            <a:ext cx="9059103" cy="4750318"/>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942" y="430089"/>
            <a:ext cx="2943714" cy="6034015"/>
          </a:xfrm>
          <a:prstGeom prst="rect">
            <a:avLst/>
          </a:prstGeom>
        </p:spPr>
      </p:pic>
    </p:spTree>
    <p:extLst>
      <p:ext uri="{BB962C8B-B14F-4D97-AF65-F5344CB8AC3E}">
        <p14:creationId xmlns:p14="http://schemas.microsoft.com/office/powerpoint/2010/main" val="336127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49611" y="1416458"/>
            <a:ext cx="10318581" cy="4524315"/>
          </a:xfrm>
          <a:prstGeom prst="rect">
            <a:avLst/>
          </a:prstGeom>
          <a:noFill/>
        </p:spPr>
        <p:txBody>
          <a:bodyPr wrap="square" rtlCol="0">
            <a:spAutoFit/>
          </a:bodyPr>
          <a:lstStyle/>
          <a:p>
            <a:pPr lvl="0">
              <a:lnSpc>
                <a:spcPct val="200000"/>
              </a:lnSpc>
            </a:pPr>
            <a:r>
              <a:rPr lang="vi-VN" sz="3600" dirty="0">
                <a:latin typeface="+mj-lt"/>
              </a:rPr>
              <a:t>+</a:t>
            </a:r>
            <a:r>
              <a:rPr lang="en-US" sz="3600" dirty="0">
                <a:latin typeface="+mj-lt"/>
              </a:rPr>
              <a:t> </a:t>
            </a:r>
            <a:r>
              <a:rPr lang="en-US" sz="3600" dirty="0" err="1">
                <a:latin typeface="+mj-lt"/>
              </a:rPr>
              <a:t>Ôn</a:t>
            </a:r>
            <a:r>
              <a:rPr lang="en-US" sz="3600" dirty="0">
                <a:latin typeface="+mj-lt"/>
              </a:rPr>
              <a:t> </a:t>
            </a:r>
            <a:r>
              <a:rPr lang="en-US" sz="3600" dirty="0" err="1">
                <a:latin typeface="+mj-lt"/>
              </a:rPr>
              <a:t>tập</a:t>
            </a:r>
            <a:r>
              <a:rPr lang="en-US" sz="3600" dirty="0">
                <a:latin typeface="+mj-lt"/>
              </a:rPr>
              <a:t> </a:t>
            </a:r>
            <a:r>
              <a:rPr lang="en-US" sz="3600" dirty="0" err="1">
                <a:latin typeface="+mj-lt"/>
              </a:rPr>
              <a:t>các</a:t>
            </a:r>
            <a:r>
              <a:rPr lang="en-US" sz="3600" dirty="0">
                <a:latin typeface="+mj-lt"/>
              </a:rPr>
              <a:t> </a:t>
            </a:r>
            <a:r>
              <a:rPr lang="en-US" sz="3600" dirty="0" err="1">
                <a:latin typeface="+mj-lt"/>
              </a:rPr>
              <a:t>kiến</a:t>
            </a:r>
            <a:r>
              <a:rPr lang="en-US" sz="3600" dirty="0">
                <a:latin typeface="+mj-lt"/>
              </a:rPr>
              <a:t> </a:t>
            </a:r>
            <a:r>
              <a:rPr lang="en-US" sz="3600" dirty="0" err="1">
                <a:latin typeface="+mj-lt"/>
              </a:rPr>
              <a:t>thức</a:t>
            </a:r>
            <a:r>
              <a:rPr lang="en-US" sz="3600" dirty="0">
                <a:latin typeface="+mj-lt"/>
              </a:rPr>
              <a:t> </a:t>
            </a:r>
            <a:r>
              <a:rPr lang="en-US" sz="3600" dirty="0" err="1">
                <a:latin typeface="+mj-lt"/>
              </a:rPr>
              <a:t>đã</a:t>
            </a:r>
            <a:r>
              <a:rPr lang="en-US" sz="3600" dirty="0">
                <a:latin typeface="+mj-lt"/>
              </a:rPr>
              <a:t> </a:t>
            </a:r>
            <a:r>
              <a:rPr lang="en-US" sz="3600" dirty="0" err="1">
                <a:latin typeface="+mj-lt"/>
              </a:rPr>
              <a:t>học</a:t>
            </a:r>
            <a:endParaRPr lang="en-US" sz="3600" dirty="0">
              <a:latin typeface="+mj-lt"/>
            </a:endParaRPr>
          </a:p>
          <a:p>
            <a:pPr lvl="0">
              <a:lnSpc>
                <a:spcPct val="200000"/>
              </a:lnSpc>
            </a:pPr>
            <a:r>
              <a:rPr lang="en-US" sz="3600" dirty="0">
                <a:latin typeface="+mj-lt"/>
              </a:rPr>
              <a:t>+ </a:t>
            </a:r>
            <a:r>
              <a:rPr lang="en-US" sz="3600" dirty="0" err="1">
                <a:latin typeface="+mj-lt"/>
              </a:rPr>
              <a:t>Kể</a:t>
            </a:r>
            <a:r>
              <a:rPr lang="en-US" sz="3600" dirty="0">
                <a:latin typeface="+mj-lt"/>
              </a:rPr>
              <a:t> </a:t>
            </a:r>
            <a:r>
              <a:rPr lang="en-US" sz="3600" dirty="0" err="1">
                <a:latin typeface="+mj-lt"/>
              </a:rPr>
              <a:t>chuyện</a:t>
            </a:r>
            <a:r>
              <a:rPr lang="en-US" sz="3600" dirty="0">
                <a:latin typeface="+mj-lt"/>
              </a:rPr>
              <a:t>: “</a:t>
            </a:r>
            <a:r>
              <a:rPr lang="en-US" sz="3600" dirty="0" err="1">
                <a:latin typeface="+mj-lt"/>
              </a:rPr>
              <a:t>Cầu</a:t>
            </a:r>
            <a:r>
              <a:rPr lang="en-US" sz="3600" dirty="0">
                <a:latin typeface="+mj-lt"/>
              </a:rPr>
              <a:t> </a:t>
            </a:r>
            <a:r>
              <a:rPr lang="en-US" sz="3600" dirty="0" err="1">
                <a:latin typeface="+mj-lt"/>
              </a:rPr>
              <a:t>thủ</a:t>
            </a:r>
            <a:r>
              <a:rPr lang="en-US" sz="3600" dirty="0">
                <a:latin typeface="+mj-lt"/>
              </a:rPr>
              <a:t> </a:t>
            </a:r>
            <a:r>
              <a:rPr lang="en-US" sz="3600" dirty="0" err="1">
                <a:latin typeface="+mj-lt"/>
              </a:rPr>
              <a:t>dự</a:t>
            </a:r>
            <a:r>
              <a:rPr lang="en-US" sz="3600" dirty="0">
                <a:latin typeface="+mj-lt"/>
              </a:rPr>
              <a:t> </a:t>
            </a:r>
            <a:r>
              <a:rPr lang="en-US" sz="3600" dirty="0" err="1">
                <a:latin typeface="+mj-lt"/>
              </a:rPr>
              <a:t>bị</a:t>
            </a:r>
            <a:r>
              <a:rPr lang="en-US" sz="3600" dirty="0">
                <a:latin typeface="+mj-lt"/>
              </a:rPr>
              <a:t>” </a:t>
            </a:r>
            <a:r>
              <a:rPr lang="en-US" sz="3600" dirty="0" err="1">
                <a:latin typeface="+mj-lt"/>
              </a:rPr>
              <a:t>cho</a:t>
            </a:r>
            <a:r>
              <a:rPr lang="en-US" sz="3600" dirty="0">
                <a:latin typeface="+mj-lt"/>
              </a:rPr>
              <a:t> </a:t>
            </a:r>
            <a:r>
              <a:rPr lang="en-US" sz="3600" dirty="0" err="1">
                <a:latin typeface="+mj-lt"/>
              </a:rPr>
              <a:t>người</a:t>
            </a:r>
            <a:r>
              <a:rPr lang="en-US" sz="3600" dirty="0">
                <a:latin typeface="+mj-lt"/>
              </a:rPr>
              <a:t> </a:t>
            </a:r>
            <a:r>
              <a:rPr lang="en-US" sz="3600" dirty="0" err="1">
                <a:latin typeface="+mj-lt"/>
              </a:rPr>
              <a:t>thân</a:t>
            </a:r>
            <a:r>
              <a:rPr lang="en-US" sz="3600" dirty="0">
                <a:latin typeface="+mj-lt"/>
              </a:rPr>
              <a:t> </a:t>
            </a:r>
            <a:r>
              <a:rPr lang="en-US" sz="3600" dirty="0" err="1">
                <a:latin typeface="+mj-lt"/>
              </a:rPr>
              <a:t>nghe</a:t>
            </a:r>
            <a:r>
              <a:rPr lang="en-US" sz="3600" dirty="0">
                <a:latin typeface="+mj-lt"/>
              </a:rPr>
              <a:t>.</a:t>
            </a:r>
          </a:p>
          <a:p>
            <a:pPr lvl="0">
              <a:lnSpc>
                <a:spcPct val="200000"/>
              </a:lnSpc>
            </a:pPr>
            <a:r>
              <a:rPr lang="en-US" sz="3600" dirty="0">
                <a:latin typeface="+mj-lt"/>
              </a:rPr>
              <a:t>+ </a:t>
            </a:r>
            <a:r>
              <a:rPr lang="en-US" sz="3600" dirty="0" err="1">
                <a:latin typeface="+mj-lt"/>
              </a:rPr>
              <a:t>Chuẩn</a:t>
            </a:r>
            <a:r>
              <a:rPr lang="en-US" sz="3600" dirty="0">
                <a:latin typeface="+mj-lt"/>
              </a:rPr>
              <a:t> </a:t>
            </a:r>
            <a:r>
              <a:rPr lang="en-US" sz="3600" dirty="0" err="1">
                <a:latin typeface="+mj-lt"/>
              </a:rPr>
              <a:t>bị</a:t>
            </a:r>
            <a:r>
              <a:rPr lang="en-US" sz="3600" dirty="0">
                <a:latin typeface="+mj-lt"/>
              </a:rPr>
              <a:t> </a:t>
            </a:r>
            <a:r>
              <a:rPr lang="en-US" sz="3600" dirty="0" err="1">
                <a:latin typeface="+mj-lt"/>
              </a:rPr>
              <a:t>bài</a:t>
            </a:r>
            <a:r>
              <a:rPr lang="en-US" sz="3600" dirty="0">
                <a:latin typeface="+mj-lt"/>
              </a:rPr>
              <a:t> </a:t>
            </a:r>
            <a:r>
              <a:rPr lang="en-US" sz="3600" dirty="0" err="1">
                <a:latin typeface="+mj-lt"/>
              </a:rPr>
              <a:t>sau</a:t>
            </a:r>
            <a:r>
              <a:rPr lang="en-US" sz="3600" dirty="0">
                <a:latin typeface="+mj-lt"/>
              </a:rPr>
              <a:t>: </a:t>
            </a:r>
            <a:r>
              <a:rPr lang="en-US" sz="3600" b="1" dirty="0" err="1">
                <a:solidFill>
                  <a:srgbClr val="FF0066"/>
                </a:solidFill>
                <a:latin typeface="+mj-lt"/>
              </a:rPr>
              <a:t>Cầu</a:t>
            </a:r>
            <a:r>
              <a:rPr lang="en-US" sz="3600" b="1" dirty="0">
                <a:solidFill>
                  <a:srgbClr val="FF0066"/>
                </a:solidFill>
                <a:latin typeface="+mj-lt"/>
              </a:rPr>
              <a:t> </a:t>
            </a:r>
            <a:r>
              <a:rPr lang="en-US" sz="3600" b="1" dirty="0" err="1">
                <a:solidFill>
                  <a:srgbClr val="FF0066"/>
                </a:solidFill>
                <a:latin typeface="+mj-lt"/>
              </a:rPr>
              <a:t>thủ</a:t>
            </a:r>
            <a:r>
              <a:rPr lang="en-US" sz="3600" b="1" dirty="0">
                <a:solidFill>
                  <a:srgbClr val="FF0066"/>
                </a:solidFill>
                <a:latin typeface="+mj-lt"/>
              </a:rPr>
              <a:t> </a:t>
            </a:r>
            <a:r>
              <a:rPr lang="en-US" sz="3600" b="1" dirty="0" err="1">
                <a:solidFill>
                  <a:srgbClr val="FF0066"/>
                </a:solidFill>
                <a:latin typeface="+mj-lt"/>
              </a:rPr>
              <a:t>dự</a:t>
            </a:r>
            <a:r>
              <a:rPr lang="en-US" sz="3600" b="1" dirty="0">
                <a:solidFill>
                  <a:srgbClr val="FF0066"/>
                </a:solidFill>
                <a:latin typeface="+mj-lt"/>
              </a:rPr>
              <a:t> </a:t>
            </a:r>
            <a:r>
              <a:rPr lang="en-US" sz="3600" b="1" dirty="0" err="1">
                <a:solidFill>
                  <a:srgbClr val="FF0066"/>
                </a:solidFill>
                <a:latin typeface="+mj-lt"/>
              </a:rPr>
              <a:t>bị</a:t>
            </a:r>
            <a:endParaRPr lang="en-US" sz="3600" b="1" dirty="0">
              <a:solidFill>
                <a:srgbClr val="FF0066"/>
              </a:solidFill>
              <a:latin typeface="+mj-lt"/>
            </a:endParaRPr>
          </a:p>
          <a:p>
            <a:pPr lvl="0">
              <a:lnSpc>
                <a:spcPct val="200000"/>
              </a:lnSpc>
            </a:pPr>
            <a:r>
              <a:rPr lang="en-US" sz="3600" b="1" dirty="0">
                <a:solidFill>
                  <a:srgbClr val="FF0066"/>
                </a:solidFill>
                <a:latin typeface="+mj-lt"/>
              </a:rPr>
              <a:t>                                    </a:t>
            </a:r>
            <a:r>
              <a:rPr lang="en-US" sz="3600" b="1" dirty="0" err="1">
                <a:solidFill>
                  <a:srgbClr val="FF0066"/>
                </a:solidFill>
                <a:latin typeface="+mj-lt"/>
              </a:rPr>
              <a:t>Tiết</a:t>
            </a:r>
            <a:r>
              <a:rPr lang="en-US" sz="3600" b="1" dirty="0">
                <a:solidFill>
                  <a:srgbClr val="FF0066"/>
                </a:solidFill>
                <a:latin typeface="+mj-lt"/>
              </a:rPr>
              <a:t> 3: </a:t>
            </a:r>
            <a:r>
              <a:rPr lang="en-US" sz="3600" b="1" dirty="0" err="1">
                <a:solidFill>
                  <a:srgbClr val="FF0066"/>
                </a:solidFill>
                <a:latin typeface="+mj-lt"/>
              </a:rPr>
              <a:t>Viết</a:t>
            </a:r>
            <a:endParaRPr lang="en-US" sz="3600" b="1" dirty="0">
              <a:solidFill>
                <a:srgbClr val="FF0066"/>
              </a:solidFill>
              <a:latin typeface="+mj-lt"/>
            </a:endParaRPr>
          </a:p>
        </p:txBody>
      </p:sp>
      <p:sp>
        <p:nvSpPr>
          <p:cNvPr id="9" name="TextBox 8"/>
          <p:cNvSpPr txBox="1"/>
          <p:nvPr/>
        </p:nvSpPr>
        <p:spPr>
          <a:xfrm>
            <a:off x="2743200" y="470912"/>
            <a:ext cx="7619196" cy="1446550"/>
          </a:xfrm>
          <a:prstGeom prst="rect">
            <a:avLst/>
          </a:prstGeom>
          <a:noFill/>
          <a:ln>
            <a:noFill/>
          </a:ln>
        </p:spPr>
        <p:txBody>
          <a:bodyPr wrap="square" rtlCol="0">
            <a:spAutoFit/>
          </a:bodyPr>
          <a:lstStyle/>
          <a:p>
            <a:pPr>
              <a:lnSpc>
                <a:spcPct val="200000"/>
              </a:lnSpc>
            </a:pP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ĐỊNH HƯỚNG TIẾP THEO</a:t>
            </a:r>
            <a:endParaRPr lang="zh-CN" alt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1901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a:solidFill>
                  <a:srgbClr val="92D050"/>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296778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831798" y="2179867"/>
            <a:ext cx="9098978" cy="2171428"/>
          </a:xfrm>
          <a:prstGeom prst="rect">
            <a:avLst/>
          </a:prstGeom>
          <a:noFill/>
        </p:spPr>
        <p:txBody>
          <a:bodyPr wrap="square" rtlCol="0">
            <a:spAutoFit/>
          </a:bodyPr>
          <a:lstStyle/>
          <a:p>
            <a:pPr algn="ctr">
              <a:lnSpc>
                <a:spcPct val="150000"/>
              </a:lnSpc>
            </a:pPr>
            <a:r>
              <a:rPr lang="en-US" sz="4800" dirty="0" err="1">
                <a:solidFill>
                  <a:srgbClr val="FF0000"/>
                </a:solidFill>
                <a:latin typeface="Arial" panose="020B0604020202020204" pitchFamily="34" charset="0"/>
                <a:cs typeface="Arial" panose="020B0604020202020204" pitchFamily="34" charset="0"/>
              </a:rPr>
              <a:t>Tạm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biệt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hẹn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gặp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lại</a:t>
            </a:r>
            <a:r>
              <a:rPr lang="en-US" sz="4800" dirty="0">
                <a:solidFill>
                  <a:srgbClr val="FF0000"/>
                </a:solidFill>
                <a:latin typeface="Arial" panose="020B0604020202020204" pitchFamily="34" charset="0"/>
                <a:cs typeface="Arial" panose="020B0604020202020204" pitchFamily="34" charset="0"/>
              </a:rPr>
              <a:t> </a:t>
            </a:r>
          </a:p>
          <a:p>
            <a:pPr algn="ctr">
              <a:lnSpc>
                <a:spcPct val="150000"/>
              </a:lnSpc>
            </a:pPr>
            <a:r>
              <a:rPr lang="en-US" sz="4800" dirty="0" err="1">
                <a:solidFill>
                  <a:srgbClr val="FF0000"/>
                </a:solidFill>
                <a:latin typeface="Arial" panose="020B0604020202020204" pitchFamily="34" charset="0"/>
                <a:cs typeface="Arial" panose="020B0604020202020204" pitchFamily="34" charset="0"/>
              </a:rPr>
              <a:t>các</a:t>
            </a:r>
            <a:r>
              <a:rPr lang="en-US" sz="4800" dirty="0">
                <a:solidFill>
                  <a:srgbClr val="FF0000"/>
                </a:solidFill>
                <a:latin typeface="Arial" panose="020B0604020202020204" pitchFamily="34" charset="0"/>
                <a:cs typeface="Arial" panose="020B0604020202020204" pitchFamily="34" charset="0"/>
              </a:rPr>
              <a:t> con </a:t>
            </a:r>
            <a:r>
              <a:rPr lang="en-US" sz="4800" dirty="0" err="1">
                <a:solidFill>
                  <a:srgbClr val="FF0000"/>
                </a:solidFill>
                <a:latin typeface="Arial" panose="020B0604020202020204" pitchFamily="34" charset="0"/>
                <a:cs typeface="Arial" panose="020B0604020202020204" pitchFamily="34" charset="0"/>
              </a:rPr>
              <a:t>vào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những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tiết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học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sau</a:t>
            </a:r>
            <a:r>
              <a:rPr lang="en-US" sz="4800" dirty="0">
                <a:solidFill>
                  <a:srgbClr val="FF0000"/>
                </a:solidFill>
                <a:latin typeface="Arial" panose="020B0604020202020204" pitchFamily="34" charset="0"/>
                <a:cs typeface="Arial" panose="020B0604020202020204" pitchFamily="34"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942" y="823985"/>
            <a:ext cx="2943714" cy="6034015"/>
          </a:xfrm>
          <a:prstGeom prst="rect">
            <a:avLst/>
          </a:prstGeom>
        </p:spPr>
      </p:pic>
      <p:sp>
        <p:nvSpPr>
          <p:cNvPr id="7" name="TextBox 6"/>
          <p:cNvSpPr txBox="1"/>
          <p:nvPr/>
        </p:nvSpPr>
        <p:spPr>
          <a:xfrm>
            <a:off x="798464" y="823985"/>
            <a:ext cx="8781156" cy="4445384"/>
          </a:xfrm>
          <a:prstGeom prst="rect">
            <a:avLst/>
          </a:prstGeom>
          <a:noFill/>
        </p:spPr>
        <p:txBody>
          <a:bodyPr wrap="square" rtlCol="0">
            <a:spAutoFit/>
          </a:bodyPr>
          <a:lstStyle/>
          <a:p>
            <a:pPr algn="just">
              <a:lnSpc>
                <a:spcPct val="150000"/>
              </a:lnSpc>
            </a:pPr>
            <a:r>
              <a:rPr lang="en-US" sz="3200" dirty="0">
                <a:solidFill>
                  <a:srgbClr val="0000CC"/>
                </a:solidFill>
              </a:rPr>
              <a:t>     </a:t>
            </a:r>
            <a:r>
              <a:rPr lang="vi-VN" sz="3200" dirty="0">
                <a:solidFill>
                  <a:srgbClr val="0000CC"/>
                </a:solidFill>
                <a:latin typeface="+mj-lt"/>
              </a:rPr>
              <a:t>Bài đọc nói về gấu con và các bạn của gấu. Gấu rất thích </a:t>
            </a:r>
            <a:r>
              <a:rPr lang="vi-VN" sz="3200" dirty="0">
                <a:solidFill>
                  <a:srgbClr val="0000CC"/>
                </a:solidFill>
                <a:latin typeface="+mj-lt"/>
                <a:cs typeface="Times New Roman" panose="02020603050405020304" pitchFamily="18" charset="0"/>
              </a:rPr>
              <a:t>chơi</a:t>
            </a:r>
            <a:r>
              <a:rPr lang="en-US" sz="3200" dirty="0">
                <a:solidFill>
                  <a:srgbClr val="0000CC"/>
                </a:solidFill>
                <a:latin typeface="+mj-lt"/>
              </a:rPr>
              <a:t> </a:t>
            </a:r>
            <a:r>
              <a:rPr lang="vi-VN" sz="3200" dirty="0">
                <a:solidFill>
                  <a:srgbClr val="0000CC"/>
                </a:solidFill>
                <a:latin typeface="+mj-lt"/>
              </a:rPr>
              <a:t>bóng đá nhưng lúc đ</a:t>
            </a:r>
            <a:r>
              <a:rPr lang="en-US" sz="3200" dirty="0">
                <a:solidFill>
                  <a:srgbClr val="0000CC"/>
                </a:solidFill>
                <a:latin typeface="+mj-lt"/>
              </a:rPr>
              <a:t>ầ</a:t>
            </a:r>
            <a:r>
              <a:rPr lang="vi-VN" sz="3200" dirty="0">
                <a:solidFill>
                  <a:srgbClr val="0000CC"/>
                </a:solidFill>
                <a:latin typeface="+mj-lt"/>
              </a:rPr>
              <a:t>u gấu chậm chạp và đá bóng chưa tốt nên chỉ được làm cầu thủ</a:t>
            </a:r>
            <a:r>
              <a:rPr lang="en-US" sz="3200" dirty="0">
                <a:solidFill>
                  <a:srgbClr val="0000CC"/>
                </a:solidFill>
                <a:latin typeface="+mj-lt"/>
              </a:rPr>
              <a:t> </a:t>
            </a:r>
            <a:r>
              <a:rPr lang="vi-VN" sz="3200" dirty="0">
                <a:solidFill>
                  <a:srgbClr val="0000CC"/>
                </a:solidFill>
                <a:latin typeface="+mj-lt"/>
              </a:rPr>
              <a:t>dự bị.</a:t>
            </a:r>
            <a:r>
              <a:rPr lang="en-US" sz="3200" dirty="0">
                <a:solidFill>
                  <a:srgbClr val="0000CC"/>
                </a:solidFill>
                <a:latin typeface="+mj-lt"/>
              </a:rPr>
              <a:t> </a:t>
            </a:r>
            <a:r>
              <a:rPr lang="vi-VN" sz="3200" dirty="0">
                <a:solidFill>
                  <a:srgbClr val="0000CC"/>
                </a:solidFill>
                <a:latin typeface="+mj-lt"/>
              </a:rPr>
              <a:t>Nhưng sau đó thì đội nào cũng muốn gấu đá cho đội mình. Vì sao vậy? Chúng</a:t>
            </a:r>
            <a:r>
              <a:rPr lang="en-US" sz="3200" dirty="0">
                <a:solidFill>
                  <a:srgbClr val="0000CC"/>
                </a:solidFill>
                <a:latin typeface="+mj-lt"/>
              </a:rPr>
              <a:t> </a:t>
            </a:r>
            <a:r>
              <a:rPr lang="vi-VN" sz="3200" dirty="0">
                <a:solidFill>
                  <a:srgbClr val="0000CC"/>
                </a:solidFill>
                <a:latin typeface="+mj-lt"/>
              </a:rPr>
              <a:t>ta cùng đọc bài</a:t>
            </a:r>
            <a:r>
              <a:rPr lang="en-US" sz="3200" dirty="0">
                <a:solidFill>
                  <a:srgbClr val="0000CC"/>
                </a:solidFill>
                <a:latin typeface="+mj-lt"/>
              </a:rPr>
              <a:t>:</a:t>
            </a:r>
            <a:r>
              <a:rPr lang="vi-VN" sz="3200" dirty="0">
                <a:solidFill>
                  <a:srgbClr val="0000CC"/>
                </a:solidFill>
                <a:latin typeface="+mj-lt"/>
              </a:rPr>
              <a:t> </a:t>
            </a:r>
            <a:r>
              <a:rPr lang="en-US" sz="3200" dirty="0">
                <a:solidFill>
                  <a:srgbClr val="0000CC"/>
                </a:solidFill>
                <a:latin typeface="+mj-lt"/>
              </a:rPr>
              <a:t>“</a:t>
            </a:r>
            <a:r>
              <a:rPr lang="vi-VN" sz="3200" i="1" dirty="0">
                <a:solidFill>
                  <a:srgbClr val="0000CC"/>
                </a:solidFill>
                <a:latin typeface="+mj-lt"/>
              </a:rPr>
              <a:t>C</a:t>
            </a:r>
            <a:r>
              <a:rPr lang="en-US" sz="3200" i="1" dirty="0">
                <a:solidFill>
                  <a:srgbClr val="0000CC"/>
                </a:solidFill>
                <a:latin typeface="+mj-lt"/>
              </a:rPr>
              <a:t>ầ</a:t>
            </a:r>
            <a:r>
              <a:rPr lang="vi-VN" sz="3200" i="1" dirty="0">
                <a:solidFill>
                  <a:srgbClr val="0000CC"/>
                </a:solidFill>
                <a:latin typeface="+mj-lt"/>
              </a:rPr>
              <a:t>u thủ dự bị</a:t>
            </a:r>
            <a:r>
              <a:rPr lang="en-US" sz="3200" i="1" dirty="0">
                <a:solidFill>
                  <a:srgbClr val="0000CC"/>
                </a:solidFill>
                <a:latin typeface="+mj-lt"/>
              </a:rPr>
              <a:t>”</a:t>
            </a:r>
            <a:r>
              <a:rPr lang="vi-VN" sz="3200" dirty="0">
                <a:solidFill>
                  <a:srgbClr val="0000CC"/>
                </a:solidFill>
                <a:latin typeface="+mj-lt"/>
              </a:rPr>
              <a:t> để biết</a:t>
            </a:r>
            <a:r>
              <a:rPr lang="en-US" sz="3200" dirty="0">
                <a:solidFill>
                  <a:srgbClr val="0000CC"/>
                </a:solidFill>
                <a:latin typeface="+mj-lt"/>
              </a:rPr>
              <a:t> </a:t>
            </a:r>
            <a:r>
              <a:rPr lang="en-US" sz="3200" dirty="0" err="1">
                <a:solidFill>
                  <a:srgbClr val="0000CC"/>
                </a:solidFill>
                <a:latin typeface="+mj-lt"/>
              </a:rPr>
              <a:t>được</a:t>
            </a:r>
            <a:r>
              <a:rPr lang="en-US" sz="3200" dirty="0">
                <a:solidFill>
                  <a:srgbClr val="0000CC"/>
                </a:solidFill>
                <a:latin typeface="+mj-lt"/>
              </a:rPr>
              <a:t> </a:t>
            </a:r>
            <a:r>
              <a:rPr lang="en-US" sz="3200" dirty="0" err="1">
                <a:solidFill>
                  <a:srgbClr val="0000CC"/>
                </a:solidFill>
                <a:latin typeface="+mj-lt"/>
              </a:rPr>
              <a:t>điều</a:t>
            </a:r>
            <a:r>
              <a:rPr lang="en-US" sz="3200" dirty="0">
                <a:solidFill>
                  <a:srgbClr val="0000CC"/>
                </a:solidFill>
                <a:latin typeface="+mj-lt"/>
              </a:rPr>
              <a:t> </a:t>
            </a:r>
            <a:r>
              <a:rPr lang="en-US" sz="3200" dirty="0" err="1">
                <a:solidFill>
                  <a:srgbClr val="0000CC"/>
                </a:solidFill>
                <a:latin typeface="+mj-lt"/>
              </a:rPr>
              <a:t>đó</a:t>
            </a:r>
            <a:r>
              <a:rPr lang="en-US" sz="3200" dirty="0">
                <a:solidFill>
                  <a:srgbClr val="0000CC"/>
                </a:solidFill>
                <a:latin typeface="+mj-lt"/>
              </a:rPr>
              <a:t> </a:t>
            </a:r>
            <a:r>
              <a:rPr lang="en-US" sz="3200" dirty="0" err="1">
                <a:solidFill>
                  <a:srgbClr val="0000CC"/>
                </a:solidFill>
                <a:latin typeface="+mj-lt"/>
              </a:rPr>
              <a:t>các</a:t>
            </a:r>
            <a:r>
              <a:rPr lang="en-US" sz="3200" dirty="0">
                <a:solidFill>
                  <a:srgbClr val="0000CC"/>
                </a:solidFill>
                <a:latin typeface="+mj-lt"/>
              </a:rPr>
              <a:t> con </a:t>
            </a:r>
            <a:r>
              <a:rPr lang="en-US" sz="3200" dirty="0" err="1">
                <a:solidFill>
                  <a:srgbClr val="0000CC"/>
                </a:solidFill>
                <a:latin typeface="+mj-lt"/>
              </a:rPr>
              <a:t>nhé</a:t>
            </a:r>
            <a:r>
              <a:rPr lang="vi-VN" sz="3200" dirty="0">
                <a:solidFill>
                  <a:srgbClr val="0000CC"/>
                </a:solidFill>
                <a:latin typeface="+mj-lt"/>
              </a:rPr>
              <a:t>.</a:t>
            </a:r>
            <a:endParaRPr lang="en-US" sz="3200" dirty="0">
              <a:solidFill>
                <a:srgbClr val="0000CC"/>
              </a:solidFill>
              <a:latin typeface="+mj-lt"/>
            </a:endParaRPr>
          </a:p>
        </p:txBody>
      </p:sp>
    </p:spTree>
    <p:extLst>
      <p:ext uri="{BB962C8B-B14F-4D97-AF65-F5344CB8AC3E}">
        <p14:creationId xmlns:p14="http://schemas.microsoft.com/office/powerpoint/2010/main" val="162505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Tớ nên vào đội nào đây? – Gấu hỏi khỉ.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129998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25" presetClass="emph" presetSubtype="0" fill="hold" grpId="1" nodeType="clickEffect">
                                  <p:stCondLst>
                                    <p:cond delay="0"/>
                                  </p:stCondLst>
                                  <p:childTnLst>
                                    <p:animClr clrSpc="hsl" dir="cw">
                                      <p:cBhvr override="childStyle">
                                        <p:cTn id="25" dur="500" fill="hold"/>
                                        <p:tgtEl>
                                          <p:spTgt spid="14"/>
                                        </p:tgtEl>
                                        <p:attrNameLst>
                                          <p:attrName>style.color</p:attrName>
                                        </p:attrNameLst>
                                      </p:cBhvr>
                                      <p:by>
                                        <p:hsl h="0" s="-70588" l="0"/>
                                      </p:by>
                                    </p:animClr>
                                    <p:animClr clrSpc="hsl" dir="cw">
                                      <p:cBhvr>
                                        <p:cTn id="26" dur="500" fill="hold"/>
                                        <p:tgtEl>
                                          <p:spTgt spid="14"/>
                                        </p:tgtEl>
                                        <p:attrNameLst>
                                          <p:attrName>fillcolor</p:attrName>
                                        </p:attrNameLst>
                                      </p:cBhvr>
                                      <p:by>
                                        <p:hsl h="0" s="-70588" l="0"/>
                                      </p:by>
                                    </p:animClr>
                                    <p:animClr clrSpc="hsl" dir="cw">
                                      <p:cBhvr>
                                        <p:cTn id="27" dur="500" fill="hold"/>
                                        <p:tgtEl>
                                          <p:spTgt spid="14"/>
                                        </p:tgtEl>
                                        <p:attrNameLst>
                                          <p:attrName>stroke.color</p:attrName>
                                        </p:attrNameLst>
                                      </p:cBhvr>
                                      <p:by>
                                        <p:hsl h="0" s="-70588" l="0"/>
                                      </p:by>
                                    </p:animClr>
                                    <p:set>
                                      <p:cBhvr>
                                        <p:cTn id="28" dur="500" fill="hold"/>
                                        <p:tgtEl>
                                          <p:spTgt spid="14"/>
                                        </p:tgtEl>
                                        <p:attrNameLst>
                                          <p:attrName>fill.type</p:attrName>
                                        </p:attrNameLst>
                                      </p:cBhvr>
                                      <p:to>
                                        <p:strVal val="solid"/>
                                      </p:to>
                                    </p:se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15"/>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21" presetClass="emph" presetSubtype="0" fill="hold" grpId="1" nodeType="withEffect">
                                  <p:stCondLst>
                                    <p:cond delay="0"/>
                                  </p:stCondLst>
                                  <p:childTnLst>
                                    <p:animClr clrSpc="hsl" dir="cw">
                                      <p:cBhvr override="childStyle">
                                        <p:cTn id="45" dur="500" fill="hold"/>
                                        <p:tgtEl>
                                          <p:spTgt spid="19"/>
                                        </p:tgtEl>
                                        <p:attrNameLst>
                                          <p:attrName>style.color</p:attrName>
                                        </p:attrNameLst>
                                      </p:cBhvr>
                                      <p:by>
                                        <p:hsl h="7200000" s="0" l="0"/>
                                      </p:by>
                                    </p:animClr>
                                    <p:animClr clrSpc="hsl" dir="cw">
                                      <p:cBhvr>
                                        <p:cTn id="46" dur="500" fill="hold"/>
                                        <p:tgtEl>
                                          <p:spTgt spid="19"/>
                                        </p:tgtEl>
                                        <p:attrNameLst>
                                          <p:attrName>fillcolor</p:attrName>
                                        </p:attrNameLst>
                                      </p:cBhvr>
                                      <p:by>
                                        <p:hsl h="7200000" s="0" l="0"/>
                                      </p:by>
                                    </p:animClr>
                                    <p:animClr clrSpc="hsl" dir="cw">
                                      <p:cBhvr>
                                        <p:cTn id="47" dur="500" fill="hold"/>
                                        <p:tgtEl>
                                          <p:spTgt spid="19"/>
                                        </p:tgtEl>
                                        <p:attrNameLst>
                                          <p:attrName>stroke.color</p:attrName>
                                        </p:attrNameLst>
                                      </p:cBhvr>
                                      <p:by>
                                        <p:hsl h="7200000" s="0" l="0"/>
                                      </p:by>
                                    </p:animClr>
                                    <p:set>
                                      <p:cBhvr>
                                        <p:cTn id="48"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4" grpId="0"/>
      <p:bldP spid="14" grpId="1"/>
      <p:bldP spid="15" grpId="0"/>
      <p:bldP spid="15" grpId="1"/>
      <p:bldP spid="18" grpId="0" animBg="1"/>
      <p:bldP spid="19" grpId="0"/>
      <p:bldP spid="19" grpId="1"/>
      <p:bldP spid="6"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Phát âm</a:t>
            </a:r>
          </a:p>
        </p:txBody>
      </p:sp>
      <p:sp>
        <p:nvSpPr>
          <p:cNvPr id="8" name="TextBox 7"/>
          <p:cNvSpPr txBox="1"/>
          <p:nvPr/>
        </p:nvSpPr>
        <p:spPr>
          <a:xfrm>
            <a:off x="4754346" y="1878161"/>
            <a:ext cx="2411475"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gôn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4780182" y="2514279"/>
            <a:ext cx="2744899"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ngạc nhiên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755223" y="3160610"/>
            <a:ext cx="1944263"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hiệp</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700793" y="3840992"/>
            <a:ext cx="4171577"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cầu thủ dự bị</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042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 name="Group 2"/>
          <p:cNvGrpSpPr/>
          <p:nvPr/>
        </p:nvGrpSpPr>
        <p:grpSpPr>
          <a:xfrm rot="21423855">
            <a:off x="7399755" y="780551"/>
            <a:ext cx="5164443" cy="3028524"/>
            <a:chOff x="5883709" y="919621"/>
            <a:chExt cx="5164443" cy="3442962"/>
          </a:xfrm>
        </p:grpSpPr>
        <p:pic>
          <p:nvPicPr>
            <p:cNvPr id="21"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6119">
              <a:off x="5883709" y="919621"/>
              <a:ext cx="5164443" cy="3442962"/>
            </a:xfrm>
            <a:prstGeom prst="rect">
              <a:avLst/>
            </a:prstGeom>
          </p:spPr>
        </p:pic>
        <p:sp>
          <p:nvSpPr>
            <p:cNvPr id="22" name="TextBox 21"/>
            <p:cNvSpPr txBox="1"/>
            <p:nvPr/>
          </p:nvSpPr>
          <p:spPr>
            <a:xfrm>
              <a:off x="6965151" y="2497080"/>
              <a:ext cx="3296320" cy="94471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Khoảng thời gian chia ra trong một trận đấu</a:t>
              </a:r>
            </a:p>
          </p:txBody>
        </p:sp>
      </p:grpSp>
      <p:grpSp>
        <p:nvGrpSpPr>
          <p:cNvPr id="24" name="Group 23"/>
          <p:cNvGrpSpPr/>
          <p:nvPr/>
        </p:nvGrpSpPr>
        <p:grpSpPr>
          <a:xfrm rot="21423855">
            <a:off x="6202630" y="2421490"/>
            <a:ext cx="2205037" cy="1330325"/>
            <a:chOff x="6148239" y="2202594"/>
            <a:chExt cx="2205037" cy="1330325"/>
          </a:xfrm>
        </p:grpSpPr>
        <p:sp>
          <p:nvSpPr>
            <p:cNvPr id="15" name="任意多边形 12">
              <a:extLst>
                <a:ext uri="{FF2B5EF4-FFF2-40B4-BE49-F238E27FC236}">
                  <a16:creationId xmlns:a16="http://schemas.microsoft.com/office/drawing/2014/main" id="{9001AB41-D50E-401A-9A7B-F4E0DF9DD857}"/>
                </a:ext>
              </a:extLst>
            </p:cNvPr>
            <p:cNvSpPr>
              <a:spLocks/>
            </p:cNvSpPr>
            <p:nvPr/>
          </p:nvSpPr>
          <p:spPr bwMode="auto">
            <a:xfrm rot="5400000">
              <a:off x="6585595" y="1765238"/>
              <a:ext cx="1330325" cy="2205037"/>
            </a:xfrm>
            <a:custGeom>
              <a:avLst/>
              <a:gdLst>
                <a:gd name="T0" fmla="*/ 0 w 2696561"/>
                <a:gd name="T1" fmla="*/ 382055 h 4469351"/>
                <a:gd name="T2" fmla="*/ 56346 w 2696561"/>
                <a:gd name="T3" fmla="*/ 297033 h 4469351"/>
                <a:gd name="T4" fmla="*/ 60560 w 2696561"/>
                <a:gd name="T5" fmla="*/ 295725 h 4469351"/>
                <a:gd name="T6" fmla="*/ 57746 w 2696561"/>
                <a:gd name="T7" fmla="*/ 290540 h 4469351"/>
                <a:gd name="T8" fmla="*/ 51335 w 2696561"/>
                <a:gd name="T9" fmla="*/ 258779 h 4469351"/>
                <a:gd name="T10" fmla="*/ 101162 w 2696561"/>
                <a:gd name="T11" fmla="*/ 183595 h 4469351"/>
                <a:gd name="T12" fmla="*/ 105101 w 2696561"/>
                <a:gd name="T13" fmla="*/ 182371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3 h 4469351"/>
                <a:gd name="T36" fmla="*/ 323404 w 2696561"/>
                <a:gd name="T37" fmla="*/ 193806 h 4469351"/>
                <a:gd name="T38" fmla="*/ 323404 w 2696561"/>
                <a:gd name="T39" fmla="*/ 421484 h 4469351"/>
                <a:gd name="T40" fmla="*/ 323782 w 2696561"/>
                <a:gd name="T41" fmla="*/ 428959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0 h 4469351"/>
                <a:gd name="T54" fmla="*/ 116644 w 2696561"/>
                <a:gd name="T55" fmla="*/ 470654 h 4469351"/>
                <a:gd name="T56" fmla="*/ 110850 w 2696561"/>
                <a:gd name="T57" fmla="*/ 472453 h 4469351"/>
                <a:gd name="T58" fmla="*/ 92257 w 2696561"/>
                <a:gd name="T59" fmla="*/ 474327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AC090"/>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6" name="TextBox 35"/>
            <p:cNvSpPr txBox="1"/>
            <p:nvPr/>
          </p:nvSpPr>
          <p:spPr>
            <a:xfrm>
              <a:off x="6482410" y="2717765"/>
              <a:ext cx="1476161"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Hiệp </a:t>
              </a:r>
            </a:p>
          </p:txBody>
        </p:sp>
      </p:grpSp>
      <p:pic>
        <p:nvPicPr>
          <p:cNvPr id="2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411529">
            <a:off x="-42866" y="438016"/>
            <a:ext cx="5112642" cy="3065295"/>
          </a:xfrm>
          <a:prstGeom prst="rect">
            <a:avLst/>
          </a:prstGeom>
        </p:spPr>
      </p:pic>
      <p:sp>
        <p:nvSpPr>
          <p:cNvPr id="16" name="任意多边形 13">
            <a:extLst>
              <a:ext uri="{FF2B5EF4-FFF2-40B4-BE49-F238E27FC236}">
                <a16:creationId xmlns:a16="http://schemas.microsoft.com/office/drawing/2014/main" id="{81013F3C-FC0C-4129-9750-7156DB409634}"/>
              </a:ext>
            </a:extLst>
          </p:cNvPr>
          <p:cNvSpPr>
            <a:spLocks/>
          </p:cNvSpPr>
          <p:nvPr/>
        </p:nvSpPr>
        <p:spPr bwMode="auto">
          <a:xfrm rot="16200000" flipH="1">
            <a:off x="4396311" y="1714993"/>
            <a:ext cx="1330325" cy="2182921"/>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CD5B5"/>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8" name="TextBox 37"/>
          <p:cNvSpPr txBox="1"/>
          <p:nvPr/>
        </p:nvSpPr>
        <p:spPr>
          <a:xfrm>
            <a:off x="4698351" y="2601573"/>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Gôn</a:t>
            </a:r>
          </a:p>
        </p:txBody>
      </p:sp>
      <p:sp>
        <p:nvSpPr>
          <p:cNvPr id="45" name="TextBox 44"/>
          <p:cNvSpPr txBox="1"/>
          <p:nvPr/>
        </p:nvSpPr>
        <p:spPr>
          <a:xfrm>
            <a:off x="1426107" y="2086440"/>
            <a:ext cx="2031937" cy="46166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Khung thành</a:t>
            </a:r>
          </a:p>
        </p:txBody>
      </p:sp>
      <p:pic>
        <p:nvPicPr>
          <p:cNvPr id="4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1176">
            <a:off x="1451030" y="2020667"/>
            <a:ext cx="7246790" cy="4855660"/>
          </a:xfrm>
          <a:prstGeom prst="rect">
            <a:avLst/>
          </a:prstGeom>
        </p:spPr>
      </p:pic>
      <p:sp>
        <p:nvSpPr>
          <p:cNvPr id="47" name="TextBox 46"/>
          <p:cNvSpPr txBox="1"/>
          <p:nvPr/>
        </p:nvSpPr>
        <p:spPr>
          <a:xfrm>
            <a:off x="3238558" y="4254946"/>
            <a:ext cx="3887472" cy="1569660"/>
          </a:xfrm>
          <a:prstGeom prst="rect">
            <a:avLst/>
          </a:prstGeom>
          <a:noFill/>
        </p:spPr>
        <p:txBody>
          <a:bodyPr wrap="square" rtlCol="0">
            <a:spAutoFit/>
          </a:bodyPr>
          <a:lstStyle/>
          <a:p>
            <a:pPr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Chưa phải là thành viên chính thức, nhưng có thể thay thế hoặc bổ sung khi cần</a:t>
            </a:r>
          </a:p>
        </p:txBody>
      </p:sp>
      <p:sp>
        <p:nvSpPr>
          <p:cNvPr id="48" name="任意多边形 10">
            <a:extLst>
              <a:ext uri="{FF2B5EF4-FFF2-40B4-BE49-F238E27FC236}">
                <a16:creationId xmlns:a16="http://schemas.microsoft.com/office/drawing/2014/main" id="{3BC3BF96-A832-4C51-A6B9-4CADA2814B99}"/>
              </a:ext>
            </a:extLst>
          </p:cNvPr>
          <p:cNvSpPr>
            <a:spLocks/>
          </p:cNvSpPr>
          <p:nvPr/>
        </p:nvSpPr>
        <p:spPr bwMode="auto">
          <a:xfrm rot="16200000" flipH="1">
            <a:off x="8050912" y="4410261"/>
            <a:ext cx="1330325" cy="2203450"/>
          </a:xfrm>
          <a:custGeom>
            <a:avLst/>
            <a:gdLst>
              <a:gd name="T0" fmla="*/ 0 w 2696561"/>
              <a:gd name="T1" fmla="*/ 381231 h 4469351"/>
              <a:gd name="T2" fmla="*/ 56346 w 2696561"/>
              <a:gd name="T3" fmla="*/ 296392 h 4469351"/>
              <a:gd name="T4" fmla="*/ 60560 w 2696561"/>
              <a:gd name="T5" fmla="*/ 295087 h 4469351"/>
              <a:gd name="T6" fmla="*/ 57746 w 2696561"/>
              <a:gd name="T7" fmla="*/ 289913 h 4469351"/>
              <a:gd name="T8" fmla="*/ 51335 w 2696561"/>
              <a:gd name="T9" fmla="*/ 258221 h 4469351"/>
              <a:gd name="T10" fmla="*/ 101162 w 2696561"/>
              <a:gd name="T11" fmla="*/ 183198 h 4469351"/>
              <a:gd name="T12" fmla="*/ 105101 w 2696561"/>
              <a:gd name="T13" fmla="*/ 181978 h 4469351"/>
              <a:gd name="T14" fmla="*/ 105466 w 2696561"/>
              <a:gd name="T15" fmla="*/ 174764 h 4469351"/>
              <a:gd name="T16" fmla="*/ 193624 w 2696561"/>
              <a:gd name="T17" fmla="*/ 78663 h 4469351"/>
              <a:gd name="T18" fmla="*/ 207374 w 2696561"/>
              <a:gd name="T19" fmla="*/ 77366 h 4469351"/>
              <a:gd name="T20" fmla="*/ 207865 w 2696561"/>
              <a:gd name="T21" fmla="*/ 76103 h 4469351"/>
              <a:gd name="T22" fmla="*/ 213191 w 2696561"/>
              <a:gd name="T23" fmla="*/ 61037 h 4469351"/>
              <a:gd name="T24" fmla="*/ 222716 w 2696561"/>
              <a:gd name="T25" fmla="*/ 0 h 4469351"/>
              <a:gd name="T26" fmla="*/ 241066 w 2696561"/>
              <a:gd name="T27" fmla="*/ 50337 h 4469351"/>
              <a:gd name="T28" fmla="*/ 246602 w 2696561"/>
              <a:gd name="T29" fmla="*/ 77532 h 4469351"/>
              <a:gd name="T30" fmla="*/ 247133 w 2696561"/>
              <a:gd name="T31" fmla="*/ 82254 h 4469351"/>
              <a:gd name="T32" fmla="*/ 256941 w 2696561"/>
              <a:gd name="T33" fmla="*/ 85292 h 4469351"/>
              <a:gd name="T34" fmla="*/ 323782 w 2696561"/>
              <a:gd name="T35" fmla="*/ 185932 h 4469351"/>
              <a:gd name="T36" fmla="*/ 323404 w 2696561"/>
              <a:gd name="T37" fmla="*/ 193387 h 4469351"/>
              <a:gd name="T38" fmla="*/ 323404 w 2696561"/>
              <a:gd name="T39" fmla="*/ 420575 h 4469351"/>
              <a:gd name="T40" fmla="*/ 323782 w 2696561"/>
              <a:gd name="T41" fmla="*/ 428034 h 4469351"/>
              <a:gd name="T42" fmla="*/ 323404 w 2696561"/>
              <a:gd name="T43" fmla="*/ 435493 h 4469351"/>
              <a:gd name="T44" fmla="*/ 323404 w 2696561"/>
              <a:gd name="T45" fmla="*/ 438741 h 4469351"/>
              <a:gd name="T46" fmla="*/ 323240 w 2696561"/>
              <a:gd name="T47" fmla="*/ 438741 h 4469351"/>
              <a:gd name="T48" fmla="*/ 323226 w 2696561"/>
              <a:gd name="T49" fmla="*/ 439029 h 4469351"/>
              <a:gd name="T50" fmla="*/ 216025 w 2696561"/>
              <a:gd name="T51" fmla="*/ 535575 h 4469351"/>
              <a:gd name="T52" fmla="*/ 116737 w 2696561"/>
              <a:gd name="T53" fmla="*/ 469894 h 4469351"/>
              <a:gd name="T54" fmla="*/ 116644 w 2696561"/>
              <a:gd name="T55" fmla="*/ 469639 h 4469351"/>
              <a:gd name="T56" fmla="*/ 110850 w 2696561"/>
              <a:gd name="T57" fmla="*/ 471434 h 4469351"/>
              <a:gd name="T58" fmla="*/ 92257 w 2696561"/>
              <a:gd name="T59" fmla="*/ 473304 h 4469351"/>
              <a:gd name="T60" fmla="*/ 0 w 2696561"/>
              <a:gd name="T61" fmla="*/ 381231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F9409"/>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49" name="TextBox 48"/>
          <p:cNvSpPr txBox="1"/>
          <p:nvPr/>
        </p:nvSpPr>
        <p:spPr>
          <a:xfrm>
            <a:off x="8419666" y="5290035"/>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Dự bị</a:t>
            </a:r>
          </a:p>
        </p:txBody>
      </p:sp>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45" grpId="0"/>
      <p:bldP spid="47" grpId="0"/>
      <p:bldP spid="4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622676" y="107703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6" name="Oval 5"/>
          <p:cNvSpPr/>
          <p:nvPr/>
        </p:nvSpPr>
        <p:spPr>
          <a:xfrm>
            <a:off x="435952" y="116408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cxnSp>
        <p:nvCxnSpPr>
          <p:cNvPr id="3" name="Straight Connector 2"/>
          <p:cNvCxnSpPr/>
          <p:nvPr/>
        </p:nvCxnSpPr>
        <p:spPr>
          <a:xfrm flipH="1">
            <a:off x="2651760" y="1518583"/>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99760" y="1537399"/>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4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4" name="TextBox 13"/>
          <p:cNvSpPr txBox="1"/>
          <p:nvPr/>
        </p:nvSpPr>
        <p:spPr>
          <a:xfrm>
            <a:off x="526174" y="8764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6" name="Oval 15"/>
          <p:cNvSpPr/>
          <p:nvPr/>
        </p:nvSpPr>
        <p:spPr>
          <a:xfrm>
            <a:off x="435952" y="9850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2" name="Straight Connector 11"/>
          <p:cNvCxnSpPr/>
          <p:nvPr/>
        </p:nvCxnSpPr>
        <p:spPr>
          <a:xfrm flipH="1">
            <a:off x="9814560" y="1722812"/>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41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TotalTime>
  <Words>2004</Words>
  <Application>Microsoft Office PowerPoint</Application>
  <PresentationFormat>Widescreen</PresentationFormat>
  <Paragraphs>173</Paragraphs>
  <Slides>32</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SVN-Gretoon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Hanh Tham</cp:lastModifiedBy>
  <cp:revision>133</cp:revision>
  <dcterms:created xsi:type="dcterms:W3CDTF">2021-06-17T09:40:01Z</dcterms:created>
  <dcterms:modified xsi:type="dcterms:W3CDTF">2024-09-21T01:49:13Z</dcterms:modified>
</cp:coreProperties>
</file>